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B51499-3936-418D-8D06-8B9D78867995}" type="datetimeFigureOut">
              <a:rPr lang="en-US" smtClean="0"/>
              <a:pPr/>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95AD-9780-4418-A158-A46DEDB92B1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B51499-3936-418D-8D06-8B9D78867995}" type="datetimeFigureOut">
              <a:rPr lang="en-US" smtClean="0"/>
              <a:pPr/>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95AD-9780-4418-A158-A46DEDB92B1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B51499-3936-418D-8D06-8B9D78867995}" type="datetimeFigureOut">
              <a:rPr lang="en-US" smtClean="0"/>
              <a:pPr/>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95AD-9780-4418-A158-A46DEDB92B1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B51499-3936-418D-8D06-8B9D78867995}" type="datetimeFigureOut">
              <a:rPr lang="en-US" smtClean="0"/>
              <a:pPr/>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95AD-9780-4418-A158-A46DEDB92B1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B51499-3936-418D-8D06-8B9D78867995}" type="datetimeFigureOut">
              <a:rPr lang="en-US" smtClean="0"/>
              <a:pPr/>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95AD-9780-4418-A158-A46DEDB92B1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B51499-3936-418D-8D06-8B9D78867995}" type="datetimeFigureOut">
              <a:rPr lang="en-US" smtClean="0"/>
              <a:pPr/>
              <a:t>7/15/2020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DD95AD-9780-4418-A158-A46DEDB92B1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B51499-3936-418D-8D06-8B9D78867995}" type="datetimeFigureOut">
              <a:rPr lang="en-US" smtClean="0"/>
              <a:pPr/>
              <a:t>7/15/2020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DD95AD-9780-4418-A158-A46DEDB92B1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B51499-3936-418D-8D06-8B9D78867995}" type="datetimeFigureOut">
              <a:rPr lang="en-US" smtClean="0"/>
              <a:pPr/>
              <a:t>7/15/2020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DD95AD-9780-4418-A158-A46DEDB92B1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51499-3936-418D-8D06-8B9D78867995}" type="datetimeFigureOut">
              <a:rPr lang="en-US" smtClean="0"/>
              <a:pPr/>
              <a:t>7/15/2020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DD95AD-9780-4418-A158-A46DEDB92B1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51499-3936-418D-8D06-8B9D78867995}" type="datetimeFigureOut">
              <a:rPr lang="en-US" smtClean="0"/>
              <a:pPr/>
              <a:t>7/15/2020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DD95AD-9780-4418-A158-A46DEDB92B1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B51499-3936-418D-8D06-8B9D78867995}" type="datetimeFigureOut">
              <a:rPr lang="en-US" smtClean="0"/>
              <a:pPr/>
              <a:t>7/15/2020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DD95AD-9780-4418-A158-A46DEDB92B1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51499-3936-418D-8D06-8B9D78867995}" type="datetimeFigureOut">
              <a:rPr lang="en-US" smtClean="0"/>
              <a:pPr/>
              <a:t>7/15/2020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D95AD-9780-4418-A158-A46DEDB92B1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oogle.co.in/search?q=rainbow+table&amp;oq=rainbow&amp;aqs=chrome.1.69i57j35i39j0l4.3080j0j7&amp;sourceid=chrome&amp;ie=UTF-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Nodejs</a:t>
            </a:r>
            <a:endParaRPr lang="en-IN" dirty="0"/>
          </a:p>
        </p:txBody>
      </p:sp>
      <p:sp>
        <p:nvSpPr>
          <p:cNvPr id="3" name="Subtitle 2"/>
          <p:cNvSpPr>
            <a:spLocks noGrp="1"/>
          </p:cNvSpPr>
          <p:nvPr>
            <p:ph type="subTitle" idx="1"/>
          </p:nvPr>
        </p:nvSpPr>
        <p:spPr/>
        <p:txBody>
          <a:bodyPr/>
          <a:lstStyle/>
          <a:p>
            <a:r>
              <a:rPr lang="en-US" dirty="0" smtClean="0"/>
              <a:t>Be-practical Tech Solutions..!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Examples of different HMAC algorithms</a:t>
            </a: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SHA256 HMAC: </a:t>
            </a:r>
            <a:r>
              <a:rPr lang="en-IN" dirty="0" smtClean="0"/>
              <a:t>It is same as hashing the input with SHA256 hashing algorithm as explained above, the only difference is it involves hashing with the help of a secret key.</a:t>
            </a:r>
          </a:p>
          <a:p>
            <a:endParaRPr lang="en-US" dirty="0" smtClean="0"/>
          </a:p>
          <a:p>
            <a:r>
              <a:rPr lang="en-IN" b="1" dirty="0" smtClean="0"/>
              <a:t>sha512 HMAC : </a:t>
            </a:r>
            <a:r>
              <a:rPr lang="en-IN" dirty="0" smtClean="0"/>
              <a:t>It is same as hashing the input with SHA512 hashing algorithm as explained above, the only difference is it involves hashing with the help of a secret key.</a:t>
            </a:r>
          </a:p>
          <a:p>
            <a:endParaRPr lang="en-US" dirty="0" smtClean="0"/>
          </a:p>
          <a:p>
            <a:r>
              <a:rPr lang="en-IN" b="1" dirty="0" smtClean="0"/>
              <a:t>md5 HMAC : </a:t>
            </a:r>
            <a:r>
              <a:rPr lang="en-IN" dirty="0" smtClean="0"/>
              <a:t>It is same as hashing the input with md5 hashing algorithm as explained above, the only difference is it involves hashing with the help of a secret key.</a:t>
            </a:r>
          </a:p>
          <a:p>
            <a:endParaRPr lang="en-US" dirty="0" smtClean="0"/>
          </a:p>
          <a:p>
            <a:r>
              <a:rPr lang="en-IN" b="1" dirty="0" smtClean="0"/>
              <a:t>Whirlpool </a:t>
            </a:r>
            <a:r>
              <a:rPr lang="en-IN" b="1" dirty="0" err="1" smtClean="0"/>
              <a:t>hmac</a:t>
            </a:r>
            <a:r>
              <a:rPr lang="en-IN" b="1" dirty="0" smtClean="0"/>
              <a:t> : </a:t>
            </a:r>
            <a:r>
              <a:rPr lang="en-IN" dirty="0" smtClean="0"/>
              <a:t>It is same as hashing the input with Whirlpool hashing algorithm as explained above, the only difference is it involves hashing with the help of a secret key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Crypto introduction</a:t>
            </a:r>
            <a:endParaRPr lang="en-IN" dirty="0"/>
          </a:p>
        </p:txBody>
      </p:sp>
      <p:sp>
        <p:nvSpPr>
          <p:cNvPr id="3" name="Content Placeholder 2"/>
          <p:cNvSpPr>
            <a:spLocks noGrp="1"/>
          </p:cNvSpPr>
          <p:nvPr>
            <p:ph idx="1"/>
          </p:nvPr>
        </p:nvSpPr>
        <p:spPr/>
        <p:txBody>
          <a:bodyPr/>
          <a:lstStyle/>
          <a:p>
            <a:r>
              <a:rPr lang="en-IN" dirty="0" smtClean="0"/>
              <a:t>crypto </a:t>
            </a:r>
            <a:r>
              <a:rPr lang="en-IN" dirty="0"/>
              <a:t>module in node.js is used to provide cryptographic functionalities</a:t>
            </a:r>
            <a:r>
              <a:rPr lang="en-IN" dirty="0" smtClean="0"/>
              <a:t>.</a:t>
            </a:r>
          </a:p>
          <a:p>
            <a:endParaRPr lang="en-US" dirty="0"/>
          </a:p>
          <a:p>
            <a:r>
              <a:rPr lang="en-IN" dirty="0" smtClean="0"/>
              <a:t>includes a set of wrappers for OpenSSL's hash , HMAC , </a:t>
            </a:r>
            <a:r>
              <a:rPr lang="en-IN" dirty="0"/>
              <a:t>verify , cipher , decipher and sign functions</a:t>
            </a:r>
            <a:r>
              <a:rPr lang="en-IN" dirty="0" smtClean="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a:t>
            </a:r>
            <a:endParaRPr lang="en-IN" dirty="0"/>
          </a:p>
        </p:txBody>
      </p:sp>
      <p:pic>
        <p:nvPicPr>
          <p:cNvPr id="6" name="Content Placeholder 5" descr="encrypt-30.png"/>
          <p:cNvPicPr>
            <a:picLocks noGrp="1" noChangeAspect="1"/>
          </p:cNvPicPr>
          <p:nvPr>
            <p:ph idx="1"/>
          </p:nvPr>
        </p:nvPicPr>
        <p:blipFill>
          <a:blip r:embed="rId2" cstate="print"/>
          <a:stretch>
            <a:fillRect/>
          </a:stretch>
        </p:blipFill>
        <p:spPr>
          <a:xfrm>
            <a:off x="651915" y="2057942"/>
            <a:ext cx="7840170" cy="361047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hashing ?</a:t>
            </a:r>
            <a:endParaRPr lang="en-IN" dirty="0"/>
          </a:p>
        </p:txBody>
      </p:sp>
      <p:sp>
        <p:nvSpPr>
          <p:cNvPr id="3" name="Content Placeholder 2"/>
          <p:cNvSpPr>
            <a:spLocks noGrp="1"/>
          </p:cNvSpPr>
          <p:nvPr>
            <p:ph idx="1"/>
          </p:nvPr>
        </p:nvSpPr>
        <p:spPr/>
        <p:txBody>
          <a:bodyPr>
            <a:normAutofit fontScale="70000" lnSpcReduction="20000"/>
          </a:bodyPr>
          <a:lstStyle/>
          <a:p>
            <a:r>
              <a:rPr lang="en-IN" dirty="0"/>
              <a:t>Hashing is a process of generating a fixed length value from a string using mathematical </a:t>
            </a:r>
            <a:r>
              <a:rPr lang="en-IN" dirty="0" smtClean="0"/>
              <a:t>functions. It </a:t>
            </a:r>
            <a:r>
              <a:rPr lang="en-IN" dirty="0"/>
              <a:t>is used for providing security. </a:t>
            </a:r>
            <a:endParaRPr lang="en-IN" dirty="0" smtClean="0"/>
          </a:p>
          <a:p>
            <a:endParaRPr lang="en-US" dirty="0"/>
          </a:p>
          <a:p>
            <a:r>
              <a:rPr lang="en-IN" dirty="0"/>
              <a:t>Every hash generated using hashing is </a:t>
            </a:r>
            <a:r>
              <a:rPr lang="en-IN" dirty="0" smtClean="0"/>
              <a:t>:</a:t>
            </a:r>
          </a:p>
          <a:p>
            <a:pPr lvl="1"/>
            <a:r>
              <a:rPr lang="en-IN" b="1" dirty="0" smtClean="0"/>
              <a:t>Unique: </a:t>
            </a:r>
            <a:r>
              <a:rPr lang="en-IN" dirty="0"/>
              <a:t>In hashing , for every unique input we will get unique output. </a:t>
            </a:r>
            <a:endParaRPr lang="en-IN" dirty="0" smtClean="0"/>
          </a:p>
          <a:p>
            <a:pPr lvl="1"/>
            <a:r>
              <a:rPr lang="en-IN" dirty="0" smtClean="0"/>
              <a:t>we </a:t>
            </a:r>
            <a:r>
              <a:rPr lang="en-IN" dirty="0"/>
              <a:t>will get the same output for same input no matter how many times you input the same data But if we just slightly change the input it will change the output to a large extent</a:t>
            </a:r>
            <a:r>
              <a:rPr lang="en-IN" dirty="0" smtClean="0"/>
              <a:t>.</a:t>
            </a:r>
          </a:p>
          <a:p>
            <a:pPr lvl="1"/>
            <a:endParaRPr lang="en-US" dirty="0"/>
          </a:p>
          <a:p>
            <a:pPr lvl="1"/>
            <a:r>
              <a:rPr lang="en-IN" b="1" dirty="0"/>
              <a:t>Fixed length : </a:t>
            </a:r>
            <a:r>
              <a:rPr lang="en-IN" dirty="0"/>
              <a:t>Hashing algorithms always generate the hash with the same length. The length of input does not affect the length of the output.</a:t>
            </a:r>
          </a:p>
          <a:p>
            <a:pPr lvl="1"/>
            <a:endParaRPr lang="en-US" dirty="0" smtClean="0"/>
          </a:p>
          <a:p>
            <a:pPr lvl="1"/>
            <a:r>
              <a:rPr lang="en-IN" b="1" dirty="0"/>
              <a:t>Irreversible : </a:t>
            </a:r>
            <a:r>
              <a:rPr lang="en-IN" dirty="0"/>
              <a:t>Generated hashes are irreversible in nature. We can not change the hash to the input text again.</a:t>
            </a:r>
          </a:p>
          <a:p>
            <a:pPr lvl="1"/>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Examples of different hashing algorithms</a:t>
            </a:r>
            <a:endParaRPr lang="en-IN"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IN" b="1" dirty="0"/>
              <a:t>md5 hashing algorithm : </a:t>
            </a:r>
            <a:r>
              <a:rPr lang="en-IN" dirty="0"/>
              <a:t>MD5 stands for </a:t>
            </a:r>
            <a:r>
              <a:rPr lang="en-IN" b="1" dirty="0"/>
              <a:t>M</a:t>
            </a:r>
            <a:r>
              <a:rPr lang="en-IN" b="1" dirty="0" smtClean="0"/>
              <a:t>essage </a:t>
            </a:r>
            <a:r>
              <a:rPr lang="en-IN" b="1" dirty="0"/>
              <a:t>D</a:t>
            </a:r>
            <a:r>
              <a:rPr lang="en-IN" b="1" dirty="0" smtClean="0"/>
              <a:t>igest</a:t>
            </a:r>
            <a:r>
              <a:rPr lang="en-IN" dirty="0" smtClean="0"/>
              <a:t> </a:t>
            </a:r>
            <a:r>
              <a:rPr lang="en-IN" dirty="0"/>
              <a:t>5 is a widely used hash function which produces 128-bit hashes</a:t>
            </a:r>
            <a:r>
              <a:rPr lang="en-IN" dirty="0" smtClean="0"/>
              <a:t>.</a:t>
            </a:r>
          </a:p>
          <a:p>
            <a:pPr marL="514350" indent="-514350">
              <a:buFont typeface="+mj-lt"/>
              <a:buAutoNum type="arabicPeriod"/>
            </a:pPr>
            <a:endParaRPr lang="en-US" dirty="0"/>
          </a:p>
          <a:p>
            <a:pPr marL="514350" indent="-514350">
              <a:buFont typeface="+mj-lt"/>
              <a:buAutoNum type="arabicPeriod"/>
            </a:pPr>
            <a:r>
              <a:rPr lang="en-IN" b="1" dirty="0"/>
              <a:t>Whirlpool hashing algorithm : </a:t>
            </a:r>
            <a:r>
              <a:rPr lang="en-IN" dirty="0"/>
              <a:t>This hashing algorithm takes input of any length less than 2</a:t>
            </a:r>
            <a:r>
              <a:rPr lang="en-IN" baseline="30000" dirty="0"/>
              <a:t>256</a:t>
            </a:r>
            <a:r>
              <a:rPr lang="en-IN" dirty="0"/>
              <a:t> bits and outputs a 512-bit hash</a:t>
            </a:r>
            <a:r>
              <a:rPr lang="en-IN" dirty="0" smtClean="0"/>
              <a:t>.</a:t>
            </a:r>
          </a:p>
          <a:p>
            <a:pPr marL="514350" indent="-514350">
              <a:buFont typeface="+mj-lt"/>
              <a:buAutoNum type="arabicPeriod"/>
            </a:pPr>
            <a:endParaRPr lang="en-US" dirty="0"/>
          </a:p>
          <a:p>
            <a:pPr marL="514350" indent="-514350">
              <a:buFont typeface="+mj-lt"/>
              <a:buAutoNum type="arabicPeriod"/>
            </a:pPr>
            <a:r>
              <a:rPr lang="en-IN" b="1" dirty="0"/>
              <a:t>SHA1 hashing algorithm : </a:t>
            </a:r>
            <a:r>
              <a:rPr lang="en-IN" dirty="0"/>
              <a:t>Secure Hash Algorithm 1 is a cryptographic hash function which generates a hash value which is typically rendered as a </a:t>
            </a:r>
            <a:r>
              <a:rPr lang="en-IN" dirty="0">
                <a:solidFill>
                  <a:srgbClr val="0070C0"/>
                </a:solidFill>
              </a:rPr>
              <a:t>hexadecimal number of exactly 40 digits long. It produces a 160-bit hash value </a:t>
            </a:r>
            <a:r>
              <a:rPr lang="en-IN" dirty="0"/>
              <a:t>which is known as message digest. </a:t>
            </a:r>
            <a:endParaRPr lang="en-IN" dirty="0" smtClean="0"/>
          </a:p>
          <a:p>
            <a:pPr marL="514350" indent="-514350">
              <a:buFont typeface="+mj-lt"/>
              <a:buAutoNum type="arabicPeriod"/>
            </a:pPr>
            <a:endParaRPr lang="en-US" dirty="0"/>
          </a:p>
          <a:p>
            <a:pPr marL="514350" indent="-514350">
              <a:buFont typeface="+mj-lt"/>
              <a:buAutoNum type="arabicPeriod"/>
            </a:pPr>
            <a:r>
              <a:rPr lang="en-IN" b="1" dirty="0"/>
              <a:t>SHA224 hashing algorithm : </a:t>
            </a:r>
            <a:r>
              <a:rPr lang="en-IN" dirty="0"/>
              <a:t>Secure Hash Algorithm 224 comes under </a:t>
            </a:r>
            <a:r>
              <a:rPr lang="en-IN" dirty="0" smtClean="0">
                <a:solidFill>
                  <a:srgbClr val="0070C0"/>
                </a:solidFill>
              </a:rPr>
              <a:t>SHA2 </a:t>
            </a:r>
            <a:r>
              <a:rPr lang="en-IN" dirty="0"/>
              <a:t>and it is a cryptographic hash function which is used to generate hash </a:t>
            </a:r>
            <a:r>
              <a:rPr lang="en-IN" dirty="0" smtClean="0"/>
              <a:t>values .</a:t>
            </a:r>
            <a:r>
              <a:rPr lang="en-IN" dirty="0"/>
              <a:t>It produces a </a:t>
            </a:r>
            <a:r>
              <a:rPr lang="en-IN" dirty="0">
                <a:solidFill>
                  <a:srgbClr val="0070C0"/>
                </a:solidFill>
              </a:rPr>
              <a:t>224-bit hash </a:t>
            </a:r>
            <a:r>
              <a:rPr lang="en-IN" dirty="0"/>
              <a:t>value which is known as message digest.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fontScale="70000" lnSpcReduction="20000"/>
          </a:bodyPr>
          <a:lstStyle/>
          <a:p>
            <a:r>
              <a:rPr lang="en-IN" b="1" dirty="0"/>
              <a:t>SHA256 hashing algorithm : </a:t>
            </a:r>
            <a:r>
              <a:rPr lang="en-IN" dirty="0"/>
              <a:t>Secure Hash Algorithm </a:t>
            </a:r>
            <a:r>
              <a:rPr lang="en-IN" dirty="0">
                <a:solidFill>
                  <a:srgbClr val="0070C0"/>
                </a:solidFill>
              </a:rPr>
              <a:t>256</a:t>
            </a:r>
            <a:r>
              <a:rPr lang="en-IN" dirty="0"/>
              <a:t> comes under </a:t>
            </a:r>
            <a:r>
              <a:rPr lang="en-IN" dirty="0" smtClean="0">
                <a:solidFill>
                  <a:srgbClr val="0070C0"/>
                </a:solidFill>
              </a:rPr>
              <a:t>SHA2</a:t>
            </a:r>
            <a:r>
              <a:rPr lang="en-IN" dirty="0" smtClean="0"/>
              <a:t> </a:t>
            </a:r>
            <a:r>
              <a:rPr lang="en-IN" dirty="0"/>
              <a:t>and it is a cryptographic hash function which is used to generate hash values</a:t>
            </a:r>
            <a:r>
              <a:rPr lang="en-IN" dirty="0" smtClean="0"/>
              <a:t>. It </a:t>
            </a:r>
            <a:r>
              <a:rPr lang="en-IN" dirty="0"/>
              <a:t>produces a </a:t>
            </a:r>
            <a:r>
              <a:rPr lang="en-IN" dirty="0">
                <a:solidFill>
                  <a:srgbClr val="0070C0"/>
                </a:solidFill>
              </a:rPr>
              <a:t>256-bit</a:t>
            </a:r>
            <a:r>
              <a:rPr lang="en-IN" dirty="0"/>
              <a:t> hash value which is known as message digest</a:t>
            </a:r>
            <a:r>
              <a:rPr lang="en-IN" dirty="0" smtClean="0"/>
              <a:t>.</a:t>
            </a:r>
          </a:p>
          <a:p>
            <a:endParaRPr lang="en-US" dirty="0"/>
          </a:p>
          <a:p>
            <a:r>
              <a:rPr lang="en-IN" b="1" dirty="0"/>
              <a:t>SHA384 hashing algorithm : </a:t>
            </a:r>
            <a:r>
              <a:rPr lang="en-IN" dirty="0"/>
              <a:t>Secure Hash Algorithm </a:t>
            </a:r>
            <a:r>
              <a:rPr lang="en-IN" dirty="0">
                <a:solidFill>
                  <a:srgbClr val="0070C0"/>
                </a:solidFill>
              </a:rPr>
              <a:t>384</a:t>
            </a:r>
            <a:r>
              <a:rPr lang="en-IN" dirty="0"/>
              <a:t> comes under </a:t>
            </a:r>
            <a:r>
              <a:rPr lang="en-IN" dirty="0" smtClean="0">
                <a:solidFill>
                  <a:srgbClr val="0070C0"/>
                </a:solidFill>
              </a:rPr>
              <a:t>SHA2</a:t>
            </a:r>
            <a:r>
              <a:rPr lang="en-IN" dirty="0" smtClean="0"/>
              <a:t> </a:t>
            </a:r>
            <a:r>
              <a:rPr lang="en-IN" dirty="0"/>
              <a:t>and it is a cryptographic hash function which is used to generate hash values</a:t>
            </a:r>
            <a:r>
              <a:rPr lang="en-IN" dirty="0" smtClean="0"/>
              <a:t>. It </a:t>
            </a:r>
            <a:r>
              <a:rPr lang="en-IN" dirty="0"/>
              <a:t>produces a </a:t>
            </a:r>
            <a:r>
              <a:rPr lang="en-IN" dirty="0">
                <a:solidFill>
                  <a:srgbClr val="0070C0"/>
                </a:solidFill>
              </a:rPr>
              <a:t>384-bit</a:t>
            </a:r>
            <a:r>
              <a:rPr lang="en-IN" dirty="0"/>
              <a:t> hash value which is known as message digest</a:t>
            </a:r>
            <a:r>
              <a:rPr lang="en-IN" dirty="0" smtClean="0"/>
              <a:t>.</a:t>
            </a:r>
          </a:p>
          <a:p>
            <a:endParaRPr lang="en-US" dirty="0"/>
          </a:p>
          <a:p>
            <a:r>
              <a:rPr lang="en-IN" b="1" dirty="0"/>
              <a:t>SHA512 hashing algorithm : </a:t>
            </a:r>
            <a:r>
              <a:rPr lang="en-IN" dirty="0"/>
              <a:t>Secure Hash Algorithm </a:t>
            </a:r>
            <a:r>
              <a:rPr lang="en-IN" dirty="0">
                <a:solidFill>
                  <a:srgbClr val="0070C0"/>
                </a:solidFill>
              </a:rPr>
              <a:t>512</a:t>
            </a:r>
            <a:r>
              <a:rPr lang="en-IN" dirty="0"/>
              <a:t> comes under </a:t>
            </a:r>
            <a:r>
              <a:rPr lang="en-IN" dirty="0" smtClean="0">
                <a:solidFill>
                  <a:srgbClr val="0070C0"/>
                </a:solidFill>
              </a:rPr>
              <a:t>SHA2 </a:t>
            </a:r>
            <a:r>
              <a:rPr lang="en-IN" dirty="0"/>
              <a:t>and it is a cryptographic hash function which is used to generate hash values</a:t>
            </a:r>
            <a:r>
              <a:rPr lang="en-IN" dirty="0" smtClean="0"/>
              <a:t>. It </a:t>
            </a:r>
            <a:r>
              <a:rPr lang="en-IN" dirty="0"/>
              <a:t>produces a </a:t>
            </a:r>
            <a:r>
              <a:rPr lang="en-IN" dirty="0">
                <a:solidFill>
                  <a:srgbClr val="0070C0"/>
                </a:solidFill>
              </a:rPr>
              <a:t>512-bit</a:t>
            </a:r>
            <a:r>
              <a:rPr lang="en-IN" dirty="0"/>
              <a:t> hash value which is known as message digest</a:t>
            </a:r>
            <a:r>
              <a:rPr lang="en-IN" dirty="0" smtClean="0"/>
              <a:t>.</a:t>
            </a:r>
          </a:p>
          <a:p>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lnSpcReduction="10000"/>
          </a:bodyPr>
          <a:lstStyle/>
          <a:p>
            <a:r>
              <a:rPr lang="en-IN" b="1" dirty="0"/>
              <a:t>ripemd-160 hashing algorithm : </a:t>
            </a:r>
            <a:r>
              <a:rPr lang="en-IN" dirty="0"/>
              <a:t>RIPEMD </a:t>
            </a:r>
            <a:r>
              <a:rPr lang="en-IN" dirty="0">
                <a:solidFill>
                  <a:srgbClr val="0070C0"/>
                </a:solidFill>
              </a:rPr>
              <a:t>(RACE Integrity Primitives Evaluation Message Digest)</a:t>
            </a:r>
            <a:r>
              <a:rPr lang="en-IN" dirty="0"/>
              <a:t> 160 is an improved version of </a:t>
            </a:r>
            <a:r>
              <a:rPr lang="en-IN" dirty="0" err="1"/>
              <a:t>ripemd</a:t>
            </a:r>
            <a:r>
              <a:rPr lang="en-IN" dirty="0"/>
              <a:t> and it usually generates a </a:t>
            </a:r>
            <a:r>
              <a:rPr lang="en-IN" dirty="0">
                <a:solidFill>
                  <a:srgbClr val="0070C0"/>
                </a:solidFill>
              </a:rPr>
              <a:t>40 digit </a:t>
            </a:r>
            <a:r>
              <a:rPr lang="en-IN" dirty="0"/>
              <a:t>hexadecimal number. </a:t>
            </a:r>
            <a:endParaRPr lang="en-IN" dirty="0" smtClean="0"/>
          </a:p>
          <a:p>
            <a:endParaRPr lang="en-US" dirty="0" smtClean="0"/>
          </a:p>
          <a:p>
            <a:r>
              <a:rPr lang="en-IN" b="1" dirty="0" smtClean="0"/>
              <a:t>Please Note </a:t>
            </a:r>
            <a:r>
              <a:rPr lang="en-IN" dirty="0" smtClean="0"/>
              <a:t>that encrypting passwords with SHA is unsafe and we strongly recommend that you should not use it in production.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Perform Hashing on a file</a:t>
            </a:r>
            <a:endParaRPr lang="en-IN" dirty="0"/>
          </a:p>
        </p:txBody>
      </p:sp>
      <p:sp>
        <p:nvSpPr>
          <p:cNvPr id="3" name="Content Placeholder 2"/>
          <p:cNvSpPr>
            <a:spLocks noGrp="1"/>
          </p:cNvSpPr>
          <p:nvPr>
            <p:ph idx="1"/>
          </p:nvPr>
        </p:nvSpPr>
        <p:spPr>
          <a:xfrm>
            <a:off x="457200" y="1600201"/>
            <a:ext cx="8229600" cy="2185990"/>
          </a:xfrm>
        </p:spPr>
        <p:txBody>
          <a:bodyPr/>
          <a:lstStyle/>
          <a:p>
            <a:r>
              <a:rPr lang="en-IN" b="1" dirty="0"/>
              <a:t>Hashing a file : </a:t>
            </a:r>
            <a:r>
              <a:rPr lang="en-IN" dirty="0"/>
              <a:t>We are hashing the contents of a file using node.js </a:t>
            </a:r>
            <a:r>
              <a:rPr lang="en-IN" dirty="0" smtClean="0"/>
              <a:t>streams </a:t>
            </a:r>
            <a:r>
              <a:rPr lang="en-IN" dirty="0"/>
              <a:t>, node.js </a:t>
            </a:r>
            <a:r>
              <a:rPr lang="en-IN" dirty="0" err="1" smtClean="0"/>
              <a:t>filesystem</a:t>
            </a:r>
            <a:r>
              <a:rPr lang="en-IN" dirty="0" smtClean="0"/>
              <a:t> </a:t>
            </a:r>
            <a:r>
              <a:rPr lang="en-IN" dirty="0"/>
              <a:t>and </a:t>
            </a:r>
            <a:r>
              <a:rPr lang="en-IN" dirty="0" smtClean="0"/>
              <a:t>SHA256 </a:t>
            </a:r>
            <a:r>
              <a:rPr lang="en-IN" dirty="0" err="1"/>
              <a:t>cryprographic</a:t>
            </a:r>
            <a:r>
              <a:rPr lang="en-IN" dirty="0"/>
              <a:t> hashing algorithm.</a:t>
            </a:r>
          </a:p>
        </p:txBody>
      </p:sp>
      <p:sp>
        <p:nvSpPr>
          <p:cNvPr id="4" name="Title 1"/>
          <p:cNvSpPr txBox="1">
            <a:spLocks/>
          </p:cNvSpPr>
          <p:nvPr/>
        </p:nvSpPr>
        <p:spPr>
          <a:xfrm>
            <a:off x="609600" y="3643314"/>
            <a:ext cx="8229600" cy="1143000"/>
          </a:xfrm>
          <a:prstGeom prst="rect">
            <a:avLst/>
          </a:prstGeom>
        </p:spPr>
        <p:txBody>
          <a:bodyPr vert="horz" lIns="91440" tIns="45720" rIns="91440" bIns="45720" rtlCol="0" anchor="ctr">
            <a:normAutofit/>
          </a:bodyPr>
          <a:lstStyle/>
          <a:p>
            <a:pPr lvl="0" algn="ctr">
              <a:spcBef>
                <a:spcPct val="0"/>
              </a:spcBef>
            </a:pPr>
            <a:r>
              <a:rPr lang="en-IN" sz="4400" b="1" dirty="0"/>
              <a:t>Problems with hashing</a:t>
            </a:r>
            <a:endParaRPr kumimoji="0" lang="en-IN"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Content Placeholder 2"/>
          <p:cNvSpPr txBox="1">
            <a:spLocks/>
          </p:cNvSpPr>
          <p:nvPr/>
        </p:nvSpPr>
        <p:spPr>
          <a:xfrm>
            <a:off x="609600" y="4600596"/>
            <a:ext cx="8229600" cy="218599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N" sz="3200" dirty="0"/>
              <a:t>One of the biggest problems with hashing includes the </a:t>
            </a:r>
            <a:r>
              <a:rPr lang="en-IN" sz="3200" dirty="0">
                <a:hlinkClick r:id="rId2"/>
              </a:rPr>
              <a:t>rainbow table </a:t>
            </a:r>
            <a:r>
              <a:rPr lang="en-IN" sz="3200" dirty="0"/>
              <a:t>which is a </a:t>
            </a:r>
            <a:r>
              <a:rPr lang="en-IN" sz="3200" dirty="0" err="1"/>
              <a:t>precomputed</a:t>
            </a:r>
            <a:r>
              <a:rPr lang="en-IN" sz="3200" dirty="0"/>
              <a:t> table for reversing cryptographic hash functions.</a:t>
            </a: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t>
            </a:r>
            <a:r>
              <a:rPr lang="en-IN" b="1" dirty="0" err="1"/>
              <a:t>hmac</a:t>
            </a:r>
            <a:r>
              <a:rPr lang="en-IN" b="1"/>
              <a:t> ?</a:t>
            </a:r>
            <a:endParaRPr lang="en-IN"/>
          </a:p>
        </p:txBody>
      </p:sp>
      <p:sp>
        <p:nvSpPr>
          <p:cNvPr id="3" name="Content Placeholder 2"/>
          <p:cNvSpPr>
            <a:spLocks noGrp="1"/>
          </p:cNvSpPr>
          <p:nvPr>
            <p:ph idx="1"/>
          </p:nvPr>
        </p:nvSpPr>
        <p:spPr/>
        <p:txBody>
          <a:bodyPr/>
          <a:lstStyle/>
          <a:p>
            <a:r>
              <a:rPr lang="en-IN" dirty="0" smtClean="0"/>
              <a:t>HMAC ( keyed-</a:t>
            </a:r>
            <a:r>
              <a:rPr lang="en-IN" b="1" dirty="0" smtClean="0"/>
              <a:t>hash message authentication code </a:t>
            </a:r>
            <a:r>
              <a:rPr lang="en-IN" dirty="0" smtClean="0"/>
              <a:t>) is a kind of MAC (</a:t>
            </a:r>
            <a:r>
              <a:rPr lang="en-IN" b="1" dirty="0" smtClean="0"/>
              <a:t>Message authentication code </a:t>
            </a:r>
            <a:r>
              <a:rPr lang="en-IN" dirty="0" smtClean="0"/>
              <a:t>) which involves performing the hash functions using a secret cryptographic key.</a:t>
            </a:r>
          </a:p>
          <a:p>
            <a:endParaRPr lang="en-US" dirty="0" smtClean="0"/>
          </a:p>
          <a:p>
            <a:r>
              <a:rPr lang="en-IN" dirty="0" err="1" smtClean="0"/>
              <a:t>ust</a:t>
            </a:r>
            <a:r>
              <a:rPr lang="en-IN" dirty="0" smtClean="0"/>
              <a:t> like hash, in HMAC also every generated hash using hashing algorithms is</a:t>
            </a:r>
          </a:p>
          <a:p>
            <a:endParaRPr lang="en-US" dirty="0" smtClean="0"/>
          </a:p>
          <a:p>
            <a:pPr lvl="1"/>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95</Words>
  <Application>Microsoft Office PowerPoint</Application>
  <PresentationFormat>On-screen Show (4:3)</PresentationFormat>
  <Paragraphs>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Nodejs</vt:lpstr>
      <vt:lpstr>Crypto introduction</vt:lpstr>
      <vt:lpstr>Crypto</vt:lpstr>
      <vt:lpstr>What is hashing ?</vt:lpstr>
      <vt:lpstr>Examples of different hashing algorithms</vt:lpstr>
      <vt:lpstr>Continue</vt:lpstr>
      <vt:lpstr>Continue</vt:lpstr>
      <vt:lpstr>Perform Hashing on a file</vt:lpstr>
      <vt:lpstr>What is hmac ?</vt:lpstr>
      <vt:lpstr>Examples of different HMAC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DELL</dc:creator>
  <cp:lastModifiedBy>Windows User</cp:lastModifiedBy>
  <cp:revision>38</cp:revision>
  <dcterms:created xsi:type="dcterms:W3CDTF">2019-06-16T06:34:02Z</dcterms:created>
  <dcterms:modified xsi:type="dcterms:W3CDTF">2020-07-15T08:37:03Z</dcterms:modified>
</cp:coreProperties>
</file>