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4"/>
  </p:notesMasterIdLst>
  <p:sldIdLst>
    <p:sldId id="256" r:id="rId2"/>
    <p:sldId id="257" r:id="rId3"/>
    <p:sldId id="287" r:id="rId4"/>
    <p:sldId id="294" r:id="rId5"/>
    <p:sldId id="258" r:id="rId6"/>
    <p:sldId id="288" r:id="rId7"/>
    <p:sldId id="289" r:id="rId8"/>
    <p:sldId id="292" r:id="rId9"/>
    <p:sldId id="260" r:id="rId10"/>
    <p:sldId id="261" r:id="rId11"/>
    <p:sldId id="293" r:id="rId12"/>
    <p:sldId id="259" r:id="rId13"/>
    <p:sldId id="266" r:id="rId14"/>
    <p:sldId id="268" r:id="rId15"/>
    <p:sldId id="270" r:id="rId16"/>
    <p:sldId id="271" r:id="rId17"/>
    <p:sldId id="272" r:id="rId18"/>
    <p:sldId id="273" r:id="rId19"/>
    <p:sldId id="274" r:id="rId20"/>
    <p:sldId id="275" r:id="rId21"/>
    <p:sldId id="276" r:id="rId22"/>
    <p:sldId id="295" r:id="rId23"/>
    <p:sldId id="277" r:id="rId24"/>
    <p:sldId id="278" r:id="rId25"/>
    <p:sldId id="279" r:id="rId26"/>
    <p:sldId id="284" r:id="rId27"/>
    <p:sldId id="296" r:id="rId28"/>
    <p:sldId id="297" r:id="rId29"/>
    <p:sldId id="314" r:id="rId30"/>
    <p:sldId id="298" r:id="rId31"/>
    <p:sldId id="299" r:id="rId32"/>
    <p:sldId id="315" r:id="rId33"/>
    <p:sldId id="300" r:id="rId34"/>
    <p:sldId id="301" r:id="rId35"/>
    <p:sldId id="302" r:id="rId36"/>
    <p:sldId id="303" r:id="rId37"/>
    <p:sldId id="304" r:id="rId38"/>
    <p:sldId id="305" r:id="rId39"/>
    <p:sldId id="306" r:id="rId40"/>
    <p:sldId id="307" r:id="rId41"/>
    <p:sldId id="316" r:id="rId42"/>
    <p:sldId id="308" r:id="rId43"/>
    <p:sldId id="309" r:id="rId44"/>
    <p:sldId id="310" r:id="rId45"/>
    <p:sldId id="311" r:id="rId46"/>
    <p:sldId id="317" r:id="rId47"/>
    <p:sldId id="312" r:id="rId48"/>
    <p:sldId id="318" r:id="rId49"/>
    <p:sldId id="319" r:id="rId50"/>
    <p:sldId id="337" r:id="rId51"/>
    <p:sldId id="321" r:id="rId52"/>
    <p:sldId id="322" r:id="rId53"/>
    <p:sldId id="323" r:id="rId54"/>
    <p:sldId id="324" r:id="rId55"/>
    <p:sldId id="325" r:id="rId56"/>
    <p:sldId id="338" r:id="rId57"/>
    <p:sldId id="326" r:id="rId58"/>
    <p:sldId id="328" r:id="rId59"/>
    <p:sldId id="330" r:id="rId60"/>
    <p:sldId id="331" r:id="rId61"/>
    <p:sldId id="332" r:id="rId62"/>
    <p:sldId id="333" r:id="rId63"/>
    <p:sldId id="334" r:id="rId64"/>
    <p:sldId id="335" r:id="rId65"/>
    <p:sldId id="339" r:id="rId66"/>
    <p:sldId id="336" r:id="rId67"/>
    <p:sldId id="340" r:id="rId68"/>
    <p:sldId id="313" r:id="rId69"/>
    <p:sldId id="341" r:id="rId70"/>
    <p:sldId id="280" r:id="rId71"/>
    <p:sldId id="291" r:id="rId72"/>
    <p:sldId id="281"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F6B5F1-4BD8-4843-ADF4-3C248C1BC782}" type="datetimeFigureOut">
              <a:rPr lang="en-US" smtClean="0"/>
              <a:pPr/>
              <a:t>5/8/2010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C9D88-5645-43F3-9EB0-E6F2FFE248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6C9D88-5645-43F3-9EB0-E6F2FFE2485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6C9D88-5645-43F3-9EB0-E6F2FFE24854}"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72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6C9D88-5645-43F3-9EB0-E6F2FFE2485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02FD74-AE8A-4ABD-85A6-D54AD9B73351}" type="datetimeFigureOut">
              <a:rPr lang="en-US" smtClean="0"/>
              <a:pPr/>
              <a:t>5/8/2010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C9E3123-048A-4232-8B04-335D5FC5B1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02FD74-AE8A-4ABD-85A6-D54AD9B73351}" type="datetimeFigureOut">
              <a:rPr lang="en-US" smtClean="0"/>
              <a:pPr/>
              <a:t>5/8/2010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E3123-048A-4232-8B04-335D5FC5B1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02FD74-AE8A-4ABD-85A6-D54AD9B73351}" type="datetimeFigureOut">
              <a:rPr lang="en-US" smtClean="0"/>
              <a:pPr/>
              <a:t>5/8/2010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E3123-048A-4232-8B04-335D5FC5B1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02FD74-AE8A-4ABD-85A6-D54AD9B73351}" type="datetimeFigureOut">
              <a:rPr lang="en-US" smtClean="0"/>
              <a:pPr/>
              <a:t>5/8/2010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E3123-048A-4232-8B04-335D5FC5B1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02FD74-AE8A-4ABD-85A6-D54AD9B73351}" type="datetimeFigureOut">
              <a:rPr lang="en-US" smtClean="0"/>
              <a:pPr/>
              <a:t>5/8/2010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E3123-048A-4232-8B04-335D5FC5B1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02FD74-AE8A-4ABD-85A6-D54AD9B73351}" type="datetimeFigureOut">
              <a:rPr lang="en-US" smtClean="0"/>
              <a:pPr/>
              <a:t>5/8/2010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E3123-048A-4232-8B04-335D5FC5B1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02FD74-AE8A-4ABD-85A6-D54AD9B73351}" type="datetimeFigureOut">
              <a:rPr lang="en-US" smtClean="0"/>
              <a:pPr/>
              <a:t>5/8/2010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E3123-048A-4232-8B04-335D5FC5B1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02FD74-AE8A-4ABD-85A6-D54AD9B73351}" type="datetimeFigureOut">
              <a:rPr lang="en-US" smtClean="0"/>
              <a:pPr/>
              <a:t>5/8/2010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E3123-048A-4232-8B04-335D5FC5B1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2FD74-AE8A-4ABD-85A6-D54AD9B73351}" type="datetimeFigureOut">
              <a:rPr lang="en-US" smtClean="0"/>
              <a:pPr/>
              <a:t>5/8/2010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E3123-048A-4232-8B04-335D5FC5B1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02FD74-AE8A-4ABD-85A6-D54AD9B73351}" type="datetimeFigureOut">
              <a:rPr lang="en-US" smtClean="0"/>
              <a:pPr/>
              <a:t>5/8/2010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E3123-048A-4232-8B04-335D5FC5B1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02FD74-AE8A-4ABD-85A6-D54AD9B73351}" type="datetimeFigureOut">
              <a:rPr lang="en-US" smtClean="0"/>
              <a:pPr/>
              <a:t>5/8/2010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C9E3123-048A-4232-8B04-335D5FC5B1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602FD74-AE8A-4ABD-85A6-D54AD9B73351}" type="datetimeFigureOut">
              <a:rPr lang="en-US" smtClean="0"/>
              <a:pPr/>
              <a:t>5/8/2010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C9E3123-048A-4232-8B04-335D5FC5B1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4648200"/>
            <a:ext cx="7543800" cy="2062103"/>
          </a:xfrm>
          <a:prstGeom prst="rect">
            <a:avLst/>
          </a:prstGeom>
        </p:spPr>
        <p:txBody>
          <a:bodyPr wrap="square">
            <a:spAutoFit/>
          </a:bodyPr>
          <a:lstStyle/>
          <a:p>
            <a:r>
              <a:rPr lang="en-US" sz="3200" dirty="0" smtClean="0">
                <a:latin typeface="Algerian" pitchFamily="82" charset="0"/>
              </a:rPr>
              <a:t>PRESENTED BY : Mangal D. Yadav</a:t>
            </a:r>
          </a:p>
          <a:p>
            <a:r>
              <a:rPr lang="en-US" sz="3200" dirty="0" smtClean="0">
                <a:latin typeface="Algerian" pitchFamily="82" charset="0"/>
              </a:rPr>
              <a:t>                               Diploma in c.e</a:t>
            </a:r>
          </a:p>
          <a:p>
            <a:r>
              <a:rPr lang="en-US" sz="3200" dirty="0" smtClean="0">
                <a:latin typeface="Algerian" pitchFamily="82" charset="0"/>
              </a:rPr>
              <a:t>                               reg.no:S-152807053</a:t>
            </a:r>
          </a:p>
          <a:p>
            <a:r>
              <a:rPr lang="en-US" sz="3200" dirty="0" smtClean="0">
                <a:latin typeface="Algerian" pitchFamily="82" charset="0"/>
              </a:rPr>
              <a:t>                               6</a:t>
            </a:r>
            <a:r>
              <a:rPr lang="en-US" sz="3200" baseline="30000" dirty="0" smtClean="0">
                <a:latin typeface="Algerian" pitchFamily="82" charset="0"/>
              </a:rPr>
              <a:t>TH</a:t>
            </a:r>
            <a:r>
              <a:rPr lang="en-US" sz="3200" dirty="0" smtClean="0">
                <a:latin typeface="Algerian" pitchFamily="82" charset="0"/>
              </a:rPr>
              <a:t> SEMESTER </a:t>
            </a:r>
            <a:endParaRPr lang="en-US" sz="3200" dirty="0">
              <a:latin typeface="Algerian" pitchFamily="82" charset="0"/>
            </a:endParaRPr>
          </a:p>
        </p:txBody>
      </p:sp>
      <p:sp>
        <p:nvSpPr>
          <p:cNvPr id="6" name="Rectangle 5"/>
          <p:cNvSpPr/>
          <p:nvPr/>
        </p:nvSpPr>
        <p:spPr>
          <a:xfrm>
            <a:off x="457200" y="2590800"/>
            <a:ext cx="8686800" cy="1569660"/>
          </a:xfrm>
          <a:prstGeom prst="rect">
            <a:avLst/>
          </a:prstGeom>
          <a:noFill/>
          <a:effectLst>
            <a:glow rad="228600">
              <a:schemeClr val="accent2">
                <a:satMod val="175000"/>
                <a:alpha val="40000"/>
              </a:schemeClr>
            </a:glow>
          </a:effectLst>
          <a:scene3d>
            <a:camera prst="isometricOffAxis1Right"/>
            <a:lightRig rig="threePt" dir="t"/>
          </a:scene3d>
        </p:spPr>
        <p:txBody>
          <a:bodyPr wrap="square" lIns="91440" tIns="45720" rIns="91440" bIns="45720">
            <a:prstTxWarp prst="textCascadeDown">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500" b="1" cap="none" spc="50" dirty="0" smtClean="0">
                <a:ln w="11430">
                  <a:solidFill>
                    <a:sysClr val="windowText" lastClr="000000"/>
                  </a:solidFill>
                </a:ln>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Copperplate Gothic Bold" pitchFamily="34" charset="0"/>
              </a:rPr>
              <a:t>Job</a:t>
            </a:r>
            <a:r>
              <a:rPr lang="en-US" sz="9600" b="1" cap="none" spc="50" dirty="0" smtClean="0">
                <a:ln w="11430">
                  <a:solidFill>
                    <a:sysClr val="windowText" lastClr="000000"/>
                  </a:solidFill>
                </a:ln>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Copperplate Gothic Bold" pitchFamily="34" charset="0"/>
              </a:rPr>
              <a:t> portal</a:t>
            </a:r>
            <a:endParaRPr lang="en-US" sz="9600" b="1" cap="none" spc="50" dirty="0">
              <a:ln w="11430">
                <a:solidFill>
                  <a:sysClr val="windowText" lastClr="000000"/>
                </a:solidFill>
              </a:ln>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Copperplate Gothic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MAP(CTD…)</a:t>
            </a:r>
            <a:endParaRPr lang="en-US" dirty="0"/>
          </a:p>
        </p:txBody>
      </p:sp>
      <p:sp>
        <p:nvSpPr>
          <p:cNvPr id="3" name="Content Placeholder 2"/>
          <p:cNvSpPr>
            <a:spLocks noGrp="1"/>
          </p:cNvSpPr>
          <p:nvPr>
            <p:ph idx="1"/>
          </p:nvPr>
        </p:nvSpPr>
        <p:spPr/>
        <p:txBody>
          <a:bodyPr/>
          <a:lstStyle/>
          <a:p>
            <a:pPr lvl="1">
              <a:buFont typeface="Wingdings" pitchFamily="2" charset="2"/>
              <a:buChar char="q"/>
            </a:pPr>
            <a:r>
              <a:rPr lang="en-US" dirty="0" smtClean="0"/>
              <a:t>Data (CTD…)</a:t>
            </a:r>
          </a:p>
          <a:p>
            <a:pPr lvl="2">
              <a:buFont typeface="Wingdings" pitchFamily="2" charset="2"/>
              <a:buChar char="ü"/>
            </a:pPr>
            <a:r>
              <a:rPr lang="en-US" sz="1800" dirty="0" smtClean="0"/>
              <a:t>Connection String Storage</a:t>
            </a:r>
          </a:p>
          <a:p>
            <a:pPr lvl="2">
              <a:buSzPct val="95000"/>
              <a:buFont typeface="Wingdings" pitchFamily="2" charset="2"/>
              <a:buChar char="ü"/>
            </a:pPr>
            <a:r>
              <a:rPr lang="en-US" sz="1800" dirty="0" smtClean="0"/>
              <a:t>Security</a:t>
            </a:r>
          </a:p>
          <a:p>
            <a:pPr lvl="2">
              <a:buSzPct val="95000"/>
              <a:buFont typeface="Wingdings" pitchFamily="2" charset="2"/>
              <a:buChar char="ü"/>
            </a:pPr>
            <a:r>
              <a:rPr lang="en-US" sz="1800" dirty="0" smtClean="0"/>
              <a:t>Project Files Created With Web Forms</a:t>
            </a:r>
          </a:p>
          <a:p>
            <a:pPr lvl="2">
              <a:buSzPct val="95000"/>
              <a:buFont typeface="Wingdings" pitchFamily="2" charset="2"/>
              <a:buChar char="ü"/>
            </a:pPr>
            <a:r>
              <a:rPr lang="en-US" dirty="0" smtClean="0"/>
              <a:t>Deployment</a:t>
            </a:r>
          </a:p>
          <a:p>
            <a:pPr lvl="3">
              <a:buClr>
                <a:schemeClr val="accent1">
                  <a:lumMod val="75000"/>
                </a:schemeClr>
              </a:buClr>
              <a:buSzPct val="95000"/>
              <a:buFont typeface="Wingdings" pitchFamily="2" charset="2"/>
              <a:buChar char="v"/>
            </a:pPr>
            <a:r>
              <a:rPr lang="en-US" dirty="0" smtClean="0"/>
              <a:t>There is two type of Deployment.</a:t>
            </a:r>
            <a:endParaRPr lang="en-US" sz="2800" dirty="0" smtClean="0"/>
          </a:p>
          <a:p>
            <a:pPr lvl="4">
              <a:buClr>
                <a:schemeClr val="accent1">
                  <a:lumMod val="75000"/>
                </a:schemeClr>
              </a:buClr>
              <a:buSzPct val="95000"/>
              <a:buFont typeface="Wingdings" pitchFamily="2" charset="2"/>
              <a:buChar char="Ø"/>
            </a:pPr>
            <a:r>
              <a:rPr lang="en-US" dirty="0" smtClean="0"/>
              <a:t>Copy your project to the Web server .</a:t>
            </a:r>
          </a:p>
          <a:p>
            <a:pPr lvl="4">
              <a:buClr>
                <a:schemeClr val="accent1">
                  <a:lumMod val="75000"/>
                </a:schemeClr>
              </a:buClr>
              <a:buSzPct val="95000"/>
              <a:buFont typeface="Wingdings" pitchFamily="2" charset="2"/>
              <a:buChar char="Ø"/>
            </a:pPr>
            <a:r>
              <a:rPr lang="en-US" dirty="0" smtClean="0"/>
              <a:t>Create a deployment project.</a:t>
            </a:r>
          </a:p>
          <a:p>
            <a:pPr lvl="4">
              <a:buClr>
                <a:schemeClr val="accent1">
                  <a:lumMod val="75000"/>
                </a:schemeClr>
              </a:buClr>
              <a:buSzPct val="95000"/>
              <a:buFont typeface="Wingdings" pitchFamily="2" charset="2"/>
              <a:buChar char="Ø"/>
            </a:pPr>
            <a:r>
              <a:rPr lang="en-US" dirty="0" smtClean="0"/>
              <a:t>Back end</a:t>
            </a:r>
          </a:p>
          <a:p>
            <a:pPr lvl="5">
              <a:buClr>
                <a:schemeClr val="accent1">
                  <a:lumMod val="75000"/>
                </a:schemeClr>
              </a:buClr>
              <a:buSzPct val="95000"/>
              <a:buFont typeface="Wingdings" pitchFamily="2" charset="2"/>
              <a:buChar char="§"/>
            </a:pPr>
            <a:r>
              <a:rPr lang="en-US" dirty="0" smtClean="0"/>
              <a:t> Microsoft SQL Server 2005</a:t>
            </a:r>
          </a:p>
          <a:p>
            <a:pPr lvl="5">
              <a:buClr>
                <a:schemeClr val="accent1">
                  <a:lumMod val="75000"/>
                </a:schemeClr>
              </a:buClr>
              <a:buSzPct val="95000"/>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SQL Server 2005</a:t>
            </a:r>
            <a:endParaRPr lang="en-US" dirty="0"/>
          </a:p>
        </p:txBody>
      </p:sp>
      <p:pic>
        <p:nvPicPr>
          <p:cNvPr id="4" name="Content Placeholder 3" descr="clip_image002.jpg"/>
          <p:cNvPicPr>
            <a:picLocks noGrp="1" noChangeAspect="1"/>
          </p:cNvPicPr>
          <p:nvPr>
            <p:ph idx="1"/>
          </p:nvPr>
        </p:nvPicPr>
        <p:blipFill>
          <a:blip r:embed="rId3"/>
          <a:stretch>
            <a:fillRect/>
          </a:stretch>
        </p:blipFill>
        <p:spPr>
          <a:xfrm>
            <a:off x="1905000" y="2209800"/>
            <a:ext cx="5029200" cy="2085975"/>
          </a:xfrm>
        </p:spPr>
      </p:pic>
      <p:sp>
        <p:nvSpPr>
          <p:cNvPr id="5" name="TextBox 4"/>
          <p:cNvSpPr txBox="1"/>
          <p:nvPr/>
        </p:nvSpPr>
        <p:spPr>
          <a:xfrm>
            <a:off x="2667000" y="4343400"/>
            <a:ext cx="4114800" cy="369332"/>
          </a:xfrm>
          <a:prstGeom prst="rect">
            <a:avLst/>
          </a:prstGeom>
          <a:noFill/>
        </p:spPr>
        <p:txBody>
          <a:bodyPr wrap="square" rtlCol="0">
            <a:spAutoFit/>
          </a:bodyPr>
          <a:lstStyle/>
          <a:p>
            <a:pPr algn="ctr"/>
            <a:r>
              <a:rPr lang="en-US" dirty="0" smtClean="0"/>
              <a:t>SQL SERVER2005</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SQL Server 2005</a:t>
            </a:r>
            <a:endParaRPr lang="en-US" dirty="0"/>
          </a:p>
        </p:txBody>
      </p:sp>
      <p:sp>
        <p:nvSpPr>
          <p:cNvPr id="5" name="TextBox 4"/>
          <p:cNvSpPr txBox="1"/>
          <p:nvPr/>
        </p:nvSpPr>
        <p:spPr>
          <a:xfrm>
            <a:off x="990600" y="4800600"/>
            <a:ext cx="7010400" cy="369332"/>
          </a:xfrm>
          <a:prstGeom prst="rect">
            <a:avLst/>
          </a:prstGeom>
          <a:noFill/>
        </p:spPr>
        <p:txBody>
          <a:bodyPr wrap="square" rtlCol="0">
            <a:spAutoFit/>
          </a:bodyPr>
          <a:lstStyle/>
          <a:p>
            <a:endParaRPr lang="en-US" dirty="0"/>
          </a:p>
        </p:txBody>
      </p:sp>
      <p:sp>
        <p:nvSpPr>
          <p:cNvPr id="13" name="Content Placeholder 12"/>
          <p:cNvSpPr>
            <a:spLocks noGrp="1"/>
          </p:cNvSpPr>
          <p:nvPr>
            <p:ph idx="1"/>
          </p:nvPr>
        </p:nvSpPr>
        <p:spPr/>
        <p:txBody>
          <a:bodyPr>
            <a:normAutofit fontScale="77500" lnSpcReduction="20000"/>
          </a:bodyPr>
          <a:lstStyle/>
          <a:p>
            <a:pPr lvl="1"/>
            <a:r>
              <a:rPr lang="en-US" dirty="0" smtClean="0"/>
              <a:t>Microsoft® SQL Server™ 2005is a set of components that work together to meet the data storage and analysis needs of the largest Web sites and enterprise data processing systems. The topics in SQL Server Architecture describe how the various components work together to manage data effectively.</a:t>
            </a:r>
          </a:p>
          <a:p>
            <a:pPr lvl="1"/>
            <a:r>
              <a:rPr lang="en-US" dirty="0" smtClean="0"/>
              <a:t>Microsoft® SQL Server™ 2005data is stored in databases. The data in a database is organized into the logical components visible to users. A database is also physically implemented as two or more files on disk.</a:t>
            </a:r>
          </a:p>
          <a:p>
            <a:pPr lvl="1"/>
            <a:r>
              <a:rPr lang="en-US" dirty="0" smtClean="0"/>
              <a:t>Each instance of SQL Server has four system databases (master, model, tempdb, and msdb) and one or more user databases(</a:t>
            </a:r>
            <a:r>
              <a:rPr lang="en-US" dirty="0" err="1" smtClean="0"/>
              <a:t>hmd</a:t>
            </a:r>
            <a:r>
              <a:rPr lang="en-US" dirty="0" smtClean="0"/>
              <a:t> db, Address Book, payroll, sales, employees). Some organizations have only one user database, containing all the data for their organization. Some organizations have different databases for each group in their organization, and sometimes a database used by a single application. For example, an organization could have one database for sales, one for payroll, one for a document management application, and so on. Sometimes an application uses only one database; other applications may access several databases.</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pPr lvl="0"/>
            <a:r>
              <a:rPr lang="en-US" b="1" dirty="0" smtClean="0"/>
              <a:t>Database Architecture</a:t>
            </a:r>
            <a:br>
              <a:rPr lang="en-US" b="1" dirty="0" smtClean="0"/>
            </a:br>
            <a:endParaRPr lang="en-US" dirty="0"/>
          </a:p>
        </p:txBody>
      </p:sp>
      <p:pic>
        <p:nvPicPr>
          <p:cNvPr id="4" name="Content Placeholder 3" descr="untitled.bmp"/>
          <p:cNvPicPr>
            <a:picLocks noGrp="1" noChangeAspect="1"/>
          </p:cNvPicPr>
          <p:nvPr>
            <p:ph idx="1"/>
          </p:nvPr>
        </p:nvPicPr>
        <p:blipFill>
          <a:blip r:embed="rId3"/>
          <a:stretch>
            <a:fillRect/>
          </a:stretch>
        </p:blipFill>
        <p:spPr>
          <a:xfrm>
            <a:off x="2438400" y="1905000"/>
            <a:ext cx="3285219" cy="4389437"/>
          </a:xfrm>
          <a:prstGeom prst="rect">
            <a:avLst/>
          </a:prstGeom>
          <a:ln>
            <a:noFill/>
          </a:ln>
          <a:effectLst>
            <a:softEdge rad="112500"/>
          </a:effectLst>
        </p:spPr>
      </p:pic>
      <p:sp>
        <p:nvSpPr>
          <p:cNvPr id="7" name="TextBox 6"/>
          <p:cNvSpPr txBox="1"/>
          <p:nvPr/>
        </p:nvSpPr>
        <p:spPr>
          <a:xfrm>
            <a:off x="2133600" y="4191000"/>
            <a:ext cx="4114800" cy="369332"/>
          </a:xfrm>
          <a:prstGeom prst="rect">
            <a:avLst/>
          </a:prstGeom>
          <a:noFill/>
        </p:spPr>
        <p:txBody>
          <a:bodyPr wrap="square" rtlCol="0">
            <a:spAutoFit/>
          </a:bodyPr>
          <a:lstStyle/>
          <a:p>
            <a:pPr algn="ctr"/>
            <a:r>
              <a:rPr lang="en-US" dirty="0" smtClean="0"/>
              <a:t>Database Architecture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pPr lvl="0"/>
            <a:r>
              <a:rPr lang="en-US" b="1" dirty="0" smtClean="0"/>
              <a:t>Database Architecture</a:t>
            </a:r>
            <a:br>
              <a:rPr lang="en-US" b="1" dirty="0" smtClean="0"/>
            </a:br>
            <a:endParaRPr lang="en-US" dirty="0"/>
          </a:p>
        </p:txBody>
      </p:sp>
      <p:sp>
        <p:nvSpPr>
          <p:cNvPr id="3" name="Content Placeholder 2"/>
          <p:cNvSpPr>
            <a:spLocks noGrp="1"/>
          </p:cNvSpPr>
          <p:nvPr>
            <p:ph idx="1"/>
          </p:nvPr>
        </p:nvSpPr>
        <p:spPr/>
        <p:txBody>
          <a:bodyPr>
            <a:normAutofit/>
          </a:bodyPr>
          <a:lstStyle/>
          <a:p>
            <a:pPr lvl="1"/>
            <a:r>
              <a:rPr lang="en-US" sz="1600" dirty="0" smtClean="0"/>
              <a:t>Microsoft® SQL Server™ 2005data is stored in databases. The data in a database is organized into the logical components visible to users. A database is also physically implemented as two or more files on disk.</a:t>
            </a:r>
          </a:p>
          <a:p>
            <a:pPr lvl="1"/>
            <a:r>
              <a:rPr lang="en-US" sz="1600" dirty="0" smtClean="0"/>
              <a:t>When using a database, you work primarily with the logical components such as tables, views, procedures, and users. The physical implementation of files is largely transparent. Typically, only the database administrator needs to work with the physical implementations</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143000"/>
          </a:xfrm>
        </p:spPr>
        <p:txBody>
          <a:bodyPr>
            <a:normAutofit fontScale="90000"/>
          </a:bodyPr>
          <a:lstStyle/>
          <a:p>
            <a:pPr lvl="0"/>
            <a:r>
              <a:rPr lang="en-US" b="1" dirty="0" smtClean="0"/>
              <a:t>What's New in Microsoft SQL Server 2005</a:t>
            </a:r>
            <a:br>
              <a:rPr lang="en-US" b="1" dirty="0" smtClean="0"/>
            </a:br>
            <a:endParaRPr lang="en-US" dirty="0"/>
          </a:p>
        </p:txBody>
      </p:sp>
      <p:sp>
        <p:nvSpPr>
          <p:cNvPr id="3" name="Content Placeholder 2"/>
          <p:cNvSpPr>
            <a:spLocks noGrp="1"/>
          </p:cNvSpPr>
          <p:nvPr>
            <p:ph idx="1"/>
          </p:nvPr>
        </p:nvSpPr>
        <p:spPr>
          <a:xfrm>
            <a:off x="457200" y="2133600"/>
            <a:ext cx="8229600" cy="4389120"/>
          </a:xfrm>
        </p:spPr>
        <p:txBody>
          <a:bodyPr>
            <a:normAutofit fontScale="85000" lnSpcReduction="20000"/>
          </a:bodyPr>
          <a:lstStyle/>
          <a:p>
            <a:pPr lvl="1"/>
            <a:r>
              <a:rPr lang="en-US" dirty="0" smtClean="0"/>
              <a:t>Microsoft® SQL Server™ 2005 extends the performance, reliability, quality, and ease-of-use of Microsoft SQL Server version 7.0. Microsoft SQL Server 2005 includes several new features that make it an excellent database platform for large-scale online transactional processing (OLTP), data warehousing, and e-commerce applications.</a:t>
            </a:r>
          </a:p>
          <a:p>
            <a:pPr>
              <a:buNone/>
            </a:pPr>
            <a:r>
              <a:rPr lang="en-US" dirty="0" smtClean="0"/>
              <a:t> </a:t>
            </a:r>
          </a:p>
          <a:p>
            <a:pPr lvl="1"/>
            <a:r>
              <a:rPr lang="en-US" dirty="0" smtClean="0"/>
              <a:t>The OLAP Services feature available in SQL Server version 7.0 is now called SQL Server 2005 analysis Services. The term OLAP Services has been replaced with the term Analysis Services. Analysis Services also includes a new data mining component.</a:t>
            </a:r>
          </a:p>
          <a:p>
            <a:pPr lvl="1"/>
            <a:r>
              <a:rPr lang="en-US" dirty="0" smtClean="0"/>
              <a:t>The Repository component available in SQL Server version 7.0 is now called Microsoft SQL Server 2005 beta Data Services. References to the component now use the term Meta Data Services. The term repository is used only in reference to the repository engine within Meta Data Services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pPr lvl="0"/>
            <a:r>
              <a:rPr lang="en-US" b="1" dirty="0" smtClean="0"/>
              <a:t>Features of SQL Server 2005</a:t>
            </a:r>
            <a:br>
              <a:rPr lang="en-US" b="1" dirty="0" smtClean="0"/>
            </a:br>
            <a:endParaRPr lang="en-US" dirty="0"/>
          </a:p>
        </p:txBody>
      </p:sp>
      <p:sp>
        <p:nvSpPr>
          <p:cNvPr id="3" name="Content Placeholder 2"/>
          <p:cNvSpPr>
            <a:spLocks noGrp="1"/>
          </p:cNvSpPr>
          <p:nvPr>
            <p:ph idx="1"/>
          </p:nvPr>
        </p:nvSpPr>
        <p:spPr>
          <a:xfrm>
            <a:off x="457200" y="2057400"/>
            <a:ext cx="8229600" cy="4389120"/>
          </a:xfrm>
        </p:spPr>
        <p:txBody>
          <a:bodyPr/>
          <a:lstStyle/>
          <a:p>
            <a:pPr lvl="1"/>
            <a:r>
              <a:rPr lang="en-US" sz="2000" b="1" dirty="0" smtClean="0"/>
              <a:t>Microsoft® SQL Server™ 2005 features include</a:t>
            </a:r>
            <a:r>
              <a:rPr lang="en-US" dirty="0" smtClean="0"/>
              <a:t>:</a:t>
            </a:r>
          </a:p>
          <a:p>
            <a:pPr lvl="2">
              <a:buFont typeface="Wingdings" pitchFamily="2" charset="2"/>
              <a:buChar char="ü"/>
            </a:pPr>
            <a:r>
              <a:rPr lang="en-US" dirty="0" smtClean="0"/>
              <a:t>Internet Integration.</a:t>
            </a:r>
          </a:p>
          <a:p>
            <a:pPr lvl="2">
              <a:buFont typeface="Wingdings" pitchFamily="2" charset="2"/>
              <a:buChar char="ü"/>
            </a:pPr>
            <a:r>
              <a:rPr lang="en-US" dirty="0" smtClean="0"/>
              <a:t>Scalability and Availability.</a:t>
            </a:r>
          </a:p>
          <a:p>
            <a:pPr lvl="2">
              <a:buFont typeface="Wingdings" pitchFamily="2" charset="2"/>
              <a:buChar char="ü"/>
            </a:pPr>
            <a:r>
              <a:rPr lang="en-US" dirty="0" smtClean="0"/>
              <a:t>Enterprise-Level Database Features.</a:t>
            </a:r>
          </a:p>
          <a:p>
            <a:pPr lvl="2">
              <a:buFont typeface="Wingdings" pitchFamily="2" charset="2"/>
              <a:buChar char="ü"/>
            </a:pPr>
            <a:r>
              <a:rPr lang="en-US" dirty="0" smtClean="0"/>
              <a:t>Ease of installation, deployment, and use.</a:t>
            </a:r>
          </a:p>
          <a:p>
            <a:pPr lvl="2">
              <a:buFont typeface="Wingdings" pitchFamily="2" charset="2"/>
              <a:buChar char="ü"/>
            </a:pPr>
            <a:r>
              <a:rPr lang="en-US" dirty="0" smtClean="0"/>
              <a:t>Data warehousing.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dirty="0" smtClean="0"/>
              <a:t>Internet Integration</a:t>
            </a:r>
            <a:endParaRPr lang="en-US" dirty="0"/>
          </a:p>
        </p:txBody>
      </p:sp>
      <p:sp>
        <p:nvSpPr>
          <p:cNvPr id="3" name="Content Placeholder 2"/>
          <p:cNvSpPr>
            <a:spLocks noGrp="1"/>
          </p:cNvSpPr>
          <p:nvPr>
            <p:ph idx="1"/>
          </p:nvPr>
        </p:nvSpPr>
        <p:spPr>
          <a:xfrm>
            <a:off x="457200" y="1905000"/>
            <a:ext cx="8229600" cy="4389120"/>
          </a:xfrm>
        </p:spPr>
        <p:txBody>
          <a:bodyPr>
            <a:noAutofit/>
          </a:bodyPr>
          <a:lstStyle/>
          <a:p>
            <a:pPr>
              <a:buClr>
                <a:schemeClr val="accent1">
                  <a:lumMod val="75000"/>
                </a:schemeClr>
              </a:buClr>
            </a:pPr>
            <a:r>
              <a:rPr lang="en-US" sz="1800" dirty="0" smtClean="0"/>
              <a:t>The SQL Server 2005 database engine includes integrated XML support. It also has the scalability, availability, and security features required to operate as the data storage component of the largest Web sites. The SQL Server 2005 programming model is integrated with the Windows DNA architecture for developing Web applications, and SQL Server 2005 supports features such as English Query and the Microsoft Search Service to incorporate user-friendly queries and powerful search capabilities in Web applications.</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Scalability and Availability</a:t>
            </a:r>
            <a:endParaRPr lang="en-US" dirty="0"/>
          </a:p>
        </p:txBody>
      </p:sp>
      <p:sp>
        <p:nvSpPr>
          <p:cNvPr id="3" name="Content Placeholder 2"/>
          <p:cNvSpPr>
            <a:spLocks noGrp="1"/>
          </p:cNvSpPr>
          <p:nvPr>
            <p:ph idx="1"/>
          </p:nvPr>
        </p:nvSpPr>
        <p:spPr/>
        <p:txBody>
          <a:bodyPr/>
          <a:lstStyle/>
          <a:p>
            <a:pPr lvl="1"/>
            <a:r>
              <a:rPr lang="en-US" sz="1800" dirty="0" smtClean="0"/>
              <a:t>The same database engine can be used across platforms ranging from laptop computers running Microsoft Windows® 98 through large, multiprocessor servers running Microsoft Windows 2000 Data Center Edition.</a:t>
            </a:r>
          </a:p>
          <a:p>
            <a:pPr lvl="1"/>
            <a:r>
              <a:rPr lang="en-US" sz="1800" dirty="0" smtClean="0"/>
              <a:t>SQL Server 2005 Enterprise Edition supports features such as federated servers, indexed views, and large memory support that allow it to scale to the performance levels required by the largest Web sites.</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normAutofit fontScale="90000"/>
          </a:bodyPr>
          <a:lstStyle/>
          <a:p>
            <a:pPr lvl="0"/>
            <a:r>
              <a:rPr lang="en-US" b="1" dirty="0" smtClean="0"/>
              <a:t>Enterprise-Level Database Features.</a:t>
            </a:r>
            <a:r>
              <a:rPr lang="en-US" dirty="0" smtClean="0"/>
              <a:t/>
            </a:r>
            <a:br>
              <a:rPr lang="en-US" dirty="0" smtClean="0"/>
            </a:br>
            <a:endParaRPr lang="en-US" dirty="0"/>
          </a:p>
        </p:txBody>
      </p:sp>
      <p:sp>
        <p:nvSpPr>
          <p:cNvPr id="3" name="Content Placeholder 2"/>
          <p:cNvSpPr>
            <a:spLocks noGrp="1"/>
          </p:cNvSpPr>
          <p:nvPr>
            <p:ph idx="1"/>
          </p:nvPr>
        </p:nvSpPr>
        <p:spPr>
          <a:xfrm>
            <a:off x="381000" y="2743200"/>
            <a:ext cx="8229600" cy="2667000"/>
          </a:xfrm>
        </p:spPr>
        <p:txBody>
          <a:bodyPr>
            <a:normAutofit fontScale="70000" lnSpcReduction="20000"/>
          </a:bodyPr>
          <a:lstStyle/>
          <a:p>
            <a:pPr>
              <a:buClr>
                <a:schemeClr val="accent1">
                  <a:lumMod val="75000"/>
                </a:schemeClr>
              </a:buClr>
            </a:pPr>
            <a:r>
              <a:rPr lang="en-US" dirty="0" smtClean="0"/>
              <a:t>The SQL Server 2005 relational database engine supports the features required to support demanding data processing environments. The database engine protects data integrity while minimizing the overhead of managing thousands of users concurrently modifying the database. SQL Server 2005 distributed queries allow you to reference data from multiple sources as if it were a part of a SQL Server 2005 database, while at the same time, the distributed transaction support protects the integrity of any updates of the distributed data. Replication allows you to also maintain multiple copies of data, while ensuring that the separate copies remain synchronized. You can replicate a set of data to multiple, mobile, disconnected users, have them work autonomously, and then merge their modifications back to the publisher.</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pPr marL="651510" indent="-514350">
              <a:buClr>
                <a:schemeClr val="accent1">
                  <a:lumMod val="75000"/>
                </a:schemeClr>
              </a:buClr>
              <a:buFont typeface="+mj-lt"/>
              <a:buAutoNum type="arabicParenR"/>
            </a:pPr>
            <a:r>
              <a:rPr lang="en-US" dirty="0" smtClean="0"/>
              <a:t>Introduction</a:t>
            </a:r>
          </a:p>
          <a:p>
            <a:pPr marL="651510" indent="-514350">
              <a:buClr>
                <a:schemeClr val="accent1">
                  <a:lumMod val="75000"/>
                </a:schemeClr>
              </a:buClr>
              <a:buFont typeface="+mj-lt"/>
              <a:buAutoNum type="arabicParenR"/>
            </a:pPr>
            <a:r>
              <a:rPr lang="en-US" dirty="0" smtClean="0"/>
              <a:t>Project Management</a:t>
            </a:r>
          </a:p>
          <a:p>
            <a:pPr marL="651510" indent="-514350">
              <a:buClr>
                <a:schemeClr val="accent1">
                  <a:lumMod val="75000"/>
                </a:schemeClr>
              </a:buClr>
              <a:buFont typeface="+mj-lt"/>
              <a:buAutoNum type="arabicParenR"/>
            </a:pPr>
            <a:r>
              <a:rPr lang="en-US" dirty="0" smtClean="0"/>
              <a:t>System Requirements Study </a:t>
            </a:r>
          </a:p>
          <a:p>
            <a:pPr marL="651510" indent="-514350">
              <a:buClr>
                <a:schemeClr val="accent1">
                  <a:lumMod val="75000"/>
                </a:schemeClr>
              </a:buClr>
              <a:buFont typeface="+mj-lt"/>
              <a:buAutoNum type="arabicParenR"/>
            </a:pPr>
            <a:r>
              <a:rPr lang="en-US" dirty="0" smtClean="0"/>
              <a:t>System Analysis</a:t>
            </a:r>
          </a:p>
          <a:p>
            <a:pPr marL="651510" indent="-514350">
              <a:buClr>
                <a:schemeClr val="accent1">
                  <a:lumMod val="75000"/>
                </a:schemeClr>
              </a:buClr>
              <a:buFont typeface="+mj-lt"/>
              <a:buAutoNum type="arabicParenR"/>
            </a:pPr>
            <a:r>
              <a:rPr lang="en-US" dirty="0" smtClean="0"/>
              <a:t>System Design</a:t>
            </a:r>
          </a:p>
          <a:p>
            <a:pPr marL="651510" indent="-514350">
              <a:buClr>
                <a:schemeClr val="accent1">
                  <a:lumMod val="75000"/>
                </a:schemeClr>
              </a:buClr>
              <a:buFont typeface="+mj-lt"/>
              <a:buAutoNum type="arabicParenR"/>
            </a:pPr>
            <a:r>
              <a:rPr lang="en-US" dirty="0" smtClean="0"/>
              <a:t>Implementation Planning &amp; Details</a:t>
            </a:r>
          </a:p>
          <a:p>
            <a:pPr marL="651510" indent="-514350">
              <a:buClr>
                <a:schemeClr val="accent1">
                  <a:lumMod val="75000"/>
                </a:schemeClr>
              </a:buClr>
              <a:buFont typeface="+mj-lt"/>
              <a:buAutoNum type="arabicParenR"/>
            </a:pPr>
            <a:r>
              <a:rPr lang="en-US" dirty="0" smtClean="0"/>
              <a:t>Testing</a:t>
            </a:r>
          </a:p>
          <a:p>
            <a:pPr marL="651510" indent="-514350">
              <a:buClr>
                <a:schemeClr val="accent1">
                  <a:lumMod val="75000"/>
                </a:schemeClr>
              </a:buClr>
              <a:buFont typeface="+mj-lt"/>
              <a:buAutoNum type="arabicParenR"/>
            </a:pPr>
            <a:r>
              <a:rPr lang="en-US" dirty="0" smtClean="0"/>
              <a:t>User Guide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smtClean="0"/>
              <a:t>Ease of installation, deployment, and use</a:t>
            </a:r>
            <a:endParaRPr lang="en-US" dirty="0"/>
          </a:p>
        </p:txBody>
      </p:sp>
      <p:sp>
        <p:nvSpPr>
          <p:cNvPr id="3" name="Content Placeholder 2"/>
          <p:cNvSpPr>
            <a:spLocks noGrp="1"/>
          </p:cNvSpPr>
          <p:nvPr>
            <p:ph idx="1"/>
          </p:nvPr>
        </p:nvSpPr>
        <p:spPr>
          <a:xfrm>
            <a:off x="457200" y="2209800"/>
            <a:ext cx="8229600" cy="4389120"/>
          </a:xfrm>
        </p:spPr>
        <p:txBody>
          <a:bodyPr>
            <a:normAutofit/>
          </a:bodyPr>
          <a:lstStyle/>
          <a:p>
            <a:pPr>
              <a:buClr>
                <a:schemeClr val="accent1">
                  <a:lumMod val="75000"/>
                </a:schemeClr>
              </a:buClr>
            </a:pPr>
            <a:r>
              <a:rPr lang="en-US" sz="1800" dirty="0" smtClean="0"/>
              <a:t>SQL Server 2005 includes a set of administrative and development tools that improve upon the process of installing, deploying, managing, and using SQL Server across several sites. SQL Server 2005 also supports a standards-based programming model integrated with the Windows DNA, making the use of SQL Server databases and data warehouses a seamless part of building powerful and scalable systems. These features allow you to rapidly deliver SQL Server applications that customers can implement with a minimum of installation and administrative overhead.</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warehousing</a:t>
            </a:r>
            <a:endParaRPr lang="en-US" dirty="0"/>
          </a:p>
        </p:txBody>
      </p:sp>
      <p:sp>
        <p:nvSpPr>
          <p:cNvPr id="3" name="Content Placeholder 2"/>
          <p:cNvSpPr>
            <a:spLocks noGrp="1"/>
          </p:cNvSpPr>
          <p:nvPr>
            <p:ph idx="1"/>
          </p:nvPr>
        </p:nvSpPr>
        <p:spPr/>
        <p:txBody>
          <a:bodyPr/>
          <a:lstStyle/>
          <a:p>
            <a:pPr>
              <a:buClr>
                <a:schemeClr val="accent1">
                  <a:lumMod val="75000"/>
                </a:schemeClr>
              </a:buClr>
            </a:pPr>
            <a:r>
              <a:rPr lang="en-US" sz="1800" dirty="0" smtClean="0"/>
              <a:t>SQL Server 2005 includes tools for extracting and analyzing summary data for online analytical processing. SQL Server also includes tools for visually designing databases and analyzing data using English.</a:t>
            </a:r>
          </a:p>
          <a:p>
            <a:pPr>
              <a:buNone/>
            </a:pPr>
            <a:r>
              <a:rPr lang="en-US" sz="1800" dirty="0" smtClean="0"/>
              <a:t> </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0" y="2590800"/>
            <a:ext cx="4038600" cy="1323439"/>
          </a:xfrm>
          <a:prstGeom prst="rect">
            <a:avLst/>
          </a:prstGeom>
          <a:noFill/>
        </p:spPr>
        <p:txBody>
          <a:bodyPr wrap="square" rtlCol="0">
            <a:spAutoFit/>
          </a:bodyPr>
          <a:lstStyle/>
          <a:p>
            <a:pPr algn="ctr"/>
            <a:r>
              <a:rPr lang="en-US" sz="4000" dirty="0" smtClean="0">
                <a:solidFill>
                  <a:schemeClr val="accent1">
                    <a:lumMod val="75000"/>
                  </a:schemeClr>
                </a:solidFill>
                <a:latin typeface="Arriba Arriba LET" pitchFamily="2" charset="0"/>
              </a:rPr>
              <a:t>Project Managem</a:t>
            </a:r>
            <a:r>
              <a:rPr lang="en-US" sz="4000" dirty="0" smtClean="0">
                <a:solidFill>
                  <a:schemeClr val="accent1">
                    <a:lumMod val="75000"/>
                  </a:schemeClr>
                </a:solidFill>
              </a:rPr>
              <a:t>ent </a:t>
            </a:r>
            <a:endParaRPr lang="en-US" sz="4000" dirty="0">
              <a:solidFill>
                <a:schemeClr val="accent1">
                  <a:lumMod val="7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Project Management</a:t>
            </a:r>
            <a:endParaRPr lang="en-US" dirty="0"/>
          </a:p>
        </p:txBody>
      </p:sp>
      <p:sp>
        <p:nvSpPr>
          <p:cNvPr id="3" name="Content Placeholder 2"/>
          <p:cNvSpPr>
            <a:spLocks noGrp="1"/>
          </p:cNvSpPr>
          <p:nvPr>
            <p:ph idx="1"/>
          </p:nvPr>
        </p:nvSpPr>
        <p:spPr/>
        <p:txBody>
          <a:bodyPr>
            <a:normAutofit fontScale="85000" lnSpcReduction="10000"/>
          </a:bodyPr>
          <a:lstStyle/>
          <a:p>
            <a:pPr>
              <a:buClr>
                <a:schemeClr val="accent1">
                  <a:lumMod val="75000"/>
                </a:schemeClr>
              </a:buClr>
              <a:buFont typeface="Wingdings" pitchFamily="2" charset="2"/>
              <a:buChar char="q"/>
            </a:pPr>
            <a:r>
              <a:rPr lang="en-US" dirty="0" smtClean="0"/>
              <a:t>Project Planning and Scheduling</a:t>
            </a:r>
          </a:p>
          <a:p>
            <a:pPr lvl="1"/>
            <a:r>
              <a:rPr lang="en-US" dirty="0" smtClean="0"/>
              <a:t> Project planning establishes a plan for the software engineering work that follows. It describes the technical tasks to be conducted, the risks that are likely, the resources that will be required, the work product to be produces, and a work schedule.</a:t>
            </a:r>
          </a:p>
          <a:p>
            <a:pPr lvl="1"/>
            <a:r>
              <a:rPr lang="en-US" dirty="0" smtClean="0"/>
              <a:t>Project scheduling is an activity that distributes estimated effort across the planned project duration by allocating the effort to specific software engineering tasks. It is important to note, however, that the schedule evolves overtime. During early stages of project planning, a macroscopic schedule is developed. This type of schedule identifies all software framework activities and the product functions to which they are applied. As the project gets under way, each entry on the macroscopic schedule is refined into a detailed schedule. Here, specific software tasks ( required to accomplish an activity) are identified and scheduled.</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smtClean="0"/>
              <a:t/>
            </a:r>
            <a:br>
              <a:rPr lang="en-US" dirty="0" smtClean="0"/>
            </a:br>
            <a:r>
              <a:rPr lang="en-US" b="1" dirty="0" smtClean="0"/>
              <a:t>Project Development Approach</a:t>
            </a:r>
            <a:r>
              <a:rPr lang="en-US" dirty="0" smtClean="0"/>
              <a:t/>
            </a:r>
            <a:br>
              <a:rPr lang="en-US" dirty="0" smtClean="0"/>
            </a:br>
            <a:endParaRPr lang="en-US" dirty="0"/>
          </a:p>
        </p:txBody>
      </p:sp>
      <p:sp>
        <p:nvSpPr>
          <p:cNvPr id="3" name="Content Placeholder 2"/>
          <p:cNvSpPr>
            <a:spLocks noGrp="1"/>
          </p:cNvSpPr>
          <p:nvPr>
            <p:ph idx="1"/>
          </p:nvPr>
        </p:nvSpPr>
        <p:spPr>
          <a:xfrm>
            <a:off x="457200" y="2209800"/>
            <a:ext cx="8229600" cy="4389120"/>
          </a:xfrm>
        </p:spPr>
        <p:txBody>
          <a:bodyPr>
            <a:normAutofit fontScale="92500" lnSpcReduction="20000"/>
          </a:bodyPr>
          <a:lstStyle/>
          <a:p>
            <a:pPr lvl="1"/>
            <a:r>
              <a:rPr lang="en-US" dirty="0" smtClean="0"/>
              <a:t>To solve actual problems in an industry setting, software engineer or a team of engineers must incorporate a development strategy that encompasses the process, methods and tools layers and generic phase. This strategy is often referred to as process model or a software engineering paradigm. A process model for software engineering is often chosen based on the nature of the project and application, the methods and tools to be used, and the controls and deliverables that required.</a:t>
            </a:r>
          </a:p>
          <a:p>
            <a:pPr>
              <a:buNone/>
            </a:pPr>
            <a:endParaRPr lang="en-US" dirty="0" smtClean="0"/>
          </a:p>
          <a:p>
            <a:pPr lvl="1"/>
            <a:r>
              <a:rPr lang="en-US" dirty="0" smtClean="0"/>
              <a:t>To solve actual problems in an industry setting, a software engineer or a team of engineers must incorporate a development strategy that encompass the process, methods, and tool layers.</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1143000"/>
          </a:xfrm>
        </p:spPr>
        <p:txBody>
          <a:bodyPr>
            <a:normAutofit fontScale="90000"/>
          </a:bodyPr>
          <a:lstStyle/>
          <a:p>
            <a:r>
              <a:rPr lang="en-US" b="1" dirty="0" smtClean="0"/>
              <a:t>Project Development Approach(CTD…)</a:t>
            </a:r>
            <a:endParaRPr lang="en-US" dirty="0"/>
          </a:p>
        </p:txBody>
      </p:sp>
      <p:sp>
        <p:nvSpPr>
          <p:cNvPr id="3" name="Content Placeholder 2"/>
          <p:cNvSpPr>
            <a:spLocks noGrp="1"/>
          </p:cNvSpPr>
          <p:nvPr>
            <p:ph idx="1"/>
          </p:nvPr>
        </p:nvSpPr>
        <p:spPr>
          <a:xfrm>
            <a:off x="533400" y="2667000"/>
            <a:ext cx="8229600" cy="3276600"/>
          </a:xfrm>
        </p:spPr>
        <p:txBody>
          <a:bodyPr>
            <a:normAutofit fontScale="62500" lnSpcReduction="20000"/>
          </a:bodyPr>
          <a:lstStyle/>
          <a:p>
            <a:pPr>
              <a:buClr>
                <a:schemeClr val="accent1">
                  <a:lumMod val="75000"/>
                </a:schemeClr>
              </a:buClr>
              <a:buFont typeface="Wingdings" pitchFamily="2" charset="2"/>
              <a:buChar char="q"/>
            </a:pPr>
            <a:r>
              <a:rPr lang="en-US" b="1" dirty="0" smtClean="0"/>
              <a:t>Types of Software Process Models:</a:t>
            </a:r>
            <a:endParaRPr lang="en-US" dirty="0" smtClean="0"/>
          </a:p>
          <a:p>
            <a:pPr lvl="1"/>
            <a:r>
              <a:rPr lang="en-US" dirty="0" smtClean="0"/>
              <a:t>The Linear sequential Model ( Waterfall Model)</a:t>
            </a:r>
          </a:p>
          <a:p>
            <a:pPr lvl="1"/>
            <a:r>
              <a:rPr lang="en-US" dirty="0" smtClean="0"/>
              <a:t>The Prototyping Model</a:t>
            </a:r>
          </a:p>
          <a:p>
            <a:pPr lvl="1"/>
            <a:r>
              <a:rPr lang="en-US" dirty="0" smtClean="0"/>
              <a:t>The Rapid Application Development (RAD) Model</a:t>
            </a:r>
          </a:p>
          <a:p>
            <a:pPr lvl="1"/>
            <a:r>
              <a:rPr lang="en-US" dirty="0" smtClean="0"/>
              <a:t>The Incremental Model</a:t>
            </a:r>
          </a:p>
          <a:p>
            <a:pPr lvl="1"/>
            <a:r>
              <a:rPr lang="en-US" dirty="0" smtClean="0"/>
              <a:t>The Spiral Model</a:t>
            </a:r>
          </a:p>
          <a:p>
            <a:pPr lvl="1"/>
            <a:r>
              <a:rPr lang="en-US" dirty="0" smtClean="0"/>
              <a:t>The WINWIN Spiral Model</a:t>
            </a:r>
          </a:p>
          <a:p>
            <a:pPr lvl="1"/>
            <a:r>
              <a:rPr lang="en-US" dirty="0" smtClean="0"/>
              <a:t>The Concurrent Development Model</a:t>
            </a:r>
          </a:p>
          <a:p>
            <a:pPr lvl="1"/>
            <a:r>
              <a:rPr lang="en-US" dirty="0" smtClean="0"/>
              <a:t>The Formal Methods Model</a:t>
            </a:r>
          </a:p>
          <a:p>
            <a:pPr lvl="1"/>
            <a:r>
              <a:rPr lang="en-US" dirty="0" smtClean="0"/>
              <a:t>The Component Based Developed Model</a:t>
            </a:r>
          </a:p>
          <a:p>
            <a:pPr lvl="1"/>
            <a:r>
              <a:rPr lang="en-US" dirty="0" smtClean="0"/>
              <a:t>Fourth generation Technique ( 4GT )</a:t>
            </a:r>
          </a:p>
          <a:p>
            <a:pPr lvl="1"/>
            <a:r>
              <a:rPr lang="en-US" dirty="0" smtClean="0"/>
              <a:t>Agile Software Model</a:t>
            </a:r>
          </a:p>
          <a:p>
            <a:pPr lvl="0">
              <a:buClr>
                <a:schemeClr val="accent1">
                  <a:lumMod val="75000"/>
                </a:schemeClr>
              </a:buClr>
              <a:buFont typeface="Wingdings" pitchFamily="2" charset="2"/>
              <a:buChar char="Ø"/>
            </a:pPr>
            <a:r>
              <a:rPr lang="en-US" b="1" dirty="0" smtClean="0"/>
              <a:t>Note:- Our software is based on Linear sequential Model ( Waterfall Model)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normAutofit fontScale="90000"/>
          </a:bodyPr>
          <a:lstStyle/>
          <a:p>
            <a:pPr lvl="0"/>
            <a:r>
              <a:rPr lang="en-US" b="1" dirty="0" smtClean="0"/>
              <a:t>Linear sequential Model ( Waterfall Model) </a:t>
            </a:r>
            <a:r>
              <a:rPr lang="en-US" dirty="0" smtClean="0"/>
              <a:t/>
            </a:r>
            <a:br>
              <a:rPr lang="en-US" dirty="0" smtClean="0"/>
            </a:br>
            <a:endParaRPr lang="en-US" dirty="0"/>
          </a:p>
        </p:txBody>
      </p:sp>
      <p:pic>
        <p:nvPicPr>
          <p:cNvPr id="4" name="Content Placeholder 3" descr="13.bmp"/>
          <p:cNvPicPr>
            <a:picLocks noGrp="1" noChangeAspect="1"/>
          </p:cNvPicPr>
          <p:nvPr>
            <p:ph idx="1"/>
          </p:nvPr>
        </p:nvPicPr>
        <p:blipFill>
          <a:blip r:embed="rId3"/>
          <a:stretch>
            <a:fillRect/>
          </a:stretch>
        </p:blipFill>
        <p:spPr>
          <a:xfrm>
            <a:off x="1676400" y="2667000"/>
            <a:ext cx="5943600" cy="3428999"/>
          </a:xfrm>
          <a:prstGeom prst="rect">
            <a:avLst/>
          </a:prstGeom>
          <a:ln>
            <a:noFill/>
          </a:ln>
          <a:effectLst>
            <a:softEdge rad="112500"/>
          </a:effectLst>
        </p:spPr>
      </p:pic>
      <p:sp>
        <p:nvSpPr>
          <p:cNvPr id="5" name="TextBox 4"/>
          <p:cNvSpPr txBox="1"/>
          <p:nvPr/>
        </p:nvSpPr>
        <p:spPr>
          <a:xfrm>
            <a:off x="2514600" y="4648200"/>
            <a:ext cx="3505200" cy="369332"/>
          </a:xfrm>
          <a:prstGeom prst="rect">
            <a:avLst/>
          </a:prstGeom>
          <a:noFill/>
        </p:spPr>
        <p:txBody>
          <a:bodyPr wrap="square" rtlCol="0">
            <a:spAutoFit/>
          </a:bodyPr>
          <a:lstStyle/>
          <a:p>
            <a:pPr algn="ctr"/>
            <a:r>
              <a:rPr lang="en-US" dirty="0" smtClean="0"/>
              <a:t>WATER FALL DIAGRAM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09600"/>
          </a:xfrm>
        </p:spPr>
        <p:txBody>
          <a:bodyPr>
            <a:normAutofit fontScale="90000"/>
          </a:bodyPr>
          <a:lstStyle/>
          <a:p>
            <a:r>
              <a:rPr lang="en-US" dirty="0" smtClean="0"/>
              <a:t/>
            </a:r>
            <a:br>
              <a:rPr lang="en-US" dirty="0" smtClean="0"/>
            </a:br>
            <a:r>
              <a:rPr lang="en-US" b="1" dirty="0" smtClean="0"/>
              <a:t> ( Waterfall Model) </a:t>
            </a:r>
            <a:endParaRPr lang="en-US" dirty="0"/>
          </a:p>
        </p:txBody>
      </p:sp>
      <p:sp>
        <p:nvSpPr>
          <p:cNvPr id="3" name="Content Placeholder 2"/>
          <p:cNvSpPr>
            <a:spLocks noGrp="1"/>
          </p:cNvSpPr>
          <p:nvPr>
            <p:ph idx="1"/>
          </p:nvPr>
        </p:nvSpPr>
        <p:spPr>
          <a:xfrm>
            <a:off x="304800" y="1905000"/>
            <a:ext cx="8229600" cy="4648200"/>
          </a:xfrm>
        </p:spPr>
        <p:txBody>
          <a:bodyPr>
            <a:normAutofit fontScale="32500" lnSpcReduction="20000"/>
          </a:bodyPr>
          <a:lstStyle/>
          <a:p>
            <a:pPr>
              <a:buNone/>
            </a:pPr>
            <a:r>
              <a:rPr lang="en-US" sz="4500" b="1" dirty="0" smtClean="0"/>
              <a:t>	Requirement:- </a:t>
            </a:r>
            <a:endParaRPr lang="en-US" sz="4500" dirty="0" smtClean="0"/>
          </a:p>
          <a:p>
            <a:pPr lvl="1"/>
            <a:r>
              <a:rPr lang="en-US" sz="4300" dirty="0" smtClean="0"/>
              <a:t>In the requirement phase the need to create the application is specified. What is the need of the system is defined. What information to be feeder to create the application will come under the requirement phase?</a:t>
            </a:r>
            <a:r>
              <a:rPr lang="en-US" sz="4300" b="1" dirty="0" smtClean="0"/>
              <a:t> </a:t>
            </a:r>
          </a:p>
          <a:p>
            <a:pPr>
              <a:buNone/>
            </a:pPr>
            <a:endParaRPr lang="en-US" sz="4500" dirty="0" smtClean="0"/>
          </a:p>
          <a:p>
            <a:pPr>
              <a:buNone/>
            </a:pPr>
            <a:r>
              <a:rPr lang="en-US" sz="4500" b="1" dirty="0" smtClean="0"/>
              <a:t>	Design:</a:t>
            </a:r>
            <a:endParaRPr lang="en-US" sz="4500" dirty="0" smtClean="0"/>
          </a:p>
          <a:p>
            <a:pPr lvl="1"/>
            <a:r>
              <a:rPr lang="en-US" sz="4300" dirty="0" smtClean="0"/>
              <a:t>After the requirement phase the next phase is the Design phase where the application is designed according to the forms and other modules created. This phase is much important phase because it will structure the layout of your application.</a:t>
            </a:r>
            <a:r>
              <a:rPr lang="en-US" sz="4300" b="1" dirty="0" smtClean="0"/>
              <a:t> </a:t>
            </a:r>
          </a:p>
          <a:p>
            <a:pPr>
              <a:buNone/>
            </a:pPr>
            <a:endParaRPr lang="en-US" sz="4500" dirty="0" smtClean="0"/>
          </a:p>
          <a:p>
            <a:pPr>
              <a:buNone/>
            </a:pPr>
            <a:r>
              <a:rPr lang="en-US" sz="4500" b="1" dirty="0" smtClean="0"/>
              <a:t>	Implementation:</a:t>
            </a:r>
            <a:endParaRPr lang="en-US" sz="4500" dirty="0" smtClean="0"/>
          </a:p>
          <a:p>
            <a:pPr lvl="1"/>
            <a:r>
              <a:rPr lang="en-US" sz="4300" dirty="0" smtClean="0"/>
              <a:t>Implementation is the process of having a system personnel phase check out and put new equipment into use, train users, install new application and construct any file of data need to use it.</a:t>
            </a:r>
            <a:r>
              <a:rPr lang="en-US" sz="4300" b="1" dirty="0" smtClean="0"/>
              <a:t> </a:t>
            </a:r>
          </a:p>
          <a:p>
            <a:pPr>
              <a:buNone/>
            </a:pPr>
            <a:r>
              <a:rPr lang="en-US" sz="4500" b="1" dirty="0" smtClean="0"/>
              <a:t>	Verification:</a:t>
            </a:r>
            <a:endParaRPr lang="en-US" sz="4500" dirty="0" smtClean="0"/>
          </a:p>
          <a:p>
            <a:pPr lvl="1"/>
            <a:r>
              <a:rPr lang="en-US" sz="4300" dirty="0" smtClean="0"/>
              <a:t>After the whole application is being the developed the main phase is the verification phase where the whole application tested and verified to check the whole application.</a:t>
            </a:r>
            <a:r>
              <a:rPr lang="en-US" sz="4300" b="1" dirty="0" smtClean="0"/>
              <a:t> </a:t>
            </a:r>
            <a:endParaRPr lang="en-US" sz="4300" dirty="0" smtClean="0"/>
          </a:p>
          <a:p>
            <a:pPr>
              <a:buNone/>
            </a:pPr>
            <a:r>
              <a:rPr lang="en-US" sz="4500" b="1" dirty="0" smtClean="0"/>
              <a:t>	Maintenance:</a:t>
            </a:r>
          </a:p>
          <a:p>
            <a:endParaRPr lang="en-US" sz="4500" dirty="0" smtClean="0"/>
          </a:p>
          <a:p>
            <a:pPr lvl="1"/>
            <a:r>
              <a:rPr lang="en-US" sz="4300" dirty="0" smtClean="0"/>
              <a:t>After the successful verification of the application the main phase is the maintenance phase where the application needs to be maintained for its successful operation in future.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219200"/>
          </a:xfrm>
        </p:spPr>
        <p:txBody>
          <a:bodyPr>
            <a:normAutofit fontScale="90000"/>
          </a:bodyPr>
          <a:lstStyle/>
          <a:p>
            <a:r>
              <a:rPr lang="en-US" b="1" dirty="0" smtClean="0"/>
              <a:t>Disadvantages:</a:t>
            </a:r>
            <a:r>
              <a:rPr lang="en-US" dirty="0" smtClean="0"/>
              <a:t/>
            </a:r>
            <a:br>
              <a:rPr lang="en-US" dirty="0" smtClean="0"/>
            </a:br>
            <a:endParaRPr lang="en-US" dirty="0"/>
          </a:p>
        </p:txBody>
      </p:sp>
      <p:sp>
        <p:nvSpPr>
          <p:cNvPr id="3" name="Content Placeholder 2"/>
          <p:cNvSpPr>
            <a:spLocks noGrp="1"/>
          </p:cNvSpPr>
          <p:nvPr>
            <p:ph idx="1"/>
          </p:nvPr>
        </p:nvSpPr>
        <p:spPr>
          <a:xfrm>
            <a:off x="533400" y="1905000"/>
            <a:ext cx="8229600" cy="3962400"/>
          </a:xfrm>
        </p:spPr>
        <p:txBody>
          <a:bodyPr>
            <a:normAutofit/>
          </a:bodyPr>
          <a:lstStyle/>
          <a:p>
            <a:pPr lvl="1"/>
            <a:r>
              <a:rPr lang="en-US" sz="1700" dirty="0" smtClean="0"/>
              <a:t>It is difficult for the customers to state the requirements clearly at the beginning. There is always certain degree of natural uncertainty at beginning of each project.</a:t>
            </a:r>
          </a:p>
          <a:p>
            <a:pPr lvl="1">
              <a:buNone/>
            </a:pPr>
            <a:endParaRPr lang="en-US" sz="1700" dirty="0" smtClean="0"/>
          </a:p>
          <a:p>
            <a:pPr lvl="1"/>
            <a:r>
              <a:rPr lang="en-US" sz="1700" dirty="0" smtClean="0"/>
              <a:t>Difficult and costlier to change when the changes occur at later stages.</a:t>
            </a:r>
          </a:p>
          <a:p>
            <a:pPr lvl="1">
              <a:buNone/>
            </a:pPr>
            <a:endParaRPr lang="en-US" sz="1700" dirty="0" smtClean="0"/>
          </a:p>
          <a:p>
            <a:pPr lvl="1"/>
            <a:r>
              <a:rPr lang="en-US" sz="1700" dirty="0" smtClean="0"/>
              <a:t>Customer can see the working version only at the end. Thus any changes suggested here are not only difficult to incorporate but also expensive. This may result in disaster if any undetected problems are precipitated to this st</a:t>
            </a:r>
            <a:r>
              <a:rPr lang="en-US" sz="1800" dirty="0" smtClean="0"/>
              <a:t>age</a:t>
            </a:r>
          </a:p>
          <a:p>
            <a:pPr>
              <a:buNone/>
            </a:pPr>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743200"/>
            <a:ext cx="6400800" cy="707886"/>
          </a:xfrm>
          <a:prstGeom prst="rect">
            <a:avLst/>
          </a:prstGeom>
          <a:noFill/>
        </p:spPr>
        <p:txBody>
          <a:bodyPr wrap="square" rtlCol="0">
            <a:spAutoFit/>
          </a:bodyPr>
          <a:lstStyle/>
          <a:p>
            <a:pPr algn="ctr"/>
            <a:r>
              <a:rPr lang="en-US" sz="4000" dirty="0" smtClean="0">
                <a:solidFill>
                  <a:schemeClr val="accent1">
                    <a:lumMod val="75000"/>
                  </a:schemeClr>
                </a:solidFill>
                <a:latin typeface="Arriba Arriba LET" pitchFamily="2" charset="0"/>
              </a:rPr>
              <a:t>System Requirements Study </a:t>
            </a:r>
            <a:endParaRPr lang="en-US" sz="4000" dirty="0">
              <a:solidFill>
                <a:schemeClr val="accent1">
                  <a:lumMod val="75000"/>
                </a:schemeClr>
              </a:solidFill>
              <a:latin typeface="Arriba Arriba LE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05000"/>
            <a:ext cx="8382000" cy="3942618"/>
          </a:xfrm>
          <a:prstGeom prst="rect">
            <a:avLst/>
          </a:prstGeom>
        </p:spPr>
        <p:txBody>
          <a:bodyPr wrap="square">
            <a:spAutoFit/>
          </a:bodyPr>
          <a:lstStyle/>
          <a:p>
            <a:pPr marL="651510" indent="-514350">
              <a:lnSpc>
                <a:spcPct val="120000"/>
              </a:lnSpc>
              <a:buClr>
                <a:schemeClr val="accent1">
                  <a:lumMod val="75000"/>
                </a:schemeClr>
              </a:buClr>
              <a:buSzPct val="95000"/>
              <a:buFont typeface="+mj-lt"/>
              <a:buAutoNum type="arabicParenR" startAt="9"/>
            </a:pPr>
            <a:r>
              <a:rPr lang="en-US" sz="2600" dirty="0" smtClean="0"/>
              <a:t>Limitation and Future Enhancement</a:t>
            </a:r>
          </a:p>
          <a:p>
            <a:pPr marL="651510" indent="-514350">
              <a:lnSpc>
                <a:spcPct val="120000"/>
              </a:lnSpc>
              <a:buClr>
                <a:schemeClr val="accent2"/>
              </a:buClr>
              <a:buFont typeface="+mj-lt"/>
              <a:buAutoNum type="arabicParenR" startAt="9"/>
            </a:pPr>
            <a:r>
              <a:rPr lang="en-US" sz="2600" dirty="0" smtClean="0"/>
              <a:t>Conclusion &amp; Discussion</a:t>
            </a:r>
          </a:p>
          <a:p>
            <a:pPr marL="651510" indent="-514350">
              <a:lnSpc>
                <a:spcPct val="120000"/>
              </a:lnSpc>
              <a:buClr>
                <a:schemeClr val="accent2"/>
              </a:buClr>
              <a:buFont typeface="+mj-lt"/>
              <a:buAutoNum type="arabicParenR" startAt="9"/>
            </a:pPr>
            <a:r>
              <a:rPr lang="en-US" sz="2600" dirty="0" smtClean="0"/>
              <a:t>Bibliography</a:t>
            </a:r>
          </a:p>
          <a:p>
            <a:pPr marL="651510" indent="-514350">
              <a:lnSpc>
                <a:spcPct val="120000"/>
              </a:lnSpc>
              <a:buClr>
                <a:schemeClr val="accent2"/>
              </a:buClr>
              <a:buFont typeface="+mj-lt"/>
              <a:buAutoNum type="arabicParenR" startAt="9"/>
            </a:pPr>
            <a:r>
              <a:rPr lang="en-US" sz="2600" dirty="0" smtClean="0"/>
              <a:t>Work Experience</a:t>
            </a:r>
          </a:p>
          <a:p>
            <a:pPr marL="651510" indent="-514350">
              <a:lnSpc>
                <a:spcPct val="120000"/>
              </a:lnSpc>
              <a:buFont typeface="+mj-lt"/>
              <a:buAutoNum type="arabicParenR" startAt="9"/>
            </a:pPr>
            <a:endParaRPr lang="en-US" sz="1000" dirty="0" smtClean="0"/>
          </a:p>
          <a:p>
            <a:pPr marL="651510" indent="-514350">
              <a:lnSpc>
                <a:spcPct val="120000"/>
              </a:lnSpc>
              <a:buFont typeface="+mj-lt"/>
              <a:buAutoNum type="arabicParenR" startAt="9"/>
            </a:pPr>
            <a:endParaRPr lang="en-US" sz="1050" dirty="0" smtClean="0"/>
          </a:p>
          <a:p>
            <a:pPr marL="651510" indent="-514350">
              <a:lnSpc>
                <a:spcPct val="120000"/>
              </a:lnSpc>
            </a:pPr>
            <a:endParaRPr lang="en-US" sz="1050" dirty="0" smtClean="0"/>
          </a:p>
          <a:p>
            <a:pPr marL="651510" indent="-514350">
              <a:lnSpc>
                <a:spcPct val="120000"/>
              </a:lnSpc>
              <a:buFont typeface="+mj-lt"/>
              <a:buAutoNum type="arabicParenR" startAt="9"/>
            </a:pPr>
            <a:endParaRPr lang="en-US" sz="1050" dirty="0" smtClean="0"/>
          </a:p>
          <a:p>
            <a:pPr marL="651510" indent="-514350">
              <a:lnSpc>
                <a:spcPct val="120000"/>
              </a:lnSpc>
              <a:buFont typeface="+mj-lt"/>
              <a:buAutoNum type="arabicParenR" startAt="9"/>
            </a:pPr>
            <a:endParaRPr lang="en-US" sz="1050" dirty="0" smtClean="0"/>
          </a:p>
          <a:p>
            <a:pPr marL="651510" indent="-514350">
              <a:lnSpc>
                <a:spcPct val="120000"/>
              </a:lnSpc>
              <a:buFont typeface="+mj-lt"/>
              <a:buAutoNum type="arabicParenR" startAt="9"/>
            </a:pPr>
            <a:endParaRPr lang="en-US" sz="1050" dirty="0" smtClean="0"/>
          </a:p>
          <a:p>
            <a:pPr marL="651510" indent="-514350">
              <a:lnSpc>
                <a:spcPct val="120000"/>
              </a:lnSpc>
              <a:buFont typeface="+mj-lt"/>
              <a:buAutoNum type="arabicParenR" startAt="9"/>
            </a:pPr>
            <a:endParaRPr lang="en-US" sz="1050" dirty="0" smtClean="0"/>
          </a:p>
          <a:p>
            <a:pPr marL="651510" indent="-514350">
              <a:lnSpc>
                <a:spcPct val="120000"/>
              </a:lnSpc>
              <a:buFont typeface="+mj-lt"/>
              <a:buAutoNum type="arabicParenR" startAt="9"/>
            </a:pPr>
            <a:endParaRPr lang="en-US" sz="1050" dirty="0" smtClean="0"/>
          </a:p>
          <a:p>
            <a:pPr marL="651510" indent="-514350">
              <a:lnSpc>
                <a:spcPct val="120000"/>
              </a:lnSpc>
              <a:buFont typeface="+mj-lt"/>
              <a:buAutoNum type="arabicParenR" startAt="9"/>
            </a:pPr>
            <a:endParaRPr lang="en-US" sz="1050" dirty="0" smtClean="0"/>
          </a:p>
          <a:p>
            <a:pPr marL="651510" indent="-514350">
              <a:lnSpc>
                <a:spcPct val="120000"/>
              </a:lnSpc>
              <a:buFont typeface="+mj-lt"/>
              <a:buAutoNum type="arabicParenR" startAt="9"/>
            </a:pPr>
            <a:endParaRPr lang="en-US" sz="1050" dirty="0" smtClean="0"/>
          </a:p>
        </p:txBody>
      </p:sp>
      <p:sp>
        <p:nvSpPr>
          <p:cNvPr id="3" name="Title 1"/>
          <p:cNvSpPr txBox="1">
            <a:spLocks/>
          </p:cNvSpPr>
          <p:nvPr/>
        </p:nvSpPr>
        <p:spPr>
          <a:xfrm>
            <a:off x="457200" y="704088"/>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CONTENTS (CTD…)</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4" name="Content Placeholder 2"/>
          <p:cNvSpPr txBox="1">
            <a:spLocks/>
          </p:cNvSpPr>
          <p:nvPr/>
        </p:nvSpPr>
        <p:spPr>
          <a:xfrm>
            <a:off x="457200" y="1935480"/>
            <a:ext cx="8229600" cy="4389120"/>
          </a:xfrm>
          <a:prstGeom prst="rect">
            <a:avLst/>
          </a:prstGeom>
        </p:spPr>
        <p:txBody>
          <a:bodyPr/>
          <a:lstStyle/>
          <a:p>
            <a:pPr marL="651510" marR="0" lvl="0" indent="-514350" algn="l" defTabSz="914400" rtl="0" eaLnBrk="1" fontAlgn="auto" latinLnBrk="0" hangingPunct="1">
              <a:lnSpc>
                <a:spcPct val="100000"/>
              </a:lnSpc>
              <a:spcBef>
                <a:spcPct val="20000"/>
              </a:spcBef>
              <a:spcAft>
                <a:spcPts val="0"/>
              </a:spcAft>
              <a:buClr>
                <a:schemeClr val="accent3"/>
              </a:buClr>
              <a:buSzPct val="95000"/>
              <a:buFont typeface="+mj-lt"/>
              <a:buAutoNum type="arabicParenR" startAt="10"/>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lvl="0"/>
            <a:r>
              <a:rPr lang="en-US" b="1" dirty="0" smtClean="0"/>
              <a:t>User Characteristics:</a:t>
            </a:r>
            <a:br>
              <a:rPr lang="en-US" b="1" dirty="0" smtClean="0"/>
            </a:br>
            <a:endParaRPr lang="en-US" dirty="0"/>
          </a:p>
        </p:txBody>
      </p:sp>
      <p:sp>
        <p:nvSpPr>
          <p:cNvPr id="3" name="Content Placeholder 2"/>
          <p:cNvSpPr>
            <a:spLocks noGrp="1"/>
          </p:cNvSpPr>
          <p:nvPr>
            <p:ph idx="1"/>
          </p:nvPr>
        </p:nvSpPr>
        <p:spPr>
          <a:xfrm>
            <a:off x="381000" y="2209800"/>
            <a:ext cx="8229600" cy="3779520"/>
          </a:xfrm>
        </p:spPr>
        <p:txBody>
          <a:bodyPr>
            <a:normAutofit lnSpcReduction="10000"/>
          </a:bodyPr>
          <a:lstStyle/>
          <a:p>
            <a:pPr>
              <a:buClr>
                <a:schemeClr val="accent1">
                  <a:lumMod val="75000"/>
                </a:schemeClr>
              </a:buClr>
              <a:buFont typeface="Wingdings" pitchFamily="2" charset="2"/>
              <a:buChar char="q"/>
            </a:pPr>
            <a:r>
              <a:rPr lang="en-US" sz="1800" dirty="0" smtClean="0"/>
              <a:t>End User</a:t>
            </a:r>
          </a:p>
          <a:p>
            <a:pPr lvl="1"/>
            <a:r>
              <a:rPr lang="en-US" sz="1600" dirty="0" smtClean="0"/>
              <a:t>Every user should be comfortable of working with computer and net browsing.</a:t>
            </a:r>
          </a:p>
          <a:p>
            <a:pPr lvl="1"/>
            <a:r>
              <a:rPr lang="en-US" sz="1600" dirty="0" smtClean="0"/>
              <a:t>He must have basic knowledge of English too.</a:t>
            </a:r>
          </a:p>
          <a:p>
            <a:pPr lvl="1"/>
            <a:r>
              <a:rPr lang="en-US" sz="1600" dirty="0" smtClean="0"/>
              <a:t>He has must be some knowledge of how to use any websites.</a:t>
            </a:r>
          </a:p>
          <a:p>
            <a:pPr>
              <a:buClr>
                <a:schemeClr val="accent1">
                  <a:lumMod val="75000"/>
                </a:schemeClr>
              </a:buClr>
              <a:buNone/>
            </a:pPr>
            <a:endParaRPr lang="en-US" sz="1800" dirty="0" smtClean="0"/>
          </a:p>
          <a:p>
            <a:pPr>
              <a:buClr>
                <a:schemeClr val="accent1">
                  <a:lumMod val="75000"/>
                </a:schemeClr>
              </a:buClr>
              <a:buFont typeface="Wingdings" pitchFamily="2" charset="2"/>
              <a:buChar char="q"/>
            </a:pPr>
            <a:r>
              <a:rPr lang="en-US" sz="1800" dirty="0" smtClean="0"/>
              <a:t>Administrator</a:t>
            </a:r>
          </a:p>
          <a:p>
            <a:pPr lvl="1"/>
            <a:r>
              <a:rPr lang="en-US" sz="1600" dirty="0" smtClean="0"/>
              <a:t>Administrator is an entity that will manage entire system. He/she will have highest level of access rights and he will be provided with his own interface to access powerful features. An administrator can cover areas such as database, security and integration.</a:t>
            </a:r>
          </a:p>
          <a:p>
            <a:pPr>
              <a:buNone/>
            </a:pPr>
            <a:r>
              <a:rPr lang="en-US" sz="1800" dirty="0" smtClean="0"/>
              <a:t> </a:t>
            </a:r>
          </a:p>
          <a:p>
            <a:pPr lvl="1"/>
            <a:r>
              <a:rPr lang="en-US" sz="1600" dirty="0" smtClean="0"/>
              <a:t>He can view, modify or delete records. He can do all kind of alterations in the database.</a:t>
            </a:r>
          </a:p>
          <a:p>
            <a:pPr>
              <a:buNone/>
            </a:pPr>
            <a:r>
              <a:rPr lang="en-US" sz="1800" b="1" dirty="0" smtClean="0"/>
              <a:t> </a:t>
            </a:r>
            <a:endParaRPr lang="en-US" sz="1800" dirty="0" smtClean="0"/>
          </a:p>
          <a:p>
            <a:pPr>
              <a:buClr>
                <a:schemeClr val="accent1">
                  <a:lumMod val="75000"/>
                </a:schemeClr>
              </a:buClr>
              <a:buFont typeface="Wingdings" pitchFamily="2" charset="2"/>
              <a:buChar char="q"/>
            </a:pPr>
            <a:endParaRPr lang="en-US" sz="1800" dirty="0" smtClean="0"/>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143000"/>
          </a:xfrm>
        </p:spPr>
        <p:txBody>
          <a:bodyPr>
            <a:normAutofit fontScale="90000"/>
          </a:bodyPr>
          <a:lstStyle/>
          <a:p>
            <a:pPr lvl="0"/>
            <a:r>
              <a:rPr lang="en-US" b="1" dirty="0" smtClean="0"/>
              <a:t>Hardware and software Requirements</a:t>
            </a:r>
            <a:r>
              <a:rPr lang="en-US" dirty="0" smtClean="0"/>
              <a:t/>
            </a:r>
            <a:br>
              <a:rPr lang="en-US" dirty="0" smtClean="0"/>
            </a:br>
            <a:endParaRPr lang="en-US" dirty="0"/>
          </a:p>
        </p:txBody>
      </p:sp>
      <p:sp>
        <p:nvSpPr>
          <p:cNvPr id="3" name="Content Placeholder 2"/>
          <p:cNvSpPr>
            <a:spLocks noGrp="1"/>
          </p:cNvSpPr>
          <p:nvPr>
            <p:ph idx="1"/>
          </p:nvPr>
        </p:nvSpPr>
        <p:spPr>
          <a:xfrm>
            <a:off x="457200" y="2286000"/>
            <a:ext cx="8229600" cy="4038600"/>
          </a:xfrm>
        </p:spPr>
        <p:txBody>
          <a:bodyPr>
            <a:normAutofit fontScale="92500" lnSpcReduction="20000"/>
          </a:bodyPr>
          <a:lstStyle/>
          <a:p>
            <a:pPr lvl="0">
              <a:buClr>
                <a:schemeClr val="accent1">
                  <a:lumMod val="75000"/>
                </a:schemeClr>
              </a:buClr>
              <a:buFont typeface="Wingdings" pitchFamily="2" charset="2"/>
              <a:buChar char="Ø"/>
            </a:pPr>
            <a:r>
              <a:rPr lang="en-US" sz="1800" dirty="0" smtClean="0"/>
              <a:t>Minimal Hardware Requirements: </a:t>
            </a:r>
          </a:p>
          <a:p>
            <a:pPr lvl="1"/>
            <a:r>
              <a:rPr lang="en-US" sz="1800" dirty="0" smtClean="0"/>
              <a:t>Intel Pentium 4.1GHz processor</a:t>
            </a:r>
          </a:p>
          <a:p>
            <a:pPr lvl="1"/>
            <a:r>
              <a:rPr lang="en-US" sz="1800" dirty="0" smtClean="0"/>
              <a:t>512MB SDRAM</a:t>
            </a:r>
          </a:p>
          <a:p>
            <a:pPr lvl="1"/>
            <a:r>
              <a:rPr lang="en-US" sz="1800" dirty="0" smtClean="0"/>
              <a:t>5GB Hard disk space</a:t>
            </a:r>
          </a:p>
          <a:p>
            <a:pPr lvl="1"/>
            <a:r>
              <a:rPr lang="en-US" sz="1800" dirty="0" smtClean="0"/>
              <a:t>Internet Connection</a:t>
            </a:r>
          </a:p>
          <a:p>
            <a:pPr lvl="1"/>
            <a:r>
              <a:rPr lang="en-US" sz="1800" dirty="0" smtClean="0"/>
              <a:t>Key Board</a:t>
            </a:r>
          </a:p>
          <a:p>
            <a:pPr lvl="1"/>
            <a:r>
              <a:rPr lang="en-US" sz="1800" dirty="0" smtClean="0"/>
              <a:t>Mouse</a:t>
            </a:r>
          </a:p>
          <a:p>
            <a:pPr lvl="0">
              <a:buClr>
                <a:schemeClr val="accent1">
                  <a:lumMod val="75000"/>
                </a:schemeClr>
              </a:buClr>
              <a:buFont typeface="Wingdings" pitchFamily="2" charset="2"/>
              <a:buChar char="Ø"/>
            </a:pPr>
            <a:r>
              <a:rPr lang="en-US" sz="2100" dirty="0" smtClean="0"/>
              <a:t>Minimal Software Requirements: </a:t>
            </a:r>
          </a:p>
          <a:p>
            <a:pPr lvl="1"/>
            <a:r>
              <a:rPr lang="en-US" sz="1900" dirty="0" smtClean="0"/>
              <a:t>Windows XP/Server 2003</a:t>
            </a:r>
          </a:p>
          <a:p>
            <a:pPr lvl="1"/>
            <a:r>
              <a:rPr lang="en-US" sz="1900" dirty="0" smtClean="0"/>
              <a:t>Microsoft Visual Studio 2008</a:t>
            </a:r>
          </a:p>
          <a:p>
            <a:pPr lvl="1"/>
            <a:r>
              <a:rPr lang="en-US" sz="1900" dirty="0" smtClean="0"/>
              <a:t>Microsoft .NET Framework v3.5</a:t>
            </a:r>
          </a:p>
          <a:p>
            <a:pPr lvl="1"/>
            <a:r>
              <a:rPr lang="en-US" sz="1900" dirty="0" smtClean="0"/>
              <a:t>SQL server 2005</a:t>
            </a:r>
          </a:p>
          <a:p>
            <a:pPr lvl="1"/>
            <a:r>
              <a:rPr lang="en-US" sz="1900" dirty="0" smtClean="0"/>
              <a:t>Microsoft Office 200</a:t>
            </a:r>
            <a:r>
              <a:rPr lang="en-US" dirty="0" smtClean="0"/>
              <a:t>7</a:t>
            </a:r>
          </a:p>
          <a:p>
            <a:pPr lvl="1"/>
            <a:r>
              <a:rPr lang="en-US" sz="1900" dirty="0" smtClean="0"/>
              <a:t>IIS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286000"/>
            <a:ext cx="5562600" cy="369332"/>
          </a:xfrm>
          <a:prstGeom prst="rect">
            <a:avLst/>
          </a:prstGeom>
          <a:noFill/>
        </p:spPr>
        <p:txBody>
          <a:bodyPr wrap="square" rtlCol="0">
            <a:spAutoFit/>
          </a:bodyPr>
          <a:lstStyle/>
          <a:p>
            <a:endParaRPr lang="en-US" dirty="0"/>
          </a:p>
        </p:txBody>
      </p:sp>
      <p:sp>
        <p:nvSpPr>
          <p:cNvPr id="72706" name="Rectangle 2"/>
          <p:cNvSpPr>
            <a:spLocks noChangeArrowheads="1"/>
          </p:cNvSpPr>
          <p:nvPr/>
        </p:nvSpPr>
        <p:spPr bwMode="auto">
          <a:xfrm>
            <a:off x="1219200" y="2743200"/>
            <a:ext cx="67056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accent1">
                    <a:lumMod val="75000"/>
                  </a:schemeClr>
                </a:solidFill>
                <a:effectLst/>
                <a:latin typeface="Arriba Arriba LET" pitchFamily="2" charset="0"/>
                <a:ea typeface="Calibri" pitchFamily="34" charset="0"/>
                <a:cs typeface="Monotype Corsiva" pitchFamily="66" charset="0"/>
              </a:rPr>
              <a:t>System Analysis</a:t>
            </a:r>
            <a:endParaRPr kumimoji="0" lang="en-US" sz="4000" b="0" i="0" u="none" strike="noStrike" cap="none" normalizeH="0" baseline="0" dirty="0" smtClean="0">
              <a:ln>
                <a:noFill/>
              </a:ln>
              <a:solidFill>
                <a:schemeClr val="accent1">
                  <a:lumMod val="75000"/>
                </a:schemeClr>
              </a:solidFill>
              <a:effectLst/>
              <a:latin typeface="Arriba Arriba LET" pitchFamily="2"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lvl="0"/>
            <a:r>
              <a:rPr lang="en-US" b="1" dirty="0" smtClean="0"/>
              <a:t>System Analysis</a:t>
            </a:r>
            <a:r>
              <a:rPr lang="en-US" dirty="0" smtClean="0"/>
              <a:t/>
            </a:r>
            <a:br>
              <a:rPr lang="en-US" dirty="0" smtClean="0"/>
            </a:br>
            <a:endParaRPr lang="en-US" dirty="0"/>
          </a:p>
        </p:txBody>
      </p:sp>
      <p:sp>
        <p:nvSpPr>
          <p:cNvPr id="3" name="Content Placeholder 2"/>
          <p:cNvSpPr>
            <a:spLocks noGrp="1"/>
          </p:cNvSpPr>
          <p:nvPr>
            <p:ph idx="1"/>
          </p:nvPr>
        </p:nvSpPr>
        <p:spPr>
          <a:xfrm>
            <a:off x="381000" y="2133600"/>
            <a:ext cx="8229600" cy="4389120"/>
          </a:xfrm>
        </p:spPr>
        <p:txBody>
          <a:bodyPr>
            <a:normAutofit fontScale="92500" lnSpcReduction="20000"/>
          </a:bodyPr>
          <a:lstStyle/>
          <a:p>
            <a:pPr>
              <a:buClr>
                <a:schemeClr val="accent1">
                  <a:lumMod val="75000"/>
                </a:schemeClr>
              </a:buClr>
              <a:buFont typeface="Wingdings" pitchFamily="2" charset="2"/>
              <a:buChar char="q"/>
            </a:pPr>
            <a:r>
              <a:rPr lang="en-US" sz="1800" dirty="0" smtClean="0"/>
              <a:t>Study of current System:</a:t>
            </a:r>
          </a:p>
          <a:p>
            <a:pPr lvl="1"/>
            <a:r>
              <a:rPr lang="en-US" sz="1600" dirty="0" smtClean="0"/>
              <a:t>This application having database which is a repository of an organization’s electronically stored data. The databases are designed to facilitate analysis. </a:t>
            </a:r>
          </a:p>
          <a:p>
            <a:pPr lvl="1"/>
            <a:r>
              <a:rPr lang="en-US" sz="1600" dirty="0" smtClean="0"/>
              <a:t>The classic Functionality of this Application focuses on data storage. However, the means to retrieve and analyze data, to extract, transform and load data, and to manage the data dictionary.</a:t>
            </a:r>
          </a:p>
          <a:p>
            <a:pPr>
              <a:buClr>
                <a:schemeClr val="accent1">
                  <a:lumMod val="75000"/>
                </a:schemeClr>
              </a:buClr>
              <a:buFont typeface="Wingdings" pitchFamily="2" charset="2"/>
              <a:buChar char="q"/>
            </a:pPr>
            <a:r>
              <a:rPr lang="en-US" sz="2100" dirty="0" smtClean="0"/>
              <a:t>Functional Components of the project:</a:t>
            </a:r>
          </a:p>
          <a:p>
            <a:pPr lvl="1"/>
            <a:r>
              <a:rPr lang="en-US" sz="1900" dirty="0" smtClean="0"/>
              <a:t>To facilitate easy maintenance of records of various Recruiters (Companies), job and job seekers.</a:t>
            </a:r>
          </a:p>
          <a:p>
            <a:pPr lvl="1"/>
            <a:r>
              <a:rPr lang="en-US" sz="1900" dirty="0" smtClean="0"/>
              <a:t>To check for details prospective jobseekers through quick search provided in the portal.</a:t>
            </a:r>
          </a:p>
          <a:p>
            <a:pPr lvl="1"/>
            <a:r>
              <a:rPr lang="en-US" sz="1900" dirty="0" smtClean="0"/>
              <a:t>To check for matching job with jobseekers.</a:t>
            </a:r>
          </a:p>
          <a:p>
            <a:pPr lvl="1"/>
            <a:r>
              <a:rPr lang="en-US" sz="1900" dirty="0" smtClean="0"/>
              <a:t>Quick access of all record.</a:t>
            </a:r>
          </a:p>
          <a:p>
            <a:pPr lvl="1"/>
            <a:r>
              <a:rPr lang="en-US" sz="1900" dirty="0" smtClean="0"/>
              <a:t>To match the suitable candidates to appropriate job.</a:t>
            </a:r>
          </a:p>
          <a:p>
            <a:pPr lvl="1"/>
            <a:r>
              <a:rPr lang="en-US" sz="1900" dirty="0" smtClean="0"/>
              <a:t>Prevent and reduce human error.</a:t>
            </a:r>
          </a:p>
          <a:p>
            <a:pPr lvl="1"/>
            <a:r>
              <a:rPr lang="en-US" sz="1900" dirty="0" smtClean="0"/>
              <a:t>Reduce manual work</a:t>
            </a:r>
            <a:r>
              <a:rPr lang="en-US" dirty="0" smtClean="0"/>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b="1" dirty="0" smtClean="0"/>
              <a:t>System Analysis(CTD….)</a:t>
            </a:r>
            <a:r>
              <a:rPr lang="en-US" dirty="0" smtClean="0"/>
              <a:t/>
            </a:r>
            <a:br>
              <a:rPr lang="en-US" dirty="0" smtClean="0"/>
            </a:br>
            <a:endParaRPr lang="en-US" dirty="0"/>
          </a:p>
        </p:txBody>
      </p:sp>
      <p:sp>
        <p:nvSpPr>
          <p:cNvPr id="3" name="Content Placeholder 2"/>
          <p:cNvSpPr>
            <a:spLocks noGrp="1"/>
          </p:cNvSpPr>
          <p:nvPr>
            <p:ph idx="1"/>
          </p:nvPr>
        </p:nvSpPr>
        <p:spPr>
          <a:xfrm>
            <a:off x="457200" y="2209800"/>
            <a:ext cx="8229600" cy="4389120"/>
          </a:xfrm>
        </p:spPr>
        <p:txBody>
          <a:bodyPr>
            <a:normAutofit/>
          </a:bodyPr>
          <a:lstStyle/>
          <a:p>
            <a:pPr lvl="1"/>
            <a:r>
              <a:rPr lang="en-US" sz="1700" dirty="0" smtClean="0"/>
              <a:t>The new system that was to be built in the organization need to have some creative concept that can help the user in the real manner and the next important thing is that it should give the cost effective solution to the user. Due to the collaborative nature of the application the user can really be an important part of it rather than just using it blindly. As the prior applications were not providing the user portability, the new application should be created for manage jobseekers and employers (recruiters) so that user can access the application at any of the corner in the world into his/her hand only. The new application also gives the user the liberty to know and use the application from the web through the web modules which gives complete information of the application.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1143000"/>
          </a:xfrm>
        </p:spPr>
        <p:txBody>
          <a:bodyPr>
            <a:normAutofit fontScale="90000"/>
          </a:bodyPr>
          <a:lstStyle/>
          <a:p>
            <a:r>
              <a:rPr lang="en-US" b="1" dirty="0" smtClean="0"/>
              <a:t>System Analysis(CTD….)</a:t>
            </a:r>
            <a:r>
              <a:rPr lang="en-US" dirty="0" smtClean="0"/>
              <a:t/>
            </a:r>
            <a:br>
              <a:rPr lang="en-US" dirty="0" smtClean="0"/>
            </a:br>
            <a:endParaRPr lang="en-US" dirty="0"/>
          </a:p>
        </p:txBody>
      </p:sp>
      <p:sp>
        <p:nvSpPr>
          <p:cNvPr id="3" name="Content Placeholder 2"/>
          <p:cNvSpPr>
            <a:spLocks noGrp="1"/>
          </p:cNvSpPr>
          <p:nvPr>
            <p:ph idx="1"/>
          </p:nvPr>
        </p:nvSpPr>
        <p:spPr>
          <a:xfrm>
            <a:off x="457200" y="2057400"/>
            <a:ext cx="8229600" cy="4389120"/>
          </a:xfrm>
        </p:spPr>
        <p:txBody>
          <a:bodyPr>
            <a:normAutofit fontScale="47500" lnSpcReduction="20000"/>
          </a:bodyPr>
          <a:lstStyle/>
          <a:p>
            <a:r>
              <a:rPr lang="en-US" sz="3200" b="1" dirty="0" smtClean="0"/>
              <a:t>Feasibility Study</a:t>
            </a:r>
            <a:endParaRPr lang="en-US" sz="3200" dirty="0" smtClean="0"/>
          </a:p>
          <a:p>
            <a:pPr lvl="1"/>
            <a:r>
              <a:rPr lang="en-US" sz="3100" dirty="0" smtClean="0"/>
              <a:t>The main purpose of feasibility analysis is to check the economic viability of the proposed system. The result of the feasibility study will indicate whether to proceed with the proposed system or not. If the results of the feasibility study are positive, then we can proceed to develop a system otherwise project should not be pursued.</a:t>
            </a:r>
          </a:p>
          <a:p>
            <a:r>
              <a:rPr lang="en-US" sz="3300" b="1" dirty="0" smtClean="0"/>
              <a:t>Technical Feasibility</a:t>
            </a:r>
            <a:r>
              <a:rPr lang="en-US" sz="3300" dirty="0" smtClean="0"/>
              <a:t> </a:t>
            </a:r>
          </a:p>
          <a:p>
            <a:pPr lvl="1"/>
            <a:r>
              <a:rPr lang="en-US" sz="3100" dirty="0" smtClean="0"/>
              <a:t>This system will be developed using Asp.net. As we require some time to learn all these technologies, All these technologies are easy to learn and can develop system very rapidly. After developing and deploying the system, any user can view this site on the Internet.</a:t>
            </a:r>
          </a:p>
          <a:p>
            <a:r>
              <a:rPr lang="en-US" sz="3300" b="1" dirty="0" smtClean="0"/>
              <a:t>Economical Feasibility</a:t>
            </a:r>
            <a:r>
              <a:rPr lang="en-US" sz="3300" dirty="0" smtClean="0"/>
              <a:t> </a:t>
            </a:r>
          </a:p>
          <a:p>
            <a:pPr lvl="1"/>
            <a:r>
              <a:rPr lang="en-US" sz="3100" dirty="0" smtClean="0"/>
              <a:t>Proposed System requires development tools and software such as visual studio 2008 which are free of cost and available on internet. For developing proposed system, we need various resources such as computers systems, internet connection for e-help, recommended disk space, and memory speed as mention in technical requirement. By looking at all these expenses and comparing with proposed system, we have many benefits from proposed system such are</a:t>
            </a:r>
          </a:p>
          <a:p>
            <a:pPr lvl="1"/>
            <a:r>
              <a:rPr lang="en-US" sz="3300" dirty="0" smtClean="0"/>
              <a:t>As existing system is manual, where data may not accurate, up to date, and available on time. But proposed system will be computerized, so we can overcome all limitations of existing system. Also with this new system insertion, deletion, and modification of various data will be easier to handle.</a:t>
            </a:r>
          </a:p>
          <a:p>
            <a:pPr lvl="1"/>
            <a:r>
              <a:rPr lang="en-US" sz="3300" dirty="0" smtClean="0"/>
              <a:t>This system will reduce the paperwork</a:t>
            </a:r>
            <a:r>
              <a:rPr lang="en-US" dirty="0" smtClean="0"/>
              <a:t>. </a:t>
            </a:r>
            <a:r>
              <a:rPr lang="en-US" sz="3200" dirty="0" smtClean="0"/>
              <a:t>And quality of data will be improved</a:t>
            </a:r>
            <a:r>
              <a:rPr lang="en-US" dirty="0" smtClean="0"/>
              <a:t>.</a:t>
            </a:r>
            <a:endParaRPr lang="en-US" sz="2000"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Analysis(CTD….)</a:t>
            </a:r>
            <a:endParaRPr lang="en-US" dirty="0"/>
          </a:p>
        </p:txBody>
      </p:sp>
      <p:sp>
        <p:nvSpPr>
          <p:cNvPr id="3" name="Content Placeholder 2"/>
          <p:cNvSpPr>
            <a:spLocks noGrp="1"/>
          </p:cNvSpPr>
          <p:nvPr>
            <p:ph idx="1"/>
          </p:nvPr>
        </p:nvSpPr>
        <p:spPr/>
        <p:txBody>
          <a:bodyPr>
            <a:normAutofit fontScale="62500" lnSpcReduction="20000"/>
          </a:bodyPr>
          <a:lstStyle/>
          <a:p>
            <a:pPr>
              <a:buClr>
                <a:schemeClr val="accent1">
                  <a:lumMod val="75000"/>
                </a:schemeClr>
              </a:buClr>
              <a:buFont typeface="Wingdings" pitchFamily="2" charset="2"/>
              <a:buChar char="q"/>
            </a:pPr>
            <a:r>
              <a:rPr lang="en-US" b="1" dirty="0" smtClean="0"/>
              <a:t>Operational feasibility</a:t>
            </a:r>
            <a:endParaRPr lang="en-US" dirty="0" smtClean="0"/>
          </a:p>
          <a:p>
            <a:pPr lvl="1"/>
            <a:r>
              <a:rPr lang="en-US" dirty="0" smtClean="0"/>
              <a:t>Users of the system will the registered user of the website.</a:t>
            </a:r>
          </a:p>
          <a:p>
            <a:pPr lvl="1"/>
            <a:r>
              <a:rPr lang="en-US" dirty="0" smtClean="0"/>
              <a:t>To put an orders user should have only basic knowledge of computer and Internet which is not a big issue.</a:t>
            </a:r>
          </a:p>
          <a:p>
            <a:pPr lvl="1"/>
            <a:r>
              <a:rPr lang="en-US" dirty="0" smtClean="0"/>
              <a:t>Basic training is required for other users to handle and manage the information. </a:t>
            </a:r>
          </a:p>
          <a:p>
            <a:pPr>
              <a:buClr>
                <a:schemeClr val="accent1">
                  <a:lumMod val="75000"/>
                </a:schemeClr>
              </a:buClr>
              <a:buFont typeface="Wingdings" pitchFamily="2" charset="2"/>
              <a:buChar char="q"/>
            </a:pPr>
            <a:r>
              <a:rPr lang="en-US" b="1" u="sng" dirty="0" smtClean="0"/>
              <a:t>Requirement Validation</a:t>
            </a:r>
            <a:endParaRPr lang="en-US" dirty="0" smtClean="0"/>
          </a:p>
          <a:p>
            <a:pPr lvl="1"/>
            <a:r>
              <a:rPr lang="en-US" dirty="0" smtClean="0"/>
              <a:t>Username and Password validation that is compulsory to enter within system (Not for visitor).</a:t>
            </a:r>
          </a:p>
          <a:p>
            <a:pPr lvl="1"/>
            <a:r>
              <a:rPr lang="en-US" dirty="0" smtClean="0"/>
              <a:t>The user must have the email id in Gmail, yahoo or any website.</a:t>
            </a:r>
          </a:p>
          <a:p>
            <a:pPr lvl="1"/>
            <a:r>
              <a:rPr lang="en-US" dirty="0" smtClean="0"/>
              <a:t>Phone No must be Numeric and length is of maximum 11 Digit.</a:t>
            </a:r>
          </a:p>
          <a:p>
            <a:pPr lvl="1"/>
            <a:r>
              <a:rPr lang="en-US" dirty="0" smtClean="0"/>
              <a:t>Name must be character not in digit.</a:t>
            </a:r>
          </a:p>
          <a:p>
            <a:pPr lvl="1"/>
            <a:r>
              <a:rPr lang="en-US" dirty="0" smtClean="0"/>
              <a:t>Pin code No. is of 6 digits.</a:t>
            </a:r>
          </a:p>
          <a:p>
            <a:pPr lvl="1"/>
            <a:r>
              <a:rPr lang="en-US" dirty="0" smtClean="0"/>
              <a:t>For every new entry of enter all data manually, made entry by adjustment form. So it reduces mismatch in data.</a:t>
            </a:r>
          </a:p>
          <a:p>
            <a:pPr lvl="1"/>
            <a:r>
              <a:rPr lang="en-US" dirty="0" smtClean="0"/>
              <a:t>The field denoted by (*) are compulsory.</a:t>
            </a:r>
          </a:p>
          <a:p>
            <a:pPr lvl="1"/>
            <a:r>
              <a:rPr lang="en-US" dirty="0" smtClean="0"/>
              <a:t>Most of the data are enter from the master table so it also reduces the chances of mismatch data. </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a:bodyPr>
          <a:lstStyle/>
          <a:p>
            <a:pPr algn="ctr"/>
            <a:r>
              <a:rPr lang="en-US" b="1" dirty="0" smtClean="0"/>
              <a:t>System Analysis(CTD….)</a:t>
            </a:r>
            <a:endParaRPr lang="en-US" dirty="0"/>
          </a:p>
        </p:txBody>
      </p:sp>
      <p:pic>
        <p:nvPicPr>
          <p:cNvPr id="4" name="Content Placeholder 3" descr="untitledi.bmp"/>
          <p:cNvPicPr>
            <a:picLocks noGrp="1" noChangeAspect="1"/>
          </p:cNvPicPr>
          <p:nvPr>
            <p:ph idx="1"/>
          </p:nvPr>
        </p:nvPicPr>
        <p:blipFill>
          <a:blip r:embed="rId3"/>
          <a:stretch>
            <a:fillRect/>
          </a:stretch>
        </p:blipFill>
        <p:spPr>
          <a:xfrm>
            <a:off x="2057400" y="1981200"/>
            <a:ext cx="4572000" cy="411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362200" y="1905000"/>
            <a:ext cx="3962400" cy="369332"/>
          </a:xfrm>
          <a:prstGeom prst="rect">
            <a:avLst/>
          </a:prstGeom>
          <a:noFill/>
        </p:spPr>
        <p:txBody>
          <a:bodyPr wrap="square" rtlCol="0">
            <a:spAutoFit/>
          </a:bodyPr>
          <a:lstStyle/>
          <a:p>
            <a:pPr algn="ctr"/>
            <a:r>
              <a:rPr lang="en-US" dirty="0" smtClean="0"/>
              <a:t>USE CASE DIAGRAM</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Analysis(CTD….)</a:t>
            </a:r>
            <a:endParaRPr lang="en-US" dirty="0"/>
          </a:p>
        </p:txBody>
      </p:sp>
      <p:sp>
        <p:nvSpPr>
          <p:cNvPr id="3" name="Content Placeholder 2"/>
          <p:cNvSpPr>
            <a:spLocks noGrp="1"/>
          </p:cNvSpPr>
          <p:nvPr>
            <p:ph idx="1"/>
          </p:nvPr>
        </p:nvSpPr>
        <p:spPr/>
        <p:txBody>
          <a:bodyPr>
            <a:normAutofit fontScale="62500" lnSpcReduction="20000"/>
          </a:bodyPr>
          <a:lstStyle/>
          <a:p>
            <a:pPr>
              <a:buClr>
                <a:schemeClr val="accent1">
                  <a:lumMod val="75000"/>
                </a:schemeClr>
              </a:buClr>
              <a:buFont typeface="Wingdings" pitchFamily="2" charset="2"/>
              <a:buChar char="q"/>
            </a:pPr>
            <a:r>
              <a:rPr lang="en-US" dirty="0" smtClean="0"/>
              <a:t>Data Dictionary</a:t>
            </a:r>
          </a:p>
          <a:p>
            <a:pPr lvl="1"/>
            <a:r>
              <a:rPr lang="en-US" dirty="0" smtClean="0"/>
              <a:t>A Data Dictionary is simply a record of data about data. It may be manually compiled or it may be a fully automated package.  All definitions of elements in the system – data flows, processes, and data stores – are stored in Data Dictionary.</a:t>
            </a:r>
          </a:p>
          <a:p>
            <a:pPr lvl="1"/>
            <a:r>
              <a:rPr lang="en-US" dirty="0" smtClean="0"/>
              <a:t>Data Dictionary is an integral component of structured analysis. Data Dictionary provides additional information about the system.</a:t>
            </a:r>
          </a:p>
          <a:p>
            <a:pPr lvl="1"/>
            <a:r>
              <a:rPr lang="en-US" dirty="0" smtClean="0"/>
              <a:t>A Data Dictionary is a catalog- a repository --- of the elements in a system.  These elements center on data and the way they are structured to meet user requirements and organization needs.  The major elements are data flows, data stores and processes.  The data Dictionary stores details and descriptions of these elements</a:t>
            </a:r>
          </a:p>
          <a:p>
            <a:pPr lvl="1"/>
            <a:r>
              <a:rPr lang="en-US" dirty="0" smtClean="0"/>
              <a:t>The Data Dictionary is the only common source of definitions for users and investigators alive. It is the single source of answer of answers to all questions regarding the format and context of the data sets used in the system.</a:t>
            </a:r>
          </a:p>
          <a:p>
            <a:pPr>
              <a:buClr>
                <a:schemeClr val="accent1">
                  <a:lumMod val="75000"/>
                </a:schemeClr>
              </a:buClr>
              <a:buFont typeface="Wingdings" pitchFamily="2" charset="2"/>
              <a:buChar char="q"/>
            </a:pPr>
            <a:r>
              <a:rPr lang="en-US" dirty="0" smtClean="0"/>
              <a:t>Data Elements</a:t>
            </a:r>
          </a:p>
          <a:p>
            <a:pPr lvl="1"/>
            <a:r>
              <a:rPr lang="en-US" dirty="0" smtClean="0"/>
              <a:t>The most fundamental level of data is the data element.  Data elements are building blocks for all other data in the system like Data Names, Data Description, Aliases, Length, and Data Values.</a:t>
            </a:r>
          </a:p>
          <a:p>
            <a:pPr>
              <a:buClr>
                <a:schemeClr val="accent1">
                  <a:lumMod val="75000"/>
                </a:schemeClr>
              </a:buClr>
              <a:buFont typeface="Wingdings" pitchFamily="2" charset="2"/>
              <a:buChar char="q"/>
            </a:pPr>
            <a:r>
              <a:rPr lang="en-US" dirty="0" smtClean="0"/>
              <a:t>Data structures</a:t>
            </a:r>
          </a:p>
          <a:p>
            <a:pPr lvl="1"/>
            <a:r>
              <a:rPr lang="en-US" dirty="0" smtClean="0"/>
              <a:t>The Data Structure is a set of data items that are related to one another and that collectively describe a component in the system.</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DATABASE DESIGN</a:t>
            </a:r>
            <a:endParaRPr lang="en-US" dirty="0"/>
          </a:p>
        </p:txBody>
      </p:sp>
      <p:sp>
        <p:nvSpPr>
          <p:cNvPr id="3" name="Content Placeholder 2"/>
          <p:cNvSpPr>
            <a:spLocks noGrp="1"/>
          </p:cNvSpPr>
          <p:nvPr>
            <p:ph idx="1"/>
          </p:nvPr>
        </p:nvSpPr>
        <p:spPr/>
        <p:txBody>
          <a:bodyPr>
            <a:normAutofit/>
          </a:bodyPr>
          <a:lstStyle/>
          <a:p>
            <a:pPr>
              <a:buNone/>
            </a:pPr>
            <a:r>
              <a:rPr lang="en-US" dirty="0" smtClean="0"/>
              <a:t>		 Database Tables’ Names and Description 						</a:t>
            </a:r>
          </a:p>
          <a:p>
            <a:pPr>
              <a:buNone/>
            </a:pPr>
            <a:endParaRPr lang="en-US" dirty="0"/>
          </a:p>
        </p:txBody>
      </p:sp>
      <p:graphicFrame>
        <p:nvGraphicFramePr>
          <p:cNvPr id="5" name="Table 4"/>
          <p:cNvGraphicFramePr>
            <a:graphicFrameLocks noGrp="1"/>
          </p:cNvGraphicFramePr>
          <p:nvPr/>
        </p:nvGraphicFramePr>
        <p:xfrm>
          <a:off x="1295400" y="2743200"/>
          <a:ext cx="6400800" cy="3774440"/>
        </p:xfrm>
        <a:graphic>
          <a:graphicData uri="http://schemas.openxmlformats.org/drawingml/2006/table">
            <a:tbl>
              <a:tblPr firstRow="1" bandRow="1">
                <a:tableStyleId>{5C22544A-7EE6-4342-B048-85BDC9FD1C3A}</a:tableStyleId>
              </a:tblPr>
              <a:tblGrid>
                <a:gridCol w="3352800"/>
                <a:gridCol w="3048000"/>
              </a:tblGrid>
              <a:tr h="370840">
                <a:tc>
                  <a:txBody>
                    <a:bodyPr/>
                    <a:lstStyle/>
                    <a:p>
                      <a:r>
                        <a:rPr kumimoji="0" lang="en-US" sz="1800" b="1" kern="1200" dirty="0" smtClean="0">
                          <a:solidFill>
                            <a:schemeClr val="lt1"/>
                          </a:solidFill>
                          <a:latin typeface="+mn-lt"/>
                          <a:ea typeface="+mn-ea"/>
                          <a:cs typeface="+mn-cs"/>
                        </a:rPr>
                        <a:t>Table Name</a:t>
                      </a:r>
                      <a:endParaRPr lang="en-US" dirty="0"/>
                    </a:p>
                  </a:txBody>
                  <a:tcPr/>
                </a:tc>
                <a:tc>
                  <a:txBody>
                    <a:bodyPr/>
                    <a:lstStyle/>
                    <a:p>
                      <a:r>
                        <a:rPr kumimoji="0" lang="en-US" sz="1800" b="1" kern="1200" dirty="0" smtClean="0">
                          <a:solidFill>
                            <a:schemeClr val="lt1"/>
                          </a:solidFill>
                          <a:latin typeface="+mn-lt"/>
                          <a:ea typeface="+mn-ea"/>
                          <a:cs typeface="+mn-cs"/>
                        </a:rPr>
                        <a:t>Table Description</a:t>
                      </a:r>
                      <a:endParaRPr lang="en-US" dirty="0"/>
                    </a:p>
                  </a:txBody>
                  <a:tcPr/>
                </a:tc>
              </a:tr>
              <a:tr h="370840">
                <a:tc>
                  <a:txBody>
                    <a:bodyPr/>
                    <a:lstStyle/>
                    <a:p>
                      <a:r>
                        <a:rPr kumimoji="0" lang="en-US" sz="1800" kern="1200" dirty="0" smtClean="0">
                          <a:solidFill>
                            <a:schemeClr val="dk1"/>
                          </a:solidFill>
                          <a:latin typeface="+mn-lt"/>
                          <a:ea typeface="+mn-ea"/>
                          <a:cs typeface="+mn-cs"/>
                        </a:rPr>
                        <a:t>Login</a:t>
                      </a:r>
                      <a:endParaRPr lang="en-US" dirty="0"/>
                    </a:p>
                  </a:txBody>
                  <a:tcPr/>
                </a:tc>
                <a:tc>
                  <a:txBody>
                    <a:bodyPr/>
                    <a:lstStyle/>
                    <a:p>
                      <a:r>
                        <a:rPr kumimoji="0" lang="en-US" sz="1800" kern="1200" dirty="0" smtClean="0">
                          <a:solidFill>
                            <a:schemeClr val="dk1"/>
                          </a:solidFill>
                          <a:latin typeface="+mn-lt"/>
                          <a:ea typeface="+mn-ea"/>
                          <a:cs typeface="+mn-cs"/>
                        </a:rPr>
                        <a:t>Login Details</a:t>
                      </a:r>
                      <a:endParaRPr lang="en-US" dirty="0"/>
                    </a:p>
                  </a:txBody>
                  <a:tcPr/>
                </a:tc>
              </a:tr>
              <a:tr h="370840">
                <a:tc>
                  <a:txBody>
                    <a:bodyPr/>
                    <a:lstStyle/>
                    <a:p>
                      <a:r>
                        <a:rPr kumimoji="0" lang="en-US" sz="1800" kern="1200" dirty="0" smtClean="0">
                          <a:solidFill>
                            <a:schemeClr val="dk1"/>
                          </a:solidFill>
                          <a:latin typeface="+mn-lt"/>
                          <a:ea typeface="+mn-ea"/>
                          <a:cs typeface="+mn-cs"/>
                        </a:rPr>
                        <a:t>Candidate</a:t>
                      </a:r>
                      <a:endParaRPr lang="en-US" dirty="0"/>
                    </a:p>
                  </a:txBody>
                  <a:tcPr/>
                </a:tc>
                <a:tc>
                  <a:txBody>
                    <a:bodyPr/>
                    <a:lstStyle/>
                    <a:p>
                      <a:r>
                        <a:rPr kumimoji="0" lang="en-US" sz="1800" kern="1200" dirty="0" smtClean="0">
                          <a:solidFill>
                            <a:schemeClr val="dk1"/>
                          </a:solidFill>
                          <a:latin typeface="+mn-lt"/>
                          <a:ea typeface="+mn-ea"/>
                          <a:cs typeface="+mn-cs"/>
                        </a:rPr>
                        <a:t>Basic information about Candidates</a:t>
                      </a:r>
                      <a:endParaRPr lang="en-US" dirty="0"/>
                    </a:p>
                  </a:txBody>
                  <a:tcPr/>
                </a:tc>
              </a:tr>
              <a:tr h="370840">
                <a:tc>
                  <a:txBody>
                    <a:bodyPr/>
                    <a:lstStyle/>
                    <a:p>
                      <a:pPr marL="0" marR="0">
                        <a:lnSpc>
                          <a:spcPct val="115000"/>
                        </a:lnSpc>
                        <a:spcBef>
                          <a:spcPts val="0"/>
                        </a:spcBef>
                        <a:spcAft>
                          <a:spcPts val="1000"/>
                        </a:spcAft>
                      </a:pPr>
                      <a:r>
                        <a:rPr lang="en-US" sz="1800" dirty="0" smtClean="0">
                          <a:latin typeface="Times New Roman"/>
                          <a:ea typeface="Times New Roman"/>
                          <a:cs typeface="Calibri"/>
                        </a:rPr>
                        <a:t>Candidate education</a:t>
                      </a:r>
                      <a:endParaRPr lang="en-US" sz="1800" dirty="0">
                        <a:latin typeface="Calibri"/>
                        <a:ea typeface="Times New Roman"/>
                        <a:cs typeface="Calibri"/>
                      </a:endParaRPr>
                    </a:p>
                  </a:txBody>
                  <a:tcPr marL="68580" marR="68580" marT="0" marB="0"/>
                </a:tc>
                <a:tc>
                  <a:txBody>
                    <a:bodyPr/>
                    <a:lstStyle/>
                    <a:p>
                      <a:r>
                        <a:rPr kumimoji="0" lang="en-US" sz="1800" kern="1200" dirty="0" smtClean="0">
                          <a:solidFill>
                            <a:schemeClr val="dk1"/>
                          </a:solidFill>
                          <a:latin typeface="+mn-lt"/>
                          <a:ea typeface="+mn-ea"/>
                          <a:cs typeface="+mn-cs"/>
                        </a:rPr>
                        <a:t>Educational details about the candidate</a:t>
                      </a:r>
                      <a:endParaRPr lang="en-US" dirty="0"/>
                    </a:p>
                  </a:txBody>
                  <a:tcPr/>
                </a:tc>
              </a:tr>
              <a:tr h="370840">
                <a:tc>
                  <a:txBody>
                    <a:bodyPr/>
                    <a:lstStyle/>
                    <a:p>
                      <a:pPr marL="0" marR="0">
                        <a:lnSpc>
                          <a:spcPct val="115000"/>
                        </a:lnSpc>
                        <a:spcBef>
                          <a:spcPts val="0"/>
                        </a:spcBef>
                        <a:spcAft>
                          <a:spcPts val="1000"/>
                        </a:spcAft>
                      </a:pPr>
                      <a:r>
                        <a:rPr lang="en-US" sz="1800" dirty="0">
                          <a:latin typeface="Times New Roman"/>
                          <a:ea typeface="Times New Roman"/>
                          <a:cs typeface="Calibri"/>
                        </a:rPr>
                        <a:t>Cadidate_Professonal</a:t>
                      </a:r>
                      <a:endParaRPr lang="en-US" sz="1800" dirty="0">
                        <a:latin typeface="Calibri"/>
                        <a:ea typeface="Times New Roman"/>
                        <a:cs typeface="Calibri"/>
                      </a:endParaRPr>
                    </a:p>
                  </a:txBody>
                  <a:tcPr marL="68580" marR="68580" marT="0" marB="0"/>
                </a:tc>
                <a:tc>
                  <a:txBody>
                    <a:bodyPr/>
                    <a:lstStyle/>
                    <a:p>
                      <a:r>
                        <a:rPr kumimoji="0" lang="en-US" sz="1800" kern="1200" dirty="0" smtClean="0">
                          <a:solidFill>
                            <a:schemeClr val="dk1"/>
                          </a:solidFill>
                          <a:latin typeface="+mn-lt"/>
                          <a:ea typeface="+mn-ea"/>
                          <a:cs typeface="+mn-cs"/>
                        </a:rPr>
                        <a:t>Professional details about the candidate</a:t>
                      </a:r>
                      <a:endParaRPr lang="en-US" dirty="0"/>
                    </a:p>
                  </a:txBody>
                  <a:tcPr/>
                </a:tc>
              </a:tr>
              <a:tr h="370840">
                <a:tc>
                  <a:txBody>
                    <a:bodyPr/>
                    <a:lstStyle/>
                    <a:p>
                      <a:r>
                        <a:rPr kumimoji="0" lang="en-US" sz="1800" kern="1200" dirty="0" smtClean="0">
                          <a:solidFill>
                            <a:schemeClr val="dk1"/>
                          </a:solidFill>
                          <a:latin typeface="+mn-lt"/>
                          <a:ea typeface="+mn-ea"/>
                          <a:cs typeface="+mn-cs"/>
                        </a:rPr>
                        <a:t>Candidate_addrs</a:t>
                      </a:r>
                      <a:endParaRPr lang="en-US" dirty="0"/>
                    </a:p>
                  </a:txBody>
                  <a:tcPr/>
                </a:tc>
                <a:tc>
                  <a:txBody>
                    <a:bodyPr/>
                    <a:lstStyle/>
                    <a:p>
                      <a:r>
                        <a:rPr kumimoji="0" lang="en-US" sz="1800" kern="1200" dirty="0" smtClean="0">
                          <a:solidFill>
                            <a:schemeClr val="dk1"/>
                          </a:solidFill>
                          <a:latin typeface="+mn-lt"/>
                          <a:ea typeface="+mn-ea"/>
                          <a:cs typeface="+mn-cs"/>
                        </a:rPr>
                        <a:t>Address about Candidate</a:t>
                      </a:r>
                      <a:endParaRPr lang="en-US" dirty="0"/>
                    </a:p>
                  </a:txBody>
                  <a:tcPr/>
                </a:tc>
              </a:tr>
              <a:tr h="370840">
                <a:tc>
                  <a:txBody>
                    <a:bodyPr/>
                    <a:lstStyle/>
                    <a:p>
                      <a:r>
                        <a:rPr kumimoji="0" lang="en-US" sz="1800" kern="1200" dirty="0" smtClean="0">
                          <a:solidFill>
                            <a:schemeClr val="dk1"/>
                          </a:solidFill>
                          <a:latin typeface="+mn-lt"/>
                          <a:ea typeface="+mn-ea"/>
                          <a:cs typeface="+mn-cs"/>
                        </a:rPr>
                        <a:t>Company</a:t>
                      </a:r>
                      <a:endParaRPr lang="en-US" dirty="0"/>
                    </a:p>
                  </a:txBody>
                  <a:tcPr/>
                </a:tc>
                <a:tc>
                  <a:txBody>
                    <a:bodyPr/>
                    <a:lstStyle/>
                    <a:p>
                      <a:r>
                        <a:rPr kumimoji="0" lang="en-US" sz="1800" kern="1200" dirty="0" smtClean="0">
                          <a:solidFill>
                            <a:schemeClr val="dk1"/>
                          </a:solidFill>
                          <a:latin typeface="+mn-lt"/>
                          <a:ea typeface="+mn-ea"/>
                          <a:cs typeface="+mn-cs"/>
                        </a:rPr>
                        <a:t>Company details</a:t>
                      </a:r>
                      <a:endParaRPr lang="en-US" dirty="0"/>
                    </a:p>
                  </a:txBody>
                  <a:tcPr/>
                </a:tc>
              </a:tr>
              <a:tr h="370840">
                <a:tc>
                  <a:txBody>
                    <a:bodyPr/>
                    <a:lstStyle/>
                    <a:p>
                      <a:r>
                        <a:rPr kumimoji="0" lang="en-US" sz="1800" kern="1200" dirty="0" smtClean="0">
                          <a:solidFill>
                            <a:schemeClr val="dk1"/>
                          </a:solidFill>
                          <a:latin typeface="+mn-lt"/>
                          <a:ea typeface="+mn-ea"/>
                          <a:cs typeface="+mn-cs"/>
                        </a:rPr>
                        <a:t>Company_Branch_add</a:t>
                      </a:r>
                      <a:endParaRPr lang="en-US" dirty="0"/>
                    </a:p>
                  </a:txBody>
                  <a:tcPr/>
                </a:tc>
                <a:tc>
                  <a:txBody>
                    <a:bodyPr/>
                    <a:lstStyle/>
                    <a:p>
                      <a:r>
                        <a:rPr kumimoji="0" lang="en-US" sz="1800" kern="1200" dirty="0" smtClean="0">
                          <a:solidFill>
                            <a:schemeClr val="dk1"/>
                          </a:solidFill>
                          <a:latin typeface="+mn-lt"/>
                          <a:ea typeface="+mn-ea"/>
                          <a:cs typeface="+mn-cs"/>
                        </a:rPr>
                        <a:t>Branch details of company</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2895600"/>
            <a:ext cx="4953000" cy="707886"/>
          </a:xfrm>
          <a:prstGeom prst="rect">
            <a:avLst/>
          </a:prstGeom>
          <a:noFill/>
        </p:spPr>
        <p:txBody>
          <a:bodyPr wrap="square" rtlCol="0">
            <a:spAutoFit/>
          </a:bodyPr>
          <a:lstStyle/>
          <a:p>
            <a:pPr algn="ctr"/>
            <a:r>
              <a:rPr lang="en-US" sz="4000" dirty="0" smtClean="0">
                <a:solidFill>
                  <a:schemeClr val="accent1">
                    <a:lumMod val="75000"/>
                  </a:schemeClr>
                </a:solidFill>
                <a:latin typeface="Arriba Arriba LET" pitchFamily="2" charset="0"/>
              </a:rPr>
              <a:t>INTRODUCTION</a:t>
            </a:r>
            <a:endParaRPr lang="en-US" sz="4000" dirty="0">
              <a:solidFill>
                <a:schemeClr val="accent1">
                  <a:lumMod val="75000"/>
                </a:schemeClr>
              </a:solidFill>
              <a:latin typeface="Arriba Arriba LET" pitchFamily="2"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DESIGN</a:t>
            </a:r>
            <a:endParaRPr lang="en-US" dirty="0"/>
          </a:p>
        </p:txBody>
      </p:sp>
      <p:graphicFrame>
        <p:nvGraphicFramePr>
          <p:cNvPr id="4" name="Content Placeholder 3"/>
          <p:cNvGraphicFramePr>
            <a:graphicFrameLocks noGrp="1"/>
          </p:cNvGraphicFramePr>
          <p:nvPr>
            <p:ph idx="1"/>
          </p:nvPr>
        </p:nvGraphicFramePr>
        <p:xfrm>
          <a:off x="1143000" y="2514600"/>
          <a:ext cx="6858000" cy="3307080"/>
        </p:xfrm>
        <a:graphic>
          <a:graphicData uri="http://schemas.openxmlformats.org/drawingml/2006/table">
            <a:tbl>
              <a:tblPr firstRow="1" bandRow="1">
                <a:tableStyleId>{5C22544A-7EE6-4342-B048-85BDC9FD1C3A}</a:tableStyleId>
              </a:tblPr>
              <a:tblGrid>
                <a:gridCol w="3429000"/>
                <a:gridCol w="3429000"/>
              </a:tblGrid>
              <a:tr h="413385">
                <a:tc>
                  <a:txBody>
                    <a:bodyPr/>
                    <a:lstStyle/>
                    <a:p>
                      <a:r>
                        <a:rPr lang="en-US" dirty="0" smtClean="0"/>
                        <a:t>Table</a:t>
                      </a:r>
                      <a:r>
                        <a:rPr lang="en-US" baseline="0" dirty="0" smtClean="0"/>
                        <a:t> Name</a:t>
                      </a:r>
                      <a:endParaRPr lang="en-US" dirty="0"/>
                    </a:p>
                  </a:txBody>
                  <a:tcPr/>
                </a:tc>
                <a:tc>
                  <a:txBody>
                    <a:bodyPr/>
                    <a:lstStyle/>
                    <a:p>
                      <a:r>
                        <a:rPr lang="en-US" dirty="0" smtClean="0"/>
                        <a:t>Table Description</a:t>
                      </a:r>
                      <a:endParaRPr lang="en-US" dirty="0"/>
                    </a:p>
                  </a:txBody>
                  <a:tcPr/>
                </a:tc>
              </a:tr>
              <a:tr h="413385">
                <a:tc>
                  <a:txBody>
                    <a:bodyPr/>
                    <a:lstStyle/>
                    <a:p>
                      <a:r>
                        <a:rPr kumimoji="0" lang="en-US" sz="1800" kern="1200" dirty="0" smtClean="0">
                          <a:solidFill>
                            <a:schemeClr val="dk1"/>
                          </a:solidFill>
                          <a:latin typeface="+mn-lt"/>
                          <a:ea typeface="+mn-ea"/>
                          <a:cs typeface="+mn-cs"/>
                        </a:rPr>
                        <a:t>Package</a:t>
                      </a:r>
                      <a:endParaRPr lang="en-US" dirty="0"/>
                    </a:p>
                  </a:txBody>
                  <a:tcPr/>
                </a:tc>
                <a:tc>
                  <a:txBody>
                    <a:bodyPr/>
                    <a:lstStyle/>
                    <a:p>
                      <a:r>
                        <a:rPr kumimoji="0" lang="en-US" sz="1800" kern="1200" dirty="0" smtClean="0">
                          <a:solidFill>
                            <a:schemeClr val="dk1"/>
                          </a:solidFill>
                          <a:latin typeface="+mn-lt"/>
                          <a:ea typeface="+mn-ea"/>
                          <a:cs typeface="+mn-cs"/>
                        </a:rPr>
                        <a:t>Package decided by admin</a:t>
                      </a:r>
                      <a:endParaRPr lang="en-US" dirty="0"/>
                    </a:p>
                  </a:txBody>
                  <a:tcPr/>
                </a:tc>
              </a:tr>
              <a:tr h="413385">
                <a:tc>
                  <a:txBody>
                    <a:bodyPr/>
                    <a:lstStyle/>
                    <a:p>
                      <a:r>
                        <a:rPr kumimoji="0" lang="en-US" sz="1800" kern="1200" dirty="0" smtClean="0">
                          <a:solidFill>
                            <a:schemeClr val="dk1"/>
                          </a:solidFill>
                          <a:latin typeface="+mn-lt"/>
                          <a:ea typeface="+mn-ea"/>
                          <a:cs typeface="+mn-cs"/>
                        </a:rPr>
                        <a:t>Company_package</a:t>
                      </a:r>
                      <a:endParaRPr lang="en-US" dirty="0"/>
                    </a:p>
                  </a:txBody>
                  <a:tcPr/>
                </a:tc>
                <a:tc>
                  <a:txBody>
                    <a:bodyPr/>
                    <a:lstStyle/>
                    <a:p>
                      <a:r>
                        <a:rPr kumimoji="0" lang="en-US" sz="1800" kern="1200" dirty="0" smtClean="0">
                          <a:solidFill>
                            <a:schemeClr val="dk1"/>
                          </a:solidFill>
                          <a:latin typeface="+mn-lt"/>
                          <a:ea typeface="+mn-ea"/>
                          <a:cs typeface="+mn-cs"/>
                        </a:rPr>
                        <a:t>Packages held by companies</a:t>
                      </a:r>
                      <a:endParaRPr lang="en-US" dirty="0"/>
                    </a:p>
                  </a:txBody>
                  <a:tcPr/>
                </a:tc>
              </a:tr>
              <a:tr h="413385">
                <a:tc>
                  <a:txBody>
                    <a:bodyPr/>
                    <a:lstStyle/>
                    <a:p>
                      <a:r>
                        <a:rPr kumimoji="0" lang="en-US" sz="1800" kern="1200" dirty="0" smtClean="0">
                          <a:solidFill>
                            <a:schemeClr val="dk1"/>
                          </a:solidFill>
                          <a:latin typeface="+mn-lt"/>
                          <a:ea typeface="+mn-ea"/>
                          <a:cs typeface="+mn-cs"/>
                        </a:rPr>
                        <a:t>Job_Applied</a:t>
                      </a:r>
                      <a:endParaRPr lang="en-US" dirty="0"/>
                    </a:p>
                  </a:txBody>
                  <a:tcPr/>
                </a:tc>
                <a:tc>
                  <a:txBody>
                    <a:bodyPr/>
                    <a:lstStyle/>
                    <a:p>
                      <a:r>
                        <a:rPr kumimoji="0" lang="en-US" sz="1800" kern="1200" dirty="0" smtClean="0">
                          <a:solidFill>
                            <a:schemeClr val="dk1"/>
                          </a:solidFill>
                          <a:latin typeface="+mn-lt"/>
                          <a:ea typeface="+mn-ea"/>
                          <a:cs typeface="+mn-cs"/>
                        </a:rPr>
                        <a:t>Applied jobs by candidates</a:t>
                      </a:r>
                      <a:endParaRPr lang="en-US" dirty="0"/>
                    </a:p>
                  </a:txBody>
                  <a:tcPr/>
                </a:tc>
              </a:tr>
              <a:tr h="413385">
                <a:tc>
                  <a:txBody>
                    <a:bodyPr/>
                    <a:lstStyle/>
                    <a:p>
                      <a:r>
                        <a:rPr kumimoji="0" lang="en-US" sz="1800" kern="1200" dirty="0" smtClean="0">
                          <a:solidFill>
                            <a:schemeClr val="dk1"/>
                          </a:solidFill>
                          <a:latin typeface="+mn-lt"/>
                          <a:ea typeface="+mn-ea"/>
                          <a:cs typeface="+mn-cs"/>
                        </a:rPr>
                        <a:t>Job_post</a:t>
                      </a:r>
                      <a:endParaRPr lang="en-US" dirty="0"/>
                    </a:p>
                  </a:txBody>
                  <a:tcPr/>
                </a:tc>
                <a:tc>
                  <a:txBody>
                    <a:bodyPr/>
                    <a:lstStyle/>
                    <a:p>
                      <a:r>
                        <a:rPr kumimoji="0" lang="en-US" sz="1800" kern="1200" dirty="0" smtClean="0">
                          <a:solidFill>
                            <a:schemeClr val="dk1"/>
                          </a:solidFill>
                          <a:latin typeface="+mn-lt"/>
                          <a:ea typeface="+mn-ea"/>
                          <a:cs typeface="+mn-cs"/>
                        </a:rPr>
                        <a:t>Posted jobs</a:t>
                      </a:r>
                      <a:endParaRPr lang="en-US" dirty="0"/>
                    </a:p>
                  </a:txBody>
                  <a:tcPr/>
                </a:tc>
              </a:tr>
              <a:tr h="413385">
                <a:tc>
                  <a:txBody>
                    <a:bodyPr/>
                    <a:lstStyle/>
                    <a:p>
                      <a:r>
                        <a:rPr kumimoji="0" lang="en-US" sz="1800" kern="1200" dirty="0" smtClean="0">
                          <a:solidFill>
                            <a:schemeClr val="dk1"/>
                          </a:solidFill>
                          <a:latin typeface="+mn-lt"/>
                          <a:ea typeface="+mn-ea"/>
                          <a:cs typeface="+mn-cs"/>
                        </a:rPr>
                        <a:t>Post</a:t>
                      </a:r>
                      <a:endParaRPr lang="en-US" dirty="0"/>
                    </a:p>
                  </a:txBody>
                  <a:tcPr/>
                </a:tc>
                <a:tc>
                  <a:txBody>
                    <a:bodyPr/>
                    <a:lstStyle/>
                    <a:p>
                      <a:r>
                        <a:rPr kumimoji="0" lang="en-US" sz="1800" kern="1200" dirty="0" smtClean="0">
                          <a:solidFill>
                            <a:schemeClr val="dk1"/>
                          </a:solidFill>
                          <a:latin typeface="+mn-lt"/>
                          <a:ea typeface="+mn-ea"/>
                          <a:cs typeface="+mn-cs"/>
                        </a:rPr>
                        <a:t>Post (designation)</a:t>
                      </a:r>
                      <a:endParaRPr lang="en-US" dirty="0"/>
                    </a:p>
                  </a:txBody>
                  <a:tcPr/>
                </a:tc>
              </a:tr>
              <a:tr h="413385">
                <a:tc>
                  <a:txBody>
                    <a:bodyPr/>
                    <a:lstStyle/>
                    <a:p>
                      <a:r>
                        <a:rPr kumimoji="0" lang="en-US" sz="1800" kern="1200" dirty="0" smtClean="0">
                          <a:solidFill>
                            <a:schemeClr val="dk1"/>
                          </a:solidFill>
                          <a:latin typeface="+mn-lt"/>
                          <a:ea typeface="+mn-ea"/>
                          <a:cs typeface="+mn-cs"/>
                        </a:rPr>
                        <a:t>Questions</a:t>
                      </a:r>
                      <a:endParaRPr lang="en-US" dirty="0"/>
                    </a:p>
                  </a:txBody>
                  <a:tcPr/>
                </a:tc>
                <a:tc>
                  <a:txBody>
                    <a:bodyPr/>
                    <a:lstStyle/>
                    <a:p>
                      <a:r>
                        <a:rPr kumimoji="0" lang="en-US" sz="1800" kern="1200" dirty="0" smtClean="0">
                          <a:solidFill>
                            <a:schemeClr val="dk1"/>
                          </a:solidFill>
                          <a:latin typeface="+mn-lt"/>
                          <a:ea typeface="+mn-ea"/>
                          <a:cs typeface="+mn-cs"/>
                        </a:rPr>
                        <a:t>Security questions </a:t>
                      </a:r>
                      <a:endParaRPr lang="en-US" dirty="0"/>
                    </a:p>
                  </a:txBody>
                  <a:tcPr/>
                </a:tc>
              </a:tr>
              <a:tr h="413385">
                <a:tc>
                  <a:txBody>
                    <a:bodyPr/>
                    <a:lstStyle/>
                    <a:p>
                      <a:r>
                        <a:rPr kumimoji="0" lang="en-US" sz="1800" kern="1200" dirty="0" smtClean="0">
                          <a:solidFill>
                            <a:schemeClr val="dk1"/>
                          </a:solidFill>
                          <a:latin typeface="+mn-lt"/>
                          <a:ea typeface="+mn-ea"/>
                          <a:cs typeface="+mn-cs"/>
                        </a:rPr>
                        <a:t>Resume</a:t>
                      </a:r>
                      <a:endParaRPr lang="en-US" dirty="0"/>
                    </a:p>
                  </a:txBody>
                  <a:tcPr/>
                </a:tc>
                <a:tc>
                  <a:txBody>
                    <a:bodyPr/>
                    <a:lstStyle/>
                    <a:p>
                      <a:r>
                        <a:rPr kumimoji="0" lang="en-US" sz="1800" kern="1200" dirty="0" smtClean="0">
                          <a:solidFill>
                            <a:schemeClr val="dk1"/>
                          </a:solidFill>
                          <a:latin typeface="+mn-lt"/>
                          <a:ea typeface="+mn-ea"/>
                          <a:cs typeface="+mn-cs"/>
                        </a:rPr>
                        <a:t>Resumes of candidates</a:t>
                      </a:r>
                      <a:endParaRPr lang="en-US" dirty="0"/>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362200"/>
            <a:ext cx="4343400" cy="707886"/>
          </a:xfrm>
          <a:prstGeom prst="rect">
            <a:avLst/>
          </a:prstGeom>
          <a:noFill/>
        </p:spPr>
        <p:txBody>
          <a:bodyPr wrap="square" rtlCol="0">
            <a:spAutoFit/>
          </a:bodyPr>
          <a:lstStyle/>
          <a:p>
            <a:pPr algn="ctr"/>
            <a:r>
              <a:rPr lang="en-US" sz="4000" dirty="0" smtClean="0">
                <a:solidFill>
                  <a:schemeClr val="accent1">
                    <a:lumMod val="75000"/>
                  </a:schemeClr>
                </a:solidFill>
                <a:latin typeface="Arriba Arriba LET" pitchFamily="2" charset="0"/>
                <a:ea typeface="Calibri" pitchFamily="34" charset="0"/>
                <a:cs typeface="Monotype Corsiva" pitchFamily="66" charset="0"/>
              </a:rPr>
              <a:t>System Design</a:t>
            </a:r>
            <a:endParaRPr lang="en-US" sz="4000" dirty="0">
              <a:solidFill>
                <a:schemeClr val="accent1">
                  <a:lumMod val="7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b="1" dirty="0" smtClean="0"/>
              <a:t>Component Diagram</a:t>
            </a:r>
            <a:r>
              <a:rPr lang="en-US" dirty="0" smtClean="0"/>
              <a:t/>
            </a:r>
            <a:br>
              <a:rPr lang="en-US" dirty="0" smtClean="0"/>
            </a:br>
            <a:endParaRPr lang="en-US" dirty="0"/>
          </a:p>
        </p:txBody>
      </p:sp>
      <p:pic>
        <p:nvPicPr>
          <p:cNvPr id="4" name="Content Placeholder 3" descr="untitled.bmp"/>
          <p:cNvPicPr>
            <a:picLocks noGrp="1" noChangeAspect="1"/>
          </p:cNvPicPr>
          <p:nvPr>
            <p:ph idx="1"/>
          </p:nvPr>
        </p:nvPicPr>
        <p:blipFill>
          <a:blip r:embed="rId3"/>
          <a:stretch>
            <a:fillRect/>
          </a:stretch>
        </p:blipFill>
        <p:spPr>
          <a:xfrm>
            <a:off x="2057400" y="1905000"/>
            <a:ext cx="5061570" cy="4389437"/>
          </a:xfrm>
        </p:spPr>
      </p:pic>
      <p:sp>
        <p:nvSpPr>
          <p:cNvPr id="5" name="Flowchart: Connector 4"/>
          <p:cNvSpPr/>
          <p:nvPr/>
        </p:nvSpPr>
        <p:spPr>
          <a:xfrm>
            <a:off x="5715000" y="3048000"/>
            <a:ext cx="152400" cy="152400"/>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 name="Straight Arrow Connector 6"/>
          <p:cNvCxnSpPr/>
          <p:nvPr/>
        </p:nvCxnSpPr>
        <p:spPr>
          <a:xfrm rot="10800000">
            <a:off x="4572000" y="2971800"/>
            <a:ext cx="1143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p:cNvCxnSpPr>
          <p:nvPr/>
        </p:nvCxnSpPr>
        <p:spPr>
          <a:xfrm rot="5400000">
            <a:off x="3962400" y="2720882"/>
            <a:ext cx="1317718" cy="2232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4191000" y="4800600"/>
            <a:ext cx="152400" cy="152400"/>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Arrow Connector 16"/>
          <p:cNvCxnSpPr>
            <a:endCxn id="13" idx="2"/>
          </p:cNvCxnSpPr>
          <p:nvPr/>
        </p:nvCxnSpPr>
        <p:spPr>
          <a:xfrm>
            <a:off x="3505200" y="4876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6"/>
          </p:cNvCxnSpPr>
          <p:nvPr/>
        </p:nvCxnSpPr>
        <p:spPr>
          <a:xfrm>
            <a:off x="4343400" y="48768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b="1" dirty="0" smtClean="0"/>
              <a:t>Component Diagram</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1"/>
            <a:r>
              <a:rPr lang="en-US" sz="1800" dirty="0" smtClean="0"/>
              <a:t>The component diagram contains components and dependencies.  Components represent the physical packaging of a module of code.  The dependencies between the components show how changes made to one component may affect the other components in the system.</a:t>
            </a:r>
          </a:p>
          <a:p>
            <a:pPr>
              <a:buNone/>
            </a:pPr>
            <a:endParaRPr lang="en-US" sz="1800" dirty="0" smtClean="0"/>
          </a:p>
          <a:p>
            <a:pPr lvl="1"/>
            <a:r>
              <a:rPr lang="en-US" sz="1800" dirty="0" smtClean="0"/>
              <a:t>Dependencies in a component diagram are represented by a dashed line between two or more components.  Component diagrams can also show the interfaces used by the components to communicate to each other.</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143000"/>
          </a:xfrm>
        </p:spPr>
        <p:txBody>
          <a:bodyPr>
            <a:normAutofit fontScale="90000"/>
          </a:bodyPr>
          <a:lstStyle/>
          <a:p>
            <a:r>
              <a:rPr lang="en-US" b="1" dirty="0" smtClean="0"/>
              <a:t>SYSTEM ARCHITECTURAL DESIGN</a:t>
            </a:r>
            <a:r>
              <a:rPr lang="en-US" dirty="0" smtClean="0"/>
              <a:t/>
            </a:r>
            <a:br>
              <a:rPr lang="en-US" dirty="0" smtClean="0"/>
            </a:br>
            <a:endParaRPr lang="en-US" dirty="0"/>
          </a:p>
        </p:txBody>
      </p:sp>
      <p:sp>
        <p:nvSpPr>
          <p:cNvPr id="3" name="Content Placeholder 2"/>
          <p:cNvSpPr>
            <a:spLocks noGrp="1"/>
          </p:cNvSpPr>
          <p:nvPr>
            <p:ph idx="1"/>
          </p:nvPr>
        </p:nvSpPr>
        <p:spPr>
          <a:xfrm>
            <a:off x="457200" y="2133600"/>
            <a:ext cx="8229600" cy="4389120"/>
          </a:xfrm>
        </p:spPr>
        <p:txBody>
          <a:bodyPr>
            <a:normAutofit fontScale="62500" lnSpcReduction="20000"/>
          </a:bodyPr>
          <a:lstStyle/>
          <a:p>
            <a:pPr>
              <a:buClr>
                <a:schemeClr val="accent1">
                  <a:lumMod val="75000"/>
                </a:schemeClr>
              </a:buClr>
              <a:buFont typeface="Wingdings" pitchFamily="2" charset="2"/>
              <a:buChar char="q"/>
            </a:pPr>
            <a:r>
              <a:rPr lang="en-US" b="1" dirty="0" smtClean="0"/>
              <a:t>Fundamental design Concepts</a:t>
            </a:r>
            <a:endParaRPr lang="en-US" dirty="0" smtClean="0"/>
          </a:p>
          <a:p>
            <a:pPr lvl="1"/>
            <a:r>
              <a:rPr lang="en-US" dirty="0" smtClean="0"/>
              <a:t>A set of fundamental design concepts are evolved over the past three decades. Although the degree of interest in each concept has varied over the years, each has stood the test of time. Each provides the software designer with a foundation from which more sophisticated design methods can be applied. Fundamental design concepts provide the necessary framework for “getting it right”. </a:t>
            </a:r>
          </a:p>
          <a:p>
            <a:pPr>
              <a:buClr>
                <a:schemeClr val="accent1">
                  <a:lumMod val="75000"/>
                </a:schemeClr>
              </a:buClr>
              <a:buFont typeface="Wingdings" pitchFamily="2" charset="2"/>
              <a:buChar char="q"/>
            </a:pPr>
            <a:r>
              <a:rPr lang="en-US" b="1" dirty="0" smtClean="0"/>
              <a:t>Abstraction</a:t>
            </a:r>
            <a:endParaRPr lang="en-US" dirty="0" smtClean="0"/>
          </a:p>
          <a:p>
            <a:pPr lvl="1"/>
            <a:r>
              <a:rPr lang="en-US" dirty="0" smtClean="0"/>
              <a:t>Abstraction permits one to concentrate on a problem at some level of generalization without regard to irrelevant low level details, use of abstraction also permits one to work with concepts and terms that are familiar in the problem environment without having to transform them to an unfamiliar structure. Two types of abstraction are there, one is procedural abstraction and data abstraction. A procedural abstraction is a named sequence of instructions that has a specific and limited function. A data abstraction is a named collection of data that describes a data object.</a:t>
            </a:r>
          </a:p>
          <a:p>
            <a:pPr>
              <a:buNone/>
            </a:pPr>
            <a:endParaRPr lang="en-US" dirty="0" smtClean="0"/>
          </a:p>
          <a:p>
            <a:pPr>
              <a:buClr>
                <a:schemeClr val="accent1">
                  <a:lumMod val="75000"/>
                </a:schemeClr>
              </a:buClr>
              <a:buFont typeface="Wingdings" pitchFamily="2" charset="2"/>
              <a:buChar char="q"/>
            </a:pPr>
            <a:r>
              <a:rPr lang="en-US" b="1" dirty="0" smtClean="0"/>
              <a:t>Modularity</a:t>
            </a:r>
            <a:endParaRPr lang="en-US" dirty="0" smtClean="0"/>
          </a:p>
          <a:p>
            <a:pPr lvl="1"/>
            <a:r>
              <a:rPr lang="en-US" dirty="0" smtClean="0"/>
              <a:t>Modularity is the single attribute software that allows a program to be intellectually manageable. Software architecture embodies modularity, that is, software is divided into named and addressable components, called modules that are integrated to satisfy problem requirements.</a:t>
            </a:r>
            <a:r>
              <a:rPr lang="en-US" b="1" dirty="0" smtClean="0"/>
              <a:t> </a:t>
            </a:r>
            <a:endParaRPr lang="en-US" dirty="0" smtClean="0"/>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ARCHITECTURAL DESIGN</a:t>
            </a:r>
            <a:br>
              <a:rPr lang="en-US" b="1" dirty="0" smtClean="0"/>
            </a:br>
            <a:r>
              <a:rPr lang="en-US" dirty="0" smtClean="0"/>
              <a:t> (CTD…)</a:t>
            </a:r>
            <a:endParaRPr lang="en-US" dirty="0"/>
          </a:p>
        </p:txBody>
      </p:sp>
      <p:sp>
        <p:nvSpPr>
          <p:cNvPr id="3" name="Content Placeholder 2"/>
          <p:cNvSpPr>
            <a:spLocks noGrp="1"/>
          </p:cNvSpPr>
          <p:nvPr>
            <p:ph idx="1"/>
          </p:nvPr>
        </p:nvSpPr>
        <p:spPr/>
        <p:txBody>
          <a:bodyPr>
            <a:noAutofit/>
          </a:bodyPr>
          <a:lstStyle/>
          <a:p>
            <a:pPr>
              <a:buClr>
                <a:schemeClr val="accent1">
                  <a:lumMod val="75000"/>
                </a:schemeClr>
              </a:buClr>
              <a:buFont typeface="Wingdings" pitchFamily="2" charset="2"/>
              <a:buChar char="q"/>
            </a:pPr>
            <a:r>
              <a:rPr lang="en-US" sz="1500" b="1" dirty="0" smtClean="0"/>
              <a:t>Software Architecture</a:t>
            </a:r>
            <a:endParaRPr lang="en-US" sz="1500" dirty="0" smtClean="0"/>
          </a:p>
          <a:p>
            <a:pPr lvl="1"/>
            <a:r>
              <a:rPr lang="en-US" sz="1500" dirty="0" smtClean="0"/>
              <a:t>Software Architecture alludes to “the overall structure of the software and the ways in which that structure provides conceptual integrity for a system”. Control hierarchy also called program structure”, represents the organization of control. The tree structure used to represent the control hierarchy.</a:t>
            </a:r>
          </a:p>
          <a:p>
            <a:pPr>
              <a:buClr>
                <a:schemeClr val="accent1">
                  <a:lumMod val="75000"/>
                </a:schemeClr>
              </a:buClr>
              <a:buFont typeface="Wingdings" pitchFamily="2" charset="2"/>
              <a:buChar char="q"/>
            </a:pPr>
            <a:r>
              <a:rPr lang="en-US" sz="1500" b="1" dirty="0" smtClean="0"/>
              <a:t>Structural Partitioning</a:t>
            </a:r>
            <a:endParaRPr lang="en-US" sz="1500" dirty="0" smtClean="0"/>
          </a:p>
          <a:p>
            <a:pPr lvl="1"/>
            <a:r>
              <a:rPr lang="en-US" sz="1500" dirty="0" smtClean="0"/>
              <a:t>The program structure should be partitioned both horizontally and vertically. Horizontal partitioning defines separate branches of the modular hierarchy for each major program function, Vertical partitioning called factoring, suggest that control and work should be distributes top-down in the program architecture. Top level modules should perform control functions and do little actual processing work. Modules reside low in the architecture should be the workers, performing all input, computational, an output tasks. </a:t>
            </a:r>
          </a:p>
          <a:p>
            <a:pPr>
              <a:buClr>
                <a:schemeClr val="accent1">
                  <a:lumMod val="75000"/>
                </a:schemeClr>
              </a:buClr>
              <a:buFont typeface="Wingdings" pitchFamily="2" charset="2"/>
              <a:buChar char="q"/>
            </a:pPr>
            <a:r>
              <a:rPr lang="en-US" sz="1500" b="1" dirty="0" smtClean="0"/>
              <a:t>Data Structure</a:t>
            </a:r>
            <a:endParaRPr lang="en-US" sz="1500" dirty="0" smtClean="0"/>
          </a:p>
          <a:p>
            <a:pPr lvl="1"/>
            <a:r>
              <a:rPr lang="en-US" sz="1500" dirty="0" smtClean="0"/>
              <a:t>Data Structure is a representation of logical relationship among individual elements of data. Because the structure of information will invariably affects the final procedural design, data structure is very important as the program structure to the representation of the software architecture. Data structure dictates the organization, methods of access, degree of associatively, and processing alternatives for information. The organization and complexity of a data structure are limited only by the ingenuity of the designer. Scalar item array and linked list are some of the representations of the data structure.</a:t>
            </a:r>
          </a:p>
          <a:p>
            <a:endParaRPr lang="en-US" sz="15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p:cNvSpPr>
            <a:spLocks noChangeArrowheads="1"/>
          </p:cNvSpPr>
          <p:nvPr/>
        </p:nvSpPr>
        <p:spPr bwMode="auto">
          <a:xfrm>
            <a:off x="914400" y="2743200"/>
            <a:ext cx="6899645"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accent1">
                    <a:lumMod val="75000"/>
                  </a:schemeClr>
                </a:solidFill>
                <a:effectLst/>
                <a:latin typeface="Arriba Arriba LET" pitchFamily="2" charset="0"/>
                <a:ea typeface="Calibri" pitchFamily="34" charset="0"/>
                <a:cs typeface="Monotype Corsiva" pitchFamily="66" charset="0"/>
              </a:rPr>
              <a:t>Implementation Planning &amp; Detai</a:t>
            </a:r>
            <a:r>
              <a:rPr kumimoji="0" lang="en-US" sz="3600" b="0" i="0" u="none" strike="noStrike" cap="none" normalizeH="0" baseline="0" dirty="0" smtClean="0">
                <a:ln>
                  <a:noFill/>
                </a:ln>
                <a:solidFill>
                  <a:schemeClr val="accent1">
                    <a:lumMod val="75000"/>
                  </a:schemeClr>
                </a:solidFill>
                <a:effectLst/>
                <a:latin typeface="Arial" pitchFamily="34" charset="0"/>
                <a:ea typeface="Calibri" pitchFamily="34" charset="0"/>
                <a:cs typeface="Monotype Corsiva" pitchFamily="66" charset="0"/>
              </a:rPr>
              <a:t>ls</a:t>
            </a:r>
            <a:endParaRPr kumimoji="0" lang="en-US" sz="1800" b="0" i="0" u="none" strike="noStrike" cap="none" normalizeH="0" baseline="0" dirty="0" smtClean="0">
              <a:ln>
                <a:noFill/>
              </a:ln>
              <a:solidFill>
                <a:schemeClr val="accent1">
                  <a:lumMod val="75000"/>
                </a:schemeClr>
              </a:solidFill>
              <a:effectLst/>
              <a:latin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pPr lvl="0"/>
            <a:r>
              <a:rPr lang="en-US" b="1" dirty="0" smtClean="0"/>
              <a:t>Implementation Environment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Clr>
                <a:schemeClr val="accent1">
                  <a:lumMod val="75000"/>
                </a:schemeClr>
              </a:buClr>
              <a:buFont typeface="Wingdings" pitchFamily="2" charset="2"/>
              <a:buChar char="q"/>
            </a:pPr>
            <a:r>
              <a:rPr lang="en-US" b="1" dirty="0" smtClean="0"/>
              <a:t>Factors Considered</a:t>
            </a:r>
            <a:endParaRPr lang="en-US" dirty="0" smtClean="0"/>
          </a:p>
          <a:p>
            <a:pPr lvl="1"/>
            <a:r>
              <a:rPr lang="en-US" dirty="0" smtClean="0"/>
              <a:t>Before developing a internet or intranet website, it is a worthwhile to explore the differences between the two, as well as the issues related to developing the internet and intranet websites. The next two sections, “Internet website development” and “Intranet website development” discuss internet and intranet web development as they related to the following topics:</a:t>
            </a:r>
          </a:p>
          <a:p>
            <a:pPr lvl="0">
              <a:buClr>
                <a:schemeClr val="accent1">
                  <a:lumMod val="75000"/>
                </a:schemeClr>
              </a:buClr>
              <a:buFont typeface="Wingdings" pitchFamily="2" charset="2"/>
              <a:buChar char="q"/>
            </a:pPr>
            <a:r>
              <a:rPr lang="en-US" b="1" dirty="0" smtClean="0"/>
              <a:t>Bandwidth availability</a:t>
            </a:r>
            <a:endParaRPr lang="en-US" dirty="0" smtClean="0"/>
          </a:p>
          <a:p>
            <a:pPr lvl="1"/>
            <a:r>
              <a:rPr lang="en-US" dirty="0" smtClean="0"/>
              <a:t>One major difference between internet and intranet websites is bandwidth available to users browsing the websites. Most internet users are connected to the internet via relatively slow POTS ( Plain Old Telephone Service ) modem links. Information published on an internet websites should </a:t>
            </a:r>
            <a:r>
              <a:rPr lang="en-US" dirty="0" err="1" smtClean="0"/>
              <a:t>deoptimized</a:t>
            </a:r>
            <a:r>
              <a:rPr lang="en-US" dirty="0" smtClean="0"/>
              <a:t>   for transmittal over low bandwidth internet connections. </a:t>
            </a:r>
          </a:p>
          <a:p>
            <a:pPr lvl="0">
              <a:buClr>
                <a:schemeClr val="accent1">
                  <a:lumMod val="75000"/>
                </a:schemeClr>
              </a:buClr>
              <a:buFont typeface="Wingdings" pitchFamily="2" charset="2"/>
              <a:buChar char="q"/>
            </a:pPr>
            <a:r>
              <a:rPr lang="en-US" b="1" dirty="0" smtClean="0"/>
              <a:t>Server Latency:</a:t>
            </a:r>
            <a:r>
              <a:rPr lang="en-US" dirty="0" smtClean="0"/>
              <a:t> </a:t>
            </a:r>
          </a:p>
          <a:p>
            <a:pPr lvl="1"/>
            <a:r>
              <a:rPr lang="en-US" dirty="0" smtClean="0"/>
              <a:t>Server latency must be addressed when deploying a website on the internet. Web servers are no longer used exclusively to publish static content on the internet. Increasingly, web servers are using server side applications to create dynamic content. Although a 486DX2/66 computer can saturate a T1 connection with static</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Implementation Environment</a:t>
            </a:r>
            <a:r>
              <a:rPr lang="en-US" dirty="0" smtClean="0"/>
              <a:t/>
            </a:r>
            <a:br>
              <a:rPr lang="en-US" dirty="0" smtClean="0"/>
            </a:br>
            <a:r>
              <a:rPr lang="en-US" dirty="0" smtClean="0"/>
              <a:t>(CTD….)</a:t>
            </a:r>
            <a:endParaRPr lang="en-US" dirty="0"/>
          </a:p>
        </p:txBody>
      </p:sp>
      <p:sp>
        <p:nvSpPr>
          <p:cNvPr id="3" name="Content Placeholder 2"/>
          <p:cNvSpPr>
            <a:spLocks noGrp="1"/>
          </p:cNvSpPr>
          <p:nvPr>
            <p:ph idx="1"/>
          </p:nvPr>
        </p:nvSpPr>
        <p:spPr/>
        <p:txBody>
          <a:bodyPr>
            <a:normAutofit fontScale="62500" lnSpcReduction="20000"/>
          </a:bodyPr>
          <a:lstStyle/>
          <a:p>
            <a:pPr lvl="0">
              <a:buClr>
                <a:schemeClr val="accent1">
                  <a:lumMod val="75000"/>
                </a:schemeClr>
              </a:buClr>
              <a:buFont typeface="Wingdings" pitchFamily="2" charset="2"/>
              <a:buChar char="q"/>
            </a:pPr>
            <a:r>
              <a:rPr lang="en-US" b="1" dirty="0" smtClean="0"/>
              <a:t>SCOPE OF NETWORK:</a:t>
            </a:r>
            <a:r>
              <a:rPr lang="en-US" dirty="0" smtClean="0"/>
              <a:t> </a:t>
            </a:r>
          </a:p>
          <a:p>
            <a:pPr lvl="1"/>
            <a:r>
              <a:rPr lang="en-US" dirty="0" smtClean="0"/>
              <a:t>Taking to account, the scope of your network when setting up your web server. Confidential information that should remain only within your organization should not be published from a server that accessible via internet. </a:t>
            </a:r>
          </a:p>
          <a:p>
            <a:pPr lvl="0">
              <a:buClr>
                <a:schemeClr val="accent1">
                  <a:lumMod val="75000"/>
                </a:schemeClr>
              </a:buClr>
              <a:buFont typeface="Wingdings" pitchFamily="2" charset="2"/>
              <a:buChar char="q"/>
            </a:pPr>
            <a:r>
              <a:rPr lang="en-US" b="1" dirty="0" smtClean="0"/>
              <a:t>Platform Compatibility:-</a:t>
            </a:r>
            <a:endParaRPr lang="en-US" dirty="0" smtClean="0"/>
          </a:p>
          <a:p>
            <a:pPr lvl="1"/>
            <a:r>
              <a:rPr lang="en-US" dirty="0" smtClean="0"/>
              <a:t>The internet’s consist of a wide variety of hardware platforms and operating systems. When publishing information, platform compatibility should be taken into a account to ensure that information published at your web site is accessible to a wide variety of users. When users need to use a special helper application to view a file at your website, provide URLs for downloading helper application that run on several platforms. At minimum, windows and Macintosh users should be able to view information publish at your website as should those who use widely used flavors of UNIX.</a:t>
            </a:r>
          </a:p>
          <a:p>
            <a:pPr lvl="0">
              <a:buClr>
                <a:schemeClr val="accent1">
                  <a:lumMod val="75000"/>
                </a:schemeClr>
              </a:buClr>
              <a:buFont typeface="Wingdings" pitchFamily="2" charset="2"/>
              <a:buChar char="q"/>
            </a:pPr>
            <a:r>
              <a:rPr lang="en-US" b="1" dirty="0" smtClean="0"/>
              <a:t>Security:-</a:t>
            </a:r>
            <a:endParaRPr lang="en-US" dirty="0" smtClean="0"/>
          </a:p>
          <a:p>
            <a:pPr lvl="1"/>
            <a:r>
              <a:rPr lang="en-US" dirty="0" smtClean="0"/>
              <a:t>While an internet web site is accessible primarily to select individuals, an internet web site is accessible to millions of users all over the world. Never use clear text passwords to protect sensitive information distributed to and from an internet websites. When distributing sensitive information via the internet, configure your website to encrypt the data. See chapter 20 , “Security” , of volume 2 of this kit(Windows NT internet and intranet administration) for more information about internet security encryption.</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Implementation Environment</a:t>
            </a:r>
            <a:r>
              <a:rPr lang="en-US" dirty="0" smtClean="0"/>
              <a:t/>
            </a:r>
            <a:br>
              <a:rPr lang="en-US" dirty="0" smtClean="0"/>
            </a:br>
            <a:r>
              <a:rPr lang="en-US" dirty="0" smtClean="0"/>
              <a:t>(CTD….)</a:t>
            </a:r>
            <a:endParaRPr lang="en-US" dirty="0"/>
          </a:p>
        </p:txBody>
      </p:sp>
      <p:sp>
        <p:nvSpPr>
          <p:cNvPr id="3" name="Content Placeholder 2"/>
          <p:cNvSpPr>
            <a:spLocks noGrp="1"/>
          </p:cNvSpPr>
          <p:nvPr>
            <p:ph idx="1"/>
          </p:nvPr>
        </p:nvSpPr>
        <p:spPr/>
        <p:txBody>
          <a:bodyPr>
            <a:normAutofit fontScale="62500" lnSpcReduction="20000"/>
          </a:bodyPr>
          <a:lstStyle/>
          <a:p>
            <a:pPr>
              <a:buClr>
                <a:schemeClr val="accent1">
                  <a:lumMod val="75000"/>
                </a:schemeClr>
              </a:buClr>
              <a:buFont typeface="Wingdings" pitchFamily="2" charset="2"/>
              <a:buChar char="q"/>
            </a:pPr>
            <a:r>
              <a:rPr lang="en-US" b="1" dirty="0" smtClean="0"/>
              <a:t>Secure Encryption Keys and Hashing</a:t>
            </a:r>
            <a:endParaRPr lang="en-US" dirty="0" smtClean="0"/>
          </a:p>
          <a:p>
            <a:pPr lvl="1"/>
            <a:r>
              <a:rPr lang="en-US" dirty="0" smtClean="0"/>
              <a:t>It is highly recommended that you encrypt user passwords in the membership data source using a password Format attribute set to Hashed or Encrypted, where Hashed is the most secured format. The encryption key values for the specified encryption algorithm are stored in the machine key configuration element. For strong encryption, specify an encryption key and specify the IsolateApps option with key.</a:t>
            </a:r>
          </a:p>
          <a:p>
            <a:pPr>
              <a:buClr>
                <a:schemeClr val="accent1">
                  <a:lumMod val="75000"/>
                </a:schemeClr>
              </a:buClr>
              <a:buFont typeface="Wingdings" pitchFamily="2" charset="2"/>
              <a:buChar char="q"/>
            </a:pPr>
            <a:r>
              <a:rPr lang="en-US" b="1" dirty="0" smtClean="0"/>
              <a:t>Securing Connections to a membership Data Source</a:t>
            </a:r>
          </a:p>
          <a:p>
            <a:pPr>
              <a:buClr>
                <a:schemeClr val="accent1">
                  <a:lumMod val="75000"/>
                </a:schemeClr>
              </a:buClr>
              <a:buNone/>
            </a:pPr>
            <a:endParaRPr lang="en-US" dirty="0" smtClean="0"/>
          </a:p>
          <a:p>
            <a:pPr>
              <a:buClr>
                <a:schemeClr val="accent1">
                  <a:lumMod val="75000"/>
                </a:schemeClr>
              </a:buClr>
              <a:buFont typeface="Wingdings" pitchFamily="2" charset="2"/>
              <a:buChar char="q"/>
            </a:pPr>
            <a:r>
              <a:rPr lang="en-US" b="1" dirty="0" smtClean="0"/>
              <a:t>Connection Strings</a:t>
            </a:r>
            <a:endParaRPr lang="en-US" dirty="0" smtClean="0"/>
          </a:p>
          <a:p>
            <a:pPr lvl="1"/>
            <a:r>
              <a:rPr lang="en-US" dirty="0" smtClean="0"/>
              <a:t>To keep the connection to your database server secure, you should encrypt connection-string information in the configuration using Protected Configuration.</a:t>
            </a:r>
          </a:p>
          <a:p>
            <a:pPr>
              <a:buClr>
                <a:schemeClr val="accent1">
                  <a:lumMod val="75000"/>
                </a:schemeClr>
              </a:buClr>
              <a:buFont typeface="Wingdings" pitchFamily="2" charset="2"/>
              <a:buChar char="q"/>
            </a:pPr>
            <a:r>
              <a:rPr lang="en-US" b="1" dirty="0" smtClean="0"/>
              <a:t>Connecting to SQL server using Integrated Security</a:t>
            </a:r>
            <a:endParaRPr lang="en-US" dirty="0" smtClean="0"/>
          </a:p>
          <a:p>
            <a:pPr lvl="1"/>
            <a:r>
              <a:rPr lang="en-US" dirty="0" smtClean="0"/>
              <a:t>You should connect to computers running SQL server using integrated security to avoid the possibility of your connection string being compromised and your user id and password being exposed. When you specify a connection that uses Integrated Security to connect to a computer running SQL server, the membership feature reverts to the identity of the process. You should ensure that the identity of the process running ASP.NET ( for example , the application pool) is the default process account or a restricted user account.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25000" lnSpcReduction="20000"/>
          </a:bodyPr>
          <a:lstStyle/>
          <a:p>
            <a:pPr lvl="0">
              <a:lnSpc>
                <a:spcPct val="120000"/>
              </a:lnSpc>
              <a:buClr>
                <a:schemeClr val="accent1">
                  <a:lumMod val="75000"/>
                </a:schemeClr>
              </a:buClr>
              <a:buFont typeface="Wingdings 2" pitchFamily="18" charset="2"/>
              <a:buChar char=""/>
            </a:pPr>
            <a:r>
              <a:rPr lang="en-US" sz="10400" dirty="0" smtClean="0"/>
              <a:t>We have developed the job-portal. This portal can handle data of Recruits (Several Companies) who are looking for suitable candidates for their vacancies.</a:t>
            </a:r>
          </a:p>
          <a:p>
            <a:pPr lvl="0">
              <a:lnSpc>
                <a:spcPct val="120000"/>
              </a:lnSpc>
              <a:buClr>
                <a:schemeClr val="accent1">
                  <a:lumMod val="75000"/>
                </a:schemeClr>
              </a:buClr>
              <a:buFont typeface="Wingdings 2" pitchFamily="18" charset="2"/>
              <a:buChar char=""/>
            </a:pPr>
            <a:r>
              <a:rPr lang="en-US" sz="10400" dirty="0" smtClean="0"/>
              <a:t>This portal will be most useful for Consultants for searching of matching job with jobseekers etc.</a:t>
            </a:r>
          </a:p>
          <a:p>
            <a:pPr lvl="0">
              <a:lnSpc>
                <a:spcPct val="120000"/>
              </a:lnSpc>
              <a:buClr>
                <a:schemeClr val="accent1">
                  <a:lumMod val="75000"/>
                </a:schemeClr>
              </a:buClr>
              <a:buFont typeface="Wingdings 2" pitchFamily="18" charset="2"/>
              <a:buChar char=""/>
            </a:pPr>
            <a:r>
              <a:rPr lang="en-US" sz="10400" dirty="0" smtClean="0"/>
              <a:t>A registration form is provided through which user can enter details of company like location of company/type of job/status of job/Qualification of jobseekers. </a:t>
            </a:r>
          </a:p>
          <a:p>
            <a:pPr>
              <a:buNone/>
            </a:pPr>
            <a:r>
              <a:rPr lang="en-US" sz="10400" dirty="0" smtClean="0"/>
              <a:t> </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0" y="2514600"/>
            <a:ext cx="2971800" cy="1446550"/>
          </a:xfrm>
          <a:prstGeom prst="rect">
            <a:avLst/>
          </a:prstGeom>
          <a:noFill/>
        </p:spPr>
        <p:txBody>
          <a:bodyPr wrap="square" rtlCol="0">
            <a:spAutoFit/>
          </a:bodyPr>
          <a:lstStyle/>
          <a:p>
            <a:pPr algn="ctr"/>
            <a:r>
              <a:rPr lang="en-US" sz="4800" dirty="0" smtClean="0">
                <a:solidFill>
                  <a:schemeClr val="accent1">
                    <a:lumMod val="75000"/>
                  </a:schemeClr>
                </a:solidFill>
                <a:latin typeface="Arriba Arriba LET" pitchFamily="2" charset="0"/>
              </a:rPr>
              <a:t>Testing</a:t>
            </a:r>
          </a:p>
          <a:p>
            <a:pPr algn="ctr"/>
            <a:endParaRPr lang="en-US" sz="4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1143000"/>
          </a:xfrm>
        </p:spPr>
        <p:txBody>
          <a:bodyPr>
            <a:normAutofit fontScale="90000"/>
          </a:bodyPr>
          <a:lstStyle/>
          <a:p>
            <a:r>
              <a:rPr lang="en-US" b="1" dirty="0" smtClean="0"/>
              <a:t>Testing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p>
          <a:p>
            <a:pPr>
              <a:buClr>
                <a:schemeClr val="accent1">
                  <a:lumMod val="75000"/>
                </a:schemeClr>
              </a:buClr>
              <a:buFont typeface="Wingdings" pitchFamily="2" charset="2"/>
              <a:buChar char="q"/>
            </a:pPr>
            <a:r>
              <a:rPr lang="en-US" b="1" dirty="0" smtClean="0"/>
              <a:t>Testability:-</a:t>
            </a:r>
            <a:endParaRPr lang="en-US" dirty="0" smtClean="0"/>
          </a:p>
          <a:p>
            <a:pPr lvl="1"/>
            <a:r>
              <a:rPr lang="en-US" dirty="0" smtClean="0"/>
              <a:t>Software Testability is simply how easily a computer program can be tasted. The check list that follows provides a set of characteristics that lead to testable software.</a:t>
            </a:r>
          </a:p>
          <a:p>
            <a:pPr lvl="1"/>
            <a:r>
              <a:rPr lang="en-US" dirty="0" smtClean="0"/>
              <a:t>Operability</a:t>
            </a:r>
          </a:p>
          <a:p>
            <a:pPr lvl="1"/>
            <a:r>
              <a:rPr lang="en-US" dirty="0" smtClean="0"/>
              <a:t>Observables</a:t>
            </a:r>
          </a:p>
          <a:p>
            <a:pPr lvl="1"/>
            <a:r>
              <a:rPr lang="en-US" dirty="0" smtClean="0"/>
              <a:t>Controllability</a:t>
            </a:r>
          </a:p>
          <a:p>
            <a:pPr lvl="1"/>
            <a:r>
              <a:rPr lang="en-US" dirty="0" smtClean="0"/>
              <a:t>Decomposability</a:t>
            </a:r>
          </a:p>
          <a:p>
            <a:pPr lvl="1"/>
            <a:r>
              <a:rPr lang="en-US" dirty="0" smtClean="0"/>
              <a:t>Simplicity</a:t>
            </a:r>
          </a:p>
          <a:p>
            <a:pPr lvl="1"/>
            <a:r>
              <a:rPr lang="en-US" dirty="0" smtClean="0"/>
              <a:t>Stability</a:t>
            </a:r>
          </a:p>
          <a:p>
            <a:pPr lvl="1"/>
            <a:r>
              <a:rPr lang="en-US" dirty="0" smtClean="0"/>
              <a:t>Understandability </a:t>
            </a:r>
          </a:p>
          <a:p>
            <a:pPr>
              <a:buClr>
                <a:schemeClr val="accent1">
                  <a:lumMod val="75000"/>
                </a:schemeClr>
              </a:buClr>
              <a:buFont typeface="Wingdings" pitchFamily="2" charset="2"/>
              <a:buChar char="q"/>
            </a:pPr>
            <a:r>
              <a:rPr lang="en-US" b="1" dirty="0" smtClean="0"/>
              <a:t>Following are the attributes of the Good Test</a:t>
            </a:r>
            <a:endParaRPr lang="en-US" dirty="0" smtClean="0"/>
          </a:p>
          <a:p>
            <a:pPr lvl="1"/>
            <a:r>
              <a:rPr lang="en-US" dirty="0" smtClean="0"/>
              <a:t>A good test has a high probability of finding an error.</a:t>
            </a:r>
          </a:p>
          <a:p>
            <a:pPr lvl="1"/>
            <a:r>
              <a:rPr lang="en-US" dirty="0" smtClean="0"/>
              <a:t>A good test is not redundant.</a:t>
            </a:r>
          </a:p>
          <a:p>
            <a:pPr lvl="1"/>
            <a:r>
              <a:rPr lang="en-US" dirty="0" smtClean="0"/>
              <a:t>A good test should be “Best of Breed”.</a:t>
            </a:r>
          </a:p>
          <a:p>
            <a:pPr lvl="1"/>
            <a:r>
              <a:rPr lang="en-US" dirty="0" smtClean="0"/>
              <a:t>A good test would be neither too simple nor too complex.</a:t>
            </a:r>
          </a:p>
          <a:p>
            <a:pPr>
              <a:buNone/>
            </a:pPr>
            <a:r>
              <a:rPr lang="en-US" b="1" i="1" dirty="0" smtClean="0"/>
              <a:t> </a:t>
            </a:r>
            <a:endParaRPr lang="en-US" dirty="0" smtClean="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b="1" dirty="0" smtClean="0"/>
              <a:t>Testing(CTD….)</a:t>
            </a:r>
            <a:r>
              <a:rPr lang="en-US" dirty="0" smtClean="0"/>
              <a:t/>
            </a:r>
            <a:br>
              <a:rPr lang="en-US" dirty="0" smtClean="0"/>
            </a:br>
            <a:endParaRPr lang="en-US" dirty="0"/>
          </a:p>
        </p:txBody>
      </p:sp>
      <p:sp>
        <p:nvSpPr>
          <p:cNvPr id="3" name="Content Placeholder 2"/>
          <p:cNvSpPr>
            <a:spLocks noGrp="1"/>
          </p:cNvSpPr>
          <p:nvPr>
            <p:ph idx="1"/>
          </p:nvPr>
        </p:nvSpPr>
        <p:spPr>
          <a:xfrm>
            <a:off x="457200" y="1828800"/>
            <a:ext cx="8229600" cy="4389120"/>
          </a:xfrm>
        </p:spPr>
        <p:txBody>
          <a:bodyPr>
            <a:normAutofit fontScale="92500" lnSpcReduction="20000"/>
          </a:bodyPr>
          <a:lstStyle/>
          <a:p>
            <a:pPr>
              <a:buClr>
                <a:schemeClr val="accent1">
                  <a:lumMod val="75000"/>
                </a:schemeClr>
              </a:buClr>
              <a:buFont typeface="Wingdings" pitchFamily="2" charset="2"/>
              <a:buChar char="q"/>
            </a:pPr>
            <a:r>
              <a:rPr lang="en-US" b="1" dirty="0" smtClean="0"/>
              <a:t>Compartmentalization:-</a:t>
            </a:r>
            <a:r>
              <a:rPr lang="en-US" dirty="0" smtClean="0"/>
              <a:t> </a:t>
            </a:r>
          </a:p>
          <a:p>
            <a:pPr lvl="1"/>
            <a:r>
              <a:rPr lang="en-US" dirty="0" smtClean="0"/>
              <a:t>In this step we divide the project into number of manageable activities and task like </a:t>
            </a:r>
          </a:p>
          <a:p>
            <a:pPr lvl="1"/>
            <a:r>
              <a:rPr lang="en-US" dirty="0" smtClean="0"/>
              <a:t>Selection Module</a:t>
            </a:r>
          </a:p>
          <a:p>
            <a:pPr lvl="1"/>
            <a:r>
              <a:rPr lang="en-US" dirty="0" smtClean="0"/>
              <a:t>System Admin data module</a:t>
            </a:r>
          </a:p>
          <a:p>
            <a:pPr lvl="1"/>
            <a:r>
              <a:rPr lang="en-US" dirty="0" smtClean="0"/>
              <a:t>Dept. Admin  data module</a:t>
            </a:r>
          </a:p>
          <a:p>
            <a:pPr lvl="1"/>
            <a:r>
              <a:rPr lang="en-US" dirty="0" smtClean="0"/>
              <a:t>Store and assign rendered module</a:t>
            </a:r>
          </a:p>
          <a:p>
            <a:pPr lvl="1"/>
            <a:r>
              <a:rPr lang="en-US" dirty="0" smtClean="0"/>
              <a:t>Employee data module</a:t>
            </a:r>
          </a:p>
          <a:p>
            <a:pPr lvl="1"/>
            <a:r>
              <a:rPr lang="en-US" dirty="0" smtClean="0"/>
              <a:t>Task creation data module</a:t>
            </a:r>
          </a:p>
          <a:p>
            <a:pPr lvl="1"/>
            <a:r>
              <a:rPr lang="en-US" dirty="0" smtClean="0"/>
              <a:t>Task  allocation and reply data module</a:t>
            </a:r>
          </a:p>
          <a:p>
            <a:pPr lvl="1"/>
            <a:r>
              <a:rPr lang="en-US" dirty="0" smtClean="0"/>
              <a:t>Insert category and pwd Authority module</a:t>
            </a:r>
          </a:p>
          <a:p>
            <a:pPr lvl="1"/>
            <a:r>
              <a:rPr lang="en-US" dirty="0" smtClean="0"/>
              <a:t>Testing Module</a:t>
            </a:r>
          </a:p>
          <a:p>
            <a:pPr lvl="1"/>
            <a:r>
              <a:rPr lang="en-US" dirty="0" smtClean="0"/>
              <a:t>Documentation Module</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i="1" dirty="0" smtClean="0"/>
              <a:t>Figure of Testing Process</a:t>
            </a:r>
            <a:r>
              <a:rPr lang="en-US" dirty="0" smtClean="0"/>
              <a:t/>
            </a:r>
            <a:br>
              <a:rPr lang="en-US" dirty="0" smtClean="0"/>
            </a:br>
            <a:endParaRPr lang="en-US" dirty="0"/>
          </a:p>
        </p:txBody>
      </p:sp>
      <p:pic>
        <p:nvPicPr>
          <p:cNvPr id="4" name="Content Placeholder 3" descr="hgf.bmp"/>
          <p:cNvPicPr>
            <a:picLocks noGrp="1" noChangeAspect="1"/>
          </p:cNvPicPr>
          <p:nvPr>
            <p:ph idx="1"/>
          </p:nvPr>
        </p:nvPicPr>
        <p:blipFill>
          <a:blip r:embed="rId3"/>
          <a:stretch>
            <a:fillRect/>
          </a:stretch>
        </p:blipFill>
        <p:spPr>
          <a:xfrm>
            <a:off x="2517880" y="1935163"/>
            <a:ext cx="4108239" cy="438943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Plan</a:t>
            </a:r>
            <a:endParaRPr lang="en-US" dirty="0"/>
          </a:p>
        </p:txBody>
      </p:sp>
      <p:sp>
        <p:nvSpPr>
          <p:cNvPr id="3" name="Content Placeholder 2"/>
          <p:cNvSpPr>
            <a:spLocks noGrp="1"/>
          </p:cNvSpPr>
          <p:nvPr>
            <p:ph idx="1"/>
          </p:nvPr>
        </p:nvSpPr>
        <p:spPr/>
        <p:txBody>
          <a:bodyPr/>
          <a:lstStyle/>
          <a:p>
            <a:pPr>
              <a:buClr>
                <a:schemeClr val="accent1">
                  <a:lumMod val="75000"/>
                </a:schemeClr>
              </a:buClr>
              <a:buFont typeface="Wingdings" pitchFamily="2" charset="2"/>
              <a:buChar char="v"/>
            </a:pPr>
            <a:r>
              <a:rPr lang="en-US" b="1" i="1" dirty="0" smtClean="0"/>
              <a:t>THE TESTING PROCESS</a:t>
            </a:r>
            <a:r>
              <a:rPr lang="en-US" dirty="0" smtClean="0"/>
              <a:t> </a:t>
            </a:r>
          </a:p>
          <a:p>
            <a:pPr lvl="1"/>
            <a:r>
              <a:rPr lang="en-US" dirty="0" smtClean="0"/>
              <a:t>Developer tests the software process activity such as design, implementation and the requirement engineering. Because, design errors are very costly to repair when the  system has been started to operate. Therefore, it is quite obvious to repair them at early stage of the system. So, analysis is the most important process of any project.</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Plan</a:t>
            </a:r>
            <a:endParaRPr lang="en-US" dirty="0"/>
          </a:p>
        </p:txBody>
      </p:sp>
      <p:sp>
        <p:nvSpPr>
          <p:cNvPr id="3" name="Content Placeholder 2"/>
          <p:cNvSpPr>
            <a:spLocks noGrp="1"/>
          </p:cNvSpPr>
          <p:nvPr>
            <p:ph idx="1"/>
          </p:nvPr>
        </p:nvSpPr>
        <p:spPr/>
        <p:txBody>
          <a:bodyPr/>
          <a:lstStyle/>
          <a:p>
            <a:pPr>
              <a:buClr>
                <a:schemeClr val="accent1">
                  <a:lumMod val="75000"/>
                </a:schemeClr>
              </a:buClr>
              <a:buFont typeface="Wingdings" pitchFamily="2" charset="2"/>
              <a:buChar char="v"/>
            </a:pPr>
            <a:r>
              <a:rPr lang="en-US" b="1" i="1" dirty="0" smtClean="0"/>
              <a:t>TESTED ITEMS</a:t>
            </a:r>
            <a:endParaRPr lang="en-US" dirty="0" smtClean="0"/>
          </a:p>
          <a:p>
            <a:pPr lvl="1"/>
            <a:r>
              <a:rPr lang="en-US" dirty="0" smtClean="0"/>
              <a:t>Our tested items are like:</a:t>
            </a:r>
          </a:p>
          <a:p>
            <a:pPr lvl="1"/>
            <a:r>
              <a:rPr lang="en-US" dirty="0" smtClean="0"/>
              <a:t>Data fetching from the database</a:t>
            </a:r>
          </a:p>
          <a:p>
            <a:pPr lvl="1"/>
            <a:r>
              <a:rPr lang="en-US" dirty="0" smtClean="0"/>
              <a:t>Data insertion, updating and deleting in the database</a:t>
            </a:r>
          </a:p>
          <a:p>
            <a:pPr lvl="1"/>
            <a:r>
              <a:rPr lang="en-US" dirty="0" smtClean="0"/>
              <a:t>Form access to particular login</a:t>
            </a:r>
          </a:p>
          <a:p>
            <a:pPr>
              <a:buNone/>
            </a:pPr>
            <a:endParaRPr lang="en-US" dirty="0" smtClean="0"/>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590800"/>
            <a:ext cx="3581400" cy="707886"/>
          </a:xfrm>
          <a:prstGeom prst="rect">
            <a:avLst/>
          </a:prstGeom>
          <a:noFill/>
        </p:spPr>
        <p:txBody>
          <a:bodyPr wrap="square" rtlCol="0">
            <a:spAutoFit/>
          </a:bodyPr>
          <a:lstStyle/>
          <a:p>
            <a:pPr algn="ctr"/>
            <a:r>
              <a:rPr lang="en-US" sz="4000" dirty="0" smtClean="0">
                <a:solidFill>
                  <a:schemeClr val="accent1">
                    <a:lumMod val="75000"/>
                  </a:schemeClr>
                </a:solidFill>
                <a:latin typeface="Arriba Arriba LET" pitchFamily="2" charset="0"/>
              </a:rPr>
              <a:t>User Guide</a:t>
            </a:r>
            <a:endParaRPr lang="en-US" sz="4000" dirty="0">
              <a:solidFill>
                <a:schemeClr val="accent1">
                  <a:lumMod val="75000"/>
                </a:schemeClr>
              </a:solidFill>
              <a:latin typeface="Arriba Arriba LET" pitchFamily="2"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guide(CTD….)</a:t>
            </a:r>
            <a:endParaRPr lang="en-US" dirty="0"/>
          </a:p>
        </p:txBody>
      </p:sp>
      <p:pic>
        <p:nvPicPr>
          <p:cNvPr id="4" name="Content Placeholder 3" descr="untitledy.bmp"/>
          <p:cNvPicPr>
            <a:picLocks noGrp="1" noChangeAspect="1"/>
          </p:cNvPicPr>
          <p:nvPr>
            <p:ph idx="1"/>
          </p:nvPr>
        </p:nvPicPr>
        <p:blipFill>
          <a:blip r:embed="rId3"/>
          <a:stretch>
            <a:fillRect/>
          </a:stretch>
        </p:blipFill>
        <p:spPr>
          <a:xfrm>
            <a:off x="1600200" y="2057400"/>
            <a:ext cx="5867400" cy="4404519"/>
          </a:xfrm>
        </p:spPr>
      </p:pic>
      <p:sp>
        <p:nvSpPr>
          <p:cNvPr id="6" name="TextBox 5"/>
          <p:cNvSpPr txBox="1"/>
          <p:nvPr/>
        </p:nvSpPr>
        <p:spPr>
          <a:xfrm>
            <a:off x="2667000" y="5791200"/>
            <a:ext cx="3429000" cy="369332"/>
          </a:xfrm>
          <a:prstGeom prst="rect">
            <a:avLst/>
          </a:prstGeom>
          <a:noFill/>
        </p:spPr>
        <p:txBody>
          <a:bodyPr wrap="square" rtlCol="0">
            <a:spAutoFit/>
          </a:bodyPr>
          <a:lstStyle/>
          <a:p>
            <a:pPr algn="ctr"/>
            <a:r>
              <a:rPr lang="en-US" dirty="0" smtClean="0"/>
              <a:t>Home page</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guide(CTD….)</a:t>
            </a:r>
            <a:endParaRPr lang="en-US" dirty="0"/>
          </a:p>
        </p:txBody>
      </p:sp>
      <p:pic>
        <p:nvPicPr>
          <p:cNvPr id="4" name="Content Placeholder 3" descr="untitledd.bmp"/>
          <p:cNvPicPr>
            <a:picLocks noGrp="1" noChangeAspect="1"/>
          </p:cNvPicPr>
          <p:nvPr>
            <p:ph idx="1"/>
          </p:nvPr>
        </p:nvPicPr>
        <p:blipFill>
          <a:blip r:embed="rId3"/>
          <a:stretch>
            <a:fillRect/>
          </a:stretch>
        </p:blipFill>
        <p:spPr>
          <a:xfrm>
            <a:off x="1366020" y="1752600"/>
            <a:ext cx="6411959" cy="4572000"/>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guide(CTD….)</a:t>
            </a:r>
            <a:endParaRPr lang="en-US" dirty="0"/>
          </a:p>
        </p:txBody>
      </p:sp>
      <p:pic>
        <p:nvPicPr>
          <p:cNvPr id="4" name="Content Placeholder 3" descr="untitledf.bmp"/>
          <p:cNvPicPr>
            <a:picLocks noGrp="1" noChangeAspect="1"/>
          </p:cNvPicPr>
          <p:nvPr>
            <p:ph idx="1"/>
          </p:nvPr>
        </p:nvPicPr>
        <p:blipFill>
          <a:blip r:embed="rId3"/>
          <a:stretch>
            <a:fillRect/>
          </a:stretch>
        </p:blipFill>
        <p:spPr>
          <a:xfrm>
            <a:off x="457200" y="1959967"/>
            <a:ext cx="8229600" cy="3450233"/>
          </a:xfrm>
        </p:spPr>
      </p:pic>
      <p:sp>
        <p:nvSpPr>
          <p:cNvPr id="6" name="TextBox 5"/>
          <p:cNvSpPr txBox="1"/>
          <p:nvPr/>
        </p:nvSpPr>
        <p:spPr>
          <a:xfrm>
            <a:off x="2286000" y="5715000"/>
            <a:ext cx="3733800" cy="369332"/>
          </a:xfrm>
          <a:prstGeom prst="rect">
            <a:avLst/>
          </a:prstGeom>
          <a:noFill/>
        </p:spPr>
        <p:txBody>
          <a:bodyPr wrap="square" rtlCol="0">
            <a:spAutoFit/>
          </a:bodyPr>
          <a:lstStyle/>
          <a:p>
            <a:pPr algn="ctr"/>
            <a:r>
              <a:rPr lang="en-US" dirty="0" smtClean="0"/>
              <a:t>Your Active profile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INTRODUCTION(CTD…)</a:t>
            </a:r>
            <a:endParaRPr lang="en-US" dirty="0"/>
          </a:p>
        </p:txBody>
      </p:sp>
      <p:sp>
        <p:nvSpPr>
          <p:cNvPr id="4" name="Content Placeholder 3"/>
          <p:cNvSpPr>
            <a:spLocks noGrp="1"/>
          </p:cNvSpPr>
          <p:nvPr>
            <p:ph idx="1"/>
          </p:nvPr>
        </p:nvSpPr>
        <p:spPr/>
        <p:txBody>
          <a:bodyPr>
            <a:normAutofit fontScale="77500" lnSpcReduction="20000"/>
          </a:bodyPr>
          <a:lstStyle/>
          <a:p>
            <a:pPr>
              <a:buNone/>
            </a:pPr>
            <a:endParaRPr lang="en-US" dirty="0" smtClean="0"/>
          </a:p>
          <a:p>
            <a:pPr lvl="0">
              <a:lnSpc>
                <a:spcPct val="120000"/>
              </a:lnSpc>
              <a:buClr>
                <a:schemeClr val="accent1">
                  <a:lumMod val="75000"/>
                </a:schemeClr>
              </a:buClr>
              <a:buFont typeface="Wingdings 2" pitchFamily="18" charset="2"/>
              <a:buChar char=""/>
            </a:pPr>
            <a:r>
              <a:rPr lang="en-US" sz="3100" dirty="0" smtClean="0"/>
              <a:t>There is no any online Payment gateway provided in this portal. So, any company which would register would not be able to pay online. Payment would be done by check/case.</a:t>
            </a:r>
          </a:p>
          <a:p>
            <a:pPr lvl="0">
              <a:lnSpc>
                <a:spcPct val="120000"/>
              </a:lnSpc>
              <a:buClr>
                <a:schemeClr val="accent1">
                  <a:lumMod val="75000"/>
                </a:schemeClr>
              </a:buClr>
              <a:buFont typeface="Wingdings 2" pitchFamily="18" charset="2"/>
              <a:buChar char=""/>
            </a:pPr>
            <a:r>
              <a:rPr lang="en-US" sz="3100" dirty="0" smtClean="0"/>
              <a:t>There are no banners for advertisement on the site.</a:t>
            </a:r>
          </a:p>
          <a:p>
            <a:pPr lvl="0">
              <a:lnSpc>
                <a:spcPct val="120000"/>
              </a:lnSpc>
              <a:buClr>
                <a:schemeClr val="accent1">
                  <a:lumMod val="75000"/>
                </a:schemeClr>
              </a:buClr>
              <a:buFont typeface="Wingdings 2" pitchFamily="18" charset="2"/>
              <a:buChar char=""/>
            </a:pPr>
            <a:r>
              <a:rPr lang="en-US" sz="3100" dirty="0" smtClean="0"/>
              <a:t>This system can run only on Windows platform.</a:t>
            </a:r>
          </a:p>
          <a:p>
            <a:pPr lvl="0">
              <a:lnSpc>
                <a:spcPct val="120000"/>
              </a:lnSpc>
              <a:buClr>
                <a:schemeClr val="accent1">
                  <a:lumMod val="75000"/>
                </a:schemeClr>
              </a:buClr>
              <a:buFont typeface="Wingdings 2" pitchFamily="18" charset="2"/>
              <a:buChar char=""/>
            </a:pPr>
            <a:r>
              <a:rPr lang="en-US" sz="3100" dirty="0" smtClean="0"/>
              <a:t>Supported only in My SQL database.</a:t>
            </a:r>
          </a:p>
          <a:p>
            <a:pPr lvl="0">
              <a:lnSpc>
                <a:spcPct val="120000"/>
              </a:lnSpc>
              <a:buClr>
                <a:schemeClr val="accent1">
                  <a:lumMod val="75000"/>
                </a:schemeClr>
              </a:buClr>
              <a:buFont typeface="Wingdings 2" pitchFamily="18" charset="2"/>
              <a:buChar char=""/>
            </a:pPr>
            <a:r>
              <a:rPr lang="en-US" sz="3100" dirty="0" smtClean="0"/>
              <a:t>No security of data.</a:t>
            </a:r>
          </a:p>
          <a:p>
            <a:pPr lvl="0">
              <a:lnSpc>
                <a:spcPct val="120000"/>
              </a:lnSpc>
              <a:buClr>
                <a:schemeClr val="accent1">
                  <a:lumMod val="75000"/>
                </a:schemeClr>
              </a:buClr>
              <a:buFont typeface="Wingdings 2" pitchFamily="18" charset="2"/>
              <a:buChar char=""/>
            </a:pPr>
            <a:r>
              <a:rPr lang="en-US" sz="3100" dirty="0" smtClean="0"/>
              <a:t>No N-level category.</a:t>
            </a:r>
          </a:p>
          <a:p>
            <a:pPr lvl="0">
              <a:lnSpc>
                <a:spcPct val="120000"/>
              </a:lnSpc>
              <a:buClr>
                <a:schemeClr val="accent1">
                  <a:lumMod val="75000"/>
                </a:schemeClr>
              </a:buClr>
              <a:buFont typeface="Wingdings 2" pitchFamily="18" charset="2"/>
              <a:buChar char=""/>
            </a:pPr>
            <a:r>
              <a:rPr lang="en-US" sz="3100" dirty="0" smtClean="0"/>
              <a:t>Supportive language is only English.</a:t>
            </a:r>
          </a:p>
          <a:p>
            <a:pPr>
              <a:lnSpc>
                <a:spcPct val="120000"/>
              </a:lnSpc>
            </a:pPr>
            <a:endParaRPr lang="en-US" dirty="0"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guide(CTD….)</a:t>
            </a:r>
            <a:endParaRPr lang="en-US" dirty="0"/>
          </a:p>
        </p:txBody>
      </p:sp>
      <p:pic>
        <p:nvPicPr>
          <p:cNvPr id="4" name="Content Placeholder 3" descr="untitledju.bmp"/>
          <p:cNvPicPr>
            <a:picLocks noGrp="1" noChangeAspect="1"/>
          </p:cNvPicPr>
          <p:nvPr>
            <p:ph idx="1"/>
          </p:nvPr>
        </p:nvPicPr>
        <p:blipFill>
          <a:blip r:embed="rId3"/>
          <a:stretch>
            <a:fillRect/>
          </a:stretch>
        </p:blipFill>
        <p:spPr>
          <a:xfrm>
            <a:off x="457200" y="1981200"/>
            <a:ext cx="8229600" cy="3490119"/>
          </a:xfrm>
        </p:spPr>
      </p:pic>
      <p:sp>
        <p:nvSpPr>
          <p:cNvPr id="5" name="TextBox 4"/>
          <p:cNvSpPr txBox="1"/>
          <p:nvPr/>
        </p:nvSpPr>
        <p:spPr>
          <a:xfrm>
            <a:off x="2438400" y="5791200"/>
            <a:ext cx="3581400" cy="369332"/>
          </a:xfrm>
          <a:prstGeom prst="rect">
            <a:avLst/>
          </a:prstGeom>
          <a:noFill/>
        </p:spPr>
        <p:txBody>
          <a:bodyPr wrap="square" rtlCol="0">
            <a:spAutoFit/>
          </a:bodyPr>
          <a:lstStyle/>
          <a:p>
            <a:pPr algn="ctr"/>
            <a:r>
              <a:rPr lang="en-US" dirty="0" smtClean="0"/>
              <a:t>Employers Profile</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guide(CTD….)</a:t>
            </a:r>
            <a:endParaRPr lang="en-US" dirty="0"/>
          </a:p>
        </p:txBody>
      </p:sp>
      <p:pic>
        <p:nvPicPr>
          <p:cNvPr id="6" name="Content Placeholder 5" descr="ftre.bmp"/>
          <p:cNvPicPr>
            <a:picLocks noGrp="1" noChangeAspect="1"/>
          </p:cNvPicPr>
          <p:nvPr>
            <p:ph idx="1"/>
          </p:nvPr>
        </p:nvPicPr>
        <p:blipFill>
          <a:blip r:embed="rId3"/>
          <a:stretch>
            <a:fillRect/>
          </a:stretch>
        </p:blipFill>
        <p:spPr>
          <a:xfrm>
            <a:off x="791058" y="1935163"/>
            <a:ext cx="7561883" cy="2941637"/>
          </a:xfrm>
        </p:spPr>
      </p:pic>
      <p:sp>
        <p:nvSpPr>
          <p:cNvPr id="7" name="TextBox 6"/>
          <p:cNvSpPr txBox="1"/>
          <p:nvPr/>
        </p:nvSpPr>
        <p:spPr>
          <a:xfrm>
            <a:off x="2667000" y="5334000"/>
            <a:ext cx="3048000" cy="369332"/>
          </a:xfrm>
          <a:prstGeom prst="rect">
            <a:avLst/>
          </a:prstGeom>
          <a:noFill/>
        </p:spPr>
        <p:txBody>
          <a:bodyPr wrap="square" rtlCol="0">
            <a:spAutoFit/>
          </a:bodyPr>
          <a:lstStyle/>
          <a:p>
            <a:pPr algn="ctr"/>
            <a:r>
              <a:rPr lang="en-US" dirty="0" smtClean="0"/>
              <a:t>Add Package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guide(CTD….)</a:t>
            </a:r>
            <a:endParaRPr lang="en-US" dirty="0"/>
          </a:p>
        </p:txBody>
      </p:sp>
      <p:pic>
        <p:nvPicPr>
          <p:cNvPr id="4" name="Content Placeholder 3" descr="yt.bmp"/>
          <p:cNvPicPr>
            <a:picLocks noGrp="1" noChangeAspect="1"/>
          </p:cNvPicPr>
          <p:nvPr>
            <p:ph idx="1"/>
          </p:nvPr>
        </p:nvPicPr>
        <p:blipFill>
          <a:blip r:embed="rId3"/>
          <a:stretch>
            <a:fillRect/>
          </a:stretch>
        </p:blipFill>
        <p:spPr>
          <a:xfrm>
            <a:off x="457200" y="1959967"/>
            <a:ext cx="8229600" cy="2840633"/>
          </a:xfrm>
        </p:spPr>
      </p:pic>
      <p:sp>
        <p:nvSpPr>
          <p:cNvPr id="5" name="TextBox 4"/>
          <p:cNvSpPr txBox="1"/>
          <p:nvPr/>
        </p:nvSpPr>
        <p:spPr>
          <a:xfrm>
            <a:off x="2895600" y="5181600"/>
            <a:ext cx="3124200" cy="369332"/>
          </a:xfrm>
          <a:prstGeom prst="rect">
            <a:avLst/>
          </a:prstGeom>
          <a:noFill/>
        </p:spPr>
        <p:txBody>
          <a:bodyPr wrap="square" rtlCol="0">
            <a:spAutoFit/>
          </a:bodyPr>
          <a:lstStyle/>
          <a:p>
            <a:pPr algn="ctr"/>
            <a:r>
              <a:rPr lang="en-US" dirty="0" smtClean="0"/>
              <a:t>Security Questions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guide(CTD….)</a:t>
            </a:r>
            <a:endParaRPr lang="en-US" dirty="0"/>
          </a:p>
        </p:txBody>
      </p:sp>
      <p:pic>
        <p:nvPicPr>
          <p:cNvPr id="4" name="Content Placeholder 3" descr="yt.bmp"/>
          <p:cNvPicPr>
            <a:picLocks noGrp="1" noChangeAspect="1"/>
          </p:cNvPicPr>
          <p:nvPr>
            <p:ph idx="1"/>
          </p:nvPr>
        </p:nvPicPr>
        <p:blipFill>
          <a:blip r:embed="rId3"/>
          <a:stretch>
            <a:fillRect/>
          </a:stretch>
        </p:blipFill>
        <p:spPr>
          <a:xfrm>
            <a:off x="457200" y="1959967"/>
            <a:ext cx="8229600" cy="4339828"/>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guide(CTD….)</a:t>
            </a:r>
            <a:endParaRPr lang="en-US" dirty="0"/>
          </a:p>
        </p:txBody>
      </p:sp>
      <p:pic>
        <p:nvPicPr>
          <p:cNvPr id="4" name="Content Placeholder 3" descr="ty.bmp"/>
          <p:cNvPicPr>
            <a:picLocks noGrp="1" noChangeAspect="1"/>
          </p:cNvPicPr>
          <p:nvPr>
            <p:ph idx="1"/>
          </p:nvPr>
        </p:nvPicPr>
        <p:blipFill>
          <a:blip r:embed="rId3"/>
          <a:stretch>
            <a:fillRect/>
          </a:stretch>
        </p:blipFill>
        <p:spPr>
          <a:xfrm>
            <a:off x="1130358" y="1935163"/>
            <a:ext cx="6883283" cy="3246437"/>
          </a:xfrm>
        </p:spPr>
      </p:pic>
      <p:sp>
        <p:nvSpPr>
          <p:cNvPr id="5" name="TextBox 4"/>
          <p:cNvSpPr txBox="1"/>
          <p:nvPr/>
        </p:nvSpPr>
        <p:spPr>
          <a:xfrm>
            <a:off x="2667000" y="5334000"/>
            <a:ext cx="2895600" cy="369332"/>
          </a:xfrm>
          <a:prstGeom prst="rect">
            <a:avLst/>
          </a:prstGeom>
          <a:noFill/>
        </p:spPr>
        <p:txBody>
          <a:bodyPr wrap="square" rtlCol="0">
            <a:spAutoFit/>
          </a:bodyPr>
          <a:lstStyle/>
          <a:p>
            <a:pPr algn="ctr"/>
            <a:r>
              <a:rPr lang="en-US" dirty="0" smtClean="0"/>
              <a:t>Company Package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514600"/>
            <a:ext cx="4724400" cy="707886"/>
          </a:xfrm>
          <a:prstGeom prst="rect">
            <a:avLst/>
          </a:prstGeom>
          <a:noFill/>
        </p:spPr>
        <p:txBody>
          <a:bodyPr wrap="square" rtlCol="0">
            <a:spAutoFit/>
          </a:bodyPr>
          <a:lstStyle/>
          <a:p>
            <a:r>
              <a:rPr lang="en-US" sz="4000" dirty="0" smtClean="0">
                <a:solidFill>
                  <a:schemeClr val="accent1">
                    <a:lumMod val="75000"/>
                  </a:schemeClr>
                </a:solidFill>
                <a:latin typeface="Arriba Arriba LET" pitchFamily="2" charset="0"/>
              </a:rPr>
              <a:t>Limitation and Future </a:t>
            </a:r>
            <a:endParaRPr lang="en-US" sz="4000" dirty="0">
              <a:solidFill>
                <a:schemeClr val="accent1">
                  <a:lumMod val="75000"/>
                </a:schemeClr>
              </a:solidFill>
              <a:latin typeface="Arriba Arriba LET" pitchFamily="2"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and Future </a:t>
            </a:r>
            <a:endParaRPr lang="en-US" dirty="0"/>
          </a:p>
        </p:txBody>
      </p:sp>
      <p:sp>
        <p:nvSpPr>
          <p:cNvPr id="3" name="Content Placeholder 2"/>
          <p:cNvSpPr>
            <a:spLocks noGrp="1"/>
          </p:cNvSpPr>
          <p:nvPr>
            <p:ph idx="1"/>
          </p:nvPr>
        </p:nvSpPr>
        <p:spPr/>
        <p:txBody>
          <a:bodyPr>
            <a:normAutofit fontScale="85000" lnSpcReduction="10000"/>
          </a:bodyPr>
          <a:lstStyle/>
          <a:p>
            <a:pPr>
              <a:buClr>
                <a:schemeClr val="accent1">
                  <a:lumMod val="75000"/>
                </a:schemeClr>
              </a:buClr>
              <a:buFont typeface="Wingdings" pitchFamily="2" charset="2"/>
              <a:buChar char="q"/>
            </a:pPr>
            <a:r>
              <a:rPr lang="en-US" sz="2800" b="1" dirty="0" smtClean="0"/>
              <a:t>Limitations</a:t>
            </a:r>
            <a:endParaRPr lang="en-US" sz="2000" dirty="0" smtClean="0"/>
          </a:p>
          <a:p>
            <a:pPr lvl="1"/>
            <a:r>
              <a:rPr lang="en-US" dirty="0" smtClean="0"/>
              <a:t>It can run only on windows servers. It is not compatible with LINUX servers.</a:t>
            </a:r>
            <a:endParaRPr lang="en-US" sz="2000" dirty="0" smtClean="0"/>
          </a:p>
          <a:p>
            <a:pPr>
              <a:buNone/>
            </a:pPr>
            <a:endParaRPr lang="en-US" sz="2400" dirty="0" smtClean="0"/>
          </a:p>
          <a:p>
            <a:pPr lvl="1"/>
            <a:r>
              <a:rPr lang="en-US" dirty="0" smtClean="0"/>
              <a:t>It is not cent percent safe from professional hackers.</a:t>
            </a:r>
            <a:endParaRPr lang="en-US" sz="2000" dirty="0" smtClean="0"/>
          </a:p>
          <a:p>
            <a:pPr>
              <a:buNone/>
            </a:pPr>
            <a:r>
              <a:rPr lang="en-US" sz="2800" dirty="0" smtClean="0"/>
              <a:t> </a:t>
            </a:r>
            <a:endParaRPr lang="en-US" sz="2400" dirty="0" smtClean="0"/>
          </a:p>
          <a:p>
            <a:pPr lvl="1"/>
            <a:r>
              <a:rPr lang="en-US" dirty="0" smtClean="0"/>
              <a:t>Only registered user can buy and sell their items using this website.</a:t>
            </a:r>
            <a:r>
              <a:rPr lang="en-US" sz="2800" dirty="0" smtClean="0"/>
              <a:t> </a:t>
            </a:r>
            <a:endParaRPr lang="en-US" sz="2400" dirty="0" smtClean="0"/>
          </a:p>
          <a:p>
            <a:pPr>
              <a:buFont typeface="Wingdings" pitchFamily="2" charset="2"/>
              <a:buChar char="q"/>
            </a:pPr>
            <a:r>
              <a:rPr lang="en-US" sz="2800" b="1" dirty="0" smtClean="0"/>
              <a:t>Future enhancements</a:t>
            </a:r>
            <a:r>
              <a:rPr lang="en-US" sz="2800" dirty="0" smtClean="0"/>
              <a:t> </a:t>
            </a:r>
            <a:endParaRPr lang="en-US" sz="2400" dirty="0" smtClean="0"/>
          </a:p>
          <a:p>
            <a:pPr lvl="1"/>
            <a:r>
              <a:rPr lang="en-US" dirty="0" smtClean="0"/>
              <a:t>In future if we get a chance to work on the same project then we like to implement</a:t>
            </a:r>
            <a:endParaRPr lang="en-US" sz="2200" dirty="0" smtClean="0"/>
          </a:p>
          <a:p>
            <a:pPr lvl="1"/>
            <a:r>
              <a:rPr lang="en-US" dirty="0" smtClean="0"/>
              <a:t>Improvement for advertisement.</a:t>
            </a:r>
            <a:endParaRPr lang="en-US" sz="2200" dirty="0" smtClean="0"/>
          </a:p>
          <a:p>
            <a:pPr>
              <a:buNone/>
            </a:pPr>
            <a:r>
              <a:rPr lang="en-US" sz="2800" dirty="0" smtClean="0"/>
              <a:t> </a:t>
            </a:r>
            <a:endParaRPr lang="en-US" sz="2400" dirty="0" smtClean="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819400"/>
            <a:ext cx="5334000" cy="707886"/>
          </a:xfrm>
          <a:prstGeom prst="rect">
            <a:avLst/>
          </a:prstGeom>
          <a:noFill/>
        </p:spPr>
        <p:txBody>
          <a:bodyPr wrap="square" rtlCol="0">
            <a:spAutoFit/>
          </a:bodyPr>
          <a:lstStyle/>
          <a:p>
            <a:pPr algn="ctr"/>
            <a:r>
              <a:rPr lang="en-US" sz="4000" dirty="0" smtClean="0">
                <a:solidFill>
                  <a:schemeClr val="accent1">
                    <a:lumMod val="75000"/>
                  </a:schemeClr>
                </a:solidFill>
                <a:latin typeface="Arriba Arriba LET" pitchFamily="2" charset="0"/>
              </a:rPr>
              <a:t>Conclusion &amp; Discussion</a:t>
            </a:r>
            <a:endParaRPr lang="en-US" sz="4000" dirty="0">
              <a:solidFill>
                <a:schemeClr val="accent1">
                  <a:lumMod val="75000"/>
                </a:schemeClr>
              </a:solidFill>
              <a:latin typeface="Arriba Arriba LET" pitchFamily="2"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229600" cy="1143000"/>
          </a:xfrm>
        </p:spPr>
        <p:txBody>
          <a:bodyPr>
            <a:normAutofit fontScale="90000"/>
          </a:bodyPr>
          <a:lstStyle/>
          <a:p>
            <a:r>
              <a:rPr lang="en-US" dirty="0" smtClean="0"/>
              <a:t>CONCLUSION &amp; DISCUSSION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Clr>
                <a:schemeClr val="accent1">
                  <a:lumMod val="75000"/>
                </a:schemeClr>
              </a:buClr>
              <a:buFont typeface="Wingdings" pitchFamily="2" charset="2"/>
              <a:buChar char="q"/>
            </a:pPr>
            <a:r>
              <a:rPr lang="en-US" dirty="0" smtClean="0"/>
              <a:t>CONCLUSION:</a:t>
            </a:r>
          </a:p>
          <a:p>
            <a:pPr lvl="3">
              <a:buClr>
                <a:schemeClr val="accent1">
                  <a:lumMod val="75000"/>
                </a:schemeClr>
              </a:buClr>
            </a:pPr>
            <a:r>
              <a:rPr lang="en-US" dirty="0" smtClean="0"/>
              <a:t>In making of this application, we have learnt that handling  files and maps is becoming easy.</a:t>
            </a:r>
          </a:p>
          <a:p>
            <a:pPr lvl="3">
              <a:buClr>
                <a:schemeClr val="accent1">
                  <a:lumMod val="75000"/>
                </a:schemeClr>
              </a:buClr>
            </a:pPr>
            <a:r>
              <a:rPr lang="en-US" dirty="0" smtClean="0"/>
              <a:t>Using this application, a user gets a different information and a cost effective solution by visiting unknown place efficiently with all the necessary information regarding to various hotspots the user visits.</a:t>
            </a:r>
          </a:p>
          <a:p>
            <a:pPr>
              <a:buClr>
                <a:schemeClr val="accent1">
                  <a:lumMod val="75000"/>
                </a:schemeClr>
              </a:buClr>
              <a:buFont typeface="Wingdings" pitchFamily="2" charset="2"/>
              <a:buChar char="q"/>
            </a:pPr>
            <a:r>
              <a:rPr lang="en-US" dirty="0" smtClean="0"/>
              <a:t>DISCUSSION: </a:t>
            </a:r>
          </a:p>
          <a:p>
            <a:pPr lvl="2"/>
            <a:r>
              <a:rPr lang="en-US" dirty="0" smtClean="0"/>
              <a:t>This application is made for all the users so that user can see the required information at the website also in his/her own hand. So, the main goal of portability and mobility gets achieved by this application.</a:t>
            </a:r>
          </a:p>
          <a:p>
            <a:pPr lvl="2"/>
            <a:r>
              <a:rPr lang="en-US" dirty="0" smtClean="0"/>
              <a:t>Further, this application is made using Asp.net and c# which is leading Microsoft application programming technology. Hence, this application is also economic solution for the user.</a:t>
            </a:r>
          </a:p>
          <a:p>
            <a:pPr lvl="2"/>
            <a:r>
              <a:rPr lang="en-US" dirty="0" smtClean="0"/>
              <a:t>Now, this is a user friendly website so, any user can use this website to buy and sell different products. Therefore, this application provides collaborative interface to the users.</a:t>
            </a:r>
          </a:p>
          <a:p>
            <a:pPr>
              <a:buNone/>
            </a:pPr>
            <a:endParaRPr lang="en-US" dirty="0" smtClean="0"/>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2743200"/>
            <a:ext cx="5105400" cy="707886"/>
          </a:xfrm>
          <a:prstGeom prst="rect">
            <a:avLst/>
          </a:prstGeom>
          <a:noFill/>
        </p:spPr>
        <p:txBody>
          <a:bodyPr wrap="square" rtlCol="0">
            <a:spAutoFit/>
          </a:bodyPr>
          <a:lstStyle/>
          <a:p>
            <a:pPr algn="ctr"/>
            <a:r>
              <a:rPr lang="en-US" sz="4000" dirty="0" smtClean="0">
                <a:solidFill>
                  <a:schemeClr val="accent1">
                    <a:lumMod val="75000"/>
                  </a:schemeClr>
                </a:solidFill>
                <a:latin typeface="Arriba Arriba LET" pitchFamily="2" charset="0"/>
              </a:rPr>
              <a:t>BIBLIOGRAPHY</a:t>
            </a:r>
            <a:endParaRPr lang="en-US" sz="4000" dirty="0">
              <a:solidFill>
                <a:schemeClr val="accent1">
                  <a:lumMod val="75000"/>
                </a:schemeClr>
              </a:solidFill>
              <a:latin typeface="Arriba Arriba LET"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dirty="0" smtClean="0"/>
              <a:t>INTRODUCTION(CTD…)</a:t>
            </a:r>
            <a:endParaRPr lang="en-US" sz="4400" dirty="0"/>
          </a:p>
        </p:txBody>
      </p:sp>
      <p:sp>
        <p:nvSpPr>
          <p:cNvPr id="3" name="Content Placeholder 2"/>
          <p:cNvSpPr>
            <a:spLocks noGrp="1"/>
          </p:cNvSpPr>
          <p:nvPr>
            <p:ph idx="1"/>
          </p:nvPr>
        </p:nvSpPr>
        <p:spPr>
          <a:xfrm>
            <a:off x="457200" y="2133600"/>
            <a:ext cx="8229600" cy="4389120"/>
          </a:xfrm>
        </p:spPr>
        <p:txBody>
          <a:bodyPr>
            <a:normAutofit fontScale="70000" lnSpcReduction="20000"/>
          </a:bodyPr>
          <a:lstStyle/>
          <a:p>
            <a:pPr>
              <a:lnSpc>
                <a:spcPct val="110000"/>
              </a:lnSpc>
              <a:buClr>
                <a:schemeClr val="accent1">
                  <a:lumMod val="75000"/>
                </a:schemeClr>
              </a:buClr>
              <a:buNone/>
            </a:pPr>
            <a:r>
              <a:rPr lang="en-US" sz="3400" b="1" dirty="0" smtClean="0"/>
              <a:t>	</a:t>
            </a:r>
            <a:r>
              <a:rPr lang="en-US" sz="3400" dirty="0" smtClean="0"/>
              <a:t>TECHNOLOGY AND LITERATURE REVIEW</a:t>
            </a:r>
          </a:p>
          <a:p>
            <a:pPr>
              <a:lnSpc>
                <a:spcPct val="120000"/>
              </a:lnSpc>
              <a:buClr>
                <a:schemeClr val="accent1">
                  <a:lumMod val="75000"/>
                </a:schemeClr>
              </a:buClr>
              <a:buFont typeface="Wingdings 2" pitchFamily="18" charset="2"/>
              <a:buChar char=""/>
            </a:pPr>
            <a:r>
              <a:rPr lang="en-US" sz="3100" dirty="0" smtClean="0"/>
              <a:t>In developing the Job portal website, we have used ASP.NET 2008. In which C# is used for server side coding. SQL Server is used for as the database. In which .NET framework 3.5 is included. Here are the some features of Asp. Net 3.5 and C# 2.0.</a:t>
            </a:r>
          </a:p>
          <a:p>
            <a:pPr>
              <a:buClr>
                <a:schemeClr val="accent1">
                  <a:lumMod val="75000"/>
                </a:schemeClr>
              </a:buClr>
              <a:buNone/>
            </a:pPr>
            <a:r>
              <a:rPr lang="en-US" sz="3400" b="1" i="1" dirty="0" smtClean="0"/>
              <a:t>	</a:t>
            </a:r>
            <a:r>
              <a:rPr lang="en-US" sz="3400" dirty="0" smtClean="0"/>
              <a:t>ASP.NET includes:</a:t>
            </a:r>
          </a:p>
          <a:p>
            <a:pPr lvl="0">
              <a:buClr>
                <a:schemeClr val="accent1">
                  <a:lumMod val="75000"/>
                </a:schemeClr>
              </a:buClr>
              <a:buFont typeface="Wingdings 2" pitchFamily="18" charset="2"/>
              <a:buChar char=""/>
            </a:pPr>
            <a:r>
              <a:rPr lang="en-US" sz="3400" dirty="0" smtClean="0"/>
              <a:t>A page and controls framework</a:t>
            </a:r>
          </a:p>
          <a:p>
            <a:pPr lvl="0">
              <a:buClr>
                <a:schemeClr val="accent1">
                  <a:lumMod val="75000"/>
                </a:schemeClr>
              </a:buClr>
              <a:buFont typeface="Wingdings 2" pitchFamily="18" charset="2"/>
              <a:buChar char=""/>
            </a:pPr>
            <a:r>
              <a:rPr lang="en-US" sz="3400" dirty="0" smtClean="0"/>
              <a:t>The ASP.NET compiler</a:t>
            </a:r>
          </a:p>
          <a:p>
            <a:pPr lvl="0">
              <a:buClr>
                <a:schemeClr val="accent1">
                  <a:lumMod val="75000"/>
                </a:schemeClr>
              </a:buClr>
              <a:buFont typeface="Wingdings 2" pitchFamily="18" charset="2"/>
              <a:buChar char=""/>
            </a:pPr>
            <a:r>
              <a:rPr lang="en-US" sz="3400" dirty="0" smtClean="0"/>
              <a:t>Security infrastructure</a:t>
            </a:r>
          </a:p>
          <a:p>
            <a:pPr lvl="0">
              <a:buClr>
                <a:schemeClr val="accent1">
                  <a:lumMod val="75000"/>
                </a:schemeClr>
              </a:buClr>
              <a:buFont typeface="Wingdings 2" pitchFamily="18" charset="2"/>
              <a:buChar char=""/>
            </a:pPr>
            <a:r>
              <a:rPr lang="en-US" sz="3400" dirty="0" smtClean="0"/>
              <a:t>State-management facilities</a:t>
            </a:r>
          </a:p>
          <a:p>
            <a:pPr lvl="0">
              <a:buClr>
                <a:schemeClr val="accent1">
                  <a:lumMod val="75000"/>
                </a:schemeClr>
              </a:buClr>
              <a:buFont typeface="Wingdings 2" pitchFamily="18" charset="2"/>
              <a:buChar char=""/>
            </a:pPr>
            <a:r>
              <a:rPr lang="en-US" sz="3400" dirty="0" smtClean="0"/>
              <a:t>Application configuration</a:t>
            </a:r>
          </a:p>
          <a:p>
            <a:pPr>
              <a:buClr>
                <a:schemeClr val="accent1">
                  <a:lumMod val="75000"/>
                </a:schemeClr>
              </a:buClr>
              <a:buFont typeface="Wingdings 2" pitchFamily="18" charset="2"/>
              <a:buChar char=""/>
            </a:pPr>
            <a:endParaRPr lang="en-US" dirty="0" smtClean="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p>
          <a:p>
            <a:pPr>
              <a:buClr>
                <a:schemeClr val="accent1">
                  <a:lumMod val="75000"/>
                </a:schemeClr>
              </a:buClr>
              <a:buNone/>
            </a:pPr>
            <a:r>
              <a:rPr lang="en-US" dirty="0" smtClean="0"/>
              <a:t>	</a:t>
            </a:r>
            <a:r>
              <a:rPr lang="en-US" sz="3400" dirty="0" smtClean="0"/>
              <a:t> </a:t>
            </a:r>
            <a:r>
              <a:rPr lang="en-US" sz="3400" b="1" i="1" dirty="0" smtClean="0"/>
              <a:t>References Books</a:t>
            </a:r>
            <a:endParaRPr lang="en-US" sz="3400" dirty="0" smtClean="0"/>
          </a:p>
          <a:p>
            <a:pPr>
              <a:buClr>
                <a:schemeClr val="accent1">
                  <a:lumMod val="75000"/>
                </a:schemeClr>
              </a:buClr>
              <a:buNone/>
            </a:pPr>
            <a:r>
              <a:rPr lang="en-US" sz="3400" b="1" i="1" dirty="0" smtClean="0"/>
              <a:t> </a:t>
            </a:r>
            <a:endParaRPr lang="en-US" sz="3400" dirty="0" smtClean="0"/>
          </a:p>
          <a:p>
            <a:pPr lvl="0">
              <a:buClr>
                <a:schemeClr val="accent1">
                  <a:lumMod val="75000"/>
                </a:schemeClr>
              </a:buClr>
              <a:buFont typeface="Wingdings 2" pitchFamily="18" charset="2"/>
              <a:buChar char=""/>
            </a:pPr>
            <a:r>
              <a:rPr lang="en-US" sz="3200" dirty="0" smtClean="0"/>
              <a:t>C# 2.0 Complete Reference</a:t>
            </a:r>
          </a:p>
          <a:p>
            <a:pPr lvl="0">
              <a:buClr>
                <a:schemeClr val="accent1">
                  <a:lumMod val="75000"/>
                </a:schemeClr>
              </a:buClr>
              <a:buFont typeface="Wingdings 2" pitchFamily="18" charset="2"/>
              <a:buChar char=""/>
            </a:pPr>
            <a:r>
              <a:rPr lang="en-US" sz="3200" dirty="0" smtClean="0"/>
              <a:t>ProfessionalASP.NET 2.0</a:t>
            </a:r>
          </a:p>
          <a:p>
            <a:pPr lvl="0">
              <a:buClr>
                <a:schemeClr val="accent1">
                  <a:lumMod val="75000"/>
                </a:schemeClr>
              </a:buClr>
              <a:buFont typeface="Wingdings 2" pitchFamily="18" charset="2"/>
              <a:buChar char=""/>
            </a:pPr>
            <a:r>
              <a:rPr lang="en-US" sz="3200" dirty="0" smtClean="0"/>
              <a:t>ASP.NET in 21 days</a:t>
            </a:r>
          </a:p>
          <a:p>
            <a:pPr lvl="0">
              <a:buClr>
                <a:schemeClr val="accent1">
                  <a:lumMod val="75000"/>
                </a:schemeClr>
              </a:buClr>
              <a:buFont typeface="Wingdings 2" pitchFamily="18" charset="2"/>
              <a:buChar char=""/>
            </a:pPr>
            <a:r>
              <a:rPr lang="en-US" sz="3200" dirty="0" smtClean="0"/>
              <a:t>ASP.NET Complete Reference</a:t>
            </a:r>
          </a:p>
          <a:p>
            <a:pPr lvl="0">
              <a:buClr>
                <a:schemeClr val="accent1">
                  <a:lumMod val="75000"/>
                </a:schemeClr>
              </a:buClr>
              <a:buFont typeface="Wingdings 2" pitchFamily="18" charset="2"/>
              <a:buChar char=""/>
            </a:pPr>
            <a:r>
              <a:rPr lang="en-US" sz="3200" dirty="0" smtClean="0"/>
              <a:t>MSDN 2005</a:t>
            </a:r>
          </a:p>
          <a:p>
            <a:pPr lvl="0">
              <a:buClr>
                <a:schemeClr val="accent1">
                  <a:lumMod val="75000"/>
                </a:schemeClr>
              </a:buClr>
              <a:buFont typeface="Wingdings 2" pitchFamily="18" charset="2"/>
              <a:buChar char=""/>
            </a:pPr>
            <a:r>
              <a:rPr lang="en-US" sz="3200" dirty="0" smtClean="0"/>
              <a:t>System Analysis And Design</a:t>
            </a:r>
          </a:p>
          <a:p>
            <a:pPr>
              <a:buClr>
                <a:schemeClr val="accent1">
                  <a:lumMod val="75000"/>
                </a:schemeClr>
              </a:buClr>
              <a:buNone/>
            </a:pPr>
            <a:r>
              <a:rPr lang="en-US" sz="3200" dirty="0" smtClean="0"/>
              <a:t> </a:t>
            </a:r>
          </a:p>
          <a:p>
            <a:pPr>
              <a:buClr>
                <a:schemeClr val="accent1">
                  <a:lumMod val="75000"/>
                </a:schemeClr>
              </a:buClr>
              <a:buNone/>
            </a:pPr>
            <a:r>
              <a:rPr lang="en-US" b="1" i="1" dirty="0" smtClean="0"/>
              <a:t> </a:t>
            </a:r>
            <a:endParaRPr lang="en-US" dirty="0" smtClean="0"/>
          </a:p>
          <a:p>
            <a:pPr>
              <a:buClr>
                <a:schemeClr val="accent1">
                  <a:lumMod val="75000"/>
                </a:schemeClr>
              </a:buClr>
              <a:buNone/>
            </a:pPr>
            <a:r>
              <a:rPr lang="en-US" b="1" i="1" dirty="0" smtClean="0"/>
              <a:t>	</a:t>
            </a:r>
            <a:endParaRPr lang="en-US" dirty="0" smtClean="0"/>
          </a:p>
          <a:p>
            <a:pPr>
              <a:buClr>
                <a:schemeClr val="accent1">
                  <a:lumMod val="75000"/>
                </a:schemeClr>
              </a:buClr>
              <a:buFont typeface="Wingdings 2" pitchFamily="18" charset="2"/>
              <a:buChar char=""/>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pPr lvl="0"/>
            <a:r>
              <a:rPr lang="en-US" dirty="0" smtClean="0"/>
              <a:t>BIBLIOGRAPHY(CTD…)</a:t>
            </a:r>
            <a:br>
              <a:rPr lang="en-US" dirty="0" smtClean="0"/>
            </a:br>
            <a:endParaRPr lang="en-US" dirty="0"/>
          </a:p>
        </p:txBody>
      </p:sp>
      <p:sp>
        <p:nvSpPr>
          <p:cNvPr id="3" name="Content Placeholder 2"/>
          <p:cNvSpPr>
            <a:spLocks noGrp="1"/>
          </p:cNvSpPr>
          <p:nvPr>
            <p:ph idx="1"/>
          </p:nvPr>
        </p:nvSpPr>
        <p:spPr>
          <a:xfrm>
            <a:off x="457200" y="2286000"/>
            <a:ext cx="8229600" cy="4389120"/>
          </a:xfrm>
        </p:spPr>
        <p:txBody>
          <a:bodyPr/>
          <a:lstStyle/>
          <a:p>
            <a:pPr>
              <a:buClr>
                <a:schemeClr val="accent1">
                  <a:lumMod val="75000"/>
                </a:schemeClr>
              </a:buClr>
              <a:buNone/>
            </a:pPr>
            <a:r>
              <a:rPr lang="en-US" dirty="0" smtClean="0"/>
              <a:t> </a:t>
            </a:r>
            <a:r>
              <a:rPr lang="en-US" sz="2400" b="1" i="1" dirty="0" smtClean="0"/>
              <a:t>Internet Sources:</a:t>
            </a:r>
          </a:p>
          <a:p>
            <a:pPr>
              <a:buClr>
                <a:schemeClr val="accent1">
                  <a:lumMod val="75000"/>
                </a:schemeClr>
              </a:buClr>
              <a:buNone/>
            </a:pPr>
            <a:endParaRPr lang="en-US" dirty="0" smtClean="0"/>
          </a:p>
          <a:p>
            <a:pPr lvl="0">
              <a:buClr>
                <a:schemeClr val="accent1">
                  <a:lumMod val="75000"/>
                </a:schemeClr>
              </a:buClr>
              <a:buFont typeface="Wingdings 2" pitchFamily="18" charset="2"/>
              <a:buChar char=""/>
            </a:pPr>
            <a:r>
              <a:rPr lang="en-US" sz="2200" dirty="0" smtClean="0"/>
              <a:t>Naukari.com</a:t>
            </a:r>
          </a:p>
          <a:p>
            <a:pPr lvl="0">
              <a:buClr>
                <a:schemeClr val="accent1">
                  <a:lumMod val="75000"/>
                </a:schemeClr>
              </a:buClr>
              <a:buFont typeface="Wingdings 2" pitchFamily="18" charset="2"/>
              <a:buChar char=""/>
            </a:pPr>
            <a:r>
              <a:rPr lang="en-US" sz="2200" dirty="0" smtClean="0"/>
              <a:t>Monster.com</a:t>
            </a:r>
          </a:p>
          <a:p>
            <a:pPr lvl="0">
              <a:buClr>
                <a:schemeClr val="accent1">
                  <a:lumMod val="75000"/>
                </a:schemeClr>
              </a:buClr>
              <a:buFont typeface="Wingdings 2" pitchFamily="18" charset="2"/>
              <a:buChar char=""/>
            </a:pPr>
            <a:r>
              <a:rPr lang="en-US" sz="2200" dirty="0" smtClean="0"/>
              <a:t>Shine.com</a:t>
            </a:r>
          </a:p>
          <a:p>
            <a:pPr lvl="0">
              <a:buClr>
                <a:schemeClr val="accent1">
                  <a:lumMod val="75000"/>
                </a:schemeClr>
              </a:buClr>
              <a:buFont typeface="Wingdings 2" pitchFamily="18" charset="2"/>
              <a:buChar char=""/>
            </a:pPr>
            <a:r>
              <a:rPr lang="en-US" sz="2200" dirty="0" smtClean="0"/>
              <a:t>www.thejobs4u.com</a:t>
            </a:r>
          </a:p>
          <a:p>
            <a:pPr>
              <a:buClr>
                <a:schemeClr val="accent1">
                  <a:lumMod val="75000"/>
                </a:schemeClr>
              </a:buClr>
              <a:buNone/>
            </a:pPr>
            <a:r>
              <a:rPr lang="en-US" sz="2200" dirty="0" smtClean="0"/>
              <a:t> </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2590800"/>
            <a:ext cx="8686800" cy="1569660"/>
          </a:xfrm>
          <a:prstGeom prst="rect">
            <a:avLst/>
          </a:prstGeom>
          <a:noFill/>
          <a:effectLst>
            <a:glow rad="228600">
              <a:schemeClr val="accent2">
                <a:satMod val="175000"/>
                <a:alpha val="40000"/>
              </a:schemeClr>
            </a:glow>
          </a:effectLst>
          <a:scene3d>
            <a:camera prst="isometricOffAxis1Right"/>
            <a:lightRig rig="threePt" dir="t"/>
          </a:scene3d>
        </p:spPr>
        <p:txBody>
          <a:bodyPr wrap="square" lIns="91440" tIns="45720" rIns="91440" bIns="45720">
            <a:prstTxWarp prst="textCascadeDown">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cap="none" spc="50" dirty="0" smtClean="0">
                <a:ln w="11430">
                  <a:solidFill>
                    <a:sysClr val="windowText" lastClr="000000"/>
                  </a:solidFill>
                </a:ln>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Copperplate Gothic Bold" pitchFamily="34" charset="0"/>
              </a:rPr>
              <a:t>THANK YOU</a:t>
            </a:r>
            <a:endParaRPr lang="en-US" sz="9600" b="1" cap="none" spc="50" dirty="0">
              <a:ln w="11430">
                <a:solidFill>
                  <a:sysClr val="windowText" lastClr="000000"/>
                </a:solidFill>
              </a:ln>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Copperplate Gothic Bold"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MAP</a:t>
            </a:r>
            <a:endParaRPr lang="en-US" dirty="0"/>
          </a:p>
        </p:txBody>
      </p:sp>
      <p:sp>
        <p:nvSpPr>
          <p:cNvPr id="3" name="Content Placeholder 2"/>
          <p:cNvSpPr>
            <a:spLocks noGrp="1"/>
          </p:cNvSpPr>
          <p:nvPr>
            <p:ph idx="1"/>
          </p:nvPr>
        </p:nvSpPr>
        <p:spPr/>
        <p:txBody>
          <a:bodyPr>
            <a:normAutofit fontScale="92500" lnSpcReduction="20000"/>
          </a:bodyPr>
          <a:lstStyle/>
          <a:p>
            <a:pPr lvl="1">
              <a:buFont typeface="Wingdings" pitchFamily="2" charset="2"/>
              <a:buChar char="q"/>
            </a:pPr>
            <a:r>
              <a:rPr lang="en-US" sz="2200" dirty="0" smtClean="0"/>
              <a:t>Web Site Management</a:t>
            </a:r>
          </a:p>
          <a:p>
            <a:pPr lvl="2"/>
            <a:r>
              <a:rPr lang="en-US" sz="1900" dirty="0" smtClean="0"/>
              <a:t>New Administration Features and Tools</a:t>
            </a:r>
          </a:p>
          <a:p>
            <a:pPr lvl="2"/>
            <a:r>
              <a:rPr lang="en-US" sz="1900" dirty="0" smtClean="0"/>
              <a:t>Reserved Folders for Special Functionality</a:t>
            </a:r>
          </a:p>
          <a:p>
            <a:pPr lvl="2"/>
            <a:r>
              <a:rPr lang="en-US" sz="1900" dirty="0" smtClean="0"/>
              <a:t>Recompiling Web Sites for Error Checking and Deployment</a:t>
            </a:r>
          </a:p>
          <a:p>
            <a:pPr lvl="2"/>
            <a:r>
              <a:rPr lang="en-US" sz="1900" dirty="0" smtClean="0"/>
              <a:t>Recompiling Web Sites for Error Checking and Deployment</a:t>
            </a:r>
          </a:p>
          <a:p>
            <a:pPr lvl="1">
              <a:buFont typeface="Wingdings" pitchFamily="2" charset="2"/>
              <a:buChar char="q"/>
            </a:pPr>
            <a:r>
              <a:rPr lang="en-US" sz="2200" dirty="0" smtClean="0"/>
              <a:t>Navigation</a:t>
            </a:r>
          </a:p>
          <a:p>
            <a:pPr lvl="1">
              <a:buFont typeface="Wingdings" pitchFamily="2" charset="2"/>
              <a:buChar char="q"/>
            </a:pPr>
            <a:r>
              <a:rPr lang="en-US" sz="2200" i="1" dirty="0" smtClean="0"/>
              <a:t>Page Design</a:t>
            </a:r>
            <a:endParaRPr lang="en-US" sz="2200" dirty="0" smtClean="0"/>
          </a:p>
          <a:p>
            <a:pPr lvl="2"/>
            <a:r>
              <a:rPr lang="en-US" dirty="0" smtClean="0"/>
              <a:t>Pages Consistent Layout using Master</a:t>
            </a:r>
          </a:p>
          <a:p>
            <a:pPr lvl="2"/>
            <a:r>
              <a:rPr lang="en-US" dirty="0" smtClean="0"/>
              <a:t>Themes for Consistent Appearance</a:t>
            </a:r>
          </a:p>
          <a:p>
            <a:pPr lvl="2"/>
            <a:r>
              <a:rPr lang="en-US" dirty="0" smtClean="0"/>
              <a:t>Themes for Consistent Appearance</a:t>
            </a:r>
          </a:p>
          <a:p>
            <a:pPr lvl="2"/>
            <a:r>
              <a:rPr lang="en-US" dirty="0" smtClean="0"/>
              <a:t>User-Customizable Web Pages</a:t>
            </a:r>
          </a:p>
          <a:p>
            <a:pPr lvl="2"/>
            <a:r>
              <a:rPr lang="en-US" dirty="0" smtClean="0"/>
              <a:t>User-Specific Values</a:t>
            </a:r>
          </a:p>
          <a:p>
            <a:pPr lvl="2"/>
            <a:r>
              <a:rPr lang="en-US" dirty="0" smtClean="0"/>
              <a:t>New Caching Features</a:t>
            </a:r>
          </a:p>
          <a:p>
            <a:pPr lvl="2"/>
            <a:r>
              <a:rPr lang="en-US" dirty="0" smtClean="0"/>
              <a:t>Enhanced Client-Side Functionality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MAP(CTD…)</a:t>
            </a:r>
            <a:endParaRPr lang="en-US" dirty="0"/>
          </a:p>
        </p:txBody>
      </p:sp>
      <p:sp>
        <p:nvSpPr>
          <p:cNvPr id="3" name="Content Placeholder 2"/>
          <p:cNvSpPr>
            <a:spLocks noGrp="1"/>
          </p:cNvSpPr>
          <p:nvPr>
            <p:ph idx="1"/>
          </p:nvPr>
        </p:nvSpPr>
        <p:spPr>
          <a:xfrm>
            <a:off x="381000" y="2148840"/>
            <a:ext cx="8229600" cy="4404360"/>
          </a:xfrm>
        </p:spPr>
        <p:txBody>
          <a:bodyPr>
            <a:noAutofit/>
          </a:bodyPr>
          <a:lstStyle/>
          <a:p>
            <a:pPr lvl="1">
              <a:buFont typeface="Wingdings" pitchFamily="2" charset="2"/>
              <a:buChar char="q"/>
            </a:pPr>
            <a:r>
              <a:rPr lang="en-US" sz="2200" dirty="0" smtClean="0"/>
              <a:t>Controls</a:t>
            </a:r>
          </a:p>
          <a:p>
            <a:pPr lvl="3">
              <a:buClr>
                <a:schemeClr val="accent1">
                  <a:lumMod val="75000"/>
                </a:schemeClr>
              </a:buClr>
              <a:buSzPct val="95000"/>
              <a:buFont typeface="Wingdings 2" pitchFamily="18" charset="2"/>
              <a:buChar char=""/>
            </a:pPr>
            <a:r>
              <a:rPr lang="en-US" sz="1800" dirty="0" smtClean="0"/>
              <a:t>General Control Improvements</a:t>
            </a:r>
          </a:p>
          <a:p>
            <a:pPr lvl="3">
              <a:buClr>
                <a:schemeClr val="accent1">
                  <a:lumMod val="75000"/>
                </a:schemeClr>
              </a:buClr>
              <a:buSzPct val="95000"/>
              <a:buFont typeface="Wingdings 2" pitchFamily="18" charset="2"/>
              <a:buChar char=""/>
            </a:pPr>
            <a:r>
              <a:rPr lang="en-US" sz="1800" dirty="0" smtClean="0"/>
              <a:t> New Controls</a:t>
            </a:r>
          </a:p>
          <a:p>
            <a:pPr lvl="4">
              <a:buClr>
                <a:schemeClr val="accent1">
                  <a:lumMod val="75000"/>
                </a:schemeClr>
              </a:buClr>
              <a:buSzPct val="95000"/>
              <a:buFont typeface="Wingdings" pitchFamily="2" charset="2"/>
              <a:buChar char="Ø"/>
            </a:pPr>
            <a:r>
              <a:rPr lang="en-US" sz="1800" dirty="0" smtClean="0"/>
              <a:t>Navigation</a:t>
            </a:r>
          </a:p>
          <a:p>
            <a:pPr lvl="4">
              <a:buClr>
                <a:schemeClr val="accent1">
                  <a:lumMod val="75000"/>
                </a:schemeClr>
              </a:buClr>
              <a:buSzPct val="95000"/>
              <a:buFont typeface="Wingdings" pitchFamily="2" charset="2"/>
              <a:buChar char="Ø"/>
            </a:pPr>
            <a:r>
              <a:rPr lang="en-US" sz="1800" dirty="0" smtClean="0"/>
              <a:t>Security</a:t>
            </a:r>
          </a:p>
          <a:p>
            <a:pPr lvl="4">
              <a:buClr>
                <a:schemeClr val="accent1">
                  <a:lumMod val="75000"/>
                </a:schemeClr>
              </a:buClr>
              <a:buSzPct val="95000"/>
              <a:buFont typeface="Wingdings" pitchFamily="2" charset="2"/>
              <a:buChar char="Ø"/>
            </a:pPr>
            <a:r>
              <a:rPr lang="en-US" sz="1800" dirty="0" smtClean="0"/>
              <a:t>Web Parts</a:t>
            </a:r>
          </a:p>
          <a:p>
            <a:pPr lvl="4">
              <a:buClr>
                <a:schemeClr val="accent1">
                  <a:lumMod val="75000"/>
                </a:schemeClr>
              </a:buClr>
              <a:buSzPct val="95000"/>
              <a:buFont typeface="Wingdings" pitchFamily="2" charset="2"/>
              <a:buChar char="Ø"/>
            </a:pPr>
            <a:r>
              <a:rPr lang="en-US" sz="1800" dirty="0" smtClean="0"/>
              <a:t>Client behavior</a:t>
            </a:r>
          </a:p>
          <a:p>
            <a:pPr lvl="1">
              <a:buFont typeface="Wingdings" pitchFamily="2" charset="2"/>
              <a:buChar char="q"/>
            </a:pPr>
            <a:r>
              <a:rPr lang="en-US" dirty="0" smtClean="0"/>
              <a:t>Data   </a:t>
            </a:r>
          </a:p>
          <a:p>
            <a:pPr lvl="1" algn="just"/>
            <a:r>
              <a:rPr lang="en-US" sz="1800" dirty="0" smtClean="0"/>
              <a:t>Data Source Controls</a:t>
            </a:r>
          </a:p>
          <a:p>
            <a:pPr lvl="1" algn="just"/>
            <a:r>
              <a:rPr lang="en-US" sz="1800" dirty="0" smtClean="0"/>
              <a:t>Middle-Tier Data Access</a:t>
            </a:r>
          </a:p>
          <a:p>
            <a:pPr lvl="1" algn="just"/>
            <a:r>
              <a:rPr lang="en-US" sz="1800" dirty="0" smtClean="0"/>
              <a:t>Data Display Controls</a:t>
            </a:r>
          </a:p>
          <a:p>
            <a:pPr lvl="1" algn="just"/>
            <a:r>
              <a:rPr lang="en-US" sz="1800" dirty="0" smtClean="0"/>
              <a:t>XML Support</a:t>
            </a:r>
          </a:p>
          <a:p>
            <a:pPr lvl="1" algn="just"/>
            <a:r>
              <a:rPr lang="en-US" sz="1800" dirty="0" smtClean="0"/>
              <a:t> Security</a:t>
            </a:r>
          </a:p>
          <a:p>
            <a:pPr lvl="1" algn="just"/>
            <a:endParaRPr lang="en-US" sz="18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661</TotalTime>
  <Words>3141</Words>
  <Application>Microsoft Office PowerPoint</Application>
  <PresentationFormat>On-screen Show (4:3)</PresentationFormat>
  <Paragraphs>501</Paragraphs>
  <Slides>72</Slides>
  <Notes>72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Flow</vt:lpstr>
      <vt:lpstr>Slide 1</vt:lpstr>
      <vt:lpstr>CONTENTS</vt:lpstr>
      <vt:lpstr>Slide 3</vt:lpstr>
      <vt:lpstr>Slide 4</vt:lpstr>
      <vt:lpstr>INTRODUCTION</vt:lpstr>
      <vt:lpstr>INTRODUCTION(CTD…)</vt:lpstr>
      <vt:lpstr>INTRODUCTION(CTD…)</vt:lpstr>
      <vt:lpstr>DOCUMENT MAP</vt:lpstr>
      <vt:lpstr>DOCUMENT MAP(CTD…)</vt:lpstr>
      <vt:lpstr>DOCUMENT MAP(CTD…)</vt:lpstr>
      <vt:lpstr>Microsoft SQL Server 2005</vt:lpstr>
      <vt:lpstr>Microsoft SQL Server 2005</vt:lpstr>
      <vt:lpstr>Database Architecture </vt:lpstr>
      <vt:lpstr>Database Architecture </vt:lpstr>
      <vt:lpstr>What's New in Microsoft SQL Server 2005 </vt:lpstr>
      <vt:lpstr>Features of SQL Server 2005 </vt:lpstr>
      <vt:lpstr>Internet Integration</vt:lpstr>
      <vt:lpstr>Scalability and Availability</vt:lpstr>
      <vt:lpstr>Enterprise-Level Database Features. </vt:lpstr>
      <vt:lpstr>Ease of installation, deployment, and use</vt:lpstr>
      <vt:lpstr>Data warehousing</vt:lpstr>
      <vt:lpstr>Slide 22</vt:lpstr>
      <vt:lpstr>Project Management</vt:lpstr>
      <vt:lpstr> Project Development Approach </vt:lpstr>
      <vt:lpstr>Project Development Approach(CTD…)</vt:lpstr>
      <vt:lpstr>Linear sequential Model ( Waterfall Model)  </vt:lpstr>
      <vt:lpstr>  ( Waterfall Model) </vt:lpstr>
      <vt:lpstr>Disadvantages: </vt:lpstr>
      <vt:lpstr>Slide 29</vt:lpstr>
      <vt:lpstr>User Characteristics: </vt:lpstr>
      <vt:lpstr>Hardware and software Requirements </vt:lpstr>
      <vt:lpstr>Slide 32</vt:lpstr>
      <vt:lpstr>System Analysis </vt:lpstr>
      <vt:lpstr>System Analysis(CTD….) </vt:lpstr>
      <vt:lpstr>System Analysis(CTD….) </vt:lpstr>
      <vt:lpstr>System Analysis(CTD….)</vt:lpstr>
      <vt:lpstr>System Analysis(CTD….)</vt:lpstr>
      <vt:lpstr>System Analysis(CTD….)</vt:lpstr>
      <vt:lpstr>DATABASE DESIGN</vt:lpstr>
      <vt:lpstr>DATABASE DESIGN</vt:lpstr>
      <vt:lpstr>Slide 41</vt:lpstr>
      <vt:lpstr>Component Diagram </vt:lpstr>
      <vt:lpstr>Component Diagram </vt:lpstr>
      <vt:lpstr>SYSTEM ARCHITECTURAL DESIGN </vt:lpstr>
      <vt:lpstr>SYSTEM ARCHITECTURAL DESIGN  (CTD…)</vt:lpstr>
      <vt:lpstr>Slide 46</vt:lpstr>
      <vt:lpstr>Implementation Environment </vt:lpstr>
      <vt:lpstr>Implementation Environment (CTD….)</vt:lpstr>
      <vt:lpstr>Implementation Environment (CTD….)</vt:lpstr>
      <vt:lpstr>Slide 50</vt:lpstr>
      <vt:lpstr>Testing </vt:lpstr>
      <vt:lpstr>Testing(CTD….) </vt:lpstr>
      <vt:lpstr>Figure of Testing Process </vt:lpstr>
      <vt:lpstr>Testing Plan</vt:lpstr>
      <vt:lpstr>Testing Plan</vt:lpstr>
      <vt:lpstr>Slide 56</vt:lpstr>
      <vt:lpstr>User guide(CTD….)</vt:lpstr>
      <vt:lpstr>User guide(CTD….)</vt:lpstr>
      <vt:lpstr>User guide(CTD….)</vt:lpstr>
      <vt:lpstr>User guide(CTD….)</vt:lpstr>
      <vt:lpstr>User guide(CTD….)</vt:lpstr>
      <vt:lpstr>User guide(CTD….)</vt:lpstr>
      <vt:lpstr>User guide(CTD….)</vt:lpstr>
      <vt:lpstr>User guide(CTD….)</vt:lpstr>
      <vt:lpstr>Slide 65</vt:lpstr>
      <vt:lpstr>Limitation and Future </vt:lpstr>
      <vt:lpstr>Slide 67</vt:lpstr>
      <vt:lpstr>CONCLUSION &amp; DISCUSSION   </vt:lpstr>
      <vt:lpstr>Slide 69</vt:lpstr>
      <vt:lpstr>BIBLIOGRAPHY</vt:lpstr>
      <vt:lpstr>BIBLIOGRAPHY(CTD…) </vt:lpstr>
      <vt:lpstr>Slide 72</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Vrinda</dc:creator>
  <cp:lastModifiedBy>abc</cp:lastModifiedBy>
  <cp:revision>194</cp:revision>
  <dcterms:created xsi:type="dcterms:W3CDTF">2008-09-10T12:23:21Z</dcterms:created>
  <dcterms:modified xsi:type="dcterms:W3CDTF">2010-05-07T20:48:43Z</dcterms:modified>
</cp:coreProperties>
</file>