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  <p:sldMasterId id="2147483679" r:id="rId3"/>
    <p:sldMasterId id="2147483695" r:id="rId4"/>
  </p:sldMasterIdLst>
  <p:notesMasterIdLst>
    <p:notesMasterId r:id="rId58"/>
  </p:notesMasterIdLst>
  <p:sldIdLst>
    <p:sldId id="256" r:id="rId5"/>
    <p:sldId id="334" r:id="rId6"/>
    <p:sldId id="340" r:id="rId7"/>
    <p:sldId id="342" r:id="rId8"/>
    <p:sldId id="425" r:id="rId9"/>
    <p:sldId id="423" r:id="rId10"/>
    <p:sldId id="326" r:id="rId11"/>
    <p:sldId id="426" r:id="rId12"/>
    <p:sldId id="343" r:id="rId13"/>
    <p:sldId id="427" r:id="rId14"/>
    <p:sldId id="422" r:id="rId15"/>
    <p:sldId id="519" r:id="rId16"/>
    <p:sldId id="518" r:id="rId17"/>
    <p:sldId id="428" r:id="rId18"/>
    <p:sldId id="429" r:id="rId19"/>
    <p:sldId id="430" r:id="rId20"/>
    <p:sldId id="431" r:id="rId21"/>
    <p:sldId id="338" r:id="rId22"/>
    <p:sldId id="446" r:id="rId23"/>
    <p:sldId id="432" r:id="rId24"/>
    <p:sldId id="421" r:id="rId25"/>
    <p:sldId id="449" r:id="rId26"/>
    <p:sldId id="450" r:id="rId27"/>
    <p:sldId id="451" r:id="rId28"/>
    <p:sldId id="440" r:id="rId29"/>
    <p:sldId id="452" r:id="rId30"/>
    <p:sldId id="453" r:id="rId31"/>
    <p:sldId id="489" r:id="rId32"/>
    <p:sldId id="454" r:id="rId33"/>
    <p:sldId id="455" r:id="rId34"/>
    <p:sldId id="378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5" r:id="rId50"/>
    <p:sldId id="529" r:id="rId51"/>
    <p:sldId id="530" r:id="rId52"/>
    <p:sldId id="521" r:id="rId53"/>
    <p:sldId id="506" r:id="rId54"/>
    <p:sldId id="507" r:id="rId55"/>
    <p:sldId id="508" r:id="rId56"/>
    <p:sldId id="509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5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1"/>
    <p:restoredTop sz="73317"/>
  </p:normalViewPr>
  <p:slideViewPr>
    <p:cSldViewPr snapToGrid="0" snapToObjects="1">
      <p:cViewPr>
        <p:scale>
          <a:sx n="96" d="100"/>
          <a:sy n="96" d="100"/>
        </p:scale>
        <p:origin x="17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XXX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Also</a:t>
            </a:r>
            <a:r>
              <a:rPr lang="en-US" baseline="0" dirty="0" smtClean="0"/>
              <a:t> notice that, </a:t>
            </a:r>
            <a:r>
              <a:rPr lang="en-US" baseline="0" dirty="0" err="1" smtClean="0"/>
              <a:t>yb</a:t>
            </a:r>
            <a:r>
              <a:rPr lang="en-US" baseline="0" dirty="0" smtClean="0"/>
              <a:t>(x) is always going to be between 0 and 1, and the location where it hits 0.5 is meaningful!.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As opposed to the linear regression approach, which can take on any value (theoretically). </a:t>
            </a:r>
          </a:p>
        </p:txBody>
      </p:sp>
    </p:spTree>
    <p:extLst>
      <p:ext uri="{BB962C8B-B14F-4D97-AF65-F5344CB8AC3E}">
        <p14:creationId xmlns:p14="http://schemas.microsoft.com/office/powerpoint/2010/main" val="61971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latin typeface="Avenir Book"/>
              </a:rPr>
              <a:t>In</a:t>
            </a:r>
            <a:r>
              <a:rPr lang="en-US" baseline="0" dirty="0" smtClean="0">
                <a:latin typeface="Avenir Book"/>
              </a:rPr>
              <a:t> linear regression, we were getting y = B0 + B1x1 + </a:t>
            </a:r>
            <a:r>
              <a:rPr lang="mr-IN" baseline="0" dirty="0" smtClean="0">
                <a:latin typeface="Avenir Book"/>
              </a:rPr>
              <a:t>…</a:t>
            </a:r>
            <a:endParaRPr lang="en-US" baseline="0" dirty="0" smtClean="0">
              <a:latin typeface="Avenir Book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aseline="0" dirty="0" smtClean="0">
                <a:latin typeface="Avenir Book"/>
              </a:rPr>
              <a:t>Here, it’s a bit different, let’s derive the equation.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1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P(x) can be thought of the probability of this</a:t>
            </a:r>
            <a:r>
              <a:rPr lang="en-US" baseline="0" dirty="0" smtClean="0"/>
              <a:t> sample being a class1.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</a:t>
            </a:r>
            <a:r>
              <a:rPr lang="en-US" baseline="0" dirty="0" smtClean="0"/>
              <a:t> </a:t>
            </a:r>
            <a:r>
              <a:rPr lang="en-US" baseline="0" dirty="0" smtClean="0"/>
              <a:t>to the negative t is 1 over e to the t, </a:t>
            </a:r>
            <a:r>
              <a:rPr lang="en-US" baseline="0" dirty="0" smtClean="0"/>
              <a:t>so, algebra implies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48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8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Some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7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So, our linear prediction is not</a:t>
            </a:r>
            <a:r>
              <a:rPr lang="en-US" baseline="0" dirty="0" smtClean="0">
                <a:latin typeface="Avenir Book"/>
              </a:rPr>
              <a:t> y any more, but it is some function of it.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Inverting that, we can recover what the algorithm thinks of y = p(x). (since it’s a value between 0 and 1, we think of it as a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67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6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Back to our visual</a:t>
            </a:r>
            <a:r>
              <a:rPr lang="en-US" baseline="0" dirty="0" smtClean="0">
                <a:latin typeface="Avenir Book"/>
              </a:rPr>
              <a:t> example. With one feature, the boundary is just a point, corresponding to y=0.5.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With</a:t>
            </a:r>
            <a:r>
              <a:rPr lang="en-US" baseline="0" dirty="0" smtClean="0"/>
              <a:t> two features, it is a line.</a:t>
            </a:r>
          </a:p>
        </p:txBody>
      </p:sp>
    </p:spTree>
    <p:extLst>
      <p:ext uri="{BB962C8B-B14F-4D97-AF65-F5344CB8AC3E}">
        <p14:creationId xmlns:p14="http://schemas.microsoft.com/office/powerpoint/2010/main" val="2097150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In general the decision boundary is when </a:t>
            </a:r>
            <a:r>
              <a:rPr lang="en-US" dirty="0" err="1" smtClean="0">
                <a:latin typeface="Avenir Book"/>
              </a:rPr>
              <a:t>B.x</a:t>
            </a:r>
            <a:r>
              <a:rPr lang="en-US" dirty="0" smtClean="0">
                <a:latin typeface="Avenir Book"/>
              </a:rPr>
              <a:t> = 0, which is a hyperplane. So it is linear.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Don’t mind the little rerouting</a:t>
            </a:r>
            <a:r>
              <a:rPr lang="en-US" baseline="0" dirty="0" smtClean="0">
                <a:latin typeface="Avenir Book"/>
              </a:rPr>
              <a:t> on the figure. It is linear.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Here is a (BAD) idea: we can treat a binary classification problem as a regression problem, as follows: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Encode the binary classes 1/0, and fit a regression algorithm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When a new unlabeled record comes in, try to guess the value with a regression algorithm.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If the value is higher than the midpoint (0.5), declare the prediction to be the class 1,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178363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Now we can predict new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8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We can use this classifier (or</a:t>
            </a:r>
            <a:r>
              <a:rPr lang="en-US" baseline="0" dirty="0" smtClean="0">
                <a:latin typeface="Avenir Book"/>
              </a:rPr>
              <a:t> more generally any binary </a:t>
            </a:r>
            <a:r>
              <a:rPr lang="en-US" baseline="0" dirty="0" err="1" smtClean="0">
                <a:latin typeface="Avenir Book"/>
              </a:rPr>
              <a:t>clf</a:t>
            </a:r>
            <a:r>
              <a:rPr lang="en-US" baseline="0" dirty="0" smtClean="0">
                <a:latin typeface="Avenir Book"/>
              </a:rPr>
              <a:t>) in a multi-class classification scenario too.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One technique to do that is called “One vs All”. The idea is: (next)</a:t>
            </a:r>
          </a:p>
        </p:txBody>
      </p:sp>
    </p:spTree>
    <p:extLst>
      <p:ext uri="{BB962C8B-B14F-4D97-AF65-F5344CB8AC3E}">
        <p14:creationId xmlns:p14="http://schemas.microsoft.com/office/powerpoint/2010/main" val="1083207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Let’s take</a:t>
            </a:r>
            <a:r>
              <a:rPr lang="en-US" baseline="0" dirty="0" smtClean="0">
                <a:latin typeface="Avenir Book"/>
              </a:rPr>
              <a:t> one class, say “survived”, blue dots.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And declare all else to be the “other” class.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Fit logistic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9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</a:t>
            </a:r>
            <a:r>
              <a:rPr lang="en-US" baseline="0" dirty="0" smtClean="0"/>
              <a:t> it again for the other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23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23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So we end up with 3 logistic regression models,</a:t>
            </a:r>
            <a:r>
              <a:rPr lang="en-US" baseline="0" dirty="0" smtClean="0">
                <a:latin typeface="Avenir Book"/>
              </a:rPr>
              <a:t> spitting out three probabilities. One for each class.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Get the highest one and predict that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52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Here is how to use</a:t>
            </a:r>
            <a:r>
              <a:rPr lang="en-US" baseline="0" dirty="0" smtClean="0">
                <a:latin typeface="Avenir Book"/>
              </a:rPr>
              <a:t> </a:t>
            </a:r>
            <a:r>
              <a:rPr lang="en-US" baseline="0" dirty="0" err="1" smtClean="0">
                <a:latin typeface="Avenir Book"/>
              </a:rPr>
              <a:t>LogReg</a:t>
            </a:r>
            <a:r>
              <a:rPr lang="en-US" baseline="0" dirty="0" smtClean="0">
                <a:latin typeface="Avenir Book"/>
              </a:rPr>
              <a:t> in </a:t>
            </a:r>
            <a:r>
              <a:rPr lang="en-US" baseline="0" dirty="0" err="1" smtClean="0">
                <a:latin typeface="Avenir Book"/>
              </a:rPr>
              <a:t>scikitlearn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62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Instantiate the class. It’s not fit yet.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01251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Here,</a:t>
            </a:r>
            <a:r>
              <a:rPr lang="en-US" baseline="0" dirty="0" smtClean="0"/>
              <a:t> the parameters specify the regularization. (avoiding overfitting)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Penalty is the l2 norm, and c is the inverse of the regularization constant (higher c -&gt; less penalty)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13517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Fit, predict as usual.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5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Visually, it looks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6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Sklearn</a:t>
            </a:r>
            <a:r>
              <a:rPr lang="en-US" baseline="0" dirty="0" smtClean="0"/>
              <a:t> comes with a nice Cross validation method, which allows us to try several parameters easily.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Once it exhausts the search on a CV split set, it refits a model with the best choice of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on the whole set.</a:t>
            </a:r>
          </a:p>
        </p:txBody>
      </p:sp>
    </p:spTree>
    <p:extLst>
      <p:ext uri="{BB962C8B-B14F-4D97-AF65-F5344CB8AC3E}">
        <p14:creationId xmlns:p14="http://schemas.microsoft.com/office/powerpoint/2010/main" val="482311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14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9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In</a:t>
            </a:r>
            <a:r>
              <a:rPr lang="en-US" baseline="0" dirty="0" smtClean="0">
                <a:latin typeface="Avenir Book"/>
              </a:rPr>
              <a:t> this lecture, we have extensively covered how models are selected based on splitting the data and calculating the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Let's then move on to how to calculate this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choice of the “right” error metric depends heavily on the question and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For example, assume we are classifying patients likely to get leukemia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In our training data, a large majority (99%) of patients are healthy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Let's say we build a classifier and use accuracy as</a:t>
            </a:r>
            <a:r>
              <a:rPr lang="en-US" baseline="0" dirty="0" smtClean="0"/>
              <a:t> the metric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858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However, a</a:t>
            </a:r>
            <a:r>
              <a:rPr lang="en-US" baseline="0" dirty="0" smtClean="0">
                <a:latin typeface="Avenir Book"/>
              </a:rPr>
              <a:t> simple model could be built that always predicts healthy </a:t>
            </a:r>
            <a:r>
              <a:rPr lang="mr-IN" baseline="0" dirty="0" smtClean="0">
                <a:latin typeface="Avenir Book"/>
              </a:rPr>
              <a:t>–</a:t>
            </a:r>
            <a:r>
              <a:rPr lang="en-US" baseline="0" dirty="0" smtClean="0">
                <a:latin typeface="Avenir Book"/>
              </a:rPr>
              <a:t> USELESS model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And this model would result in 99% accuracy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Thus, we see the importance in understanding the data and choosing the appropriate metric</a:t>
            </a:r>
            <a:endParaRPr lang="en-US" baseline="0" dirty="0">
              <a:latin typeface="+mn-lt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+mn-lt"/>
              </a:rPr>
              <a:t>Accuracy is often not the right metric for a binary classification problem!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04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When thinking about errors</a:t>
            </a:r>
            <a:r>
              <a:rPr lang="en-US" baseline="0" dirty="0" smtClean="0">
                <a:latin typeface="Avenir Book"/>
              </a:rPr>
              <a:t> with classification, we often talk about a confusion matrix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vertical axis contains rows that correspond to the ground truth, either positive or negative here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And the horizontal axis corresponds to what the model predicts, either true or positive</a:t>
            </a:r>
            <a:endParaRPr lang="en-US" baseline="0" dirty="0">
              <a:latin typeface="+mn-lt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+mn-lt"/>
              </a:rPr>
              <a:t>The (blue) diagonal elements are correctly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49326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+mn-lt"/>
              </a:rPr>
              <a:t>The (red) off-diagonal elements correspond to errors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bottom left is a false positive, which is also sometimes called a type I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top right is a false negative, which is also sometimes called a type II error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953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We can calculate accuracy as</a:t>
            </a:r>
            <a:r>
              <a:rPr lang="en-US" baseline="0" dirty="0" smtClean="0">
                <a:latin typeface="Avenir Book"/>
              </a:rPr>
              <a:t> the sum of both correct predictions (positives and negatives)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denominator is the total number of samples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This is probably the most common error metric, but it can be deceiving in situations where the populations are skewed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61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Recall (or sensitivity)</a:t>
            </a:r>
            <a:r>
              <a:rPr lang="en-US" baseline="0" dirty="0" smtClean="0">
                <a:latin typeface="Avenir Book"/>
              </a:rPr>
              <a:t> is another common error metric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Recall measures the percentage of the actual positive class that is correctly predicted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In other words, it is the capture rate.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What percentage of the true leukemia cases is your model capturing?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Notice: you can easily achieve 100% recall by predicting everything to be positive. Everyone has leukemia =&gt; 100% recall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123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To balance that, enter precision: another error metric is</a:t>
            </a:r>
            <a:r>
              <a:rPr lang="en-US" baseline="0" dirty="0" smtClean="0">
                <a:latin typeface="Avenir Book"/>
              </a:rPr>
              <a:t> precision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Precision measures the percentage of the the predicted positive class that is correct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When the</a:t>
            </a:r>
            <a:r>
              <a:rPr lang="en-US" baseline="0" dirty="0" smtClean="0"/>
              <a:t> model predicts leukemia, how often is it right?</a:t>
            </a:r>
            <a:endParaRPr lang="en-US" baseline="0" dirty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If you always predict leukemia, then your recall is 100% but your precision will suffer a lot!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Notice: you can predict 1 really sure case to be leukemia, and everything else is non-leukemia, and achieve 100% precision.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 that case your recall will be very low! You only captured 1 true case!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So there is a trade-off here.</a:t>
            </a:r>
          </a:p>
        </p:txBody>
      </p:sp>
    </p:spTree>
    <p:extLst>
      <p:ext uri="{BB962C8B-B14F-4D97-AF65-F5344CB8AC3E}">
        <p14:creationId xmlns:p14="http://schemas.microsoft.com/office/powerpoint/2010/main" val="42241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But what if our data looks</a:t>
            </a:r>
            <a:r>
              <a:rPr lang="en-US" baseline="0" dirty="0" smtClean="0">
                <a:latin typeface="Avenir Book"/>
              </a:rPr>
              <a:t> like this? Notice the OLS line is slanted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93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Next we have specificity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Specificity is concerned with how correctly the</a:t>
            </a:r>
            <a:r>
              <a:rPr lang="en-US" baseline="0" dirty="0" smtClean="0">
                <a:latin typeface="Avenir Book"/>
              </a:rPr>
              <a:t> actual negative class is predicted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In other words, it is ”recall” for class 0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9223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Putting these all together, we have accuracy and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749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And recall and specificity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764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The last important metric is the</a:t>
            </a:r>
            <a:r>
              <a:rPr lang="en-US" baseline="0" dirty="0" smtClean="0">
                <a:latin typeface="Avenir Book"/>
              </a:rPr>
              <a:t> F1 score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F1 score is 2 times the product of precision and recall over their some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This is the harmonic mean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F1 score is a nice metric because it uses both precision and recall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It tries to capture that tradeoff between recall / precision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Optimizing F1 will not allow for the corner cases like predicting everything to be 1.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848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Another method of evaluating a</a:t>
            </a:r>
            <a:r>
              <a:rPr lang="en-US" baseline="0" dirty="0" smtClean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A ROC curve indicates sensitivity on the Y-axis and the False positive rate (1 </a:t>
            </a:r>
            <a:r>
              <a:rPr lang="mr-IN" baseline="0" dirty="0" smtClean="0">
                <a:latin typeface="Avenir Book"/>
              </a:rPr>
              <a:t>–</a:t>
            </a:r>
            <a:r>
              <a:rPr lang="en-US" baseline="0" dirty="0" smtClean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>
                <a:latin typeface="Avenir Book"/>
              </a:rPr>
              <a:t>This looks at the </a:t>
            </a:r>
            <a:r>
              <a:rPr lang="en-US" baseline="0" dirty="0" err="1" smtClean="0">
                <a:latin typeface="Avenir Book"/>
              </a:rPr>
              <a:t>predict_proba</a:t>
            </a:r>
            <a:r>
              <a:rPr lang="en-US" baseline="0" dirty="0" smtClean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>
                <a:latin typeface="Avenir Book"/>
              </a:rPr>
              <a:t>and plots the recall, </a:t>
            </a:r>
            <a:r>
              <a:rPr lang="en-US" baseline="0" dirty="0" err="1" smtClean="0">
                <a:latin typeface="Avenir Book"/>
              </a:rPr>
              <a:t>fpr</a:t>
            </a:r>
            <a:r>
              <a:rPr lang="en-US" baseline="0" dirty="0" smtClean="0">
                <a:latin typeface="Avenir Book"/>
              </a:rPr>
              <a:t>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diagonal of this matrix represents the value that can be obtained by random guessing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lower right portion we want to avoid—models that end up here are doing worse than guessing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This almost never happens in real life.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top left is where we want to be and the closer to the top left corner the better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453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This</a:t>
            </a:r>
            <a:r>
              <a:rPr lang="en-US" baseline="0" dirty="0" smtClean="0">
                <a:latin typeface="Avenir Book"/>
              </a:rPr>
              <a:t> gives a measure of “how well are we separating the two classes”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0.5 is random </a:t>
            </a:r>
            <a:r>
              <a:rPr lang="mr-IN" baseline="0" dirty="0" smtClean="0">
                <a:latin typeface="Avenir Book"/>
              </a:rPr>
              <a:t>–</a:t>
            </a:r>
            <a:r>
              <a:rPr lang="en-US" baseline="0" dirty="0" smtClean="0">
                <a:latin typeface="Avenir Book"/>
              </a:rPr>
              <a:t> useless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1 is perfect classification.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This is a “balanced” metric, as opposed to accuracy which can have an inflated value even with a useless (predict all 0s)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curve will always connect the bottom left to upper right. In practice, it will be mostly convex.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5278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Similar</a:t>
            </a:r>
            <a:r>
              <a:rPr lang="en-US" baseline="0" dirty="0" smtClean="0">
                <a:latin typeface="Avenir Book"/>
              </a:rPr>
              <a:t> to ROC curve, we can plot the precision </a:t>
            </a:r>
            <a:r>
              <a:rPr lang="mr-IN" baseline="0" dirty="0" smtClean="0">
                <a:latin typeface="Avenir Book"/>
              </a:rPr>
              <a:t>–</a:t>
            </a:r>
            <a:r>
              <a:rPr lang="en-US" baseline="0" dirty="0" smtClean="0">
                <a:latin typeface="Avenir Book"/>
              </a:rPr>
              <a:t> recall values for various score thresholds.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This is an unbalanced metric.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This will mostly be a decreasing curve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curve will end at recall=1 (predict all 1s) and precision =N1/(N0+N1)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So area under the curve will depend on how unbalanced the dataset is.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948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Here is an example confusion matrix for a 3 class classification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The blue</a:t>
            </a:r>
            <a:r>
              <a:rPr lang="en-US" baseline="0" dirty="0" smtClean="0">
                <a:latin typeface="Avenir Book"/>
              </a:rPr>
              <a:t> diagonal is the true predictions by the model.</a:t>
            </a:r>
          </a:p>
        </p:txBody>
      </p:sp>
    </p:spTree>
    <p:extLst>
      <p:ext uri="{BB962C8B-B14F-4D97-AF65-F5344CB8AC3E}">
        <p14:creationId xmlns:p14="http://schemas.microsoft.com/office/powerpoint/2010/main" val="1268175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Accuracy is the ratio of this diagonal by the total number of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231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There</a:t>
            </a:r>
            <a:r>
              <a:rPr lang="en-US" baseline="0" dirty="0" smtClean="0"/>
              <a:t> is no direct generalization of roc, precision recall 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We can look at precision, recall, specificity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for each class as a one-vs-all approach.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It is important to pick / define the right metric for the problem in hand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What is the cost of misclassifying Class1 as Class2? Class3 as Class1? Etc.</a:t>
            </a:r>
          </a:p>
        </p:txBody>
      </p:sp>
    </p:spTree>
    <p:extLst>
      <p:ext uri="{BB962C8B-B14F-4D97-AF65-F5344CB8AC3E}">
        <p14:creationId xmlns:p14="http://schemas.microsoft.com/office/powerpoint/2010/main" val="97211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The threshold x </a:t>
            </a:r>
            <a:r>
              <a:rPr lang="en-US" baseline="0" dirty="0" err="1" smtClean="0">
                <a:latin typeface="Avenir Book"/>
              </a:rPr>
              <a:t>vaue</a:t>
            </a:r>
            <a:r>
              <a:rPr lang="en-US" baseline="0" dirty="0" smtClean="0">
                <a:latin typeface="Avenir Book"/>
              </a:rPr>
              <a:t> corresponding to y= 0.5 now is more to the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761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The error metrics</a:t>
            </a:r>
            <a:r>
              <a:rPr lang="en-US" baseline="0" dirty="0" smtClean="0">
                <a:latin typeface="Avenir Book"/>
              </a:rPr>
              <a:t> are located in the appropriately named metrics library of </a:t>
            </a:r>
            <a:r>
              <a:rPr lang="en-US" baseline="0" dirty="0" err="1" smtClean="0">
                <a:latin typeface="Avenir Book"/>
              </a:rPr>
              <a:t>scikit</a:t>
            </a:r>
            <a:r>
              <a:rPr lang="en-US" baseline="0" dirty="0" smtClean="0">
                <a:latin typeface="Avenir Book"/>
              </a:rPr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59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They follow a similar syntax where the inputs are the actual</a:t>
            </a:r>
            <a:r>
              <a:rPr lang="en-US" baseline="0" dirty="0" smtClean="0">
                <a:latin typeface="Avenir Book"/>
              </a:rPr>
              <a:t> and predicted labels, 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310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There are many other error metrics and diagnostic</a:t>
            </a:r>
            <a:r>
              <a:rPr lang="en-US" baseline="0" dirty="0" smtClean="0">
                <a:latin typeface="Avenir Book"/>
              </a:rPr>
              <a:t> </a:t>
            </a:r>
            <a:r>
              <a:rPr lang="en-US" baseline="0" dirty="0" smtClean="0">
                <a:latin typeface="Avenir Book"/>
              </a:rPr>
              <a:t>tools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Some of them take in the predicted CLASSES (accuracy, f1, precision, recall), some of them take in the predicted PROBABILITIES (</a:t>
            </a:r>
            <a:r>
              <a:rPr lang="en-US" baseline="0" dirty="0" err="1" smtClean="0">
                <a:latin typeface="Avenir Book"/>
              </a:rPr>
              <a:t>roc_auc_score</a:t>
            </a:r>
            <a:r>
              <a:rPr lang="en-US" baseline="0" dirty="0" smtClean="0">
                <a:latin typeface="Avenir Book"/>
              </a:rPr>
              <a:t>, </a:t>
            </a:r>
            <a:r>
              <a:rPr lang="en-US" baseline="0" dirty="0" err="1" smtClean="0">
                <a:latin typeface="Avenir Book"/>
              </a:rPr>
              <a:t>acerage_precision_score</a:t>
            </a:r>
            <a:r>
              <a:rPr lang="en-US" baseline="0" dirty="0" smtClean="0">
                <a:latin typeface="Avenir Book"/>
              </a:rPr>
              <a:t>)</a:t>
            </a:r>
            <a:endParaRPr lang="en-US" baseline="0" dirty="0" smtClean="0">
              <a:latin typeface="Avenir Book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Read the docs</a:t>
            </a:r>
            <a:r>
              <a:rPr lang="en-US" baseline="0" dirty="0" smtClean="0">
                <a:latin typeface="Avenir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3770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2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So we are predicting false outcomes, in a</a:t>
            </a:r>
            <a:r>
              <a:rPr lang="en-US" baseline="0" dirty="0" smtClean="0">
                <a:latin typeface="Avenir Book"/>
              </a:rPr>
              <a:t> simple example where the boundary between 0 and 1 is visually obvious!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We need a way to weight the samples that are faraway lower than the others in the objective function!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Enter</a:t>
            </a:r>
            <a:r>
              <a:rPr lang="en-US" baseline="0" dirty="0" smtClean="0"/>
              <a:t> the famous logistic function: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9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function always takes values between 0 and 1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Smooths out the effect of high / low x values.</a:t>
            </a:r>
          </a:p>
        </p:txBody>
      </p:sp>
    </p:spTree>
    <p:extLst>
      <p:ext uri="{BB962C8B-B14F-4D97-AF65-F5344CB8AC3E}">
        <p14:creationId xmlns:p14="http://schemas.microsoft.com/office/powerpoint/2010/main" val="30423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This way, our</a:t>
            </a:r>
            <a:r>
              <a:rPr lang="en-US" baseline="0" dirty="0" smtClean="0">
                <a:latin typeface="Avenir Book"/>
              </a:rPr>
              <a:t> algorithm is not skewed by the samples and it manages to find the obvious visual threshold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7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So instead of trying to fit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y = b0 + b1x</a:t>
            </a:r>
            <a:endParaRPr lang="en-US" dirty="0">
              <a:latin typeface="+mn-lt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We</a:t>
            </a:r>
            <a:r>
              <a:rPr lang="en-US" baseline="0" dirty="0" smtClean="0">
                <a:latin typeface="+mn-lt"/>
              </a:rPr>
              <a:t> can try to fit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>
                <a:latin typeface="+mn-lt"/>
              </a:rPr>
              <a:t>y = f(b0 + b1x)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>
                <a:latin typeface="+mn-lt"/>
              </a:rPr>
              <a:t>The resulting </a:t>
            </a:r>
            <a:r>
              <a:rPr lang="en-US" baseline="0" dirty="0" err="1" smtClean="0">
                <a:latin typeface="+mn-lt"/>
              </a:rPr>
              <a:t>algorihtm</a:t>
            </a:r>
            <a:r>
              <a:rPr lang="en-US" baseline="0" dirty="0" smtClean="0">
                <a:latin typeface="+mn-lt"/>
              </a:rPr>
              <a:t> is called “logistic regression”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>
                <a:latin typeface="+mn-lt"/>
              </a:rPr>
              <a:t>It is not a regression algorithm, it is a classification algorithm. Bad naming, unfortunate.</a:t>
            </a:r>
          </a:p>
        </p:txBody>
      </p:sp>
    </p:spTree>
    <p:extLst>
      <p:ext uri="{BB962C8B-B14F-4D97-AF65-F5344CB8AC3E}">
        <p14:creationId xmlns:p14="http://schemas.microsoft.com/office/powerpoint/2010/main" val="9962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788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8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489576" y="4453700"/>
            <a:ext cx="349622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cxnSp>
        <p:nvCxnSpPr>
          <p:cNvPr id="6" name="Shape 98"/>
          <p:cNvCxnSpPr/>
          <p:nvPr userDrawn="1"/>
        </p:nvCxnSpPr>
        <p:spPr>
          <a:xfrm>
            <a:off x="7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8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797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 smtClean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6792" marR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399"/>
            </a:lvl1pPr>
          </a:lstStyle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7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dirty="0" smtClean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798" b="1" kern="1200" dirty="0">
              <a:solidFill>
                <a:srgbClr val="ED009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7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7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smtClean="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798" b="1" kern="1200">
              <a:solidFill>
                <a:srgbClr val="EF396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7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7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smtClean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798" b="1" kern="1200">
              <a:solidFill>
                <a:srgbClr val="ED009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7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smtClean="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798" b="1" kern="1200">
              <a:solidFill>
                <a:srgbClr val="EF396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7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7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3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3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3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82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32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7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7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9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797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5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199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96" y="3288051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6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212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213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3598" kern="1200" smtClean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  <a:endParaRPr lang="en" sz="3598" kern="120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398" kern="12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2" name="Shape 223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398" kern="12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  <a:endParaRPr lang="en" sz="2398" kern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35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  <a:endParaRPr lang="en" sz="2398" kern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398" kern="12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45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46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  <a:endParaRPr lang="en" sz="2398" kern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398" kern="12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7" y="1644152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5995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6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13" y="744576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1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7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792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584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376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167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396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0751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7544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4335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6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kern="1200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 kern="120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4459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1698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2" y="4783456"/>
            <a:ext cx="2926079" cy="27674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798" kern="120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4/5/17</a:t>
            </a:fld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1798" kern="1200" smtClean="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‹#›</a:t>
            </a:fld>
            <a:endParaRPr lang="uk-UA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cxnSp>
        <p:nvCxnSpPr>
          <p:cNvPr id="6" name="Shape 98"/>
          <p:cNvCxnSpPr/>
          <p:nvPr userDrawn="1"/>
        </p:nvCxnSpPr>
        <p:spPr>
          <a:xfrm>
            <a:off x="0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6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800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 smtClean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7200" marR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400"/>
            </a:lvl1pPr>
          </a:lstStyle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dirty="0" smtClean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800" b="1" dirty="0">
              <a:solidFill>
                <a:srgbClr val="ED009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smtClean="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800" b="1">
              <a:solidFill>
                <a:srgbClr val="EF396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smtClean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800" b="1">
              <a:solidFill>
                <a:srgbClr val="ED009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smtClean="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800" b="1">
              <a:solidFill>
                <a:srgbClr val="EF396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0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75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25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0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0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5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800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4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89" y="3288050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5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212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213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600" smtClean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  <a:endParaRPr lang="en" sz="360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4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2" name="Shape 223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4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  <a:endParaRPr lang="en"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35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  <a:endParaRPr lang="en"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4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45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46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  <a:endParaRPr lang="en"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4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0" y="1644150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6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0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10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71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8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5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9274" y="3426303"/>
            <a:ext cx="787524" cy="12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09600" y="609600"/>
            <a:ext cx="50334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-US" sz="5000" b="0" i="0" u="none" strike="noStrike" cap="none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  <a:sym typeface="Source Code Pro"/>
              </a:rPr>
              <a:t>Logistic Regression</a:t>
            </a:r>
            <a:endParaRPr lang="en" sz="5000" b="0" i="0" u="none" strike="noStrike" cap="none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  <a:sym typeface="Source Code Pro"/>
            </a:endParaRPr>
          </a:p>
        </p:txBody>
      </p:sp>
      <p:cxnSp>
        <p:nvCxnSpPr>
          <p:cNvPr id="56" name="Shape 56"/>
          <p:cNvCxnSpPr/>
          <p:nvPr/>
        </p:nvCxnSpPr>
        <p:spPr>
          <a:xfrm>
            <a:off x="609600" y="2679200"/>
            <a:ext cx="62646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The Decision Boundary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61179" y="3935178"/>
                <a:ext cx="4167231" cy="718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3200" dirty="0">
                                <a:latin typeface="Avenir Book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79" y="3935178"/>
                <a:ext cx="4167231" cy="7189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784173" y="1967268"/>
            <a:ext cx="2047803" cy="119733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68115" y="1967268"/>
            <a:ext cx="2997063" cy="1197336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859776" y="1697768"/>
            <a:ext cx="1" cy="1712322"/>
          </a:xfrm>
          <a:prstGeom prst="straightConnector1">
            <a:avLst/>
          </a:prstGeom>
          <a:ln w="53975">
            <a:solidFill>
              <a:srgbClr val="7030A0"/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Relationship of Logistic to Linear Regression</a:t>
            </a:r>
          </a:p>
        </p:txBody>
      </p:sp>
      <p:sp>
        <p:nvSpPr>
          <p:cNvPr id="62" name="object 3"/>
          <p:cNvSpPr txBox="1"/>
          <p:nvPr/>
        </p:nvSpPr>
        <p:spPr>
          <a:xfrm>
            <a:off x="614521" y="1371062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Logistic Function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532957" y="1218445"/>
                <a:ext cx="3873625" cy="861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r>
                                <a:rPr lang="mr-IN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ε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Avenir Book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57" y="1218445"/>
                <a:ext cx="3873625" cy="8613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5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Relationship of Logistic to Linear Regression</a:t>
            </a:r>
          </a:p>
        </p:txBody>
      </p:sp>
      <p:sp>
        <p:nvSpPr>
          <p:cNvPr id="62" name="object 3"/>
          <p:cNvSpPr txBox="1"/>
          <p:nvPr/>
        </p:nvSpPr>
        <p:spPr>
          <a:xfrm>
            <a:off x="614521" y="1371062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Logistic Function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532957" y="1218445"/>
                <a:ext cx="3873625" cy="861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sSupPr>
                            <m:e>
                              <m:r>
                                <a:rPr lang="mr-IN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ε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Avenir Book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57" y="1218445"/>
                <a:ext cx="3873625" cy="8613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2957" y="2434597"/>
                <a:ext cx="3462102" cy="797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𝑃</m:t>
                    </m:r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57" y="2434597"/>
                <a:ext cx="3462102" cy="7977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Relationship of Logistic to Linear Regression</a:t>
            </a:r>
          </a:p>
        </p:txBody>
      </p:sp>
      <p:sp>
        <p:nvSpPr>
          <p:cNvPr id="62" name="object 3"/>
          <p:cNvSpPr txBox="1"/>
          <p:nvPr/>
        </p:nvSpPr>
        <p:spPr>
          <a:xfrm>
            <a:off x="614521" y="1371062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Logistic Function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532957" y="1218445"/>
                <a:ext cx="3821174" cy="797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𝑃</m:t>
                    </m:r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    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57" y="1218445"/>
                <a:ext cx="3821174" cy="7977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Relationship of Logistic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32957" y="1218445"/>
                <a:ext cx="3821174" cy="797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𝑃</m:t>
                    </m:r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    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57" y="1218445"/>
                <a:ext cx="3821174" cy="7977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35324" y="3211376"/>
                <a:ext cx="4037965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i="1" dirty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1−</m:t>
                          </m:r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3200" dirty="0">
                              <a:latin typeface="Avenir Book" charset="0"/>
                              <a:ea typeface="Avenir Book" charset="0"/>
                              <a:cs typeface="Avenir Book" charset="0"/>
                            </a:rPr>
                            <m:t> </m:t>
                          </m:r>
                        </m:den>
                      </m:f>
                      <m:r>
                        <a:rPr lang="en-US" sz="32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sSup>
                        <m:sSupPr>
                          <m:ctrlPr>
                            <a:rPr lang="mr-IN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sSupPr>
                        <m:e>
                          <m:r>
                            <a:rPr lang="mr-IN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24" y="3211376"/>
                <a:ext cx="4037965" cy="10253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bject 3"/>
          <p:cNvSpPr txBox="1"/>
          <p:nvPr/>
        </p:nvSpPr>
        <p:spPr>
          <a:xfrm>
            <a:off x="614521" y="1371062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Logistic Function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614521" y="3354716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Odds</a:t>
            </a:r>
          </a:p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Ratio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760712" y="2375948"/>
            <a:ext cx="376518" cy="656427"/>
          </a:xfrm>
          <a:prstGeom prst="downArrow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027090" y="3229899"/>
                <a:ext cx="4928272" cy="109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venir Book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0</m:t>
                          </m:r>
                        </m:sub>
                      </m:sSub>
                      <m:r>
                        <a:rPr lang="en-US" sz="3200" i="1" dirty="0">
                          <a:latin typeface="Cambria Math" charset="0"/>
                          <a:ea typeface="Avenir Book" charset="0"/>
                          <a:cs typeface="Avenir Book" charset="0"/>
                        </a:rPr>
                        <m:t>+ 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090" y="3229899"/>
                <a:ext cx="4928272" cy="1095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Relationship of Logistic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50887" y="1218445"/>
                <a:ext cx="3821174" cy="797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𝑃</m:t>
                    </m:r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    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87" y="1218445"/>
                <a:ext cx="3821174" cy="7977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bject 3"/>
          <p:cNvSpPr txBox="1"/>
          <p:nvPr/>
        </p:nvSpPr>
        <p:spPr>
          <a:xfrm>
            <a:off x="614521" y="1371062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Logistic Function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614521" y="3408506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Log</a:t>
            </a:r>
          </a:p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Odds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778642" y="2375948"/>
            <a:ext cx="376518" cy="656427"/>
          </a:xfrm>
          <a:prstGeom prst="downArrow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027090" y="3229899"/>
                <a:ext cx="4928272" cy="109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i="1" dirty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charset="0"/>
                                      <a:ea typeface="Avenir Book" charset="0"/>
                                      <a:cs typeface="Avenir Book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venir Book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Avenir Book" charset="0"/>
                          <a:cs typeface="Avenir Book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0</m:t>
                          </m:r>
                        </m:sub>
                      </m:sSub>
                      <m:r>
                        <a:rPr lang="en-US" sz="3200" i="1" dirty="0">
                          <a:latin typeface="Cambria Math" charset="0"/>
                          <a:ea typeface="Avenir Book" charset="0"/>
                          <a:cs typeface="Avenir Book" charset="0"/>
                        </a:rPr>
                        <m:t>+ 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Avenir Book" charset="0"/>
                          <a:cs typeface="Avenir Book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090" y="3229899"/>
                <a:ext cx="4928272" cy="1095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Relationship of Logistic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50887" y="1218445"/>
                <a:ext cx="3821174" cy="797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𝑃</m:t>
                    </m:r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    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87" y="1218445"/>
                <a:ext cx="3821174" cy="7977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bject 3"/>
          <p:cNvSpPr txBox="1"/>
          <p:nvPr/>
        </p:nvSpPr>
        <p:spPr>
          <a:xfrm>
            <a:off x="614521" y="1371062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Logistic Function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object 3"/>
          <p:cNvSpPr txBox="1"/>
          <p:nvPr/>
        </p:nvSpPr>
        <p:spPr>
          <a:xfrm>
            <a:off x="614521" y="3408506"/>
            <a:ext cx="1474255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Log</a:t>
            </a:r>
          </a:p>
          <a:p>
            <a:pPr marL="9525" marR="3810" algn="ctr"/>
            <a:r>
              <a:rPr lang="en-US" sz="2400" spc="-4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Odds</a:t>
            </a:r>
            <a:endParaRPr sz="2400" dirty="0">
              <a:solidFill>
                <a:srgbClr val="0070C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778642" y="2375948"/>
            <a:ext cx="376518" cy="656427"/>
          </a:xfrm>
          <a:prstGeom prst="downArrow">
            <a:avLst/>
          </a:prstGeom>
          <a:solidFill>
            <a:srgbClr val="C0000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164125" y="3229899"/>
            <a:ext cx="1791237" cy="1095877"/>
          </a:xfrm>
          <a:prstGeom prst="round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Classification with Logistic Regression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380576" y="788884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wo labels (survived, lost)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3"/>
          <p:cNvSpPr txBox="1"/>
          <p:nvPr/>
        </p:nvSpPr>
        <p:spPr>
          <a:xfrm>
            <a:off x="3543300" y="4623237"/>
            <a:ext cx="3314700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Malignant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2842002" y="4374846"/>
            <a:ext cx="185082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753044" y="2726062"/>
            <a:ext cx="695776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Age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2617798" y="144114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60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2617798" y="2494183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40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2617798" y="354721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573322" y="4374846"/>
            <a:ext cx="27639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10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6395950" y="4374846"/>
            <a:ext cx="281478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901001" y="1467449"/>
            <a:ext cx="0" cy="299025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3900" y="4435330"/>
            <a:ext cx="4613500" cy="16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911242" y="36050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786388" y="3027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057734" y="27395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949827" y="23741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40838" y="197317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94733" y="159853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05628" y="188218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779376" y="237147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441331" y="248361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153473" y="208541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45798" y="146605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7186" y="167651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25520" y="188609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37842" y="23563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89177" y="273886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971694" y="29099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94205" y="33157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24805" y="303352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76346" y="261202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043409" y="318878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39013" y="335051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111761" y="257094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537339" y="377995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81406" y="414365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13836" y="41363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535238" y="387080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063842" y="4021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69759" y="39084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128931" y="38917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722682" y="34238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86208" y="303075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14827" y="234853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27084" y="282298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4361" y="196196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6" name="object 3"/>
          <p:cNvSpPr txBox="1"/>
          <p:nvPr/>
        </p:nvSpPr>
        <p:spPr>
          <a:xfrm>
            <a:off x="380576" y="788884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Two features (nodes, age)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wo labels (survived, lost)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Classification 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with Logistic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Regression</a:t>
            </a:r>
            <a:endParaRPr lang="en-US" sz="3000" spc="-26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3"/>
          <p:cNvSpPr txBox="1"/>
          <p:nvPr/>
        </p:nvSpPr>
        <p:spPr>
          <a:xfrm>
            <a:off x="3543300" y="4623237"/>
            <a:ext cx="3314700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Malignant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2842002" y="4374846"/>
            <a:ext cx="185082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753044" y="2726062"/>
            <a:ext cx="695776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Age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2617798" y="144114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60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2617798" y="2494183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40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2617798" y="354721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573322" y="4374846"/>
            <a:ext cx="27639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10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6395950" y="4374846"/>
            <a:ext cx="281478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901001" y="1467449"/>
            <a:ext cx="0" cy="299025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3900" y="4435330"/>
            <a:ext cx="4613500" cy="16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911242" y="36050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786388" y="3027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057734" y="27395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949827" y="23741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40838" y="197317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94733" y="159853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05628" y="188218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779376" y="237147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441331" y="248361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153473" y="208541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45798" y="146605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7186" y="167651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25520" y="188609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37842" y="23563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89177" y="273886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971694" y="29099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94205" y="33157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24805" y="303352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76346" y="261202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043409" y="318878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39013" y="335051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111761" y="257094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537339" y="377995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81406" y="414365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13836" y="41363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535238" y="387080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063842" y="4021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69759" y="39084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128931" y="38917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722682" y="34238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86208" y="303075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14827" y="234853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27084" y="282298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4361" y="196196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6" name="object 3"/>
          <p:cNvSpPr txBox="1"/>
          <p:nvPr/>
        </p:nvSpPr>
        <p:spPr>
          <a:xfrm>
            <a:off x="380576" y="788884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Two features (nodes, age)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wo labels (survived, lost)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Classification 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with Logistic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Regression</a:t>
            </a:r>
            <a:endParaRPr lang="en-US" sz="3000" spc="-26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307976" y="1568824"/>
            <a:ext cx="3989295" cy="2734235"/>
          </a:xfrm>
          <a:custGeom>
            <a:avLst/>
            <a:gdLst>
              <a:gd name="connsiteX0" fmla="*/ 0 w 3989295"/>
              <a:gd name="connsiteY0" fmla="*/ 0 h 2734235"/>
              <a:gd name="connsiteX1" fmla="*/ 1640542 w 3989295"/>
              <a:gd name="connsiteY1" fmla="*/ 1281952 h 2734235"/>
              <a:gd name="connsiteX2" fmla="*/ 1703295 w 3989295"/>
              <a:gd name="connsiteY2" fmla="*/ 1506070 h 2734235"/>
              <a:gd name="connsiteX3" fmla="*/ 2052918 w 3989295"/>
              <a:gd name="connsiteY3" fmla="*/ 1568823 h 2734235"/>
              <a:gd name="connsiteX4" fmla="*/ 2384612 w 3989295"/>
              <a:gd name="connsiteY4" fmla="*/ 1676400 h 2734235"/>
              <a:gd name="connsiteX5" fmla="*/ 3989295 w 3989295"/>
              <a:gd name="connsiteY5" fmla="*/ 2734235 h 2734235"/>
              <a:gd name="connsiteX6" fmla="*/ 3989295 w 3989295"/>
              <a:gd name="connsiteY6" fmla="*/ 2734235 h 273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9295" h="2734235">
                <a:moveTo>
                  <a:pt x="0" y="0"/>
                </a:moveTo>
                <a:lnTo>
                  <a:pt x="1640542" y="1281952"/>
                </a:lnTo>
                <a:lnTo>
                  <a:pt x="1703295" y="1506070"/>
                </a:lnTo>
                <a:lnTo>
                  <a:pt x="2052918" y="1568823"/>
                </a:lnTo>
                <a:lnTo>
                  <a:pt x="2384612" y="1676400"/>
                </a:lnTo>
                <a:lnTo>
                  <a:pt x="3989295" y="2734235"/>
                </a:lnTo>
                <a:lnTo>
                  <a:pt x="3989295" y="2734235"/>
                </a:lnTo>
              </a:path>
            </a:pathLst>
          </a:cu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bject 3"/>
          <p:cNvSpPr txBox="1"/>
          <p:nvPr/>
        </p:nvSpPr>
        <p:spPr>
          <a:xfrm>
            <a:off x="6733520" y="3454248"/>
            <a:ext cx="147425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000" spc="-4" smtClean="0">
                <a:solidFill>
                  <a:srgbClr val="7030A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Decision Boundary</a:t>
            </a:r>
            <a:endParaRPr sz="2000" dirty="0">
              <a:solidFill>
                <a:srgbClr val="7030A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Introduction to Logistic Regression</a:t>
            </a:r>
          </a:p>
        </p:txBody>
      </p:sp>
      <p:sp>
        <p:nvSpPr>
          <p:cNvPr id="68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bject 3"/>
          <p:cNvSpPr txBox="1"/>
          <p:nvPr/>
        </p:nvSpPr>
        <p:spPr>
          <a:xfrm>
            <a:off x="415607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1714312" y="3045293"/>
            <a:ext cx="935640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2182132" y="1897763"/>
            <a:ext cx="55077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Lost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3"/>
          <p:cNvSpPr txBox="1"/>
          <p:nvPr/>
        </p:nvSpPr>
        <p:spPr>
          <a:xfrm>
            <a:off x="3543300" y="4623237"/>
            <a:ext cx="3314700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Malignant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2842002" y="4374846"/>
            <a:ext cx="185082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753044" y="2726062"/>
            <a:ext cx="695776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Age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2617798" y="144114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60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2617798" y="2494183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40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2617798" y="354721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573322" y="4374846"/>
            <a:ext cx="27639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10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6395950" y="4374846"/>
            <a:ext cx="281478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901001" y="1467449"/>
            <a:ext cx="0" cy="299025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3900" y="4435330"/>
            <a:ext cx="4613500" cy="16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911242" y="36050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786388" y="3027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057734" y="27395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949827" y="23741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40838" y="197317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94733" y="159853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05628" y="188218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779376" y="237147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441331" y="248361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153473" y="208541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45798" y="146605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7186" y="167651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25520" y="188609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37842" y="23563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89177" y="273886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971694" y="29099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94205" y="33157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24805" y="303352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76346" y="261202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043409" y="318878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39013" y="335051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111761" y="257094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537339" y="377995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81406" y="414365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13836" y="41363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535238" y="387080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063842" y="4021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69759" y="39084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128931" y="38917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722682" y="34238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86208" y="303075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14827" y="234853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27084" y="282298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4361" y="196196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6" name="object 3"/>
          <p:cNvSpPr txBox="1"/>
          <p:nvPr/>
        </p:nvSpPr>
        <p:spPr>
          <a:xfrm>
            <a:off x="380576" y="788884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Two features (nodes, age)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wo labels (survived, lost)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4329426" y="3547916"/>
            <a:ext cx="335273" cy="411480"/>
          </a:xfrm>
          <a:prstGeom prst="diamond">
            <a:avLst/>
          </a:prstGeom>
          <a:gradFill>
            <a:gsLst>
              <a:gs pos="0">
                <a:schemeClr val="tx1"/>
              </a:gs>
              <a:gs pos="73000">
                <a:schemeClr val="accent4"/>
              </a:gs>
              <a:gs pos="83000">
                <a:schemeClr val="accent4"/>
              </a:gs>
              <a:gs pos="100000">
                <a:schemeClr val="accent4"/>
              </a:gs>
            </a:gsLst>
            <a:lin ang="5400000" scaled="1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bject 3"/>
          <p:cNvSpPr txBox="1"/>
          <p:nvPr/>
        </p:nvSpPr>
        <p:spPr>
          <a:xfrm>
            <a:off x="412788" y="3808400"/>
            <a:ext cx="1543834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new </a:t>
            </a:r>
            <a:r>
              <a:rPr lang="en-US" sz="1725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example </a:t>
            </a:r>
          </a:p>
          <a:p>
            <a:pPr marL="9525" marR="3810" algn="ctr"/>
            <a:r>
              <a:rPr lang="en-US" sz="1725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(predict)</a:t>
            </a:r>
            <a:endParaRPr sz="1725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777198" y="3830942"/>
            <a:ext cx="2474390" cy="287401"/>
          </a:xfrm>
          <a:prstGeom prst="straightConnector1">
            <a:avLst/>
          </a:prstGeom>
          <a:ln w="317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Classification 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with Logistic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Regression</a:t>
            </a:r>
            <a:endParaRPr lang="en-US" sz="3000" spc="-26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307976" y="1568824"/>
            <a:ext cx="3989295" cy="2734235"/>
          </a:xfrm>
          <a:custGeom>
            <a:avLst/>
            <a:gdLst>
              <a:gd name="connsiteX0" fmla="*/ 0 w 3989295"/>
              <a:gd name="connsiteY0" fmla="*/ 0 h 2734235"/>
              <a:gd name="connsiteX1" fmla="*/ 1640542 w 3989295"/>
              <a:gd name="connsiteY1" fmla="*/ 1281952 h 2734235"/>
              <a:gd name="connsiteX2" fmla="*/ 1703295 w 3989295"/>
              <a:gd name="connsiteY2" fmla="*/ 1506070 h 2734235"/>
              <a:gd name="connsiteX3" fmla="*/ 2052918 w 3989295"/>
              <a:gd name="connsiteY3" fmla="*/ 1568823 h 2734235"/>
              <a:gd name="connsiteX4" fmla="*/ 2384612 w 3989295"/>
              <a:gd name="connsiteY4" fmla="*/ 1676400 h 2734235"/>
              <a:gd name="connsiteX5" fmla="*/ 3989295 w 3989295"/>
              <a:gd name="connsiteY5" fmla="*/ 2734235 h 2734235"/>
              <a:gd name="connsiteX6" fmla="*/ 3989295 w 3989295"/>
              <a:gd name="connsiteY6" fmla="*/ 2734235 h 273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9295" h="2734235">
                <a:moveTo>
                  <a:pt x="0" y="0"/>
                </a:moveTo>
                <a:lnTo>
                  <a:pt x="1640542" y="1281952"/>
                </a:lnTo>
                <a:lnTo>
                  <a:pt x="1703295" y="1506070"/>
                </a:lnTo>
                <a:lnTo>
                  <a:pt x="2052918" y="1568823"/>
                </a:lnTo>
                <a:lnTo>
                  <a:pt x="2384612" y="1676400"/>
                </a:lnTo>
                <a:lnTo>
                  <a:pt x="3989295" y="2734235"/>
                </a:lnTo>
                <a:lnTo>
                  <a:pt x="3989295" y="2734235"/>
                </a:lnTo>
              </a:path>
            </a:pathLst>
          </a:cu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bject 3"/>
          <p:cNvSpPr txBox="1"/>
          <p:nvPr/>
        </p:nvSpPr>
        <p:spPr>
          <a:xfrm>
            <a:off x="6733520" y="3454248"/>
            <a:ext cx="147425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2000" spc="-4" smtClean="0">
                <a:solidFill>
                  <a:srgbClr val="7030A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Decision Boundary</a:t>
            </a:r>
            <a:endParaRPr sz="2000" dirty="0">
              <a:solidFill>
                <a:srgbClr val="7030A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bject 3"/>
          <p:cNvSpPr txBox="1"/>
          <p:nvPr/>
        </p:nvSpPr>
        <p:spPr>
          <a:xfrm>
            <a:off x="3543300" y="4623237"/>
            <a:ext cx="3314700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Malignant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2842002" y="4374846"/>
            <a:ext cx="185082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753044" y="2726062"/>
            <a:ext cx="695776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Age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2617798" y="144114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60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2617798" y="2494183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40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2617798" y="354721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573322" y="4374846"/>
            <a:ext cx="27639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10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6395950" y="4374846"/>
            <a:ext cx="281478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901001" y="1467449"/>
            <a:ext cx="0" cy="299025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3900" y="4435330"/>
            <a:ext cx="4613500" cy="16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911242" y="36050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786388" y="3027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057734" y="27395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949827" y="23741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40838" y="197317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94733" y="159853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05628" y="188218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779376" y="237147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441331" y="248361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153473" y="208541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45798" y="146605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7186" y="167651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25520" y="188609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37842" y="23563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89177" y="273886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971694" y="29099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94205" y="33157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24805" y="303352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76346" y="261202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043409" y="318878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39013" y="335051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111761" y="257094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537339" y="377995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81406" y="414365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13836" y="41363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535238" y="387080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063842" y="4021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69759" y="39084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128931" y="38917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722682" y="34238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86208" y="303075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14827" y="234853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27084" y="282298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4361" y="196196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6" name="object 3"/>
          <p:cNvSpPr txBox="1"/>
          <p:nvPr/>
        </p:nvSpPr>
        <p:spPr>
          <a:xfrm>
            <a:off x="380575" y="788884"/>
            <a:ext cx="4123070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Two features (nodes, age)</a:t>
            </a:r>
          </a:p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Three labels (survived, complications, lost)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Multiclass Classification with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5956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2923370" y="1388278"/>
            <a:ext cx="1898516" cy="3052890"/>
          </a:xfrm>
          <a:custGeom>
            <a:avLst/>
            <a:gdLst>
              <a:gd name="connsiteX0" fmla="*/ 0 w 2603500"/>
              <a:gd name="connsiteY0" fmla="*/ 21167 h 4064000"/>
              <a:gd name="connsiteX1" fmla="*/ 2603500 w 2603500"/>
              <a:gd name="connsiteY1" fmla="*/ 0 h 4064000"/>
              <a:gd name="connsiteX2" fmla="*/ 2159000 w 2603500"/>
              <a:gd name="connsiteY2" fmla="*/ 4064000 h 4064000"/>
              <a:gd name="connsiteX3" fmla="*/ 0 w 2603500"/>
              <a:gd name="connsiteY3" fmla="*/ 406400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0" h="4064000">
                <a:moveTo>
                  <a:pt x="0" y="21167"/>
                </a:moveTo>
                <a:lnTo>
                  <a:pt x="2603500" y="0"/>
                </a:lnTo>
                <a:lnTo>
                  <a:pt x="2159000" y="4064000"/>
                </a:lnTo>
                <a:lnTo>
                  <a:pt x="0" y="4064000"/>
                </a:lnTo>
              </a:path>
            </a:pathLst>
          </a:cu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513508" y="1388278"/>
            <a:ext cx="3045789" cy="3063227"/>
          </a:xfrm>
          <a:custGeom>
            <a:avLst/>
            <a:gdLst>
              <a:gd name="connsiteX0" fmla="*/ 444500 w 4064000"/>
              <a:gd name="connsiteY0" fmla="*/ 0 h 4106334"/>
              <a:gd name="connsiteX1" fmla="*/ 4000500 w 4064000"/>
              <a:gd name="connsiteY1" fmla="*/ 0 h 4106334"/>
              <a:gd name="connsiteX2" fmla="*/ 4064000 w 4064000"/>
              <a:gd name="connsiteY2" fmla="*/ 4064000 h 4106334"/>
              <a:gd name="connsiteX3" fmla="*/ 0 w 4064000"/>
              <a:gd name="connsiteY3" fmla="*/ 4106334 h 410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4106334">
                <a:moveTo>
                  <a:pt x="444500" y="0"/>
                </a:moveTo>
                <a:lnTo>
                  <a:pt x="4000500" y="0"/>
                </a:lnTo>
                <a:lnTo>
                  <a:pt x="4064000" y="4064000"/>
                </a:lnTo>
                <a:lnTo>
                  <a:pt x="0" y="4106334"/>
                </a:lnTo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bject 3"/>
          <p:cNvSpPr txBox="1"/>
          <p:nvPr/>
        </p:nvSpPr>
        <p:spPr>
          <a:xfrm>
            <a:off x="3543300" y="4623237"/>
            <a:ext cx="3314700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Malignant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2842002" y="4374846"/>
            <a:ext cx="185082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753044" y="2726062"/>
            <a:ext cx="695776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Age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2617798" y="144114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60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2617798" y="2494183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40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2617798" y="354721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573322" y="4374846"/>
            <a:ext cx="27639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10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6395950" y="4374846"/>
            <a:ext cx="281478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901001" y="1467449"/>
            <a:ext cx="0" cy="299025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3900" y="4435330"/>
            <a:ext cx="4613500" cy="16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911242" y="36050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786388" y="3027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057734" y="27395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949827" y="23741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40838" y="197317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94733" y="159853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05628" y="188218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779376" y="237147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441331" y="248361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153473" y="208541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45798" y="146605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7186" y="167651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25520" y="188609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37842" y="23563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89177" y="273886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971694" y="29099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94205" y="33157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24805" y="303352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76346" y="261202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043409" y="318878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39013" y="335051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111761" y="257094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537339" y="377995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81406" y="414365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13836" y="41363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535238" y="387080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063842" y="4021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69759" y="39084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128931" y="38917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722682" y="34238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86208" y="303075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14827" y="234853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27084" y="282298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4361" y="196196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One vs All: </a:t>
            </a:r>
            <a:r>
              <a:rPr lang="en-US" sz="3000" spc="-26" dirty="0" smtClean="0">
                <a:solidFill>
                  <a:srgbClr val="0070C0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 vs All</a:t>
            </a:r>
          </a:p>
        </p:txBody>
      </p:sp>
    </p:spTree>
    <p:extLst>
      <p:ext uri="{BB962C8B-B14F-4D97-AF65-F5344CB8AC3E}">
        <p14:creationId xmlns:p14="http://schemas.microsoft.com/office/powerpoint/2010/main" val="3540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>
            <a:off x="2909011" y="2977820"/>
            <a:ext cx="4619659" cy="1452349"/>
          </a:xfrm>
          <a:custGeom>
            <a:avLst/>
            <a:gdLst>
              <a:gd name="connsiteX0" fmla="*/ 21167 w 6307667"/>
              <a:gd name="connsiteY0" fmla="*/ 1143000 h 1905000"/>
              <a:gd name="connsiteX1" fmla="*/ 6307667 w 6307667"/>
              <a:gd name="connsiteY1" fmla="*/ 0 h 1905000"/>
              <a:gd name="connsiteX2" fmla="*/ 6265333 w 6307667"/>
              <a:gd name="connsiteY2" fmla="*/ 1905000 h 1905000"/>
              <a:gd name="connsiteX3" fmla="*/ 0 w 6307667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7667" h="1905000">
                <a:moveTo>
                  <a:pt x="21167" y="1143000"/>
                </a:moveTo>
                <a:lnTo>
                  <a:pt x="6307667" y="0"/>
                </a:lnTo>
                <a:lnTo>
                  <a:pt x="6265333" y="1905000"/>
                </a:lnTo>
                <a:lnTo>
                  <a:pt x="0" y="1905000"/>
                </a:lnTo>
              </a:path>
            </a:pathLst>
          </a:custGeom>
          <a:solidFill>
            <a:srgbClr val="8064A2">
              <a:alpha val="25000"/>
            </a:srgbClr>
          </a:solidFill>
          <a:ln w="254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2901001" y="1280489"/>
            <a:ext cx="4666164" cy="2524948"/>
          </a:xfrm>
          <a:custGeom>
            <a:avLst/>
            <a:gdLst>
              <a:gd name="connsiteX0" fmla="*/ 0 w 6371167"/>
              <a:gd name="connsiteY0" fmla="*/ 3386667 h 3386667"/>
              <a:gd name="connsiteX1" fmla="*/ 6350000 w 6371167"/>
              <a:gd name="connsiteY1" fmla="*/ 2243667 h 3386667"/>
              <a:gd name="connsiteX2" fmla="*/ 6371167 w 6371167"/>
              <a:gd name="connsiteY2" fmla="*/ 0 h 3386667"/>
              <a:gd name="connsiteX3" fmla="*/ 21167 w 6371167"/>
              <a:gd name="connsiteY3" fmla="*/ 21167 h 3386667"/>
              <a:gd name="connsiteX4" fmla="*/ 21167 w 6371167"/>
              <a:gd name="connsiteY4" fmla="*/ 21167 h 33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1167" h="3386667">
                <a:moveTo>
                  <a:pt x="0" y="3386667"/>
                </a:moveTo>
                <a:lnTo>
                  <a:pt x="6350000" y="2243667"/>
                </a:lnTo>
                <a:lnTo>
                  <a:pt x="6371167" y="0"/>
                </a:lnTo>
                <a:lnTo>
                  <a:pt x="21167" y="21167"/>
                </a:lnTo>
                <a:lnTo>
                  <a:pt x="21167" y="21167"/>
                </a:lnTo>
              </a:path>
            </a:pathLst>
          </a:custGeom>
          <a:solidFill>
            <a:schemeClr val="bg1">
              <a:lumMod val="75000"/>
              <a:lumOff val="25000"/>
              <a:alpha val="25000"/>
            </a:schemeClr>
          </a:solidFill>
          <a:ln w="254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07" name="object 3"/>
          <p:cNvSpPr txBox="1"/>
          <p:nvPr/>
        </p:nvSpPr>
        <p:spPr>
          <a:xfrm>
            <a:off x="3543300" y="4623237"/>
            <a:ext cx="3314700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Malignant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2842002" y="4374846"/>
            <a:ext cx="185082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753044" y="2726062"/>
            <a:ext cx="695776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Age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2617798" y="144114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60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2617798" y="2494183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40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2617798" y="354721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573322" y="4374846"/>
            <a:ext cx="27639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10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6395950" y="4374846"/>
            <a:ext cx="281478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901001" y="1467449"/>
            <a:ext cx="0" cy="299025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3900" y="4435330"/>
            <a:ext cx="4613500" cy="16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911242" y="36050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786388" y="3027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057734" y="27395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949827" y="23741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40838" y="197317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94733" y="159853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05628" y="188218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779376" y="237147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441331" y="248361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153473" y="208541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45798" y="146605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7186" y="167651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25520" y="188609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37842" y="23563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89177" y="273886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971694" y="29099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94205" y="33157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24805" y="303352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76346" y="261202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043409" y="318878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39013" y="335051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111761" y="257094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537339" y="377995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81406" y="414365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13836" y="41363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535238" y="387080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063842" y="4021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69759" y="39084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128931" y="38917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722682" y="34238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86208" y="303075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14827" y="234853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27084" y="282298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4361" y="196196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One vs All: </a:t>
            </a:r>
            <a:r>
              <a:rPr lang="en-US" sz="3000" spc="-26" dirty="0" smtClean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Complications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 vs All</a:t>
            </a:r>
          </a:p>
        </p:txBody>
      </p:sp>
    </p:spTree>
    <p:extLst>
      <p:ext uri="{BB962C8B-B14F-4D97-AF65-F5344CB8AC3E}">
        <p14:creationId xmlns:p14="http://schemas.microsoft.com/office/powerpoint/2010/main" val="14128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flipH="1" flipV="1">
            <a:off x="2920802" y="1441147"/>
            <a:ext cx="4621817" cy="2967093"/>
          </a:xfrm>
          <a:custGeom>
            <a:avLst/>
            <a:gdLst>
              <a:gd name="connsiteX0" fmla="*/ 0 w 6053667"/>
              <a:gd name="connsiteY0" fmla="*/ 0 h 3915833"/>
              <a:gd name="connsiteX1" fmla="*/ 0 w 6053667"/>
              <a:gd name="connsiteY1" fmla="*/ 3915833 h 3915833"/>
              <a:gd name="connsiteX2" fmla="*/ 6053667 w 6053667"/>
              <a:gd name="connsiteY2" fmla="*/ 3915833 h 3915833"/>
              <a:gd name="connsiteX3" fmla="*/ 0 w 6053667"/>
              <a:gd name="connsiteY3" fmla="*/ 0 h 391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667" h="3915833">
                <a:moveTo>
                  <a:pt x="0" y="0"/>
                </a:moveTo>
                <a:lnTo>
                  <a:pt x="0" y="3915833"/>
                </a:lnTo>
                <a:lnTo>
                  <a:pt x="6053667" y="3915833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2908103" y="1501419"/>
            <a:ext cx="4533059" cy="2932223"/>
          </a:xfrm>
          <a:custGeom>
            <a:avLst/>
            <a:gdLst>
              <a:gd name="connsiteX0" fmla="*/ 0 w 6053667"/>
              <a:gd name="connsiteY0" fmla="*/ 0 h 3915833"/>
              <a:gd name="connsiteX1" fmla="*/ 0 w 6053667"/>
              <a:gd name="connsiteY1" fmla="*/ 3915833 h 3915833"/>
              <a:gd name="connsiteX2" fmla="*/ 6053667 w 6053667"/>
              <a:gd name="connsiteY2" fmla="*/ 3915833 h 3915833"/>
              <a:gd name="connsiteX3" fmla="*/ 0 w 6053667"/>
              <a:gd name="connsiteY3" fmla="*/ 0 h 391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667" h="3915833">
                <a:moveTo>
                  <a:pt x="0" y="0"/>
                </a:moveTo>
                <a:lnTo>
                  <a:pt x="0" y="3915833"/>
                </a:lnTo>
                <a:lnTo>
                  <a:pt x="6053667" y="39158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2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07" name="object 3"/>
          <p:cNvSpPr txBox="1"/>
          <p:nvPr/>
        </p:nvSpPr>
        <p:spPr>
          <a:xfrm>
            <a:off x="3543300" y="4623237"/>
            <a:ext cx="3314700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Malignant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2842002" y="4374846"/>
            <a:ext cx="185082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753044" y="2726062"/>
            <a:ext cx="695776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Age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2617798" y="144114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60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2617798" y="2494183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40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2617798" y="354721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573322" y="4374846"/>
            <a:ext cx="27639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10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6395950" y="4374846"/>
            <a:ext cx="281478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901001" y="1467449"/>
            <a:ext cx="0" cy="299025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3900" y="4435330"/>
            <a:ext cx="4613500" cy="16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911242" y="36050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786388" y="3027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057734" y="27395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949827" y="23741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40838" y="197317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94733" y="159853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05628" y="188218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779376" y="237147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441331" y="248361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153473" y="208541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45798" y="146605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7186" y="167651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25520" y="188609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37842" y="23563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89177" y="273886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971694" y="29099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94205" y="33157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24805" y="303352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76346" y="261202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043409" y="318878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39013" y="335051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111761" y="257094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537339" y="377995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81406" y="414365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13836" y="41363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535238" y="387080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063842" y="4021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69759" y="39084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128931" y="38917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722682" y="34238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86208" y="303075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14827" y="234853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27084" y="282298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4361" y="196196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One vs All: </a:t>
            </a:r>
            <a:r>
              <a:rPr lang="en-US" sz="3000" spc="-26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Loss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 vs All</a:t>
            </a:r>
          </a:p>
        </p:txBody>
      </p:sp>
    </p:spTree>
    <p:extLst>
      <p:ext uri="{BB962C8B-B14F-4D97-AF65-F5344CB8AC3E}">
        <p14:creationId xmlns:p14="http://schemas.microsoft.com/office/powerpoint/2010/main" val="11124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>
            <a:off x="2916145" y="1431550"/>
            <a:ext cx="4762500" cy="3000375"/>
          </a:xfrm>
          <a:custGeom>
            <a:avLst/>
            <a:gdLst>
              <a:gd name="connsiteX0" fmla="*/ 0 w 6350000"/>
              <a:gd name="connsiteY0" fmla="*/ 0 h 4000500"/>
              <a:gd name="connsiteX1" fmla="*/ 6286500 w 6350000"/>
              <a:gd name="connsiteY1" fmla="*/ 0 h 4000500"/>
              <a:gd name="connsiteX2" fmla="*/ 6350000 w 6350000"/>
              <a:gd name="connsiteY2" fmla="*/ 4000500 h 4000500"/>
              <a:gd name="connsiteX3" fmla="*/ 6350000 w 6350000"/>
              <a:gd name="connsiteY3" fmla="*/ 4000500 h 4000500"/>
              <a:gd name="connsiteX4" fmla="*/ 3979334 w 6350000"/>
              <a:gd name="connsiteY4" fmla="*/ 2540000 h 4000500"/>
              <a:gd name="connsiteX5" fmla="*/ 2751667 w 6350000"/>
              <a:gd name="connsiteY5" fmla="*/ 2222500 h 4000500"/>
              <a:gd name="connsiteX6" fmla="*/ 2413000 w 6350000"/>
              <a:gd name="connsiteY6" fmla="*/ 1608667 h 4000500"/>
              <a:gd name="connsiteX7" fmla="*/ 0 w 6350000"/>
              <a:gd name="connsiteY7" fmla="*/ 0 h 40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0000" h="4000500">
                <a:moveTo>
                  <a:pt x="0" y="0"/>
                </a:moveTo>
                <a:lnTo>
                  <a:pt x="6286500" y="0"/>
                </a:lnTo>
                <a:lnTo>
                  <a:pt x="6350000" y="4000500"/>
                </a:lnTo>
                <a:lnTo>
                  <a:pt x="6350000" y="4000500"/>
                </a:lnTo>
                <a:lnTo>
                  <a:pt x="3979334" y="2540000"/>
                </a:lnTo>
                <a:lnTo>
                  <a:pt x="2751667" y="2222500"/>
                </a:lnTo>
                <a:lnTo>
                  <a:pt x="2413000" y="1608667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503645" y="3114300"/>
            <a:ext cx="3165453" cy="1333500"/>
          </a:xfrm>
          <a:custGeom>
            <a:avLst/>
            <a:gdLst>
              <a:gd name="connsiteX0" fmla="*/ 4085167 w 4148667"/>
              <a:gd name="connsiteY0" fmla="*/ 1756833 h 1778000"/>
              <a:gd name="connsiteX1" fmla="*/ 1841500 w 4148667"/>
              <a:gd name="connsiteY1" fmla="*/ 317500 h 1778000"/>
              <a:gd name="connsiteX2" fmla="*/ 613833 w 4148667"/>
              <a:gd name="connsiteY2" fmla="*/ 0 h 1778000"/>
              <a:gd name="connsiteX3" fmla="*/ 105833 w 4148667"/>
              <a:gd name="connsiteY3" fmla="*/ 613833 h 1778000"/>
              <a:gd name="connsiteX4" fmla="*/ 0 w 4148667"/>
              <a:gd name="connsiteY4" fmla="*/ 1735666 h 1778000"/>
              <a:gd name="connsiteX5" fmla="*/ 4148667 w 4148667"/>
              <a:gd name="connsiteY5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8667" h="1778000">
                <a:moveTo>
                  <a:pt x="4085167" y="1756833"/>
                </a:moveTo>
                <a:lnTo>
                  <a:pt x="1841500" y="317500"/>
                </a:lnTo>
                <a:lnTo>
                  <a:pt x="613833" y="0"/>
                </a:lnTo>
                <a:lnTo>
                  <a:pt x="105833" y="613833"/>
                </a:lnTo>
                <a:lnTo>
                  <a:pt x="0" y="1735666"/>
                </a:lnTo>
                <a:lnTo>
                  <a:pt x="4148667" y="1778000"/>
                </a:lnTo>
              </a:path>
            </a:pathLst>
          </a:custGeom>
          <a:solidFill>
            <a:srgbClr val="7030A0">
              <a:alpha val="25000"/>
            </a:srgbClr>
          </a:solidFill>
          <a:ln w="254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932021" y="1479175"/>
            <a:ext cx="2028067" cy="2952750"/>
          </a:xfrm>
          <a:custGeom>
            <a:avLst/>
            <a:gdLst>
              <a:gd name="connsiteX0" fmla="*/ 0 w 2688167"/>
              <a:gd name="connsiteY0" fmla="*/ 0 h 3937000"/>
              <a:gd name="connsiteX1" fmla="*/ 2328333 w 2688167"/>
              <a:gd name="connsiteY1" fmla="*/ 1566333 h 3937000"/>
              <a:gd name="connsiteX2" fmla="*/ 2688167 w 2688167"/>
              <a:gd name="connsiteY2" fmla="*/ 2137833 h 3937000"/>
              <a:gd name="connsiteX3" fmla="*/ 2137833 w 2688167"/>
              <a:gd name="connsiteY3" fmla="*/ 2772833 h 3937000"/>
              <a:gd name="connsiteX4" fmla="*/ 2053167 w 2688167"/>
              <a:gd name="connsiteY4" fmla="*/ 3915833 h 3937000"/>
              <a:gd name="connsiteX5" fmla="*/ 0 w 2688167"/>
              <a:gd name="connsiteY5" fmla="*/ 3937000 h 3937000"/>
              <a:gd name="connsiteX6" fmla="*/ 0 w 2688167"/>
              <a:gd name="connsiteY6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8167" h="3937000">
                <a:moveTo>
                  <a:pt x="0" y="0"/>
                </a:moveTo>
                <a:lnTo>
                  <a:pt x="2328333" y="1566333"/>
                </a:lnTo>
                <a:lnTo>
                  <a:pt x="2688167" y="2137833"/>
                </a:lnTo>
                <a:lnTo>
                  <a:pt x="2137833" y="2772833"/>
                </a:lnTo>
                <a:lnTo>
                  <a:pt x="2053167" y="3915833"/>
                </a:lnTo>
                <a:lnTo>
                  <a:pt x="0" y="39370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25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07" name="object 3"/>
          <p:cNvSpPr txBox="1"/>
          <p:nvPr/>
        </p:nvSpPr>
        <p:spPr>
          <a:xfrm>
            <a:off x="3543300" y="4623237"/>
            <a:ext cx="3314700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Malignant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8" name="object 3"/>
          <p:cNvSpPr txBox="1"/>
          <p:nvPr/>
        </p:nvSpPr>
        <p:spPr>
          <a:xfrm>
            <a:off x="2842002" y="4374846"/>
            <a:ext cx="185082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9" name="object 3"/>
          <p:cNvSpPr txBox="1"/>
          <p:nvPr/>
        </p:nvSpPr>
        <p:spPr>
          <a:xfrm>
            <a:off x="1753044" y="2726062"/>
            <a:ext cx="695776" cy="345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Age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0" name="object 3"/>
          <p:cNvSpPr txBox="1"/>
          <p:nvPr/>
        </p:nvSpPr>
        <p:spPr>
          <a:xfrm>
            <a:off x="2617798" y="144114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60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2" name="object 3"/>
          <p:cNvSpPr txBox="1"/>
          <p:nvPr/>
        </p:nvSpPr>
        <p:spPr>
          <a:xfrm>
            <a:off x="2617798" y="2494183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40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3" name="object 3"/>
          <p:cNvSpPr txBox="1"/>
          <p:nvPr/>
        </p:nvSpPr>
        <p:spPr>
          <a:xfrm>
            <a:off x="2617798" y="3547218"/>
            <a:ext cx="22860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>
              <a:lnSpc>
                <a:spcPts val="2850"/>
              </a:lnSpc>
            </a:pPr>
            <a:r>
              <a:rPr lang="en-US" spc="-4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4" name="object 3"/>
          <p:cNvSpPr txBox="1"/>
          <p:nvPr/>
        </p:nvSpPr>
        <p:spPr>
          <a:xfrm>
            <a:off x="4573322" y="4374846"/>
            <a:ext cx="276390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10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5" name="object 3"/>
          <p:cNvSpPr txBox="1"/>
          <p:nvPr/>
        </p:nvSpPr>
        <p:spPr>
          <a:xfrm>
            <a:off x="6395950" y="4374846"/>
            <a:ext cx="281478" cy="3327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>
              <a:lnSpc>
                <a:spcPts val="2850"/>
              </a:lnSpc>
            </a:pPr>
            <a:r>
              <a:rPr lang="en-US" spc="-4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20</a:t>
            </a:r>
            <a:endParaRPr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2901001" y="1467449"/>
            <a:ext cx="0" cy="299025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893900" y="4435330"/>
            <a:ext cx="4613500" cy="16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911242" y="36050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786388" y="3027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057734" y="27395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949827" y="237412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740838" y="197317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94733" y="159853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05628" y="188218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779376" y="237147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441331" y="248361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153473" y="208541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845798" y="146605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407186" y="167651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225520" y="188609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37842" y="235635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489177" y="273886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971694" y="29099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94205" y="331579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24805" y="303352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76346" y="261202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5043409" y="3188781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539013" y="3350513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111761" y="257094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537339" y="377995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181406" y="4143658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13836" y="41363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535238" y="387080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063842" y="40216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69759" y="3908489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7030A0"/>
              </a:gs>
              <a:gs pos="82000">
                <a:srgbClr val="7030A0"/>
              </a:gs>
              <a:gs pos="100000">
                <a:srgbClr val="7030A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128931" y="389177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722682" y="3423804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486208" y="3030757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814827" y="234853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27084" y="2822985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384361" y="1961966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object 3"/>
          <p:cNvSpPr txBox="1"/>
          <p:nvPr/>
        </p:nvSpPr>
        <p:spPr>
          <a:xfrm>
            <a:off x="380574" y="921613"/>
            <a:ext cx="4469137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Assign most probable class to each region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Multiclass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8304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941" y="931164"/>
            <a:ext cx="84649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class containing the classification method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sklearn.linear_model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Create an instance of the class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	LR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(penalty='l2', c=10.0)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Fit </a:t>
            </a: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fit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y_predict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Tune regularization parameters with cross-validation: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LogisticRegressionCV</a:t>
            </a: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Logistic Regression: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2" y="1809226"/>
            <a:ext cx="8100189" cy="2816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941" y="931164"/>
            <a:ext cx="84649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class containing the classification method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sklearn.linear_model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Create an instance of the class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	LR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(penalty='l2', c=10.0)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Fit </a:t>
            </a: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fit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y_predict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Tune regularization parameters with cross-validation: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LogisticRegressionCV</a:t>
            </a: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Logistic Regression: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2" y="2752164"/>
            <a:ext cx="8100189" cy="1873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941" y="931164"/>
            <a:ext cx="84649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class containing the classification method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sklearn.linear_model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Create an instance of the class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	LR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(penalty='l2', c=10.0)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Fit </a:t>
            </a: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fit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y_predict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Tune regularization parameters with cross-validation: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LogisticRegressionCV</a:t>
            </a: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Logistic Regression: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2" y="2752164"/>
            <a:ext cx="8100189" cy="1873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6874910" y="2221249"/>
            <a:ext cx="1623631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regularization</a:t>
            </a:r>
          </a:p>
          <a:p>
            <a:pPr marL="9525" marR="3810" algn="ct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parameters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6475536" y="2293966"/>
            <a:ext cx="466166" cy="385482"/>
          </a:xfrm>
          <a:prstGeom prst="leftArrow">
            <a:avLst/>
          </a:prstGeom>
          <a:solidFill>
            <a:srgbClr val="0070C0">
              <a:alpha val="75000"/>
            </a:srgb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941" y="931164"/>
            <a:ext cx="84649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class containing the classification method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sklearn.linear_model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Create an instance of the class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	LR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(penalty='l2', c=10.0)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Fit </a:t>
            </a: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fit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y_predict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Tune regularization parameters with cross-validation: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LogisticRegressionCV</a:t>
            </a: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Logistic Regression: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2" y="4105835"/>
            <a:ext cx="8100189" cy="519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Linear Regression for Classification?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714312" y="3045293"/>
            <a:ext cx="935640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2182132" y="1897763"/>
            <a:ext cx="55077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Lost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415607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38"/>
          <p:cNvSpPr/>
          <p:nvPr/>
        </p:nvSpPr>
        <p:spPr>
          <a:xfrm>
            <a:off x="4150604" y="1897763"/>
            <a:ext cx="2384667" cy="1284895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61179" y="3935178"/>
                <a:ext cx="3739485" cy="536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charset="0"/>
                        <a:ea typeface="Avenir Book" charset="0"/>
                        <a:cs typeface="Avenir Book" charset="0"/>
                      </a:rPr>
                      <m:t>𝑥</m:t>
                    </m:r>
                    <m:r>
                      <m:rPr>
                        <m:nor/>
                      </m:rPr>
                      <a:rPr lang="en-US" sz="3200" b="0" i="0" smtClean="0">
                        <a:latin typeface="Avenir Book" charset="0"/>
                        <a:ea typeface="Avenir Book" charset="0"/>
                        <a:cs typeface="Avenir Book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Avenir Book" charset="0"/>
                        <a:ea typeface="Avenir Book" charset="0"/>
                        <a:cs typeface="Avenir Book" charset="0"/>
                      </a:rPr>
                      <m:t>+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Avenir Book" charset="0"/>
                        <a:ea typeface="Avenir Book" charset="0"/>
                        <a:cs typeface="Avenir Book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b="0" i="1" dirty="0" smtClean="0">
                        <a:latin typeface="Cambria Math" charset="0"/>
                        <a:ea typeface="Avenir Book" charset="0"/>
                        <a:cs typeface="Avenir Book" charset="0"/>
                      </a:rPr>
                      <m:t>ε</m:t>
                    </m:r>
                  </m:oMath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79" y="3935178"/>
                <a:ext cx="3739485" cy="536557"/>
              </a:xfrm>
              <a:prstGeom prst="rect">
                <a:avLst/>
              </a:prstGeom>
              <a:blipFill rotWithShape="0">
                <a:blip r:embed="rId3"/>
                <a:stretch>
                  <a:fillRect t="-18182" b="-4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7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Logistic Regression: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941" y="931164"/>
            <a:ext cx="84649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class containing the classification method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sklearn.linear_model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Create an instance of the class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	LR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(penalty='l2', c=10.0)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Fit </a:t>
            </a: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fit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y_predict</a:t>
            </a: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LR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1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Tune regularization parameters with cross-validation: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LogisticRegressionCV</a:t>
            </a: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62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5573" y="1445287"/>
            <a:ext cx="1312850" cy="2100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8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09599" y="609600"/>
            <a:ext cx="7782733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buSzPct val="25000"/>
            </a:pPr>
            <a:r>
              <a:rPr lang="en-US" sz="500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  <a:sym typeface="Source Code Pro"/>
              </a:rPr>
              <a:t>Classification Error Metrics</a:t>
            </a:r>
            <a:endParaRPr lang="en" sz="5000" b="0" i="0" u="none" strike="noStrike" cap="none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  <a:sym typeface="Source Code Pro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9274" y="3426303"/>
            <a:ext cx="787524" cy="12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609600" y="2679200"/>
            <a:ext cx="62646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60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7557" y="1323576"/>
            <a:ext cx="667635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</a:t>
            </a:r>
          </a:p>
          <a:p>
            <a:pPr marL="352425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1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Training data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: 1% patients with </a:t>
            </a:r>
            <a:r>
              <a:rPr lang="en-US" sz="2000" spc="-8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z="2000" spc="-8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</a:t>
            </a:r>
            <a:r>
              <a:rPr lang="en-US" sz="200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spc="-19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352425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1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 accuracy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correct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Choosing the Right Error Measurement</a:t>
            </a:r>
          </a:p>
        </p:txBody>
      </p:sp>
    </p:spTree>
    <p:extLst>
      <p:ext uri="{BB962C8B-B14F-4D97-AF65-F5344CB8AC3E}">
        <p14:creationId xmlns:p14="http://schemas.microsoft.com/office/powerpoint/2010/main" val="14794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7557" y="1323576"/>
            <a:ext cx="667635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</a:t>
            </a:r>
          </a:p>
          <a:p>
            <a:pPr marL="352425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1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Training data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: 1% patients with </a:t>
            </a:r>
            <a:r>
              <a:rPr lang="en-US" sz="2000" spc="-8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z="2000" spc="-8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</a:t>
            </a:r>
            <a:r>
              <a:rPr lang="en-US" sz="200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,</a:t>
            </a:r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spc="-19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352425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1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 accuracy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</a:t>
            </a: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correct</a:t>
            </a:r>
          </a:p>
          <a:p>
            <a:pPr marL="352425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Build a simple model that always predicts "healthy"</a:t>
            </a:r>
          </a:p>
          <a:p>
            <a:pPr marL="352425" marR="1579245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will be 99%...</a:t>
            </a:r>
            <a:endParaRPr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Choosing the Right Error Measurement</a:t>
            </a:r>
          </a:p>
        </p:txBody>
      </p:sp>
    </p:spTree>
    <p:extLst>
      <p:ext uri="{BB962C8B-B14F-4D97-AF65-F5344CB8AC3E}">
        <p14:creationId xmlns:p14="http://schemas.microsoft.com/office/powerpoint/2010/main" val="4012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  <a:endParaRPr lang="en-US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</a:t>
              </a:r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976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47553" y="1185621"/>
            <a:ext cx="1839206" cy="7188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Predicted</a:t>
            </a:r>
          </a:p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Positive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952" y="1185621"/>
            <a:ext cx="1927107" cy="7188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Predicted Negative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7553" y="1904470"/>
            <a:ext cx="1839206" cy="718849"/>
          </a:xfrm>
          <a:prstGeom prst="rect">
            <a:avLst/>
          </a:prstGeom>
          <a:solidFill>
            <a:srgbClr val="0070C0">
              <a:alpha val="4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True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Positive</a:t>
            </a:r>
          </a:p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(TP)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6759" y="1904470"/>
            <a:ext cx="1844300" cy="718849"/>
          </a:xfrm>
          <a:prstGeom prst="rect">
            <a:avLst/>
          </a:prstGeom>
          <a:solidFill>
            <a:srgbClr val="C00000">
              <a:alpha val="5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False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Negative</a:t>
            </a:r>
          </a:p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(FN)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194" y="1904470"/>
            <a:ext cx="1124359" cy="718849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Actual Positive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7553" y="2623320"/>
            <a:ext cx="1839206" cy="718849"/>
          </a:xfrm>
          <a:prstGeom prst="rect">
            <a:avLst/>
          </a:prstGeom>
          <a:solidFill>
            <a:srgbClr val="C00000">
              <a:alpha val="5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False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Positive</a:t>
            </a:r>
          </a:p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(FP)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6759" y="2623320"/>
            <a:ext cx="1844300" cy="718849"/>
          </a:xfrm>
          <a:prstGeom prst="rect">
            <a:avLst/>
          </a:prstGeom>
          <a:solidFill>
            <a:srgbClr val="0070C0">
              <a:alpha val="4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True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Negative</a:t>
            </a:r>
          </a:p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(TN)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3194" y="2623320"/>
            <a:ext cx="1124359" cy="718849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Actual Negative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7058" y="3759005"/>
            <a:ext cx="1433996" cy="456345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Type I Error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Confusion Matrix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36269" y="2035719"/>
            <a:ext cx="1433996" cy="456345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Type II Error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367547" y="2263892"/>
            <a:ext cx="467424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99410" y="3452613"/>
            <a:ext cx="8313" cy="30639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  <a:endParaRPr lang="en-US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</a:t>
              </a:r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Accuracy: Predicting Correctly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2495228" y="3873241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3894433" y="3731335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3894433" y="4057907"/>
            <a:ext cx="225839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02182" y="4145824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  <a:endParaRPr lang="en-US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</a:t>
              </a:r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Recall: Identifying All Positive Instances</a:t>
            </a:r>
          </a:p>
        </p:txBody>
      </p:sp>
      <p:sp>
        <p:nvSpPr>
          <p:cNvPr id="37" name="object 4"/>
          <p:cNvSpPr txBox="1"/>
          <p:nvPr/>
        </p:nvSpPr>
        <p:spPr>
          <a:xfrm>
            <a:off x="3064305" y="3841688"/>
            <a:ext cx="135271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4616798" y="3692033"/>
            <a:ext cx="95048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4616797" y="4057350"/>
            <a:ext cx="95048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24546" y="4091024"/>
            <a:ext cx="9504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349587" y="3841688"/>
            <a:ext cx="18826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1184" y="1837854"/>
            <a:ext cx="3847723" cy="81547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  <a:endParaRPr lang="en-US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</a:t>
              </a:r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Precision: Identifying Only Positive Instances</a:t>
            </a:r>
          </a:p>
        </p:txBody>
      </p:sp>
      <p:sp>
        <p:nvSpPr>
          <p:cNvPr id="29" name="object 4"/>
          <p:cNvSpPr txBox="1"/>
          <p:nvPr/>
        </p:nvSpPr>
        <p:spPr>
          <a:xfrm>
            <a:off x="3066738" y="3807016"/>
            <a:ext cx="125366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4403952" y="3610867"/>
            <a:ext cx="103402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4403952" y="3991682"/>
            <a:ext cx="103402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411700" y="402535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0237" y="1846907"/>
            <a:ext cx="1966671" cy="156153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Linear Regression for Classification?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8"/>
          <p:cNvSpPr/>
          <p:nvPr/>
        </p:nvSpPr>
        <p:spPr>
          <a:xfrm>
            <a:off x="4150604" y="1972473"/>
            <a:ext cx="3245534" cy="1210185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061179" y="3935178"/>
                <a:ext cx="3739485" cy="536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charset="0"/>
                        <a:ea typeface="Avenir Book" charset="0"/>
                        <a:cs typeface="Avenir Book" charset="0"/>
                      </a:rPr>
                      <m:t>𝑥</m:t>
                    </m:r>
                    <m:r>
                      <m:rPr>
                        <m:nor/>
                      </m:rPr>
                      <a:rPr lang="en-US" sz="3200" b="0" i="0" smtClean="0">
                        <a:latin typeface="Avenir Book" charset="0"/>
                        <a:ea typeface="Avenir Book" charset="0"/>
                        <a:cs typeface="Avenir Book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Avenir Book" charset="0"/>
                        <a:ea typeface="Avenir Book" charset="0"/>
                        <a:cs typeface="Avenir Book" charset="0"/>
                      </a:rPr>
                      <m:t>+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Avenir Book" charset="0"/>
                        <a:ea typeface="Avenir Book" charset="0"/>
                        <a:cs typeface="Avenir Book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b="0" i="1" dirty="0" smtClean="0">
                        <a:latin typeface="Cambria Math" charset="0"/>
                        <a:ea typeface="Avenir Book" charset="0"/>
                        <a:cs typeface="Avenir Book" charset="0"/>
                      </a:rPr>
                      <m:t>ε</m:t>
                    </m:r>
                  </m:oMath>
                </a14:m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79" y="3935178"/>
                <a:ext cx="3739485" cy="536557"/>
              </a:xfrm>
              <a:prstGeom prst="rect">
                <a:avLst/>
              </a:prstGeom>
              <a:blipFill rotWithShape="0">
                <a:blip r:embed="rId3"/>
                <a:stretch>
                  <a:fillRect t="-18182" b="-4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  <a:endParaRPr lang="en-US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</a:t>
              </a:r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Specificity: Avoiding False Alarms</a:t>
            </a:r>
          </a:p>
        </p:txBody>
      </p:sp>
      <p:sp>
        <p:nvSpPr>
          <p:cNvPr id="42" name="object 4"/>
          <p:cNvSpPr txBox="1"/>
          <p:nvPr/>
        </p:nvSpPr>
        <p:spPr>
          <a:xfrm>
            <a:off x="3065999" y="3856746"/>
            <a:ext cx="138831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4486759" y="3722589"/>
            <a:ext cx="100738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4486758" y="4103404"/>
            <a:ext cx="100738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4507" y="413707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0237" y="2562129"/>
            <a:ext cx="3847723" cy="86442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  <a:endParaRPr lang="en-US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</a:t>
              </a:r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34170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230798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52637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56004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  <a:endParaRPr lang="en-US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</a:t>
              </a:r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34170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230798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52637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56004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341708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73876" y="4230798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526374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56004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  <a:endParaRPr lang="en-US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Positive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</a:t>
              </a:r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</a:p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 smtClean="0">
                  <a:latin typeface="Avenir Book" charset="0"/>
                  <a:ea typeface="Avenir Book" charset="0"/>
                  <a:cs typeface="Avenir Book" charset="0"/>
                </a:rPr>
                <a:t>Actual </a:t>
              </a:r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19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19088"/>
            <a:ext cx="6042025" cy="346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9525"/>
            <a:r>
              <a:rPr sz="2250" b="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onf</a:t>
            </a:r>
            <a:r>
              <a:rPr sz="2250" b="1" spc="-11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usion </a:t>
            </a:r>
            <a:r>
              <a:rPr sz="2250" b="1" spc="-15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Matr</a:t>
            </a:r>
            <a:r>
              <a:rPr sz="2250" b="1" spc="-8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ix</a:t>
            </a:r>
            <a:endParaRPr sz="225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34170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230798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52637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56004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341708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73876" y="4230798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526374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56004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331059" y="4008523"/>
            <a:ext cx="6741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F1 = 2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7005234" y="3861495"/>
            <a:ext cx="16244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*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978112" y="4157071"/>
            <a:ext cx="1678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981986" y="4190745"/>
            <a:ext cx="1670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4379" y="2324376"/>
            <a:ext cx="5738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Random</a:t>
            </a:r>
          </a:p>
          <a:p>
            <a:pPr algn="ctr"/>
            <a:r>
              <a:rPr lang="en-US" sz="1200" dirty="0" smtClean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Guess</a:t>
            </a:r>
            <a:endParaRPr lang="en-US" sz="1200" dirty="0">
              <a:solidFill>
                <a:srgbClr val="011893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88699" y="3243981"/>
            <a:ext cx="4392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Worse</a:t>
            </a:r>
            <a:endParaRPr lang="en-US" sz="12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8301" y="1755347"/>
            <a:ext cx="4199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Better</a:t>
            </a:r>
            <a:endParaRPr lang="en-US" sz="1200" dirty="0">
              <a:solidFill>
                <a:srgbClr val="C0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6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Receiver Operating Characteristic (ROC)</a:t>
            </a: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77765" y="1174563"/>
            <a:ext cx="4792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Perfect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  <a:endParaRPr lang="en-US" sz="1200" dirty="0">
              <a:solidFill>
                <a:srgbClr val="7030A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total area under ROC curve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781050 w 3848100"/>
              <a:gd name="connsiteY1" fmla="*/ 1866900 h 3400425"/>
              <a:gd name="connsiteX2" fmla="*/ 1162050 w 3848100"/>
              <a:gd name="connsiteY2" fmla="*/ 1181100 h 3400425"/>
              <a:gd name="connsiteX3" fmla="*/ 1533525 w 3848100"/>
              <a:gd name="connsiteY3" fmla="*/ 685800 h 3400425"/>
              <a:gd name="connsiteX4" fmla="*/ 1943100 w 3848100"/>
              <a:gd name="connsiteY4" fmla="*/ 438150 h 3400425"/>
              <a:gd name="connsiteX5" fmla="*/ 3086100 w 3848100"/>
              <a:gd name="connsiteY5" fmla="*/ 142875 h 3400425"/>
              <a:gd name="connsiteX6" fmla="*/ 3476625 w 3848100"/>
              <a:gd name="connsiteY6" fmla="*/ 66675 h 3400425"/>
              <a:gd name="connsiteX7" fmla="*/ 3848100 w 3848100"/>
              <a:gd name="connsiteY7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781050" y="1866900"/>
                </a:lnTo>
                <a:lnTo>
                  <a:pt x="1162050" y="1181100"/>
                </a:lnTo>
                <a:lnTo>
                  <a:pt x="1533525" y="685800"/>
                </a:lnTo>
                <a:lnTo>
                  <a:pt x="1943100" y="438150"/>
                </a:lnTo>
                <a:lnTo>
                  <a:pt x="3086100" y="142875"/>
                </a:lnTo>
                <a:lnTo>
                  <a:pt x="3476625" y="66675"/>
                </a:lnTo>
                <a:lnTo>
                  <a:pt x="3848100" y="0"/>
                </a:lnTo>
              </a:path>
            </a:pathLst>
          </a:custGeom>
          <a:solidFill>
            <a:srgbClr val="FFFFFF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390525 w 3848100"/>
              <a:gd name="connsiteY1" fmla="*/ 1190625 h 3400425"/>
              <a:gd name="connsiteX2" fmla="*/ 771525 w 3848100"/>
              <a:gd name="connsiteY2" fmla="*/ 676275 h 3400425"/>
              <a:gd name="connsiteX3" fmla="*/ 1152525 w 3848100"/>
              <a:gd name="connsiteY3" fmla="*/ 333375 h 3400425"/>
              <a:gd name="connsiteX4" fmla="*/ 1543050 w 3848100"/>
              <a:gd name="connsiteY4" fmla="*/ 180975 h 3400425"/>
              <a:gd name="connsiteX5" fmla="*/ 1924050 w 3848100"/>
              <a:gd name="connsiteY5" fmla="*/ 104775 h 3400425"/>
              <a:gd name="connsiteX6" fmla="*/ 2314575 w 3848100"/>
              <a:gd name="connsiteY6" fmla="*/ 66675 h 3400425"/>
              <a:gd name="connsiteX7" fmla="*/ 2695575 w 3848100"/>
              <a:gd name="connsiteY7" fmla="*/ 28575 h 3400425"/>
              <a:gd name="connsiteX8" fmla="*/ 3086100 w 3848100"/>
              <a:gd name="connsiteY8" fmla="*/ 0 h 3400425"/>
              <a:gd name="connsiteX9" fmla="*/ 3467100 w 3848100"/>
              <a:gd name="connsiteY9" fmla="*/ 0 h 3400425"/>
              <a:gd name="connsiteX10" fmla="*/ 3848100 w 3848100"/>
              <a:gd name="connsiteY10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390525" y="1190625"/>
                </a:lnTo>
                <a:lnTo>
                  <a:pt x="771525" y="676275"/>
                </a:lnTo>
                <a:lnTo>
                  <a:pt x="1152525" y="333375"/>
                </a:lnTo>
                <a:lnTo>
                  <a:pt x="1543050" y="180975"/>
                </a:lnTo>
                <a:lnTo>
                  <a:pt x="1924050" y="104775"/>
                </a:lnTo>
                <a:lnTo>
                  <a:pt x="2314575" y="66675"/>
                </a:lnTo>
                <a:lnTo>
                  <a:pt x="2695575" y="28575"/>
                </a:lnTo>
                <a:lnTo>
                  <a:pt x="3086100" y="0"/>
                </a:lnTo>
                <a:lnTo>
                  <a:pt x="3467100" y="0"/>
                </a:lnTo>
                <a:lnTo>
                  <a:pt x="38481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289050" y="339244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576586" y="3140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867795" y="28834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158670" y="262806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4731728" y="211716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017478" y="185248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5306799" y="159709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597906" y="1338129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910824" y="1088272"/>
            <a:ext cx="68456" cy="77791"/>
          </a:xfrm>
          <a:prstGeom prst="diamond">
            <a:avLst/>
          </a:prstGeom>
          <a:solidFill>
            <a:srgbClr val="011893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574463" y="114006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5282584" y="119007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4995046" y="127133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4705722" y="1342469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420750" y="142951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4135226" y="16069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842566" y="19888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557173" y="250296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3262084" y="308339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3577114" y="1579551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862101" y="13247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4154762" y="12104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443657" y="115091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4725256" y="112413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5014581" y="1093775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30211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559399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2157" y="2569148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AUC 0.5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3476" y="1609060"/>
            <a:ext cx="66524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AUC 0.75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0662" y="1291375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AUC 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6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Area Under Curve (AUC)</a:t>
            </a:r>
          </a:p>
        </p:txBody>
      </p:sp>
    </p:spTree>
    <p:extLst>
      <p:ext uri="{BB962C8B-B14F-4D97-AF65-F5344CB8AC3E}">
        <p14:creationId xmlns:p14="http://schemas.microsoft.com/office/powerpoint/2010/main" val="17986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71162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8357" y="3965902"/>
            <a:ext cx="4039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Recall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51555" y="2280796"/>
            <a:ext cx="6139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Precision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7776" y="31214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60890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9800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8722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740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7116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42732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8348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93965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9581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5197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70814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6430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22046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76633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100637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6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Precision Recall Curve (PR Curve)</a:t>
            </a:r>
          </a:p>
        </p:txBody>
      </p:sp>
      <p:sp>
        <p:nvSpPr>
          <p:cNvPr id="42" name="Freeform 41"/>
          <p:cNvSpPr/>
          <p:nvPr/>
        </p:nvSpPr>
        <p:spPr>
          <a:xfrm>
            <a:off x="3153747" y="1187419"/>
            <a:ext cx="2799184" cy="2533262"/>
          </a:xfrm>
          <a:custGeom>
            <a:avLst/>
            <a:gdLst>
              <a:gd name="connsiteX0" fmla="*/ 0 w 2799184"/>
              <a:gd name="connsiteY0" fmla="*/ 0 h 2533262"/>
              <a:gd name="connsiteX1" fmla="*/ 32657 w 2799184"/>
              <a:gd name="connsiteY1" fmla="*/ 125964 h 2533262"/>
              <a:gd name="connsiteX2" fmla="*/ 32657 w 2799184"/>
              <a:gd name="connsiteY2" fmla="*/ 746449 h 2533262"/>
              <a:gd name="connsiteX3" fmla="*/ 116633 w 2799184"/>
              <a:gd name="connsiteY3" fmla="*/ 807098 h 2533262"/>
              <a:gd name="connsiteX4" fmla="*/ 135294 w 2799184"/>
              <a:gd name="connsiteY4" fmla="*/ 788437 h 2533262"/>
              <a:gd name="connsiteX5" fmla="*/ 195943 w 2799184"/>
              <a:gd name="connsiteY5" fmla="*/ 844421 h 2533262"/>
              <a:gd name="connsiteX6" fmla="*/ 265922 w 2799184"/>
              <a:gd name="connsiteY6" fmla="*/ 797768 h 2533262"/>
              <a:gd name="connsiteX7" fmla="*/ 298580 w 2799184"/>
              <a:gd name="connsiteY7" fmla="*/ 853751 h 2533262"/>
              <a:gd name="connsiteX8" fmla="*/ 419877 w 2799184"/>
              <a:gd name="connsiteY8" fmla="*/ 891074 h 2533262"/>
              <a:gd name="connsiteX9" fmla="*/ 429208 w 2799184"/>
              <a:gd name="connsiteY9" fmla="*/ 947057 h 2533262"/>
              <a:gd name="connsiteX10" fmla="*/ 569167 w 2799184"/>
              <a:gd name="connsiteY10" fmla="*/ 928396 h 2533262"/>
              <a:gd name="connsiteX11" fmla="*/ 657808 w 2799184"/>
              <a:gd name="connsiteY11" fmla="*/ 993711 h 2533262"/>
              <a:gd name="connsiteX12" fmla="*/ 676469 w 2799184"/>
              <a:gd name="connsiteY12" fmla="*/ 1059025 h 2533262"/>
              <a:gd name="connsiteX13" fmla="*/ 737118 w 2799184"/>
              <a:gd name="connsiteY13" fmla="*/ 1161662 h 2533262"/>
              <a:gd name="connsiteX14" fmla="*/ 788437 w 2799184"/>
              <a:gd name="connsiteY14" fmla="*/ 1264298 h 2533262"/>
              <a:gd name="connsiteX15" fmla="*/ 830424 w 2799184"/>
              <a:gd name="connsiteY15" fmla="*/ 1413588 h 2533262"/>
              <a:gd name="connsiteX16" fmla="*/ 914400 w 2799184"/>
              <a:gd name="connsiteY16" fmla="*/ 1483568 h 2533262"/>
              <a:gd name="connsiteX17" fmla="*/ 1068355 w 2799184"/>
              <a:gd name="connsiteY17" fmla="*/ 1544217 h 2533262"/>
              <a:gd name="connsiteX18" fmla="*/ 1189653 w 2799184"/>
              <a:gd name="connsiteY18" fmla="*/ 1600200 h 2533262"/>
              <a:gd name="connsiteX19" fmla="*/ 1254967 w 2799184"/>
              <a:gd name="connsiteY19" fmla="*/ 1609531 h 2533262"/>
              <a:gd name="connsiteX20" fmla="*/ 1324947 w 2799184"/>
              <a:gd name="connsiteY20" fmla="*/ 1595535 h 2533262"/>
              <a:gd name="connsiteX21" fmla="*/ 1413588 w 2799184"/>
              <a:gd name="connsiteY21" fmla="*/ 1716833 h 2533262"/>
              <a:gd name="connsiteX22" fmla="*/ 1506894 w 2799184"/>
              <a:gd name="connsiteY22" fmla="*/ 1777482 h 2533262"/>
              <a:gd name="connsiteX23" fmla="*/ 1637522 w 2799184"/>
              <a:gd name="connsiteY23" fmla="*/ 1889449 h 2533262"/>
              <a:gd name="connsiteX24" fmla="*/ 1740159 w 2799184"/>
              <a:gd name="connsiteY24" fmla="*/ 1908111 h 2533262"/>
              <a:gd name="connsiteX25" fmla="*/ 1814804 w 2799184"/>
              <a:gd name="connsiteY25" fmla="*/ 1982755 h 2533262"/>
              <a:gd name="connsiteX26" fmla="*/ 1880118 w 2799184"/>
              <a:gd name="connsiteY26" fmla="*/ 2071396 h 2533262"/>
              <a:gd name="connsiteX27" fmla="*/ 1964094 w 2799184"/>
              <a:gd name="connsiteY27" fmla="*/ 2122715 h 2533262"/>
              <a:gd name="connsiteX28" fmla="*/ 2010747 w 2799184"/>
              <a:gd name="connsiteY28" fmla="*/ 2192694 h 2533262"/>
              <a:gd name="connsiteX29" fmla="*/ 2192694 w 2799184"/>
              <a:gd name="connsiteY29" fmla="*/ 2313992 h 2533262"/>
              <a:gd name="connsiteX30" fmla="*/ 2360645 w 2799184"/>
              <a:gd name="connsiteY30" fmla="*/ 2374641 h 2533262"/>
              <a:gd name="connsiteX31" fmla="*/ 2533261 w 2799184"/>
              <a:gd name="connsiteY31" fmla="*/ 2439955 h 2533262"/>
              <a:gd name="connsiteX32" fmla="*/ 2687216 w 2799184"/>
              <a:gd name="connsiteY32" fmla="*/ 2481943 h 2533262"/>
              <a:gd name="connsiteX33" fmla="*/ 2799184 w 2799184"/>
              <a:gd name="connsiteY33" fmla="*/ 2533262 h 2533262"/>
              <a:gd name="connsiteX34" fmla="*/ 2799184 w 2799184"/>
              <a:gd name="connsiteY34" fmla="*/ 2533262 h 25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99184" h="2533262">
                <a:moveTo>
                  <a:pt x="0" y="0"/>
                </a:moveTo>
                <a:lnTo>
                  <a:pt x="32657" y="125964"/>
                </a:lnTo>
                <a:lnTo>
                  <a:pt x="32657" y="746449"/>
                </a:lnTo>
                <a:lnTo>
                  <a:pt x="116633" y="807098"/>
                </a:lnTo>
                <a:lnTo>
                  <a:pt x="135294" y="788437"/>
                </a:lnTo>
                <a:lnTo>
                  <a:pt x="195943" y="844421"/>
                </a:lnTo>
                <a:lnTo>
                  <a:pt x="265922" y="797768"/>
                </a:lnTo>
                <a:lnTo>
                  <a:pt x="298580" y="853751"/>
                </a:lnTo>
                <a:lnTo>
                  <a:pt x="419877" y="891074"/>
                </a:lnTo>
                <a:lnTo>
                  <a:pt x="429208" y="947057"/>
                </a:lnTo>
                <a:lnTo>
                  <a:pt x="569167" y="928396"/>
                </a:lnTo>
                <a:lnTo>
                  <a:pt x="657808" y="993711"/>
                </a:lnTo>
                <a:lnTo>
                  <a:pt x="676469" y="1059025"/>
                </a:lnTo>
                <a:lnTo>
                  <a:pt x="737118" y="1161662"/>
                </a:lnTo>
                <a:lnTo>
                  <a:pt x="788437" y="1264298"/>
                </a:lnTo>
                <a:lnTo>
                  <a:pt x="830424" y="1413588"/>
                </a:lnTo>
                <a:lnTo>
                  <a:pt x="914400" y="1483568"/>
                </a:lnTo>
                <a:lnTo>
                  <a:pt x="1068355" y="1544217"/>
                </a:lnTo>
                <a:lnTo>
                  <a:pt x="1189653" y="1600200"/>
                </a:lnTo>
                <a:lnTo>
                  <a:pt x="1254967" y="1609531"/>
                </a:lnTo>
                <a:lnTo>
                  <a:pt x="1324947" y="1595535"/>
                </a:lnTo>
                <a:lnTo>
                  <a:pt x="1413588" y="1716833"/>
                </a:lnTo>
                <a:lnTo>
                  <a:pt x="1506894" y="1777482"/>
                </a:lnTo>
                <a:lnTo>
                  <a:pt x="1637522" y="1889449"/>
                </a:lnTo>
                <a:lnTo>
                  <a:pt x="1740159" y="1908111"/>
                </a:lnTo>
                <a:lnTo>
                  <a:pt x="1814804" y="1982755"/>
                </a:lnTo>
                <a:lnTo>
                  <a:pt x="1880118" y="2071396"/>
                </a:lnTo>
                <a:lnTo>
                  <a:pt x="1964094" y="2122715"/>
                </a:lnTo>
                <a:lnTo>
                  <a:pt x="2010747" y="2192694"/>
                </a:lnTo>
                <a:lnTo>
                  <a:pt x="2192694" y="2313992"/>
                </a:lnTo>
                <a:lnTo>
                  <a:pt x="2360645" y="2374641"/>
                </a:lnTo>
                <a:lnTo>
                  <a:pt x="2533261" y="2439955"/>
                </a:lnTo>
                <a:lnTo>
                  <a:pt x="2687216" y="2481943"/>
                </a:lnTo>
                <a:lnTo>
                  <a:pt x="2799184" y="2533262"/>
                </a:lnTo>
                <a:lnTo>
                  <a:pt x="2799184" y="2533262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074437" y="1695938"/>
            <a:ext cx="2859832" cy="2020077"/>
          </a:xfrm>
          <a:custGeom>
            <a:avLst/>
            <a:gdLst>
              <a:gd name="connsiteX0" fmla="*/ 0 w 2859832"/>
              <a:gd name="connsiteY0" fmla="*/ 1124338 h 2020077"/>
              <a:gd name="connsiteX1" fmla="*/ 41987 w 2859832"/>
              <a:gd name="connsiteY1" fmla="*/ 223934 h 2020077"/>
              <a:gd name="connsiteX2" fmla="*/ 107302 w 2859832"/>
              <a:gd name="connsiteY2" fmla="*/ 0 h 2020077"/>
              <a:gd name="connsiteX3" fmla="*/ 163285 w 2859832"/>
              <a:gd name="connsiteY3" fmla="*/ 97971 h 2020077"/>
              <a:gd name="connsiteX4" fmla="*/ 191277 w 2859832"/>
              <a:gd name="connsiteY4" fmla="*/ 37322 h 2020077"/>
              <a:gd name="connsiteX5" fmla="*/ 214604 w 2859832"/>
              <a:gd name="connsiteY5" fmla="*/ 149289 h 2020077"/>
              <a:gd name="connsiteX6" fmla="*/ 219269 w 2859832"/>
              <a:gd name="connsiteY6" fmla="*/ 228600 h 2020077"/>
              <a:gd name="connsiteX7" fmla="*/ 284583 w 2859832"/>
              <a:gd name="connsiteY7" fmla="*/ 377889 h 2020077"/>
              <a:gd name="connsiteX8" fmla="*/ 293914 w 2859832"/>
              <a:gd name="connsiteY8" fmla="*/ 466530 h 2020077"/>
              <a:gd name="connsiteX9" fmla="*/ 396551 w 2859832"/>
              <a:gd name="connsiteY9" fmla="*/ 410547 h 2020077"/>
              <a:gd name="connsiteX10" fmla="*/ 461865 w 2859832"/>
              <a:gd name="connsiteY10" fmla="*/ 354563 h 2020077"/>
              <a:gd name="connsiteX11" fmla="*/ 559836 w 2859832"/>
              <a:gd name="connsiteY11" fmla="*/ 471196 h 2020077"/>
              <a:gd name="connsiteX12" fmla="*/ 639147 w 2859832"/>
              <a:gd name="connsiteY12" fmla="*/ 541175 h 2020077"/>
              <a:gd name="connsiteX13" fmla="*/ 657808 w 2859832"/>
              <a:gd name="connsiteY13" fmla="*/ 690465 h 2020077"/>
              <a:gd name="connsiteX14" fmla="*/ 713792 w 2859832"/>
              <a:gd name="connsiteY14" fmla="*/ 723122 h 2020077"/>
              <a:gd name="connsiteX15" fmla="*/ 774441 w 2859832"/>
              <a:gd name="connsiteY15" fmla="*/ 811763 h 2020077"/>
              <a:gd name="connsiteX16" fmla="*/ 872412 w 2859832"/>
              <a:gd name="connsiteY16" fmla="*/ 821094 h 2020077"/>
              <a:gd name="connsiteX17" fmla="*/ 989045 w 2859832"/>
              <a:gd name="connsiteY17" fmla="*/ 858416 h 2020077"/>
              <a:gd name="connsiteX18" fmla="*/ 1031032 w 2859832"/>
              <a:gd name="connsiteY18" fmla="*/ 951722 h 2020077"/>
              <a:gd name="connsiteX19" fmla="*/ 1059024 w 2859832"/>
              <a:gd name="connsiteY19" fmla="*/ 1124338 h 2020077"/>
              <a:gd name="connsiteX20" fmla="*/ 1138334 w 2859832"/>
              <a:gd name="connsiteY20" fmla="*/ 1175657 h 2020077"/>
              <a:gd name="connsiteX21" fmla="*/ 1240971 w 2859832"/>
              <a:gd name="connsiteY21" fmla="*/ 1245636 h 2020077"/>
              <a:gd name="connsiteX22" fmla="*/ 1348273 w 2859832"/>
              <a:gd name="connsiteY22" fmla="*/ 1306285 h 2020077"/>
              <a:gd name="connsiteX23" fmla="*/ 1380930 w 2859832"/>
              <a:gd name="connsiteY23" fmla="*/ 1399592 h 2020077"/>
              <a:gd name="connsiteX24" fmla="*/ 1502228 w 2859832"/>
              <a:gd name="connsiteY24" fmla="*/ 1488232 h 2020077"/>
              <a:gd name="connsiteX25" fmla="*/ 1492898 w 2859832"/>
              <a:gd name="connsiteY25" fmla="*/ 1567543 h 2020077"/>
              <a:gd name="connsiteX26" fmla="*/ 1590869 w 2859832"/>
              <a:gd name="connsiteY26" fmla="*/ 1628192 h 2020077"/>
              <a:gd name="connsiteX27" fmla="*/ 1656183 w 2859832"/>
              <a:gd name="connsiteY27" fmla="*/ 1684175 h 2020077"/>
              <a:gd name="connsiteX28" fmla="*/ 1721498 w 2859832"/>
              <a:gd name="connsiteY28" fmla="*/ 1726163 h 2020077"/>
              <a:gd name="connsiteX29" fmla="*/ 1828800 w 2859832"/>
              <a:gd name="connsiteY29" fmla="*/ 1833465 h 2020077"/>
              <a:gd name="connsiteX30" fmla="*/ 1945432 w 2859832"/>
              <a:gd name="connsiteY30" fmla="*/ 1889449 h 2020077"/>
              <a:gd name="connsiteX31" fmla="*/ 2122714 w 2859832"/>
              <a:gd name="connsiteY31" fmla="*/ 1931436 h 2020077"/>
              <a:gd name="connsiteX32" fmla="*/ 2421294 w 2859832"/>
              <a:gd name="connsiteY32" fmla="*/ 1922106 h 2020077"/>
              <a:gd name="connsiteX33" fmla="*/ 2589245 w 2859832"/>
              <a:gd name="connsiteY33" fmla="*/ 1936102 h 2020077"/>
              <a:gd name="connsiteX34" fmla="*/ 2859832 w 2859832"/>
              <a:gd name="connsiteY34" fmla="*/ 2020077 h 2020077"/>
              <a:gd name="connsiteX35" fmla="*/ 2859832 w 2859832"/>
              <a:gd name="connsiteY35" fmla="*/ 2020077 h 202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59832" h="2020077">
                <a:moveTo>
                  <a:pt x="0" y="1124338"/>
                </a:moveTo>
                <a:lnTo>
                  <a:pt x="41987" y="223934"/>
                </a:lnTo>
                <a:lnTo>
                  <a:pt x="107302" y="0"/>
                </a:lnTo>
                <a:lnTo>
                  <a:pt x="163285" y="97971"/>
                </a:lnTo>
                <a:lnTo>
                  <a:pt x="191277" y="37322"/>
                </a:lnTo>
                <a:lnTo>
                  <a:pt x="214604" y="149289"/>
                </a:lnTo>
                <a:lnTo>
                  <a:pt x="219269" y="228600"/>
                </a:lnTo>
                <a:lnTo>
                  <a:pt x="284583" y="377889"/>
                </a:lnTo>
                <a:lnTo>
                  <a:pt x="293914" y="466530"/>
                </a:lnTo>
                <a:lnTo>
                  <a:pt x="396551" y="410547"/>
                </a:lnTo>
                <a:lnTo>
                  <a:pt x="461865" y="354563"/>
                </a:lnTo>
                <a:lnTo>
                  <a:pt x="559836" y="471196"/>
                </a:lnTo>
                <a:lnTo>
                  <a:pt x="639147" y="541175"/>
                </a:lnTo>
                <a:lnTo>
                  <a:pt x="657808" y="690465"/>
                </a:lnTo>
                <a:lnTo>
                  <a:pt x="713792" y="723122"/>
                </a:lnTo>
                <a:lnTo>
                  <a:pt x="774441" y="811763"/>
                </a:lnTo>
                <a:lnTo>
                  <a:pt x="872412" y="821094"/>
                </a:lnTo>
                <a:lnTo>
                  <a:pt x="989045" y="858416"/>
                </a:lnTo>
                <a:lnTo>
                  <a:pt x="1031032" y="951722"/>
                </a:lnTo>
                <a:lnTo>
                  <a:pt x="1059024" y="1124338"/>
                </a:lnTo>
                <a:lnTo>
                  <a:pt x="1138334" y="1175657"/>
                </a:lnTo>
                <a:lnTo>
                  <a:pt x="1240971" y="1245636"/>
                </a:lnTo>
                <a:lnTo>
                  <a:pt x="1348273" y="1306285"/>
                </a:lnTo>
                <a:lnTo>
                  <a:pt x="1380930" y="1399592"/>
                </a:lnTo>
                <a:lnTo>
                  <a:pt x="1502228" y="1488232"/>
                </a:lnTo>
                <a:lnTo>
                  <a:pt x="1492898" y="1567543"/>
                </a:lnTo>
                <a:lnTo>
                  <a:pt x="1590869" y="1628192"/>
                </a:lnTo>
                <a:lnTo>
                  <a:pt x="1656183" y="1684175"/>
                </a:lnTo>
                <a:lnTo>
                  <a:pt x="1721498" y="1726163"/>
                </a:lnTo>
                <a:lnTo>
                  <a:pt x="1828800" y="1833465"/>
                </a:lnTo>
                <a:lnTo>
                  <a:pt x="1945432" y="1889449"/>
                </a:lnTo>
                <a:lnTo>
                  <a:pt x="2122714" y="1931436"/>
                </a:lnTo>
                <a:lnTo>
                  <a:pt x="2421294" y="1922106"/>
                </a:lnTo>
                <a:lnTo>
                  <a:pt x="2589245" y="1936102"/>
                </a:lnTo>
                <a:lnTo>
                  <a:pt x="2859832" y="2020077"/>
                </a:lnTo>
                <a:lnTo>
                  <a:pt x="2859832" y="2020077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61048" y="1469313"/>
            <a:ext cx="45880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61048" y="1301361"/>
            <a:ext cx="45880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13718" y="1211408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Model 1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13718" y="1383677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Model 2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trade-off between precision and recall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</a:p>
        </p:txBody>
      </p:sp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/>
              <p:cNvSpPr txBox="1"/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952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𝐼𝑛𝑐𝑜𝑟𝑟𝑒𝑐𝑡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𝐶𝑙𝑎𝑠𝑠𝑖𝑓𝑖𝑐𝑎𝑡𝑖𝑜𝑛𝑠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212121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Class 1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 smtClean="0">
                <a:latin typeface="Avenir Book" charset="0"/>
                <a:ea typeface="Avenir Book" charset="0"/>
                <a:cs typeface="Avenir Book" charset="0"/>
              </a:rPr>
              <a:t>TP1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3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699224" y="1901749"/>
            <a:ext cx="1851486" cy="6155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Incorrect</a:t>
            </a:r>
          </a:p>
          <a:p>
            <a:pPr marL="9525" algn="ctr"/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Classifications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07121" y="1440085"/>
            <a:ext cx="3711781" cy="29345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5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</a:p>
        </p:txBody>
      </p:sp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Class 1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 smtClean="0">
                <a:latin typeface="Avenir Book" charset="0"/>
                <a:ea typeface="Avenir Book" charset="0"/>
                <a:cs typeface="Avenir Book" charset="0"/>
              </a:rPr>
              <a:t>TP1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3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otal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7122" y="2736062"/>
            <a:ext cx="3711781" cy="16596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Class 1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 smtClean="0">
                <a:latin typeface="Avenir Book" charset="0"/>
                <a:ea typeface="Avenir Book" charset="0"/>
                <a:cs typeface="Avenir Book" charset="0"/>
              </a:rPr>
              <a:t>TP1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3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binary versions—</a:t>
            </a:r>
          </a:p>
          <a:p>
            <a:pPr algn="ctr"/>
            <a:r>
              <a:rPr lang="en-US" sz="2000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2000" spc="-11" dirty="0" smtClean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otal</a:t>
            </a:r>
          </a:p>
        </p:txBody>
      </p:sp>
    </p:spTree>
    <p:extLst>
      <p:ext uri="{BB962C8B-B14F-4D97-AF65-F5344CB8AC3E}">
        <p14:creationId xmlns:p14="http://schemas.microsoft.com/office/powerpoint/2010/main" val="20075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Linear Regression for Classification?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3222228" y="4013007"/>
            <a:ext cx="3881849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If model result &gt; 0.5: predict lost</a:t>
            </a:r>
          </a:p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If 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model result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&lt; 0.5: predict survived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8"/>
          <p:cNvSpPr/>
          <p:nvPr/>
        </p:nvSpPr>
        <p:spPr>
          <a:xfrm>
            <a:off x="4150604" y="1972473"/>
            <a:ext cx="3245534" cy="1210185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6170" y="931164"/>
            <a:ext cx="791273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desired error function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sklearn.metrics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accuracy_score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Calculate the error on the test and predicted data sets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accuracy_value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accuracy_score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y_pred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Lots of other error metrics and diagnostic tools: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sklearn.metrics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precision_score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recall_score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 				f1_score,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roc_auc_score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      				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confusion_matrix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roc_curve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					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precision_recall_curve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Classification Error Metrics: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109" y="1907339"/>
            <a:ext cx="8090794" cy="293258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rgbClr val="21212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4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6170" y="931164"/>
            <a:ext cx="791273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desired error function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sklearn.metrics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accuracy_score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Calculate the error on the test and predicted data sets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accuracy_value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accuracy_score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y_pred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Lots of other error metrics and diagnostic tools: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sklearn.metrics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precision_score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recall_score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 				f1_score,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roc_auc_score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      				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confusion_matrix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roc_curve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					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precision_recall_curve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Classification Error Metrics: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109" y="2933323"/>
            <a:ext cx="8090794" cy="183664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rgbClr val="21212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6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6170" y="931164"/>
            <a:ext cx="791273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desired error function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sklearn.metrics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accuracy_score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Calculate the error on the test and predicted data sets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accuracy_value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accuracy_score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y_test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y_pred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6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Lots of other error metrics and diagnostic tools: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sklearn.metrics</a:t>
            </a:r>
            <a:r>
              <a:rPr lang="en-US" sz="1600" b="1" dirty="0" smtClean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precision_score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recall_score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 				f1_score,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roc_auc_score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      				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confusion_matrix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roc_curve</a:t>
            </a:r>
            <a:r>
              <a:rPr lang="en-U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, 					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precision_recall_curve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Classification Error Metrics: </a:t>
            </a:r>
            <a:r>
              <a:rPr lang="en-US" sz="3000" spc="-26" dirty="0">
                <a:latin typeface="Avenir Book" charset="0"/>
                <a:ea typeface="Avenir Book" charset="0"/>
                <a:cs typeface="Avenir Book" charset="0"/>
              </a:rPr>
              <a:t>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5573" y="1445287"/>
            <a:ext cx="1312850" cy="2100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Linear Regression for Classification?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3222228" y="4013007"/>
            <a:ext cx="3881849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If model result &gt; 0.5: predict lost</a:t>
            </a:r>
          </a:p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If 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model result </a:t>
            </a:r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&lt; 0.5: predict survived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8"/>
          <p:cNvSpPr/>
          <p:nvPr/>
        </p:nvSpPr>
        <p:spPr>
          <a:xfrm>
            <a:off x="4150604" y="2073349"/>
            <a:ext cx="2953473" cy="110930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bject 3"/>
          <p:cNvSpPr txBox="1"/>
          <p:nvPr/>
        </p:nvSpPr>
        <p:spPr>
          <a:xfrm>
            <a:off x="5326550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3"/>
          <p:cNvSpPr txBox="1"/>
          <p:nvPr/>
        </p:nvSpPr>
        <p:spPr>
          <a:xfrm>
            <a:off x="5838131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3"/>
          <p:cNvSpPr txBox="1"/>
          <p:nvPr/>
        </p:nvSpPr>
        <p:spPr>
          <a:xfrm>
            <a:off x="4435599" y="2753362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object 3"/>
          <p:cNvSpPr txBox="1"/>
          <p:nvPr/>
        </p:nvSpPr>
        <p:spPr>
          <a:xfrm>
            <a:off x="4032250" y="2753362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object 3"/>
          <p:cNvSpPr txBox="1"/>
          <p:nvPr/>
        </p:nvSpPr>
        <p:spPr>
          <a:xfrm>
            <a:off x="3743720" y="2753362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3"/>
          <p:cNvSpPr txBox="1"/>
          <p:nvPr/>
        </p:nvSpPr>
        <p:spPr>
          <a:xfrm>
            <a:off x="3157491" y="2753362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6454280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object 3"/>
          <p:cNvSpPr txBox="1"/>
          <p:nvPr/>
        </p:nvSpPr>
        <p:spPr>
          <a:xfrm>
            <a:off x="6661243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3"/>
          <p:cNvSpPr txBox="1"/>
          <p:nvPr/>
        </p:nvSpPr>
        <p:spPr>
          <a:xfrm>
            <a:off x="6837408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7029479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bject 3"/>
          <p:cNvSpPr txBox="1"/>
          <p:nvPr/>
        </p:nvSpPr>
        <p:spPr>
          <a:xfrm>
            <a:off x="7220536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object 3"/>
          <p:cNvSpPr txBox="1"/>
          <p:nvPr/>
        </p:nvSpPr>
        <p:spPr>
          <a:xfrm>
            <a:off x="7424408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bject 3"/>
          <p:cNvSpPr txBox="1"/>
          <p:nvPr/>
        </p:nvSpPr>
        <p:spPr>
          <a:xfrm>
            <a:off x="7694572" y="1538784"/>
            <a:ext cx="213623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3"/>
          <p:cNvSpPr txBox="1"/>
          <p:nvPr/>
        </p:nvSpPr>
        <p:spPr>
          <a:xfrm>
            <a:off x="5860090" y="1233365"/>
            <a:ext cx="119350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Prediction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What is this Function?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27878" y="3850688"/>
            <a:ext cx="5331394" cy="862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943695" y="1472184"/>
            <a:ext cx="11983" cy="236907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3"/>
          <p:cNvSpPr txBox="1"/>
          <p:nvPr/>
        </p:nvSpPr>
        <p:spPr>
          <a:xfrm>
            <a:off x="1558245" y="3721949"/>
            <a:ext cx="364685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558244" y="1602907"/>
            <a:ext cx="364686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558244" y="3284229"/>
            <a:ext cx="364686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0.2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1558244" y="2874782"/>
            <a:ext cx="364686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0.4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558244" y="2417607"/>
            <a:ext cx="364686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558244" y="1984296"/>
            <a:ext cx="364686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4429252" y="3854677"/>
            <a:ext cx="364685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3130804" y="3854677"/>
            <a:ext cx="364685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-5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865554" y="3854677"/>
            <a:ext cx="364685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-10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5759654" y="3854677"/>
            <a:ext cx="364685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7076930" y="3854677"/>
            <a:ext cx="364685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10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605559" y="1674988"/>
            <a:ext cx="6035" cy="2166272"/>
          </a:xfrm>
          <a:prstGeom prst="straightConnector1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965960" y="1700784"/>
            <a:ext cx="5230368" cy="2130552"/>
          </a:xfrm>
          <a:custGeom>
            <a:avLst/>
            <a:gdLst>
              <a:gd name="connsiteX0" fmla="*/ 0 w 5230368"/>
              <a:gd name="connsiteY0" fmla="*/ 2130552 h 2130552"/>
              <a:gd name="connsiteX1" fmla="*/ 1545336 w 5230368"/>
              <a:gd name="connsiteY1" fmla="*/ 2112264 h 2130552"/>
              <a:gd name="connsiteX2" fmla="*/ 2011680 w 5230368"/>
              <a:gd name="connsiteY2" fmla="*/ 1965960 h 2130552"/>
              <a:gd name="connsiteX3" fmla="*/ 2340864 w 5230368"/>
              <a:gd name="connsiteY3" fmla="*/ 1609344 h 2130552"/>
              <a:gd name="connsiteX4" fmla="*/ 2990088 w 5230368"/>
              <a:gd name="connsiteY4" fmla="*/ 448056 h 2130552"/>
              <a:gd name="connsiteX5" fmla="*/ 3346704 w 5230368"/>
              <a:gd name="connsiteY5" fmla="*/ 155448 h 2130552"/>
              <a:gd name="connsiteX6" fmla="*/ 3785616 w 5230368"/>
              <a:gd name="connsiteY6" fmla="*/ 27432 h 2130552"/>
              <a:gd name="connsiteX7" fmla="*/ 5230368 w 5230368"/>
              <a:gd name="connsiteY7" fmla="*/ 0 h 2130552"/>
              <a:gd name="connsiteX0" fmla="*/ 0 w 5230368"/>
              <a:gd name="connsiteY0" fmla="*/ 2130552 h 2130552"/>
              <a:gd name="connsiteX1" fmla="*/ 1545336 w 5230368"/>
              <a:gd name="connsiteY1" fmla="*/ 2112264 h 2130552"/>
              <a:gd name="connsiteX2" fmla="*/ 2011680 w 5230368"/>
              <a:gd name="connsiteY2" fmla="*/ 1965960 h 2130552"/>
              <a:gd name="connsiteX3" fmla="*/ 2340864 w 5230368"/>
              <a:gd name="connsiteY3" fmla="*/ 1609344 h 2130552"/>
              <a:gd name="connsiteX4" fmla="*/ 2990088 w 5230368"/>
              <a:gd name="connsiteY4" fmla="*/ 448056 h 2130552"/>
              <a:gd name="connsiteX5" fmla="*/ 3337560 w 5230368"/>
              <a:gd name="connsiteY5" fmla="*/ 146304 h 2130552"/>
              <a:gd name="connsiteX6" fmla="*/ 3785616 w 5230368"/>
              <a:gd name="connsiteY6" fmla="*/ 27432 h 2130552"/>
              <a:gd name="connsiteX7" fmla="*/ 5230368 w 5230368"/>
              <a:gd name="connsiteY7" fmla="*/ 0 h 2130552"/>
              <a:gd name="connsiteX0" fmla="*/ 0 w 5230368"/>
              <a:gd name="connsiteY0" fmla="*/ 2130552 h 2130552"/>
              <a:gd name="connsiteX1" fmla="*/ 1545336 w 5230368"/>
              <a:gd name="connsiteY1" fmla="*/ 2112264 h 2130552"/>
              <a:gd name="connsiteX2" fmla="*/ 1993392 w 5230368"/>
              <a:gd name="connsiteY2" fmla="*/ 1947672 h 2130552"/>
              <a:gd name="connsiteX3" fmla="*/ 2340864 w 5230368"/>
              <a:gd name="connsiteY3" fmla="*/ 1609344 h 2130552"/>
              <a:gd name="connsiteX4" fmla="*/ 2990088 w 5230368"/>
              <a:gd name="connsiteY4" fmla="*/ 448056 h 2130552"/>
              <a:gd name="connsiteX5" fmla="*/ 3337560 w 5230368"/>
              <a:gd name="connsiteY5" fmla="*/ 146304 h 2130552"/>
              <a:gd name="connsiteX6" fmla="*/ 3785616 w 5230368"/>
              <a:gd name="connsiteY6" fmla="*/ 27432 h 2130552"/>
              <a:gd name="connsiteX7" fmla="*/ 5230368 w 5230368"/>
              <a:gd name="connsiteY7" fmla="*/ 0 h 2130552"/>
              <a:gd name="connsiteX0" fmla="*/ 0 w 5230368"/>
              <a:gd name="connsiteY0" fmla="*/ 2130552 h 2130552"/>
              <a:gd name="connsiteX1" fmla="*/ 1545336 w 5230368"/>
              <a:gd name="connsiteY1" fmla="*/ 2112264 h 2130552"/>
              <a:gd name="connsiteX2" fmla="*/ 1993392 w 5230368"/>
              <a:gd name="connsiteY2" fmla="*/ 1947672 h 2130552"/>
              <a:gd name="connsiteX3" fmla="*/ 2340864 w 5230368"/>
              <a:gd name="connsiteY3" fmla="*/ 1609344 h 2130552"/>
              <a:gd name="connsiteX4" fmla="*/ 2990088 w 5230368"/>
              <a:gd name="connsiteY4" fmla="*/ 448056 h 2130552"/>
              <a:gd name="connsiteX5" fmla="*/ 3337560 w 5230368"/>
              <a:gd name="connsiteY5" fmla="*/ 146304 h 2130552"/>
              <a:gd name="connsiteX6" fmla="*/ 3785616 w 5230368"/>
              <a:gd name="connsiteY6" fmla="*/ 27432 h 2130552"/>
              <a:gd name="connsiteX7" fmla="*/ 5230368 w 5230368"/>
              <a:gd name="connsiteY7" fmla="*/ 0 h 2130552"/>
              <a:gd name="connsiteX0" fmla="*/ 0 w 5230368"/>
              <a:gd name="connsiteY0" fmla="*/ 2130552 h 2130552"/>
              <a:gd name="connsiteX1" fmla="*/ 1545336 w 5230368"/>
              <a:gd name="connsiteY1" fmla="*/ 2112264 h 2130552"/>
              <a:gd name="connsiteX2" fmla="*/ 2002536 w 5230368"/>
              <a:gd name="connsiteY2" fmla="*/ 1956816 h 2130552"/>
              <a:gd name="connsiteX3" fmla="*/ 2340864 w 5230368"/>
              <a:gd name="connsiteY3" fmla="*/ 1609344 h 2130552"/>
              <a:gd name="connsiteX4" fmla="*/ 2990088 w 5230368"/>
              <a:gd name="connsiteY4" fmla="*/ 448056 h 2130552"/>
              <a:gd name="connsiteX5" fmla="*/ 3337560 w 5230368"/>
              <a:gd name="connsiteY5" fmla="*/ 146304 h 2130552"/>
              <a:gd name="connsiteX6" fmla="*/ 3785616 w 5230368"/>
              <a:gd name="connsiteY6" fmla="*/ 27432 h 2130552"/>
              <a:gd name="connsiteX7" fmla="*/ 5230368 w 5230368"/>
              <a:gd name="connsiteY7" fmla="*/ 0 h 2130552"/>
              <a:gd name="connsiteX0" fmla="*/ 0 w 5230368"/>
              <a:gd name="connsiteY0" fmla="*/ 2130552 h 2130552"/>
              <a:gd name="connsiteX1" fmla="*/ 1545336 w 5230368"/>
              <a:gd name="connsiteY1" fmla="*/ 2112264 h 2130552"/>
              <a:gd name="connsiteX2" fmla="*/ 2002536 w 5230368"/>
              <a:gd name="connsiteY2" fmla="*/ 1956816 h 2130552"/>
              <a:gd name="connsiteX3" fmla="*/ 2340864 w 5230368"/>
              <a:gd name="connsiteY3" fmla="*/ 1609344 h 2130552"/>
              <a:gd name="connsiteX4" fmla="*/ 2990088 w 5230368"/>
              <a:gd name="connsiteY4" fmla="*/ 448056 h 2130552"/>
              <a:gd name="connsiteX5" fmla="*/ 3319272 w 5230368"/>
              <a:gd name="connsiteY5" fmla="*/ 137160 h 2130552"/>
              <a:gd name="connsiteX6" fmla="*/ 3785616 w 5230368"/>
              <a:gd name="connsiteY6" fmla="*/ 27432 h 2130552"/>
              <a:gd name="connsiteX7" fmla="*/ 5230368 w 5230368"/>
              <a:gd name="connsiteY7" fmla="*/ 0 h 2130552"/>
              <a:gd name="connsiteX0" fmla="*/ 0 w 5230368"/>
              <a:gd name="connsiteY0" fmla="*/ 2130552 h 2130552"/>
              <a:gd name="connsiteX1" fmla="*/ 1545336 w 5230368"/>
              <a:gd name="connsiteY1" fmla="*/ 2112264 h 2130552"/>
              <a:gd name="connsiteX2" fmla="*/ 2002536 w 5230368"/>
              <a:gd name="connsiteY2" fmla="*/ 1956816 h 2130552"/>
              <a:gd name="connsiteX3" fmla="*/ 2340864 w 5230368"/>
              <a:gd name="connsiteY3" fmla="*/ 1609344 h 2130552"/>
              <a:gd name="connsiteX4" fmla="*/ 2990088 w 5230368"/>
              <a:gd name="connsiteY4" fmla="*/ 448056 h 2130552"/>
              <a:gd name="connsiteX5" fmla="*/ 3319272 w 5230368"/>
              <a:gd name="connsiteY5" fmla="*/ 137160 h 2130552"/>
              <a:gd name="connsiteX6" fmla="*/ 3785616 w 5230368"/>
              <a:gd name="connsiteY6" fmla="*/ 27432 h 2130552"/>
              <a:gd name="connsiteX7" fmla="*/ 5230368 w 5230368"/>
              <a:gd name="connsiteY7" fmla="*/ 0 h 2130552"/>
              <a:gd name="connsiteX0" fmla="*/ 0 w 5230368"/>
              <a:gd name="connsiteY0" fmla="*/ 2130552 h 2130552"/>
              <a:gd name="connsiteX1" fmla="*/ 1545336 w 5230368"/>
              <a:gd name="connsiteY1" fmla="*/ 2112264 h 2130552"/>
              <a:gd name="connsiteX2" fmla="*/ 2011680 w 5230368"/>
              <a:gd name="connsiteY2" fmla="*/ 1975104 h 2130552"/>
              <a:gd name="connsiteX3" fmla="*/ 2340864 w 5230368"/>
              <a:gd name="connsiteY3" fmla="*/ 1609344 h 2130552"/>
              <a:gd name="connsiteX4" fmla="*/ 2990088 w 5230368"/>
              <a:gd name="connsiteY4" fmla="*/ 448056 h 2130552"/>
              <a:gd name="connsiteX5" fmla="*/ 3319272 w 5230368"/>
              <a:gd name="connsiteY5" fmla="*/ 137160 h 2130552"/>
              <a:gd name="connsiteX6" fmla="*/ 3785616 w 5230368"/>
              <a:gd name="connsiteY6" fmla="*/ 27432 h 2130552"/>
              <a:gd name="connsiteX7" fmla="*/ 5230368 w 5230368"/>
              <a:gd name="connsiteY7" fmla="*/ 0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368" h="2130552">
                <a:moveTo>
                  <a:pt x="0" y="2130552"/>
                </a:moveTo>
                <a:lnTo>
                  <a:pt x="1545336" y="2112264"/>
                </a:lnTo>
                <a:cubicBezTo>
                  <a:pt x="1880616" y="2086356"/>
                  <a:pt x="1879092" y="2058924"/>
                  <a:pt x="2011680" y="1975104"/>
                </a:cubicBezTo>
                <a:cubicBezTo>
                  <a:pt x="2144268" y="1891284"/>
                  <a:pt x="2177796" y="1863852"/>
                  <a:pt x="2340864" y="1609344"/>
                </a:cubicBezTo>
                <a:cubicBezTo>
                  <a:pt x="2503932" y="1354836"/>
                  <a:pt x="2827020" y="693420"/>
                  <a:pt x="2990088" y="448056"/>
                </a:cubicBezTo>
                <a:cubicBezTo>
                  <a:pt x="3153156" y="202692"/>
                  <a:pt x="3241548" y="179832"/>
                  <a:pt x="3319272" y="137160"/>
                </a:cubicBezTo>
                <a:cubicBezTo>
                  <a:pt x="3396996" y="94488"/>
                  <a:pt x="3467100" y="50292"/>
                  <a:pt x="3785616" y="27432"/>
                </a:cubicBezTo>
                <a:cubicBezTo>
                  <a:pt x="4104132" y="4572"/>
                  <a:pt x="5230368" y="0"/>
                  <a:pt x="5230368" y="0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39552" y="1852323"/>
                <a:ext cx="2011641" cy="698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Avenir Book" charset="0"/>
                        <a:cs typeface="Avenir Book" charset="0"/>
                      </a:rPr>
                      <m:t>𝑦</m:t>
                    </m:r>
                    <m:r>
                      <a:rPr lang="en-US" sz="3200" i="1">
                        <a:latin typeface="Cambria Math" charset="0"/>
                        <a:ea typeface="Avenir Book" charset="0"/>
                        <a:cs typeface="Avenir Book" charset="0"/>
                      </a:rPr>
                      <m:t> 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52" y="1852323"/>
                <a:ext cx="2011641" cy="698012"/>
              </a:xfrm>
              <a:prstGeom prst="rect">
                <a:avLst/>
              </a:prstGeom>
              <a:blipFill rotWithShape="0"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The Decision Boundary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61179" y="3935178"/>
                <a:ext cx="4167231" cy="718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3200" dirty="0">
                                <a:latin typeface="Avenir Book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79" y="3935178"/>
                <a:ext cx="4167231" cy="7189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 flipV="1">
            <a:off x="4859776" y="1697768"/>
            <a:ext cx="1" cy="1712322"/>
          </a:xfrm>
          <a:prstGeom prst="straightConnector1">
            <a:avLst/>
          </a:prstGeom>
          <a:ln w="53975">
            <a:solidFill>
              <a:srgbClr val="7030A0"/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object 2"/>
          <p:cNvSpPr txBox="1"/>
          <p:nvPr/>
        </p:nvSpPr>
        <p:spPr>
          <a:xfrm>
            <a:off x="398352" y="307119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Logistic Regression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 smtClean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smtClean="0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61179" y="3935178"/>
                <a:ext cx="4167231" cy="718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=</m:t>
                    </m:r>
                    <m:f>
                      <m:fPr>
                        <m:ctrlPr>
                          <a:rPr lang="mr-IN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</m:ctrlPr>
                          </m:sSupPr>
                          <m:e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  <a:ea typeface="Avenir Book" charset="0"/>
                                    <a:cs typeface="Avenir Book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a:rPr lang="en-US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+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3200" i="1" dirty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ε</m:t>
                            </m:r>
                            <m:r>
                              <m:rPr>
                                <m:nor/>
                              </m:rPr>
                              <a:rPr lang="en-US" sz="3200" dirty="0">
                                <a:latin typeface="Avenir Book" charset="0"/>
                                <a:ea typeface="Avenir Book" charset="0"/>
                                <a:cs typeface="Avenir Book" charset="0"/>
                              </a:rPr>
                              <m:t> 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Avenir Book" charset="0"/>
                                <a:cs typeface="Avenir Book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>
                    <a:latin typeface="Avenir Book" charset="0"/>
                    <a:ea typeface="Avenir Book" charset="0"/>
                    <a:cs typeface="Avenir Book" charset="0"/>
                  </a:rPr>
                  <a:t>  </a:t>
                </a:r>
                <a:endParaRPr lang="en-US" sz="3200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79" y="3935178"/>
                <a:ext cx="4167231" cy="7189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Custom 1">
      <a:dk1>
        <a:srgbClr val="000000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6333</TotalTime>
  <Words>3552</Words>
  <Application>Microsoft Macintosh PowerPoint</Application>
  <PresentationFormat>On-screen Show (16:9)</PresentationFormat>
  <Paragraphs>747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Avenir Book</vt:lpstr>
      <vt:lpstr>Calibri</vt:lpstr>
      <vt:lpstr>Calibri Light</vt:lpstr>
      <vt:lpstr>Cambria Math</vt:lpstr>
      <vt:lpstr>Mangal</vt:lpstr>
      <vt:lpstr>Monaco</vt:lpstr>
      <vt:lpstr>Source Code Pro</vt:lpstr>
      <vt:lpstr>simple-dark-2</vt:lpstr>
      <vt:lpstr>1_simple-dark-2</vt:lpstr>
      <vt:lpstr>2_simple-dark-2</vt:lpstr>
      <vt:lpstr>Custom Design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Error Metrics</vt:lpstr>
      <vt:lpstr>PowerPoint Presentation</vt:lpstr>
      <vt:lpstr>PowerPoint Presentation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&lt;Title&gt;</dc:title>
  <cp:lastModifiedBy>Taylan Bilal</cp:lastModifiedBy>
  <cp:revision>194</cp:revision>
  <cp:lastPrinted>2017-03-12T03:34:29Z</cp:lastPrinted>
  <dcterms:modified xsi:type="dcterms:W3CDTF">2017-04-05T18:19:35Z</dcterms:modified>
</cp:coreProperties>
</file>