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2" r:id="rId2"/>
    <p:sldMasterId id="2147483678" r:id="rId3"/>
    <p:sldMasterId id="2147483692" r:id="rId4"/>
    <p:sldMasterId id="2147483717" r:id="rId5"/>
    <p:sldMasterId id="2147483734" r:id="rId6"/>
  </p:sldMasterIdLst>
  <p:notesMasterIdLst>
    <p:notesMasterId r:id="rId56"/>
  </p:notesMasterIdLst>
  <p:sldIdLst>
    <p:sldId id="25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329" r:id="rId23"/>
    <p:sldId id="327" r:id="rId24"/>
    <p:sldId id="328" r:id="rId25"/>
    <p:sldId id="301" r:id="rId26"/>
    <p:sldId id="302" r:id="rId27"/>
    <p:sldId id="303" r:id="rId28"/>
    <p:sldId id="304" r:id="rId29"/>
    <p:sldId id="330" r:id="rId30"/>
    <p:sldId id="333" r:id="rId31"/>
    <p:sldId id="334" r:id="rId32"/>
    <p:sldId id="308" r:id="rId33"/>
    <p:sldId id="372" r:id="rId34"/>
    <p:sldId id="368" r:id="rId35"/>
    <p:sldId id="371" r:id="rId36"/>
    <p:sldId id="370" r:id="rId37"/>
    <p:sldId id="336" r:id="rId38"/>
    <p:sldId id="337" r:id="rId39"/>
    <p:sldId id="338" r:id="rId40"/>
    <p:sldId id="339" r:id="rId41"/>
    <p:sldId id="340" r:id="rId42"/>
    <p:sldId id="341" r:id="rId43"/>
    <p:sldId id="414" r:id="rId44"/>
    <p:sldId id="373" r:id="rId45"/>
    <p:sldId id="381" r:id="rId46"/>
    <p:sldId id="382" r:id="rId47"/>
    <p:sldId id="320" r:id="rId48"/>
    <p:sldId id="342" r:id="rId49"/>
    <p:sldId id="344" r:id="rId50"/>
    <p:sldId id="343" r:id="rId51"/>
    <p:sldId id="380" r:id="rId52"/>
    <p:sldId id="383" r:id="rId53"/>
    <p:sldId id="384" r:id="rId54"/>
    <p:sldId id="352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00000"/>
    <a:srgbClr val="235F83"/>
    <a:srgbClr val="8E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4"/>
    <p:restoredTop sz="69905"/>
  </p:normalViewPr>
  <p:slideViewPr>
    <p:cSldViewPr snapToGrid="0" snapToObjects="1">
      <p:cViewPr varScale="1">
        <p:scale>
          <a:sx n="111" d="100"/>
          <a:sy n="111" d="100"/>
        </p:scale>
        <p:origin x="2088" y="184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notesViewPr>
    <p:cSldViewPr snapToGrid="0" snapToObjects="1">
      <p:cViewPr varScale="1">
        <p:scale>
          <a:sx n="152" d="100"/>
          <a:sy n="152" d="100"/>
        </p:scale>
        <p:origin x="349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presProps" Target="pres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100" b="0" i="0" u="none" strike="noStrike" cap="none" dirty="0"/>
              <a:t>Today we are going to discuss how we can tweak our ML models</a:t>
            </a:r>
            <a:r>
              <a:rPr lang="en-US" sz="1100" b="0" i="0" u="none" strike="noStrike" cap="none" baseline="0" dirty="0"/>
              <a:t> so that they not only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100" b="0" i="0" u="none" strike="noStrike" cap="none" baseline="0" dirty="0"/>
              <a:t>	describe the training dataset in hand well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100" b="0" i="0" u="none" strike="noStrike" cap="none" baseline="0" dirty="0"/>
              <a:t>	but also generalize outside the training set.</a:t>
            </a: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 cost function will be written like this. Minimizing this is equivalent to the previous function.</a:t>
            </a:r>
          </a:p>
        </p:txBody>
      </p:sp>
    </p:spTree>
    <p:extLst>
      <p:ext uri="{BB962C8B-B14F-4D97-AF65-F5344CB8AC3E}">
        <p14:creationId xmlns:p14="http://schemas.microsoft.com/office/powerpoint/2010/main" val="3102503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48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</a:t>
            </a:r>
            <a:r>
              <a:rPr lang="en-US" baseline="0" dirty="0"/>
              <a:t> are some model metrics.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Sum of Squared Error, or Sum of Squared Residuals. This is the total squared error the model is making. Related to the cost function.</a:t>
            </a:r>
          </a:p>
        </p:txBody>
      </p:sp>
    </p:spTree>
    <p:extLst>
      <p:ext uri="{BB962C8B-B14F-4D97-AF65-F5344CB8AC3E}">
        <p14:creationId xmlns:p14="http://schemas.microsoft.com/office/powerpoint/2010/main" val="65461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Total sum of squares</a:t>
            </a:r>
            <a:r>
              <a:rPr lang="en-US" baseline="0" dirty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Difference between our observed values and the average observed value.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Notice there is no predictions involved with this one.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It’s a measure of how the observed values differ from the mean. Are they concentrated around the mean or not?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venir Book"/>
              </a:rPr>
              <a:t>This</a:t>
            </a:r>
            <a:r>
              <a:rPr lang="en-US" baseline="0" dirty="0">
                <a:latin typeface="Avenir Book"/>
              </a:rPr>
              <a:t> is the famous R^2 metric.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venir Book"/>
              </a:rPr>
              <a:t>SSE measures the distance between truth and our predictions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venir Book"/>
              </a:rPr>
              <a:t>TSS measures the distance between truth and average truth.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latin typeface="Avenir Book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venir Book"/>
              </a:rPr>
              <a:t>SSE is the unexplained variation by our model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venir Book"/>
              </a:rPr>
              <a:t>TSS is the total variation of the truth values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latin typeface="Avenir Book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venir Book"/>
              </a:rPr>
              <a:t>So R2 is a measure of the explained variation by our model! (1-unexplained/total = explained / total)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latin typeface="Avenir Book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venir Book"/>
              </a:rPr>
              <a:t>Keep in mind that this can be applied to any regression algorithm, not restricted to linear reg.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68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Another preprocessing trick we can apply is to create new features out of the ones we already have.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We have seen this during the overfitting discussion. Instead of a line, we can add budget^2 to the list of features and fit a polynomial.</a:t>
            </a:r>
          </a:p>
        </p:txBody>
      </p:sp>
    </p:spTree>
    <p:extLst>
      <p:ext uri="{BB962C8B-B14F-4D97-AF65-F5344CB8AC3E}">
        <p14:creationId xmlns:p14="http://schemas.microsoft.com/office/powerpoint/2010/main" val="750131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The resulting algorithm is still linear regression, since the outcome is still a linear combination of the features.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The non-linear relationship between one feature and the other does not make the algorithm non-linear.</a:t>
            </a:r>
          </a:p>
        </p:txBody>
      </p:sp>
    </p:spTree>
    <p:extLst>
      <p:ext uri="{BB962C8B-B14F-4D97-AF65-F5344CB8AC3E}">
        <p14:creationId xmlns:p14="http://schemas.microsoft.com/office/powerpoint/2010/main" val="537865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Another way to find the best model is to ask how well does it generalize?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Model on left performs</a:t>
            </a:r>
            <a:r>
              <a:rPr lang="en-US" baseline="0" dirty="0">
                <a:latin typeface="Avenir Book"/>
              </a:rPr>
              <a:t> poorly during both training and predicting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Model on right performs perfectly during training, poorly when predicting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Middle model is just right for both training and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79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These concepts have names: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Example</a:t>
            </a:r>
            <a:r>
              <a:rPr lang="en-US" baseline="0" dirty="0">
                <a:latin typeface="Avenir Book"/>
              </a:rPr>
              <a:t> on left is </a:t>
            </a:r>
            <a:r>
              <a:rPr lang="en-US" baseline="0" dirty="0" err="1">
                <a:latin typeface="Avenir Book"/>
              </a:rPr>
              <a:t>underfitting</a:t>
            </a:r>
            <a:r>
              <a:rPr lang="en-US" baseline="0" dirty="0">
                <a:latin typeface="Avenir Book"/>
              </a:rPr>
              <a:t> the data—model is too simple to represent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Example on right is overfitting the data—model is too complex to represent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As we've discussed, center</a:t>
            </a:r>
            <a:r>
              <a:rPr lang="en-US" baseline="0" dirty="0"/>
              <a:t> example is just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11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In machine learning</a:t>
            </a:r>
            <a:r>
              <a:rPr lang="en-US" baseline="0" dirty="0">
                <a:latin typeface="Avenir Book"/>
              </a:rPr>
              <a:t> lingo, the situation on the left is high bias and low variance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On right is low bias and high variance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So, how do we know that we have achieved the center, a balance of bias and variance?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Put differently, we want to find the combination of parameters that will generalize to unknown/new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7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Our target </a:t>
            </a:r>
            <a:r>
              <a:rPr lang="en-US" baseline="0" dirty="0" err="1">
                <a:latin typeface="Avenir Book"/>
              </a:rPr>
              <a:t>var</a:t>
            </a:r>
            <a:r>
              <a:rPr lang="en-US" baseline="0" dirty="0">
                <a:latin typeface="Avenir Book"/>
              </a:rPr>
              <a:t> is box office revenue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Our feature is movie budget only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B0 is called the “intercept”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And B1, </a:t>
            </a:r>
            <a:r>
              <a:rPr lang="en-US" baseline="0" dirty="0" err="1">
                <a:latin typeface="Avenir Book"/>
              </a:rPr>
              <a:t>coeff</a:t>
            </a:r>
            <a:r>
              <a:rPr lang="en-US" baseline="0" dirty="0">
                <a:latin typeface="Avenir Book"/>
              </a:rPr>
              <a:t> of x, is the slope of the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77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Solution</a:t>
            </a:r>
            <a:r>
              <a:rPr lang="en-US" baseline="0" dirty="0">
                <a:latin typeface="Avenir Book"/>
              </a:rPr>
              <a:t> lies in the existing data used to fit our model.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Let’s say this is some historical </a:t>
            </a:r>
            <a:r>
              <a:rPr lang="en-US" baseline="0" dirty="0" err="1">
                <a:latin typeface="Avenir Book"/>
              </a:rPr>
              <a:t>trainingset</a:t>
            </a:r>
            <a:r>
              <a:rPr lang="en-US" baseline="0" dirty="0">
                <a:latin typeface="Avenir Book"/>
              </a:rPr>
              <a:t> we 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2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Split the data into two parts—one is usually</a:t>
            </a:r>
            <a:r>
              <a:rPr lang="en-US" baseline="0" dirty="0">
                <a:latin typeface="Avenir Book"/>
              </a:rPr>
              <a:t> larger than the other (say 60/40 or 70/30)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Larger data set is the training data that we use to train the model, as before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Smaller data set is unseen until last step where the error of the model is calculated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Ensures the model generalizes to new situations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Make sure the splits are independent from each other!</a:t>
            </a:r>
          </a:p>
        </p:txBody>
      </p:sp>
    </p:spTree>
    <p:extLst>
      <p:ext uri="{BB962C8B-B14F-4D97-AF65-F5344CB8AC3E}">
        <p14:creationId xmlns:p14="http://schemas.microsoft.com/office/powerpoint/2010/main" val="834342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To summarize, the training data is used to fit the model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Using this model, predict results on the test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Measure performance</a:t>
            </a:r>
          </a:p>
        </p:txBody>
      </p:sp>
    </p:spTree>
    <p:extLst>
      <p:ext uri="{BB962C8B-B14F-4D97-AF65-F5344CB8AC3E}">
        <p14:creationId xmlns:p14="http://schemas.microsoft.com/office/powerpoint/2010/main" val="1872960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Let's</a:t>
            </a:r>
            <a:r>
              <a:rPr lang="en-US" baseline="0" dirty="0">
                <a:latin typeface="Avenir Book"/>
              </a:rPr>
              <a:t> look at an actual scenario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Here we have split data in to training and test sets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Will be performing linear regression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that is, we’re going to fit a line that explains the training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87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Perform</a:t>
            </a:r>
            <a:r>
              <a:rPr lang="en-US" baseline="0" dirty="0">
                <a:latin typeface="Avenir Book"/>
              </a:rPr>
              <a:t> regression on the the training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Determine parameters of best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76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Predict value for each point</a:t>
            </a:r>
            <a:r>
              <a:rPr lang="en-US" baseline="0" dirty="0">
                <a:latin typeface="Avenir Book"/>
              </a:rPr>
              <a:t> in the test data based on previously determined parameters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Predictions are shown by purple squares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How did the predictions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40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Measure error</a:t>
            </a:r>
            <a:r>
              <a:rPr lang="en-US" baseline="0" dirty="0">
                <a:latin typeface="Avenir Book"/>
              </a:rPr>
              <a:t> for each predicted 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Residuals used for error metric are shown as black lines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Model with smallest error value is chosen as</a:t>
            </a:r>
            <a:r>
              <a:rPr lang="en-US" baseline="0" dirty="0"/>
              <a:t> best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11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Conceptual</a:t>
            </a:r>
            <a:r>
              <a:rPr lang="en-US" baseline="0" dirty="0">
                <a:latin typeface="Avenir Book"/>
              </a:rPr>
              <a:t> workflow for using train and test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Training data (both features and labels) are given to a model, K-nearest neighbors is shown here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Model parameters are fit using this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Error is then calculated on the features that were split into the test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98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 predicted labels (</a:t>
            </a:r>
            <a:r>
              <a:rPr lang="en-US" dirty="0" err="1">
                <a:latin typeface="Avenir Book"/>
              </a:rPr>
              <a:t>Y_predict</a:t>
            </a:r>
            <a:r>
              <a:rPr lang="en-US" dirty="0">
                <a:latin typeface="Avenir Book"/>
              </a:rPr>
              <a:t>) can</a:t>
            </a:r>
            <a:r>
              <a:rPr lang="en-US" baseline="0" dirty="0">
                <a:latin typeface="Avenir Book"/>
              </a:rPr>
              <a:t> then be compared to the actual ones (</a:t>
            </a:r>
            <a:r>
              <a:rPr lang="en-US" baseline="0" dirty="0" err="1">
                <a:latin typeface="Avenir Book"/>
              </a:rPr>
              <a:t>Y_test</a:t>
            </a:r>
            <a:r>
              <a:rPr lang="en-US" baseline="0" dirty="0">
                <a:latin typeface="Avenir Book"/>
              </a:rPr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Can use these two data sets to calculate the error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Choice of error metric depends on situation, but we will cover these at the end of this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9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Let's</a:t>
            </a:r>
            <a:r>
              <a:rPr lang="en-US" baseline="0" dirty="0">
                <a:latin typeface="Avenir Book"/>
              </a:rPr>
              <a:t> take a look from a practical stand point now about how the data are split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>
                <a:latin typeface="Avenir Book"/>
              </a:rPr>
              <a:t>Scikit</a:t>
            </a:r>
            <a:r>
              <a:rPr lang="en-US" baseline="0" dirty="0">
                <a:latin typeface="Avenir Book"/>
              </a:rPr>
              <a:t> learn has a model selection library that contains </a:t>
            </a:r>
            <a:r>
              <a:rPr lang="en-US" baseline="0" dirty="0" err="1">
                <a:latin typeface="Avenir Book"/>
              </a:rPr>
              <a:t>train_test_split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4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the best line, defined by coefficients B0 and B1.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How did we get here though? We minimized a cost function!</a:t>
            </a:r>
          </a:p>
        </p:txBody>
      </p:sp>
    </p:spTree>
    <p:extLst>
      <p:ext uri="{BB962C8B-B14F-4D97-AF65-F5344CB8AC3E}">
        <p14:creationId xmlns:p14="http://schemas.microsoft.com/office/powerpoint/2010/main" val="2527865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This is used to split the data into train</a:t>
            </a:r>
            <a:r>
              <a:rPr lang="en-US" baseline="0" dirty="0">
                <a:latin typeface="Avenir Book"/>
              </a:rPr>
              <a:t> and test sets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Can set parameters like the percent of test (or train data)</a:t>
            </a:r>
          </a:p>
        </p:txBody>
      </p:sp>
    </p:spTree>
    <p:extLst>
      <p:ext uri="{BB962C8B-B14F-4D97-AF65-F5344CB8AC3E}">
        <p14:creationId xmlns:p14="http://schemas.microsoft.com/office/powerpoint/2010/main" val="286097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There are other ways of splitting the data</a:t>
            </a:r>
            <a:r>
              <a:rPr lang="en-US" baseline="0" dirty="0">
                <a:latin typeface="Avenir Book"/>
              </a:rPr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For example, the data can be stratified, which means to ensure the label composition is uniformly distributed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to guarantee that we don’t get an unlucky split that’s skewed. Our splits should be similar to the original dataset.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3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Even better than</a:t>
            </a:r>
            <a:r>
              <a:rPr lang="en-US" baseline="0" dirty="0">
                <a:latin typeface="Avenir Book"/>
              </a:rPr>
              <a:t> calculating error on a single test split is to use cross validation to calculate the error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Involves splitting the data into two parts, like before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time we will call them training and validation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However, we will be doing this split multiple times and then will be averaging the resulting error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takes more time, however the performance measure is more statistically significant.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70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As before, the model</a:t>
            </a:r>
            <a:r>
              <a:rPr lang="en-US" baseline="0" dirty="0">
                <a:latin typeface="Avenir Book"/>
              </a:rPr>
              <a:t> parameters are determined from training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Error calculated on the validation data is recorded</a:t>
            </a: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05360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 process is actually repeated many</a:t>
            </a:r>
            <a:r>
              <a:rPr lang="en-US" baseline="0" dirty="0">
                <a:latin typeface="Avenir Book"/>
              </a:rPr>
              <a:t> times for different splits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Here is the first split with the training data on top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Smaller validation set on the bottom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87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</a:t>
            </a:r>
            <a:r>
              <a:rPr lang="en-US" baseline="0" dirty="0">
                <a:latin typeface="Avenir Book"/>
              </a:rPr>
              <a:t> second set could look something like this with the validation set encompassing a different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724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And then</a:t>
            </a:r>
            <a:r>
              <a:rPr lang="en-US" baseline="0" dirty="0">
                <a:latin typeface="Avenir Book"/>
              </a:rPr>
              <a:t> here would be the third cross validation split with the validation data being a different part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311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And this is the final cross</a:t>
            </a:r>
            <a:r>
              <a:rPr lang="en-US" baseline="0" dirty="0">
                <a:latin typeface="Avenir Book"/>
              </a:rPr>
              <a:t> validation 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84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Errors are averaged together and a single performance measure for the model is produced</a:t>
            </a:r>
          </a:p>
        </p:txBody>
      </p:sp>
    </p:spTree>
    <p:extLst>
      <p:ext uri="{BB962C8B-B14F-4D97-AF65-F5344CB8AC3E}">
        <p14:creationId xmlns:p14="http://schemas.microsoft.com/office/powerpoint/2010/main" val="20118811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This can be used to compare models: We can do this for several models, and choose the best model</a:t>
            </a:r>
          </a:p>
          <a:p>
            <a:pPr marL="171450" indent="-171450">
              <a:buFont typeface="Arial" charset="0"/>
              <a:buChar char="•"/>
            </a:pPr>
            <a:endParaRPr lang="en-US" dirty="0">
              <a:latin typeface="Avenir Book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To</a:t>
            </a:r>
            <a:r>
              <a:rPr lang="en-US" baseline="0" dirty="0">
                <a:latin typeface="Avenir Book"/>
              </a:rPr>
              <a:t> contrast, choosing the best model by testing on a single test split can be a bad idea, as trying many things can produce a result that does really well on THAT test split, but not so much on others.</a:t>
            </a: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45111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With this line, we can predict what the box office revenue will be, for a new movie.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And it is not going to be a any random prediction.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It’s going to be relatively accurate.</a:t>
            </a:r>
          </a:p>
        </p:txBody>
      </p:sp>
    </p:spTree>
    <p:extLst>
      <p:ext uri="{BB962C8B-B14F-4D97-AF65-F5344CB8AC3E}">
        <p14:creationId xmlns:p14="http://schemas.microsoft.com/office/powerpoint/2010/main" val="32775968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Let’s look at how the error metrics</a:t>
            </a:r>
            <a:r>
              <a:rPr lang="en-US" baseline="0" dirty="0">
                <a:latin typeface="Avenir Book"/>
              </a:rPr>
              <a:t> (usually) behave with various levels of model complexity.</a:t>
            </a:r>
            <a:endParaRPr lang="en-US" dirty="0">
              <a:latin typeface="Avenir Book"/>
            </a:endParaRPr>
          </a:p>
          <a:p>
            <a:pPr marL="171450" indent="-171450">
              <a:buFont typeface="Arial" charset="0"/>
              <a:buChar char="•"/>
            </a:pPr>
            <a:endParaRPr lang="en-US" dirty="0">
              <a:latin typeface="Avenir Book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Training error: we’re fitting our model on the training data, and then testing it</a:t>
            </a:r>
            <a:r>
              <a:rPr lang="en-US" baseline="0" dirty="0">
                <a:latin typeface="Avenir Book"/>
              </a:rPr>
              <a:t> on the same training data (bad practice if this is the only thing that we do)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Cross-validation error: same as before, averaged out error values obtained from the various test splits.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>
              <a:latin typeface="Avenir Book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Error for the training data will continue to decrease and eventually plateau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Doesn't</a:t>
            </a:r>
            <a:r>
              <a:rPr lang="en-US" baseline="0" dirty="0">
                <a:latin typeface="Avenir Book"/>
              </a:rPr>
              <a:t> increase because we can always fit training data better with more complex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887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However, Effect</a:t>
            </a:r>
            <a:r>
              <a:rPr lang="en-US" baseline="0" dirty="0">
                <a:latin typeface="Avenir Book"/>
              </a:rPr>
              <a:t> of polynomial complexity on cross validation error is a different story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Error will decrease for a while and then start to increase again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Increase signifies failure of model to generalize</a:t>
            </a:r>
          </a:p>
        </p:txBody>
      </p:sp>
    </p:spTree>
    <p:extLst>
      <p:ext uri="{BB962C8B-B14F-4D97-AF65-F5344CB8AC3E}">
        <p14:creationId xmlns:p14="http://schemas.microsoft.com/office/powerpoint/2010/main" val="2740973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This can be </a:t>
            </a:r>
            <a:r>
              <a:rPr lang="en-US" baseline="0" dirty="0">
                <a:latin typeface="Avenir Book"/>
              </a:rPr>
              <a:t>used to find the best model parameters, such as the best polynomial degree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Here is what the error looks like on the training and cross validation data sets on a validation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628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latin typeface="Avenir Book"/>
              </a:rPr>
              <a:t>Models associated with left side of</a:t>
            </a:r>
            <a:r>
              <a:rPr lang="en-US" baseline="0" dirty="0">
                <a:latin typeface="Avenir Book"/>
              </a:rPr>
              <a:t> this curve are </a:t>
            </a:r>
            <a:r>
              <a:rPr lang="en-US" baseline="0" dirty="0" err="1">
                <a:latin typeface="Avenir Book"/>
              </a:rPr>
              <a:t>underfitting</a:t>
            </a:r>
            <a:r>
              <a:rPr lang="en-US" baseline="0" dirty="0">
                <a:latin typeface="Avenir Book"/>
              </a:rPr>
              <a:t> the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Diagnostic is that they have high error for both training and cross validation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Training error probably can be improved with a more complicated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388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Models associated with the right side of this curve</a:t>
            </a:r>
            <a:r>
              <a:rPr lang="en-US" baseline="0" dirty="0">
                <a:latin typeface="Avenir Book"/>
              </a:rPr>
              <a:t> are overfitting the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Diagnostic is that training error is low while cross validation error is high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Cross validation error can probably be improved by simplifying the model a little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101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Middle of the curve is where we'd like to be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Diagnostic here is that both training and cross validation error are low,</a:t>
            </a:r>
            <a:r>
              <a:rPr lang="en-US" baseline="0" dirty="0">
                <a:latin typeface="Avenir Book"/>
              </a:rPr>
              <a:t> and they are close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097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 model selection library</a:t>
            </a:r>
            <a:r>
              <a:rPr lang="en-US" baseline="0" dirty="0">
                <a:latin typeface="Avenir Book"/>
              </a:rPr>
              <a:t> of </a:t>
            </a:r>
            <a:r>
              <a:rPr lang="en-US" baseline="0" dirty="0" err="1">
                <a:latin typeface="Avenir Book"/>
              </a:rPr>
              <a:t>scikit</a:t>
            </a:r>
            <a:r>
              <a:rPr lang="en-US" baseline="0" dirty="0">
                <a:latin typeface="Avenir Book"/>
              </a:rPr>
              <a:t> learn also contains a cross validation scoring function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654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Cross validation requires the model, feature data, label data, number of splits and method of scoring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Will return the average</a:t>
            </a:r>
            <a:r>
              <a:rPr lang="en-US" baseline="0" dirty="0"/>
              <a:t> score of all cross validations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296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There are other,</a:t>
            </a:r>
            <a:r>
              <a:rPr lang="en-US" baseline="0" dirty="0">
                <a:latin typeface="Avenir Book"/>
              </a:rPr>
              <a:t> lower level, methods available for splitting data into multiple cross validation splits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Difference generally is whether or not the labels are stratified into the splits.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770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7854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So let’s analyze how we found that special line.</a:t>
            </a:r>
            <a:endParaRPr lang="en-US" baseline="0" dirty="0">
              <a:latin typeface="+mn-lt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+mn-lt"/>
              </a:rPr>
              <a:t>Why not this purple line instead of the blue?</a:t>
            </a:r>
            <a:endParaRPr lang="en-US" baseline="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5488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For a given line, we have predicted values (values on the line), and the ground truth from our training set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Thus, for any movie, we know the magnitude of the error in our predictions!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8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error</a:t>
            </a:r>
            <a:r>
              <a:rPr lang="en-US" baseline="0" dirty="0"/>
              <a:t> formula for a given observation.</a:t>
            </a:r>
          </a:p>
          <a:p>
            <a:r>
              <a:rPr lang="en-US" baseline="0" dirty="0"/>
              <a:t>Since this can be negative, we’re more interested in a positive version of this.</a:t>
            </a:r>
          </a:p>
          <a:p>
            <a:r>
              <a:rPr lang="en-US" baseline="0" dirty="0"/>
              <a:t>Something like the absolute value of this (L1 norm)</a:t>
            </a:r>
          </a:p>
          <a:p>
            <a:r>
              <a:rPr lang="en-US" baseline="0" dirty="0"/>
              <a:t>Or the </a:t>
            </a:r>
            <a:r>
              <a:rPr lang="en-US" baseline="0" dirty="0" err="1"/>
              <a:t>euclidean</a:t>
            </a:r>
            <a:r>
              <a:rPr lang="en-US" baseline="0" dirty="0"/>
              <a:t> distance / length of the gray line segments (L2 norm) </a:t>
            </a:r>
            <a:r>
              <a:rPr lang="mr-IN" baseline="0" dirty="0"/>
              <a:t>–</a:t>
            </a:r>
            <a:r>
              <a:rPr lang="en-US" baseline="0" dirty="0"/>
              <a:t> more popular</a:t>
            </a:r>
          </a:p>
        </p:txBody>
      </p:sp>
    </p:spTree>
    <p:extLst>
      <p:ext uri="{BB962C8B-B14F-4D97-AF65-F5344CB8AC3E}">
        <p14:creationId xmlns:p14="http://schemas.microsoft.com/office/powerpoint/2010/main" val="183491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probably the most popular cost function for linear regression</a:t>
            </a:r>
          </a:p>
          <a:p>
            <a:r>
              <a:rPr lang="en-US" baseline="0" dirty="0"/>
              <a:t>It’s called the Mean Squared Error</a:t>
            </a:r>
          </a:p>
          <a:p>
            <a:r>
              <a:rPr lang="en-US" baseline="0" dirty="0"/>
              <a:t>It gives us the average length of the gray line segments in the figure.</a:t>
            </a:r>
          </a:p>
          <a:p>
            <a:endParaRPr lang="en-US" baseline="0" dirty="0"/>
          </a:p>
          <a:p>
            <a:r>
              <a:rPr lang="en-US" baseline="0" dirty="0"/>
              <a:t>Here, x’s and y’s are given in the </a:t>
            </a:r>
            <a:r>
              <a:rPr lang="en-US" baseline="0" dirty="0" err="1"/>
              <a:t>trainingset</a:t>
            </a:r>
            <a:r>
              <a:rPr lang="en-US" baseline="0" dirty="0"/>
              <a:t>, and we’re thinking of this as a function of B0 and B1</a:t>
            </a:r>
          </a:p>
        </p:txBody>
      </p:sp>
    </p:spTree>
    <p:extLst>
      <p:ext uri="{BB962C8B-B14F-4D97-AF65-F5344CB8AC3E}">
        <p14:creationId xmlns:p14="http://schemas.microsoft.com/office/powerpoint/2010/main" val="307306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pair of values</a:t>
            </a:r>
            <a:r>
              <a:rPr lang="en-US" baseline="0" dirty="0"/>
              <a:t> (B0, B1) which minimizes this gives us the best line!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8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F90D3069-4415-4E77-B65B-EF0115801BA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02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cxnSp>
        <p:nvCxnSpPr>
          <p:cNvPr id="6" name="Shape 98"/>
          <p:cNvCxnSpPr/>
          <p:nvPr userDrawn="1"/>
        </p:nvCxnSpPr>
        <p:spPr>
          <a:xfrm>
            <a:off x="0" y="1024800"/>
            <a:ext cx="41780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700" y="192126"/>
            <a:ext cx="7766550" cy="690525"/>
          </a:xfrm>
          <a:prstGeom prst="rect">
            <a:avLst/>
          </a:prstGeom>
        </p:spPr>
        <p:txBody>
          <a:bodyPr/>
          <a:lstStyle>
            <a:lvl1pPr>
              <a:buSzPct val="25000"/>
              <a:buFont typeface="Source Code Pro"/>
              <a:buNone/>
              <a:defRPr sz="2800" baseline="0"/>
            </a:lvl1pPr>
          </a:lstStyle>
          <a:p>
            <a:pPr>
              <a:buSzPct val="25000"/>
              <a:buFont typeface="Source Code Pro"/>
              <a:buNone/>
            </a:pPr>
            <a:r>
              <a:rPr lang="en-US" b="1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endParaRPr lang="en" b="1" dirty="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700" y="1295930"/>
            <a:ext cx="8527498" cy="3542769"/>
          </a:xfrm>
          <a:prstGeom prst="rect">
            <a:avLst/>
          </a:prstGeom>
        </p:spPr>
        <p:txBody>
          <a:bodyPr/>
          <a:lstStyle>
            <a:lvl1pPr marL="457200" marR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  <a:defRPr sz="1400"/>
            </a:lvl1pPr>
          </a:lstStyle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102855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800" b="1" i="0" u="none" strike="noStrike" cap="none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7" name="Shape 114"/>
          <p:cNvSpPr txBox="1">
            <a:spLocks noGrp="1"/>
          </p:cNvSpPr>
          <p:nvPr>
            <p:ph type="body" idx="1"/>
          </p:nvPr>
        </p:nvSpPr>
        <p:spPr>
          <a:xfrm>
            <a:off x="91215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1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116"/>
          <p:cNvCxnSpPr/>
          <p:nvPr userDrawn="1"/>
        </p:nvCxnSpPr>
        <p:spPr>
          <a:xfrm>
            <a:off x="95955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17"/>
          <p:cNvSpPr txBox="1">
            <a:spLocks/>
          </p:cNvSpPr>
          <p:nvPr userDrawn="1"/>
        </p:nvSpPr>
        <p:spPr>
          <a:xfrm>
            <a:off x="360720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 dirty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1" name="Shape 118"/>
          <p:cNvSpPr txBox="1">
            <a:spLocks noGrp="1"/>
          </p:cNvSpPr>
          <p:nvPr>
            <p:ph type="body" idx="10"/>
          </p:nvPr>
        </p:nvSpPr>
        <p:spPr>
          <a:xfrm>
            <a:off x="349080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2" name="Shape 119"/>
          <p:cNvCxnSpPr/>
          <p:nvPr userDrawn="1"/>
        </p:nvCxnSpPr>
        <p:spPr>
          <a:xfrm>
            <a:off x="353820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20"/>
          <p:cNvSpPr txBox="1">
            <a:spLocks/>
          </p:cNvSpPr>
          <p:nvPr userDrawn="1"/>
        </p:nvSpPr>
        <p:spPr>
          <a:xfrm>
            <a:off x="630225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4" name="Shape 121"/>
          <p:cNvSpPr txBox="1">
            <a:spLocks noGrp="1"/>
          </p:cNvSpPr>
          <p:nvPr>
            <p:ph type="body" idx="11"/>
          </p:nvPr>
        </p:nvSpPr>
        <p:spPr>
          <a:xfrm>
            <a:off x="618585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5" name="Shape 122"/>
          <p:cNvCxnSpPr/>
          <p:nvPr userDrawn="1"/>
        </p:nvCxnSpPr>
        <p:spPr>
          <a:xfrm>
            <a:off x="623325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23"/>
          <p:cNvCxnSpPr/>
          <p:nvPr userDrawn="1"/>
        </p:nvCxnSpPr>
        <p:spPr>
          <a:xfrm>
            <a:off x="95955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24"/>
          <p:cNvCxnSpPr/>
          <p:nvPr userDrawn="1"/>
        </p:nvCxnSpPr>
        <p:spPr>
          <a:xfrm>
            <a:off x="353820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25"/>
          <p:cNvCxnSpPr/>
          <p:nvPr userDrawn="1"/>
        </p:nvCxnSpPr>
        <p:spPr>
          <a:xfrm>
            <a:off x="623325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2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 txBox="1">
            <a:spLocks noGrp="1"/>
          </p:cNvSpPr>
          <p:nvPr>
            <p:ph type="title"/>
          </p:nvPr>
        </p:nvSpPr>
        <p:spPr>
          <a:xfrm>
            <a:off x="102855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800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5" name="Shape 132"/>
          <p:cNvSpPr txBox="1">
            <a:spLocks noGrp="1"/>
          </p:cNvSpPr>
          <p:nvPr>
            <p:ph type="body" idx="1"/>
          </p:nvPr>
        </p:nvSpPr>
        <p:spPr>
          <a:xfrm>
            <a:off x="91215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6" name="Shape 13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4"/>
          <p:cNvSpPr txBox="1">
            <a:spLocks/>
          </p:cNvSpPr>
          <p:nvPr userDrawn="1"/>
        </p:nvSpPr>
        <p:spPr>
          <a:xfrm>
            <a:off x="360720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8" name="Shape 135"/>
          <p:cNvSpPr txBox="1">
            <a:spLocks noGrp="1"/>
          </p:cNvSpPr>
          <p:nvPr>
            <p:ph type="body" idx="10"/>
          </p:nvPr>
        </p:nvSpPr>
        <p:spPr>
          <a:xfrm>
            <a:off x="349080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sp>
        <p:nvSpPr>
          <p:cNvPr id="9" name="Shape 136"/>
          <p:cNvSpPr txBox="1">
            <a:spLocks/>
          </p:cNvSpPr>
          <p:nvPr userDrawn="1"/>
        </p:nvSpPr>
        <p:spPr>
          <a:xfrm>
            <a:off x="630225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0" name="Shape 137"/>
          <p:cNvSpPr txBox="1">
            <a:spLocks noGrp="1"/>
          </p:cNvSpPr>
          <p:nvPr>
            <p:ph type="body" idx="11"/>
          </p:nvPr>
        </p:nvSpPr>
        <p:spPr>
          <a:xfrm>
            <a:off x="618585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1" name="Shape 138"/>
          <p:cNvCxnSpPr/>
          <p:nvPr userDrawn="1"/>
        </p:nvCxnSpPr>
        <p:spPr>
          <a:xfrm>
            <a:off x="95955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39"/>
          <p:cNvCxnSpPr/>
          <p:nvPr userDrawn="1"/>
        </p:nvCxnSpPr>
        <p:spPr>
          <a:xfrm>
            <a:off x="353820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40"/>
          <p:cNvCxnSpPr/>
          <p:nvPr userDrawn="1"/>
        </p:nvCxnSpPr>
        <p:spPr>
          <a:xfrm>
            <a:off x="623325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1"/>
          <p:cNvCxnSpPr/>
          <p:nvPr userDrawn="1"/>
        </p:nvCxnSpPr>
        <p:spPr>
          <a:xfrm>
            <a:off x="95955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42"/>
          <p:cNvCxnSpPr/>
          <p:nvPr userDrawn="1"/>
        </p:nvCxnSpPr>
        <p:spPr>
          <a:xfrm>
            <a:off x="353820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43"/>
          <p:cNvCxnSpPr/>
          <p:nvPr userDrawn="1"/>
        </p:nvCxnSpPr>
        <p:spPr>
          <a:xfrm>
            <a:off x="623325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44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145"/>
          <p:cNvSpPr/>
          <p:nvPr userDrawn="1"/>
        </p:nvSpPr>
        <p:spPr>
          <a:xfrm>
            <a:off x="1500750" y="882450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146"/>
          <p:cNvSpPr/>
          <p:nvPr userDrawn="1"/>
        </p:nvSpPr>
        <p:spPr>
          <a:xfrm>
            <a:off x="4079400" y="882450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0" name="Shape 147"/>
          <p:cNvSpPr/>
          <p:nvPr userDrawn="1"/>
        </p:nvSpPr>
        <p:spPr>
          <a:xfrm>
            <a:off x="6774450" y="882450"/>
            <a:ext cx="868800" cy="868800"/>
          </a:xfrm>
          <a:prstGeom prst="ellipse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52"/>
          <p:cNvSpPr txBox="1">
            <a:spLocks noGrp="1"/>
          </p:cNvSpPr>
          <p:nvPr>
            <p:ph type="title"/>
          </p:nvPr>
        </p:nvSpPr>
        <p:spPr>
          <a:xfrm>
            <a:off x="1666500" y="1612975"/>
            <a:ext cx="5811000" cy="7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000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5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54"/>
          <p:cNvCxnSpPr/>
          <p:nvPr userDrawn="1"/>
        </p:nvCxnSpPr>
        <p:spPr>
          <a:xfrm>
            <a:off x="3596400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55"/>
          <p:cNvCxnSpPr/>
          <p:nvPr userDrawn="1"/>
        </p:nvCxnSpPr>
        <p:spPr>
          <a:xfrm>
            <a:off x="3596400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5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6" name="Shape 157"/>
          <p:cNvSpPr/>
          <p:nvPr userDrawn="1"/>
        </p:nvSpPr>
        <p:spPr>
          <a:xfrm>
            <a:off x="4137600" y="501450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27" name="Shape 158"/>
          <p:cNvSpPr txBox="1">
            <a:spLocks noGrp="1"/>
          </p:cNvSpPr>
          <p:nvPr>
            <p:ph type="body" idx="1"/>
          </p:nvPr>
        </p:nvSpPr>
        <p:spPr>
          <a:xfrm>
            <a:off x="770400" y="2422475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63"/>
          <p:cNvSpPr txBox="1">
            <a:spLocks noGrp="1"/>
          </p:cNvSpPr>
          <p:nvPr>
            <p:ph type="title"/>
          </p:nvPr>
        </p:nvSpPr>
        <p:spPr>
          <a:xfrm>
            <a:off x="1666500" y="1612975"/>
            <a:ext cx="5811000" cy="7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000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6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65"/>
          <p:cNvCxnSpPr/>
          <p:nvPr userDrawn="1"/>
        </p:nvCxnSpPr>
        <p:spPr>
          <a:xfrm>
            <a:off x="3596400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66"/>
          <p:cNvCxnSpPr/>
          <p:nvPr userDrawn="1"/>
        </p:nvCxnSpPr>
        <p:spPr>
          <a:xfrm>
            <a:off x="3596400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6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6" name="Shape 168"/>
          <p:cNvSpPr/>
          <p:nvPr userDrawn="1"/>
        </p:nvSpPr>
        <p:spPr>
          <a:xfrm>
            <a:off x="4137600" y="501450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27" name="Shape 169"/>
          <p:cNvSpPr txBox="1">
            <a:spLocks noGrp="1"/>
          </p:cNvSpPr>
          <p:nvPr>
            <p:ph type="body" idx="1"/>
          </p:nvPr>
        </p:nvSpPr>
        <p:spPr>
          <a:xfrm>
            <a:off x="770400" y="2422475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4"/>
          <p:cNvSpPr/>
          <p:nvPr userDrawn="1"/>
        </p:nvSpPr>
        <p:spPr>
          <a:xfrm>
            <a:off x="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" name="Shape 176"/>
          <p:cNvSpPr txBox="1">
            <a:spLocks noGrp="1"/>
          </p:cNvSpPr>
          <p:nvPr>
            <p:ph type="title"/>
          </p:nvPr>
        </p:nvSpPr>
        <p:spPr>
          <a:xfrm>
            <a:off x="525200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9" name="Shape 177"/>
          <p:cNvSpPr/>
          <p:nvPr userDrawn="1"/>
        </p:nvSpPr>
        <p:spPr>
          <a:xfrm>
            <a:off x="3592175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0" name="Shape 178"/>
          <p:cNvSpPr txBox="1">
            <a:spLocks noGrp="1"/>
          </p:cNvSpPr>
          <p:nvPr>
            <p:ph type="body" idx="1"/>
          </p:nvPr>
        </p:nvSpPr>
        <p:spPr>
          <a:xfrm>
            <a:off x="5365125" y="771400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11" name="Shape 17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4"/>
          <p:cNvSpPr/>
          <p:nvPr userDrawn="1"/>
        </p:nvSpPr>
        <p:spPr>
          <a:xfrm>
            <a:off x="435020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" name="Shape 186"/>
          <p:cNvSpPr txBox="1">
            <a:spLocks noGrp="1"/>
          </p:cNvSpPr>
          <p:nvPr>
            <p:ph type="title"/>
          </p:nvPr>
        </p:nvSpPr>
        <p:spPr>
          <a:xfrm>
            <a:off x="5310889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6" name="Shape 187"/>
          <p:cNvSpPr/>
          <p:nvPr userDrawn="1"/>
        </p:nvSpPr>
        <p:spPr>
          <a:xfrm>
            <a:off x="3150900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7" name="Shape 188"/>
          <p:cNvSpPr txBox="1">
            <a:spLocks noGrp="1"/>
          </p:cNvSpPr>
          <p:nvPr>
            <p:ph type="body" idx="1"/>
          </p:nvPr>
        </p:nvSpPr>
        <p:spPr>
          <a:xfrm>
            <a:off x="677600" y="771400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8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/>
          <p:cNvSpPr/>
          <p:nvPr userDrawn="1"/>
        </p:nvSpPr>
        <p:spPr>
          <a:xfrm>
            <a:off x="0" y="2206325"/>
            <a:ext cx="9144000" cy="2936999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" name="Shape 69"/>
          <p:cNvSpPr txBox="1">
            <a:spLocks noGrp="1"/>
          </p:cNvSpPr>
          <p:nvPr>
            <p:ph type="title"/>
          </p:nvPr>
        </p:nvSpPr>
        <p:spPr>
          <a:xfrm>
            <a:off x="720000" y="308200"/>
            <a:ext cx="77040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800" b="0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meet your team /</a:t>
            </a:r>
          </a:p>
        </p:txBody>
      </p:sp>
      <p:pic>
        <p:nvPicPr>
          <p:cNvPr id="7" name="Shape 70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20895" y="1427375"/>
            <a:ext cx="1544624" cy="15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" descr="jennifer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799691" y="1427374"/>
            <a:ext cx="1544624" cy="15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2"/>
          <p:cNvSpPr txBox="1"/>
          <p:nvPr userDrawn="1"/>
        </p:nvSpPr>
        <p:spPr>
          <a:xfrm>
            <a:off x="1334562" y="3288050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sp>
        <p:nvSpPr>
          <p:cNvPr id="10" name="Shape 73"/>
          <p:cNvSpPr txBox="1"/>
          <p:nvPr userDrawn="1"/>
        </p:nvSpPr>
        <p:spPr>
          <a:xfrm>
            <a:off x="3455689" y="3288050"/>
            <a:ext cx="2232599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3F3F3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1" name="Shape 74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78496" y="1427375"/>
            <a:ext cx="1544624" cy="15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5"/>
          <p:cNvSpPr txBox="1"/>
          <p:nvPr userDrawn="1"/>
        </p:nvSpPr>
        <p:spPr>
          <a:xfrm>
            <a:off x="5892112" y="3288050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3" name="Shape 76" descr="metis-mini.png"/>
          <p:cNvPicPr preferRelativeResize="0"/>
          <p:nvPr userDrawn="1"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4408787" y="4444075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0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" name="Shape 212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" name="Shape 213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7" name="Shape 21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5"/>
          <p:cNvSpPr txBox="1">
            <a:spLocks/>
          </p:cNvSpPr>
          <p:nvPr userDrawn="1"/>
        </p:nvSpPr>
        <p:spPr>
          <a:xfrm>
            <a:off x="1038875" y="874125"/>
            <a:ext cx="6703800" cy="8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60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headline goes here /</a:t>
            </a:r>
          </a:p>
        </p:txBody>
      </p:sp>
      <p:sp>
        <p:nvSpPr>
          <p:cNvPr id="9" name="Shape 216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1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2" name="Shape 223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3" name="Shape 224"/>
          <p:cNvSpPr/>
          <p:nvPr userDrawn="1"/>
        </p:nvSpPr>
        <p:spPr>
          <a:xfrm>
            <a:off x="0" y="0"/>
            <a:ext cx="3048000" cy="13239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14" name="Shape 22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226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  <p:sp>
        <p:nvSpPr>
          <p:cNvPr id="16" name="Shape 227"/>
          <p:cNvSpPr txBox="1">
            <a:spLocks/>
          </p:cNvSpPr>
          <p:nvPr userDrawn="1"/>
        </p:nvSpPr>
        <p:spPr>
          <a:xfrm>
            <a:off x="26665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32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234"/>
          <p:cNvSpPr/>
          <p:nvPr userDrawn="1"/>
        </p:nvSpPr>
        <p:spPr>
          <a:xfrm>
            <a:off x="3048000" y="0"/>
            <a:ext cx="3048000" cy="13239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235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0" name="Shape 23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37"/>
          <p:cNvSpPr txBox="1">
            <a:spLocks/>
          </p:cNvSpPr>
          <p:nvPr userDrawn="1"/>
        </p:nvSpPr>
        <p:spPr>
          <a:xfrm>
            <a:off x="332105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</a:t>
            </a:r>
          </a:p>
        </p:txBody>
      </p:sp>
      <p:sp>
        <p:nvSpPr>
          <p:cNvPr id="22" name="Shape 238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3"/>
          <p:cNvSpPr/>
          <p:nvPr userDrawn="1"/>
        </p:nvSpPr>
        <p:spPr>
          <a:xfrm>
            <a:off x="6096000" y="0"/>
            <a:ext cx="3048000" cy="13239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245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246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0" name="Shape 247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8"/>
          <p:cNvSpPr txBox="1">
            <a:spLocks/>
          </p:cNvSpPr>
          <p:nvPr userDrawn="1"/>
        </p:nvSpPr>
        <p:spPr>
          <a:xfrm>
            <a:off x="631990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003</a:t>
            </a:r>
          </a:p>
        </p:txBody>
      </p:sp>
      <p:sp>
        <p:nvSpPr>
          <p:cNvPr id="22" name="Shape 249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4"/>
          <p:cNvSpPr txBox="1">
            <a:spLocks noGrp="1"/>
          </p:cNvSpPr>
          <p:nvPr>
            <p:ph type="title"/>
          </p:nvPr>
        </p:nvSpPr>
        <p:spPr>
          <a:xfrm>
            <a:off x="464100" y="1644150"/>
            <a:ext cx="4900499" cy="12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6000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</a:p>
        </p:txBody>
      </p:sp>
      <p:pic>
        <p:nvPicPr>
          <p:cNvPr id="10" name="Shape 25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256"/>
          <p:cNvCxnSpPr/>
          <p:nvPr userDrawn="1"/>
        </p:nvCxnSpPr>
        <p:spPr>
          <a:xfrm>
            <a:off x="0" y="3082200"/>
            <a:ext cx="53228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25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4252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489576" y="4453700"/>
            <a:ext cx="349622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cxnSp>
        <p:nvCxnSpPr>
          <p:cNvPr id="6" name="Shape 98"/>
          <p:cNvCxnSpPr/>
          <p:nvPr userDrawn="1"/>
        </p:nvCxnSpPr>
        <p:spPr>
          <a:xfrm>
            <a:off x="7" y="1024800"/>
            <a:ext cx="41780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700" y="192128"/>
            <a:ext cx="7766550" cy="690525"/>
          </a:xfrm>
          <a:prstGeom prst="rect">
            <a:avLst/>
          </a:prstGeom>
        </p:spPr>
        <p:txBody>
          <a:bodyPr/>
          <a:lstStyle>
            <a:lvl1pPr>
              <a:buSzPct val="25000"/>
              <a:buFont typeface="Source Code Pro"/>
              <a:buNone/>
              <a:defRPr sz="2797" baseline="0"/>
            </a:lvl1pPr>
          </a:lstStyle>
          <a:p>
            <a:pPr>
              <a:buSzPct val="25000"/>
              <a:buFont typeface="Source Code Pro"/>
              <a:buNone/>
            </a:pPr>
            <a:r>
              <a:rPr lang="en-US" b="1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endParaRPr lang="en" b="1" dirty="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700" y="1295930"/>
            <a:ext cx="8527498" cy="3542769"/>
          </a:xfrm>
          <a:prstGeom prst="rect">
            <a:avLst/>
          </a:prstGeom>
        </p:spPr>
        <p:txBody>
          <a:bodyPr/>
          <a:lstStyle>
            <a:lvl1pPr marL="456792" marR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  <a:defRPr sz="1399"/>
            </a:lvl1pPr>
          </a:lstStyle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1028554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798" b="1" i="0" u="none" strike="noStrike" cap="none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7" name="Shape 114"/>
          <p:cNvSpPr txBox="1">
            <a:spLocks noGrp="1"/>
          </p:cNvSpPr>
          <p:nvPr>
            <p:ph type="body" idx="1"/>
          </p:nvPr>
        </p:nvSpPr>
        <p:spPr>
          <a:xfrm>
            <a:off x="912154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1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116"/>
          <p:cNvCxnSpPr/>
          <p:nvPr userDrawn="1"/>
        </p:nvCxnSpPr>
        <p:spPr>
          <a:xfrm>
            <a:off x="959554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17"/>
          <p:cNvSpPr txBox="1">
            <a:spLocks/>
          </p:cNvSpPr>
          <p:nvPr userDrawn="1"/>
        </p:nvSpPr>
        <p:spPr>
          <a:xfrm>
            <a:off x="3607207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 dirty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1" name="Shape 118"/>
          <p:cNvSpPr txBox="1">
            <a:spLocks noGrp="1"/>
          </p:cNvSpPr>
          <p:nvPr>
            <p:ph type="body" idx="10"/>
          </p:nvPr>
        </p:nvSpPr>
        <p:spPr>
          <a:xfrm>
            <a:off x="3490807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2" name="Shape 119"/>
          <p:cNvCxnSpPr/>
          <p:nvPr userDrawn="1"/>
        </p:nvCxnSpPr>
        <p:spPr>
          <a:xfrm>
            <a:off x="3538207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20"/>
          <p:cNvSpPr txBox="1">
            <a:spLocks/>
          </p:cNvSpPr>
          <p:nvPr userDrawn="1"/>
        </p:nvSpPr>
        <p:spPr>
          <a:xfrm>
            <a:off x="6302254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4" name="Shape 121"/>
          <p:cNvSpPr txBox="1">
            <a:spLocks noGrp="1"/>
          </p:cNvSpPr>
          <p:nvPr>
            <p:ph type="body" idx="11"/>
          </p:nvPr>
        </p:nvSpPr>
        <p:spPr>
          <a:xfrm>
            <a:off x="6185854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5" name="Shape 122"/>
          <p:cNvCxnSpPr/>
          <p:nvPr userDrawn="1"/>
        </p:nvCxnSpPr>
        <p:spPr>
          <a:xfrm>
            <a:off x="6233254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23"/>
          <p:cNvCxnSpPr/>
          <p:nvPr userDrawn="1"/>
        </p:nvCxnSpPr>
        <p:spPr>
          <a:xfrm>
            <a:off x="959554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24"/>
          <p:cNvCxnSpPr/>
          <p:nvPr userDrawn="1"/>
        </p:nvCxnSpPr>
        <p:spPr>
          <a:xfrm>
            <a:off x="3538207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25"/>
          <p:cNvCxnSpPr/>
          <p:nvPr userDrawn="1"/>
        </p:nvCxnSpPr>
        <p:spPr>
          <a:xfrm>
            <a:off x="6233254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2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 txBox="1">
            <a:spLocks noGrp="1"/>
          </p:cNvSpPr>
          <p:nvPr>
            <p:ph type="title"/>
          </p:nvPr>
        </p:nvSpPr>
        <p:spPr>
          <a:xfrm>
            <a:off x="1028554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798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5" name="Shape 132"/>
          <p:cNvSpPr txBox="1">
            <a:spLocks noGrp="1"/>
          </p:cNvSpPr>
          <p:nvPr>
            <p:ph type="body" idx="1"/>
          </p:nvPr>
        </p:nvSpPr>
        <p:spPr>
          <a:xfrm>
            <a:off x="912154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6" name="Shape 13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4"/>
          <p:cNvSpPr txBox="1">
            <a:spLocks/>
          </p:cNvSpPr>
          <p:nvPr userDrawn="1"/>
        </p:nvSpPr>
        <p:spPr>
          <a:xfrm>
            <a:off x="3607207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8" name="Shape 135"/>
          <p:cNvSpPr txBox="1">
            <a:spLocks noGrp="1"/>
          </p:cNvSpPr>
          <p:nvPr>
            <p:ph type="body" idx="10"/>
          </p:nvPr>
        </p:nvSpPr>
        <p:spPr>
          <a:xfrm>
            <a:off x="3490807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sp>
        <p:nvSpPr>
          <p:cNvPr id="9" name="Shape 136"/>
          <p:cNvSpPr txBox="1">
            <a:spLocks/>
          </p:cNvSpPr>
          <p:nvPr userDrawn="1"/>
        </p:nvSpPr>
        <p:spPr>
          <a:xfrm>
            <a:off x="6302254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0" name="Shape 137"/>
          <p:cNvSpPr txBox="1">
            <a:spLocks noGrp="1"/>
          </p:cNvSpPr>
          <p:nvPr>
            <p:ph type="body" idx="11"/>
          </p:nvPr>
        </p:nvSpPr>
        <p:spPr>
          <a:xfrm>
            <a:off x="6185854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1" name="Shape 138"/>
          <p:cNvCxnSpPr/>
          <p:nvPr userDrawn="1"/>
        </p:nvCxnSpPr>
        <p:spPr>
          <a:xfrm>
            <a:off x="959554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39"/>
          <p:cNvCxnSpPr/>
          <p:nvPr userDrawn="1"/>
        </p:nvCxnSpPr>
        <p:spPr>
          <a:xfrm>
            <a:off x="3538207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40"/>
          <p:cNvCxnSpPr/>
          <p:nvPr userDrawn="1"/>
        </p:nvCxnSpPr>
        <p:spPr>
          <a:xfrm>
            <a:off x="6233254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1"/>
          <p:cNvCxnSpPr/>
          <p:nvPr userDrawn="1"/>
        </p:nvCxnSpPr>
        <p:spPr>
          <a:xfrm>
            <a:off x="959554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42"/>
          <p:cNvCxnSpPr/>
          <p:nvPr userDrawn="1"/>
        </p:nvCxnSpPr>
        <p:spPr>
          <a:xfrm>
            <a:off x="3538207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43"/>
          <p:cNvCxnSpPr/>
          <p:nvPr userDrawn="1"/>
        </p:nvCxnSpPr>
        <p:spPr>
          <a:xfrm>
            <a:off x="6233254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44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145"/>
          <p:cNvSpPr/>
          <p:nvPr userDrawn="1"/>
        </p:nvSpPr>
        <p:spPr>
          <a:xfrm>
            <a:off x="1500750" y="882453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146"/>
          <p:cNvSpPr/>
          <p:nvPr userDrawn="1"/>
        </p:nvSpPr>
        <p:spPr>
          <a:xfrm>
            <a:off x="4079400" y="882453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0" name="Shape 147"/>
          <p:cNvSpPr/>
          <p:nvPr userDrawn="1"/>
        </p:nvSpPr>
        <p:spPr>
          <a:xfrm>
            <a:off x="6774450" y="882453"/>
            <a:ext cx="868800" cy="868800"/>
          </a:xfrm>
          <a:prstGeom prst="ellipse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52"/>
          <p:cNvSpPr txBox="1">
            <a:spLocks noGrp="1"/>
          </p:cNvSpPr>
          <p:nvPr>
            <p:ph type="title"/>
          </p:nvPr>
        </p:nvSpPr>
        <p:spPr>
          <a:xfrm>
            <a:off x="1666500" y="1612976"/>
            <a:ext cx="5811000" cy="7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997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5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54"/>
          <p:cNvCxnSpPr/>
          <p:nvPr userDrawn="1"/>
        </p:nvCxnSpPr>
        <p:spPr>
          <a:xfrm>
            <a:off x="3596407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55"/>
          <p:cNvCxnSpPr/>
          <p:nvPr userDrawn="1"/>
        </p:nvCxnSpPr>
        <p:spPr>
          <a:xfrm>
            <a:off x="3596407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5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6" name="Shape 157"/>
          <p:cNvSpPr/>
          <p:nvPr userDrawn="1"/>
        </p:nvSpPr>
        <p:spPr>
          <a:xfrm>
            <a:off x="4137600" y="501452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997" b="1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27" name="Shape 158"/>
          <p:cNvSpPr txBox="1">
            <a:spLocks noGrp="1"/>
          </p:cNvSpPr>
          <p:nvPr>
            <p:ph type="body" idx="1"/>
          </p:nvPr>
        </p:nvSpPr>
        <p:spPr>
          <a:xfrm>
            <a:off x="770407" y="2422478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63"/>
          <p:cNvSpPr txBox="1">
            <a:spLocks noGrp="1"/>
          </p:cNvSpPr>
          <p:nvPr>
            <p:ph type="title"/>
          </p:nvPr>
        </p:nvSpPr>
        <p:spPr>
          <a:xfrm>
            <a:off x="1666500" y="1612976"/>
            <a:ext cx="5811000" cy="7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997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6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65"/>
          <p:cNvCxnSpPr/>
          <p:nvPr userDrawn="1"/>
        </p:nvCxnSpPr>
        <p:spPr>
          <a:xfrm>
            <a:off x="3596407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66"/>
          <p:cNvCxnSpPr/>
          <p:nvPr userDrawn="1"/>
        </p:nvCxnSpPr>
        <p:spPr>
          <a:xfrm>
            <a:off x="3596407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6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6" name="Shape 168"/>
          <p:cNvSpPr/>
          <p:nvPr userDrawn="1"/>
        </p:nvSpPr>
        <p:spPr>
          <a:xfrm>
            <a:off x="4137600" y="501452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997" b="1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27" name="Shape 169"/>
          <p:cNvSpPr txBox="1">
            <a:spLocks noGrp="1"/>
          </p:cNvSpPr>
          <p:nvPr>
            <p:ph type="body" idx="1"/>
          </p:nvPr>
        </p:nvSpPr>
        <p:spPr>
          <a:xfrm>
            <a:off x="770407" y="2422478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4"/>
          <p:cNvSpPr/>
          <p:nvPr userDrawn="1"/>
        </p:nvSpPr>
        <p:spPr>
          <a:xfrm>
            <a:off x="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8" name="Shape 176"/>
          <p:cNvSpPr txBox="1">
            <a:spLocks noGrp="1"/>
          </p:cNvSpPr>
          <p:nvPr>
            <p:ph type="title"/>
          </p:nvPr>
        </p:nvSpPr>
        <p:spPr>
          <a:xfrm>
            <a:off x="525200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9" name="Shape 177"/>
          <p:cNvSpPr/>
          <p:nvPr userDrawn="1"/>
        </p:nvSpPr>
        <p:spPr>
          <a:xfrm>
            <a:off x="3592182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0" name="Shape 178"/>
          <p:cNvSpPr txBox="1">
            <a:spLocks noGrp="1"/>
          </p:cNvSpPr>
          <p:nvPr>
            <p:ph type="body" idx="1"/>
          </p:nvPr>
        </p:nvSpPr>
        <p:spPr>
          <a:xfrm>
            <a:off x="5365132" y="771401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398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11" name="Shape 17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4"/>
          <p:cNvSpPr/>
          <p:nvPr userDrawn="1"/>
        </p:nvSpPr>
        <p:spPr>
          <a:xfrm>
            <a:off x="435020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5" name="Shape 186"/>
          <p:cNvSpPr txBox="1">
            <a:spLocks noGrp="1"/>
          </p:cNvSpPr>
          <p:nvPr>
            <p:ph type="title"/>
          </p:nvPr>
        </p:nvSpPr>
        <p:spPr>
          <a:xfrm>
            <a:off x="5310889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6" name="Shape 187"/>
          <p:cNvSpPr/>
          <p:nvPr userDrawn="1"/>
        </p:nvSpPr>
        <p:spPr>
          <a:xfrm>
            <a:off x="3150907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7" name="Shape 188"/>
          <p:cNvSpPr txBox="1">
            <a:spLocks noGrp="1"/>
          </p:cNvSpPr>
          <p:nvPr>
            <p:ph type="body" idx="1"/>
          </p:nvPr>
        </p:nvSpPr>
        <p:spPr>
          <a:xfrm>
            <a:off x="677607" y="771401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398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8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/>
          <p:cNvSpPr/>
          <p:nvPr userDrawn="1"/>
        </p:nvSpPr>
        <p:spPr>
          <a:xfrm>
            <a:off x="0" y="2206329"/>
            <a:ext cx="9144000" cy="2936999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6" name="Shape 69"/>
          <p:cNvSpPr txBox="1">
            <a:spLocks noGrp="1"/>
          </p:cNvSpPr>
          <p:nvPr>
            <p:ph type="title"/>
          </p:nvPr>
        </p:nvSpPr>
        <p:spPr>
          <a:xfrm>
            <a:off x="720000" y="308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797" b="0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meet your team /</a:t>
            </a:r>
          </a:p>
        </p:txBody>
      </p:sp>
      <p:pic>
        <p:nvPicPr>
          <p:cNvPr id="7" name="Shape 70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20895" y="1427376"/>
            <a:ext cx="1544624" cy="15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" descr="jennifer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799691" y="1427375"/>
            <a:ext cx="1544624" cy="1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2"/>
          <p:cNvSpPr txBox="1"/>
          <p:nvPr userDrawn="1"/>
        </p:nvSpPr>
        <p:spPr>
          <a:xfrm>
            <a:off x="1334562" y="3288051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199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sp>
        <p:nvSpPr>
          <p:cNvPr id="10" name="Shape 73"/>
          <p:cNvSpPr txBox="1"/>
          <p:nvPr userDrawn="1"/>
        </p:nvSpPr>
        <p:spPr>
          <a:xfrm>
            <a:off x="3455696" y="3288051"/>
            <a:ext cx="2232599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3F3F3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1199" kern="1200"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1" name="Shape 74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78496" y="1427376"/>
            <a:ext cx="1544624" cy="1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5"/>
          <p:cNvSpPr txBox="1"/>
          <p:nvPr userDrawn="1"/>
        </p:nvSpPr>
        <p:spPr>
          <a:xfrm>
            <a:off x="5892112" y="3288051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1199" kern="1200"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3" name="Shape 76" descr="metis-mini.png"/>
          <p:cNvPicPr preferRelativeResize="0"/>
          <p:nvPr userDrawn="1"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4408787" y="4444076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0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5" name="Shape 212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6" name="Shape 213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7" name="Shape 21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5"/>
          <p:cNvSpPr txBox="1">
            <a:spLocks/>
          </p:cNvSpPr>
          <p:nvPr userDrawn="1"/>
        </p:nvSpPr>
        <p:spPr>
          <a:xfrm>
            <a:off x="1038875" y="874125"/>
            <a:ext cx="6703800" cy="8427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3598" kern="120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headline goes here /</a:t>
            </a:r>
          </a:p>
        </p:txBody>
      </p:sp>
      <p:sp>
        <p:nvSpPr>
          <p:cNvPr id="9" name="Shape 216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1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2" name="Shape 223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3" name="Shape 224"/>
          <p:cNvSpPr/>
          <p:nvPr userDrawn="1"/>
        </p:nvSpPr>
        <p:spPr>
          <a:xfrm>
            <a:off x="0" y="0"/>
            <a:ext cx="3048000" cy="13239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14" name="Shape 22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226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  <p:sp>
        <p:nvSpPr>
          <p:cNvPr id="16" name="Shape 227"/>
          <p:cNvSpPr txBox="1">
            <a:spLocks/>
          </p:cNvSpPr>
          <p:nvPr userDrawn="1"/>
        </p:nvSpPr>
        <p:spPr>
          <a:xfrm>
            <a:off x="26665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32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234"/>
          <p:cNvSpPr/>
          <p:nvPr userDrawn="1"/>
        </p:nvSpPr>
        <p:spPr>
          <a:xfrm>
            <a:off x="3048000" y="0"/>
            <a:ext cx="3048000" cy="13239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235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20" name="Shape 23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37"/>
          <p:cNvSpPr txBox="1">
            <a:spLocks/>
          </p:cNvSpPr>
          <p:nvPr userDrawn="1"/>
        </p:nvSpPr>
        <p:spPr>
          <a:xfrm>
            <a:off x="332105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</a:t>
            </a:r>
          </a:p>
        </p:txBody>
      </p:sp>
      <p:sp>
        <p:nvSpPr>
          <p:cNvPr id="22" name="Shape 238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3"/>
          <p:cNvSpPr/>
          <p:nvPr userDrawn="1"/>
        </p:nvSpPr>
        <p:spPr>
          <a:xfrm>
            <a:off x="6096000" y="0"/>
            <a:ext cx="3048000" cy="13239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245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246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20" name="Shape 247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8"/>
          <p:cNvSpPr txBox="1">
            <a:spLocks/>
          </p:cNvSpPr>
          <p:nvPr userDrawn="1"/>
        </p:nvSpPr>
        <p:spPr>
          <a:xfrm>
            <a:off x="631990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003</a:t>
            </a:r>
          </a:p>
        </p:txBody>
      </p:sp>
      <p:sp>
        <p:nvSpPr>
          <p:cNvPr id="22" name="Shape 249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4"/>
          <p:cNvSpPr txBox="1">
            <a:spLocks noGrp="1"/>
          </p:cNvSpPr>
          <p:nvPr>
            <p:ph type="title"/>
          </p:nvPr>
        </p:nvSpPr>
        <p:spPr>
          <a:xfrm>
            <a:off x="464107" y="1644152"/>
            <a:ext cx="4900499" cy="12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5995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</a:p>
        </p:txBody>
      </p:sp>
      <p:pic>
        <p:nvPicPr>
          <p:cNvPr id="10" name="Shape 25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256"/>
          <p:cNvCxnSpPr/>
          <p:nvPr userDrawn="1"/>
        </p:nvCxnSpPr>
        <p:spPr>
          <a:xfrm>
            <a:off x="6" y="3082200"/>
            <a:ext cx="53228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25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13" y="744576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1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7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792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584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376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167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396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0751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7544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4335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64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kern="1200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 kern="120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877" y="445965"/>
            <a:ext cx="7788244" cy="3693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877" y="1169865"/>
            <a:ext cx="7788244" cy="3693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2" y="4783456"/>
            <a:ext cx="2926079" cy="27674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74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z="1798" kern="1200">
                <a:solidFill>
                  <a:srgbClr val="000000">
                    <a:tint val="75000"/>
                  </a:srgbClr>
                </a:solidFill>
                <a:ea typeface=""/>
                <a:cs typeface=""/>
              </a:rPr>
              <a:pPr/>
              <a:t>2/17/20</a:t>
            </a:fld>
            <a:endParaRPr lang="en-US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74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z="1798" kern="1200" smtClean="0">
                <a:solidFill>
                  <a:srgbClr val="000000">
                    <a:tint val="75000"/>
                  </a:srgbClr>
                </a:solidFill>
                <a:ea typeface=""/>
                <a:cs typeface=""/>
              </a:rPr>
              <a:pPr/>
              <a:t>‹#›</a:t>
            </a:fld>
            <a:endParaRPr lang="uk-UA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413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5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8557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6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09599" y="609600"/>
            <a:ext cx="7415049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-US" sz="500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  <a:sym typeface="Source Code Pro"/>
              </a:rPr>
              <a:t>Model Evaluation</a:t>
            </a:r>
            <a:endParaRPr lang="en" sz="5000" b="0" i="0" u="none" strike="noStrike" cap="none" dirty="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  <a:sym typeface="Source Code Pro"/>
            </a:endParaRPr>
          </a:p>
        </p:txBody>
      </p:sp>
      <p:pic>
        <p:nvPicPr>
          <p:cNvPr id="55" name="Shape 55" descr="meti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9274" y="3426303"/>
            <a:ext cx="787524" cy="125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609600" y="2679200"/>
            <a:ext cx="62646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4092" y="3749816"/>
                <a:ext cx="7789633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𝐽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=</m:t>
                      </m:r>
                      <m:f>
                        <m:fPr>
                          <m:ctrlPr>
                            <a:rPr lang="mr-IN" sz="32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32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mr-IN" sz="32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3200" i="1">
                                      <a:latin typeface="Cambria Math" panose="02040503050406030204" pitchFamily="18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sz="3200" dirty="0">
                                          <a:latin typeface="Avenir Book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𝑜𝑏𝑠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𝑜𝑏𝑠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(</m:t>
                                      </m:r>
                                      <m:r>
                                        <a:rPr lang="en-US" sz="32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3200" dirty="0">
                              <a:latin typeface="Avenir Book" charset="0"/>
                              <a:ea typeface="Avenir Book" charset="0"/>
                              <a:cs typeface="Avenir Book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92" y="3749816"/>
                <a:ext cx="7789633" cy="13443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rot="16200000" flipH="1">
            <a:off x="4018835" y="2547640"/>
            <a:ext cx="400685" cy="554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6304" y="2257834"/>
            <a:ext cx="9329" cy="17398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2529" y="2082050"/>
            <a:ext cx="11184" cy="6516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71345" y="1853331"/>
            <a:ext cx="15078" cy="58123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V="1">
            <a:off x="4345802" y="1800246"/>
            <a:ext cx="910275" cy="490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157978" y="1520236"/>
            <a:ext cx="3382" cy="5749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628169" y="1795753"/>
            <a:ext cx="8247" cy="4479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438340" y="2113557"/>
            <a:ext cx="7079" cy="19285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573640" y="1795753"/>
            <a:ext cx="2455248" cy="76726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179" y="24345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092404" y="27266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793954" y="213533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74754" y="25544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178004" y="2758186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39710" y="1253741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92160" y="188407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492060" y="238792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448701" y="1067710"/>
            <a:ext cx="0" cy="213134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448701" y="3191166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bject 3"/>
          <p:cNvSpPr txBox="1"/>
          <p:nvPr/>
        </p:nvSpPr>
        <p:spPr>
          <a:xfrm>
            <a:off x="3388994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1" name="object 3"/>
          <p:cNvSpPr txBox="1"/>
          <p:nvPr/>
        </p:nvSpPr>
        <p:spPr>
          <a:xfrm>
            <a:off x="3182044" y="2288406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object 3"/>
          <p:cNvSpPr txBox="1"/>
          <p:nvPr/>
        </p:nvSpPr>
        <p:spPr>
          <a:xfrm>
            <a:off x="3182044" y="161526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object 3"/>
          <p:cNvSpPr txBox="1"/>
          <p:nvPr/>
        </p:nvSpPr>
        <p:spPr>
          <a:xfrm>
            <a:off x="3060652" y="908209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object 3"/>
          <p:cNvSpPr txBox="1"/>
          <p:nvPr/>
        </p:nvSpPr>
        <p:spPr>
          <a:xfrm>
            <a:off x="4657548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bject 3"/>
          <p:cNvSpPr txBox="1"/>
          <p:nvPr/>
        </p:nvSpPr>
        <p:spPr>
          <a:xfrm>
            <a:off x="6078500" y="3072507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6" name="object 3"/>
          <p:cNvSpPr txBox="1"/>
          <p:nvPr/>
        </p:nvSpPr>
        <p:spPr>
          <a:xfrm>
            <a:off x="5862181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7" name="object 3"/>
          <p:cNvSpPr txBox="1"/>
          <p:nvPr/>
        </p:nvSpPr>
        <p:spPr>
          <a:xfrm>
            <a:off x="4515008" y="3395154"/>
            <a:ext cx="558143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Budget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object 3"/>
          <p:cNvSpPr txBox="1"/>
          <p:nvPr/>
        </p:nvSpPr>
        <p:spPr>
          <a:xfrm rot="16200000">
            <a:off x="2594971" y="1960498"/>
            <a:ext cx="726556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Box Office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794750" y="2503808"/>
            <a:ext cx="3186" cy="45314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114629" y="151381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746204" y="2964019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580960" y="171756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392316" y="20527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832179" y="243456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292160" y="188407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793954" y="2123942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734016" y="12411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488964" y="238792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166616" y="2753693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572297" y="25536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4029812" y="2139053"/>
            <a:ext cx="1123" cy="29276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97029" y="2284555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975761" y="2086509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1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Modelling Best Practice</a:t>
            </a:r>
          </a:p>
        </p:txBody>
      </p:sp>
      <p:sp>
        <p:nvSpPr>
          <p:cNvPr id="32" name="object 2"/>
          <p:cNvSpPr txBox="1"/>
          <p:nvPr/>
        </p:nvSpPr>
        <p:spPr>
          <a:xfrm>
            <a:off x="1336439" y="1353625"/>
            <a:ext cx="589409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381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spc="-15" dirty="0">
                <a:solidFill>
                  <a:srgbClr val="212121">
                    <a:lumMod val="50000"/>
                  </a:srgbClr>
                </a:solidFill>
                <a:latin typeface="Avenir Book" charset="0"/>
                <a:ea typeface="Avenir Book" charset="0"/>
                <a:cs typeface="Avenir Book" charset="0"/>
              </a:rPr>
              <a:t>Use cost function to fit model</a:t>
            </a:r>
          </a:p>
          <a:p>
            <a:pPr marL="352425" marR="381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spc="-15" dirty="0">
                <a:solidFill>
                  <a:srgbClr val="212121">
                    <a:lumMod val="50000"/>
                  </a:srgbClr>
                </a:solidFill>
                <a:latin typeface="Avenir Book" charset="0"/>
                <a:ea typeface="Avenir Book" charset="0"/>
                <a:cs typeface="Avenir Book" charset="0"/>
              </a:rPr>
              <a:t>Develop multiple models </a:t>
            </a:r>
          </a:p>
          <a:p>
            <a:pPr marL="352425" marR="381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spc="-15" dirty="0">
                <a:solidFill>
                  <a:srgbClr val="212121">
                    <a:lumMod val="50000"/>
                  </a:srgbClr>
                </a:solidFill>
                <a:latin typeface="Avenir Book" charset="0"/>
                <a:ea typeface="Avenir Book" charset="0"/>
                <a:cs typeface="Avenir Book" charset="0"/>
              </a:rPr>
              <a:t>Compare results and choose best one</a:t>
            </a:r>
            <a:endParaRPr lang="en-US" sz="2400" dirty="0">
              <a:solidFill>
                <a:srgbClr val="212121">
                  <a:lumMod val="50000"/>
                </a:srgb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0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42291" y="2506113"/>
                <a:ext cx="215969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mr-IN" sz="20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mr-IN" sz="2000" i="1" smtClean="0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𝑜𝑏𝑠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0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𝑜𝑏𝑠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dirty="0">
                              <a:latin typeface="Avenir Book" charset="0"/>
                              <a:ea typeface="Avenir Book" charset="0"/>
                              <a:cs typeface="Avenir Book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91" y="2506113"/>
                <a:ext cx="2159694" cy="8402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18863" y="2706970"/>
            <a:ext cx="38234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kern="12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Total Sum of Squares (TSS):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42291" y="3725313"/>
                <a:ext cx="1502463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1 − </m:t>
                      </m:r>
                      <m:f>
                        <m:fPr>
                          <m:ctrlPr>
                            <a:rPr lang="mr-IN" sz="2800" b="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91" y="3725313"/>
                <a:ext cx="1502463" cy="8096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18863" y="3926170"/>
            <a:ext cx="38234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kern="12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Correlation Coefficient (R</a:t>
            </a:r>
            <a:r>
              <a:rPr lang="en-US" sz="2250" kern="1200" baseline="300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2</a:t>
            </a:r>
            <a:r>
              <a:rPr lang="en-US" sz="2250" kern="12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):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Other Model Metrics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8863" y="1605985"/>
            <a:ext cx="38234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kern="12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Sum of Squared Error (SSE):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42291" y="1427375"/>
                <a:ext cx="2561278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mr-IN" sz="20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)−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𝑜𝑏𝑠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dirty="0">
                              <a:latin typeface="Avenir Book" charset="0"/>
                              <a:ea typeface="Avenir Book" charset="0"/>
                              <a:cs typeface="Avenir Book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91" y="1427375"/>
                <a:ext cx="2561278" cy="8402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18863" y="2413734"/>
            <a:ext cx="6384706" cy="2184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14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42291" y="2506113"/>
                <a:ext cx="215969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mr-IN" sz="20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mr-IN" sz="2000" i="1" smtClean="0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𝑜𝑏𝑠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0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𝑜𝑏𝑠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dirty="0">
                              <a:latin typeface="Avenir Book" charset="0"/>
                              <a:ea typeface="Avenir Book" charset="0"/>
                              <a:cs typeface="Avenir Book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91" y="2506113"/>
                <a:ext cx="2159694" cy="8402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18863" y="2706970"/>
            <a:ext cx="38234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kern="12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Total Sum of Squares (TSS):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42291" y="3725313"/>
                <a:ext cx="1502463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1 − </m:t>
                      </m:r>
                      <m:f>
                        <m:fPr>
                          <m:ctrlPr>
                            <a:rPr lang="mr-IN" sz="2800" b="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91" y="3725313"/>
                <a:ext cx="1502463" cy="8096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18863" y="3926170"/>
            <a:ext cx="38234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kern="12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Correlation Coefficient (R</a:t>
            </a:r>
            <a:r>
              <a:rPr lang="en-US" sz="2250" kern="1200" baseline="300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2</a:t>
            </a:r>
            <a:r>
              <a:rPr lang="en-US" sz="2250" kern="12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):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Other Measures of Error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8863" y="1605985"/>
            <a:ext cx="38234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kern="12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Sum of Squared Error (SSE):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42291" y="1427375"/>
                <a:ext cx="2561278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mr-IN" sz="20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)−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𝑜𝑏𝑠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dirty="0">
                              <a:latin typeface="Avenir Book" charset="0"/>
                              <a:ea typeface="Avenir Book" charset="0"/>
                              <a:cs typeface="Avenir Book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91" y="1427375"/>
                <a:ext cx="2561278" cy="8402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18863" y="3425952"/>
            <a:ext cx="6384706" cy="11570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88352" y="34259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5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Other Measures of Error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8863" y="1605985"/>
            <a:ext cx="38234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kern="12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Sum of Squared Error (SSE):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42291" y="1427375"/>
                <a:ext cx="2561278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mr-IN" sz="20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)−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𝑜𝑏𝑠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dirty="0">
                              <a:latin typeface="Avenir Book" charset="0"/>
                              <a:ea typeface="Avenir Book" charset="0"/>
                              <a:cs typeface="Avenir Book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91" y="1427375"/>
                <a:ext cx="2561278" cy="8402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42291" y="2506113"/>
                <a:ext cx="215969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mr-IN" sz="20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mr-IN" sz="2000" i="1" smtClean="0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𝑜𝑏𝑠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0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𝑜𝑏𝑠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dirty="0">
                              <a:latin typeface="Avenir Book" charset="0"/>
                              <a:ea typeface="Avenir Book" charset="0"/>
                              <a:cs typeface="Avenir Book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91" y="2506113"/>
                <a:ext cx="2159694" cy="840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618863" y="2706970"/>
            <a:ext cx="38234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kern="12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Total Sum of Squares (TSS):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42291" y="3725313"/>
                <a:ext cx="1502463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1 − </m:t>
                      </m:r>
                      <m:f>
                        <m:fPr>
                          <m:ctrlPr>
                            <a:rPr lang="mr-IN" sz="2800" b="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91" y="3725313"/>
                <a:ext cx="1502463" cy="8096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18863" y="3926170"/>
            <a:ext cx="38234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kern="12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Correlation Coefficient (R</a:t>
            </a:r>
            <a:r>
              <a:rPr lang="en-US" sz="2250" kern="1200" baseline="300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2</a:t>
            </a:r>
            <a:r>
              <a:rPr lang="en-US" sz="2250" kern="1200" dirty="0">
                <a:solidFill>
                  <a:prstClr val="black"/>
                </a:solidFill>
                <a:latin typeface="Avenir Book"/>
                <a:ea typeface=""/>
                <a:cs typeface=""/>
              </a:rPr>
              <a:t>):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88352" y="34259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Addition of Polynomial Features</a:t>
            </a:r>
          </a:p>
        </p:txBody>
      </p:sp>
      <p:sp>
        <p:nvSpPr>
          <p:cNvPr id="13" name="object 2"/>
          <p:cNvSpPr txBox="1"/>
          <p:nvPr/>
        </p:nvSpPr>
        <p:spPr>
          <a:xfrm>
            <a:off x="359119" y="1520389"/>
            <a:ext cx="3641987" cy="2459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108" marR="3807" indent="-342591">
              <a:spcAft>
                <a:spcPts val="1199"/>
              </a:spcAft>
              <a:buFont typeface="Arial" charset="0"/>
              <a:buChar char="•"/>
            </a:pPr>
            <a:r>
              <a:rPr lang="en-US" sz="1998" kern="1200" spc="-15" dirty="0">
                <a:solidFill>
                  <a:srgbClr val="212121">
                    <a:lumMod val="50000"/>
                  </a:srgbClr>
                </a:solidFill>
                <a:latin typeface="Avenir Book" charset="0"/>
                <a:ea typeface="Avenir Book" charset="0"/>
                <a:cs typeface="Avenir Book" charset="0"/>
              </a:rPr>
              <a:t>Capture higher order features of data by adding polynomial features</a:t>
            </a:r>
          </a:p>
          <a:p>
            <a:pPr marL="352108" marR="3807" indent="-342591">
              <a:spcAft>
                <a:spcPts val="1199"/>
              </a:spcAft>
              <a:buFont typeface="Arial" charset="0"/>
              <a:buChar char="•"/>
            </a:pPr>
            <a:endParaRPr lang="en-US" sz="1998" kern="1200" spc="-15" dirty="0">
              <a:solidFill>
                <a:srgbClr val="212121">
                  <a:lumMod val="50000"/>
                </a:srgb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352108" marR="3807" indent="-342591">
              <a:spcAft>
                <a:spcPts val="1199"/>
              </a:spcAft>
              <a:buFont typeface="Arial" charset="0"/>
              <a:buChar char="•"/>
            </a:pPr>
            <a:r>
              <a:rPr lang="en-US" sz="1998" kern="1200" spc="-15" dirty="0">
                <a:solidFill>
                  <a:srgbClr val="212121">
                    <a:lumMod val="50000"/>
                  </a:srgbClr>
                </a:solidFill>
                <a:latin typeface="Avenir Book" charset="0"/>
                <a:ea typeface="Avenir Book" charset="0"/>
                <a:cs typeface="Avenir Book" charset="0"/>
              </a:rPr>
              <a:t>"Linear regression" means linear combinations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21231" y="1011097"/>
                <a:ext cx="3298403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𝑦</m:t>
                        </m:r>
                      </m:e>
                      <m:sub>
                        <m:r>
                          <a:rPr lang="en-US" sz="24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24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Avenir Book" charset="0"/>
                    <a:ea typeface="Avenir Book" charset="0"/>
                    <a:cs typeface="Avenir Book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24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Avenir Book" charset="0"/>
                        <a:cs typeface="Avenir Book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231" y="1011097"/>
                <a:ext cx="3298403" cy="402226"/>
              </a:xfrm>
              <a:prstGeom prst="rect">
                <a:avLst/>
              </a:prstGeom>
              <a:blipFill rotWithShape="0">
                <a:blip r:embed="rId3"/>
                <a:stretch>
                  <a:fillRect l="-3137" t="-18182" r="-1107" b="-4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253460" y="1527832"/>
            <a:ext cx="4163759" cy="2964312"/>
            <a:chOff x="811739" y="1922510"/>
            <a:chExt cx="5068361" cy="3608327"/>
          </a:xfrm>
        </p:grpSpPr>
        <p:grpSp>
          <p:nvGrpSpPr>
            <p:cNvPr id="4" name="Group 3"/>
            <p:cNvGrpSpPr/>
            <p:nvPr/>
          </p:nvGrpSpPr>
          <p:grpSpPr>
            <a:xfrm>
              <a:off x="1871999" y="2319797"/>
              <a:ext cx="3636257" cy="2168242"/>
              <a:chOff x="1871999" y="2319797"/>
              <a:chExt cx="3636257" cy="2168242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015628" y="237669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212353" y="242749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889402" y="231979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409078" y="309767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028078" y="260554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355228" y="328499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853703" y="333262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248541" y="331921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416816" y="299247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258810" y="406851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47353" y="401450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617265" y="434544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910431" y="4183203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12068" y="344823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853703" y="344823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960390" y="355343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907791" y="390930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731790" y="3856710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9557" y="403073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723431" y="406851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985524" y="4112861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212353" y="416545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876560" y="421805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901428" y="439659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49413" y="396190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98063" y="416063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71093" y="420476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80676" y="382905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162535" y="4226311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109936" y="434763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480003" y="371264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629826" y="3856710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372053" y="383695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77250" y="3856710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725234" y="4000400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025138" y="394215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143453" y="382295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10748" y="390930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341400" y="403073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486749" y="4031413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645246" y="406209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584881" y="4242333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05483" y="423651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795359" y="412559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783253" y="432791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44993" y="4176860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430613" y="411776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069601" y="400039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900904" y="410379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871999" y="4235801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78998" y="416275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022152" y="427908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153587" y="422815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12642" y="427890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216065" y="435430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400094" y="422168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444077" y="435430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965114" y="435430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0903" y="4319490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569045" y="422945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498062" y="378336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888638" y="3539678"/>
              <a:ext cx="3627639" cy="1088463"/>
              <a:chOff x="1888638" y="3539678"/>
              <a:chExt cx="3627639" cy="1088463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2155315" y="437912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424837" y="353967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5258810" y="353967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015628" y="354079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847353" y="356209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4945796" y="354367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4613872" y="357003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543635" y="359581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378226" y="3601673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4223618" y="363111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3993474" y="366692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3893334" y="371264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742882" y="373764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651442" y="376899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543782" y="379682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3438756" y="381418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271093" y="387477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162535" y="3924560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979181" y="397707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3077371" y="396190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2791918" y="406594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2675020" y="411813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2543974" y="416545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610794" y="416471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466384" y="422477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391981" y="425689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292105" y="4311470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2241226" y="433340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2064348" y="4403261"/>
                <a:ext cx="115052" cy="115052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5607" y="4462506"/>
                <a:ext cx="115052" cy="115052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888638" y="4513089"/>
                <a:ext cx="115052" cy="115052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1092200" y="1968500"/>
              <a:ext cx="4787900" cy="3175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bject 2"/>
            <p:cNvSpPr txBox="1"/>
            <p:nvPr/>
          </p:nvSpPr>
          <p:spPr>
            <a:xfrm>
              <a:off x="1357418" y="5284616"/>
              <a:ext cx="4183989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17" marR="3807" algn="ctr">
                <a:spcAft>
                  <a:spcPts val="1199"/>
                </a:spcAft>
              </a:pPr>
              <a:r>
                <a:rPr lang="en-US" sz="1600" kern="1200" spc="-15">
                  <a:solidFill>
                    <a:srgbClr val="212121">
                      <a:lumMod val="50000"/>
                    </a:srgbClr>
                  </a:solidFill>
                  <a:latin typeface="Avenir Book" charset="0"/>
                  <a:ea typeface="Avenir Book" charset="0"/>
                  <a:cs typeface="Avenir Book" charset="0"/>
                </a:rPr>
                <a:t>Budget</a:t>
              </a:r>
              <a:endParaRPr lang="en-US" sz="1600" kern="1200" spc="-15" dirty="0">
                <a:solidFill>
                  <a:srgbClr val="212121">
                    <a:lumMod val="50000"/>
                  </a:srgb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0" name="object 2"/>
            <p:cNvSpPr txBox="1"/>
            <p:nvPr/>
          </p:nvSpPr>
          <p:spPr>
            <a:xfrm rot="16200000">
              <a:off x="-675645" y="3409894"/>
              <a:ext cx="3220989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17" marR="3807" algn="ctr">
                <a:spcAft>
                  <a:spcPts val="1199"/>
                </a:spcAft>
              </a:pPr>
              <a:r>
                <a:rPr lang="en-US" sz="1600" kern="1200" spc="-15">
                  <a:solidFill>
                    <a:srgbClr val="212121">
                      <a:lumMod val="50000"/>
                    </a:srgbClr>
                  </a:solidFill>
                  <a:latin typeface="Avenir Book" charset="0"/>
                  <a:ea typeface="Avenir Book" charset="0"/>
                  <a:cs typeface="Avenir Book" charset="0"/>
                </a:rPr>
                <a:t>Box Office</a:t>
              </a:r>
              <a:endParaRPr lang="en-US" sz="1600" kern="1200" spc="-15" dirty="0">
                <a:solidFill>
                  <a:srgbClr val="212121">
                    <a:lumMod val="50000"/>
                  </a:srgb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347449" y="2750373"/>
            <a:ext cx="3756086" cy="1916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3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Addition of Polynomial Features</a:t>
            </a:r>
          </a:p>
        </p:txBody>
      </p:sp>
      <p:sp>
        <p:nvSpPr>
          <p:cNvPr id="13" name="object 2"/>
          <p:cNvSpPr txBox="1"/>
          <p:nvPr/>
        </p:nvSpPr>
        <p:spPr>
          <a:xfrm>
            <a:off x="359119" y="1520389"/>
            <a:ext cx="3641987" cy="2459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108" marR="3807" indent="-342591">
              <a:spcAft>
                <a:spcPts val="1199"/>
              </a:spcAft>
              <a:buFont typeface="Arial" charset="0"/>
              <a:buChar char="•"/>
            </a:pPr>
            <a:r>
              <a:rPr lang="en-US" sz="1998" kern="1200" spc="-15" dirty="0">
                <a:solidFill>
                  <a:srgbClr val="212121">
                    <a:lumMod val="50000"/>
                  </a:srgbClr>
                </a:solidFill>
                <a:latin typeface="Avenir Book" charset="0"/>
                <a:ea typeface="Avenir Book" charset="0"/>
                <a:cs typeface="Avenir Book" charset="0"/>
              </a:rPr>
              <a:t>Capture higher order features of data by adding polynomial features</a:t>
            </a:r>
          </a:p>
          <a:p>
            <a:pPr marL="352108" marR="3807" indent="-342591">
              <a:spcAft>
                <a:spcPts val="1199"/>
              </a:spcAft>
              <a:buFont typeface="Arial" charset="0"/>
              <a:buChar char="•"/>
            </a:pPr>
            <a:endParaRPr lang="en-US" sz="1998" kern="1200" spc="-15" dirty="0">
              <a:solidFill>
                <a:srgbClr val="212121">
                  <a:lumMod val="50000"/>
                </a:srgb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352108" marR="3807" indent="-342591">
              <a:spcAft>
                <a:spcPts val="1199"/>
              </a:spcAft>
              <a:buFont typeface="Arial" charset="0"/>
              <a:buChar char="•"/>
            </a:pPr>
            <a:r>
              <a:rPr lang="en-US" sz="1998" kern="1200" spc="-15" dirty="0">
                <a:solidFill>
                  <a:srgbClr val="212121">
                    <a:lumMod val="50000"/>
                  </a:srgbClr>
                </a:solidFill>
                <a:latin typeface="Avenir Book" charset="0"/>
                <a:ea typeface="Avenir Book" charset="0"/>
                <a:cs typeface="Avenir Book" charset="0"/>
              </a:rPr>
              <a:t>"Linear regression" means linear combinations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8477" y="1009909"/>
                <a:ext cx="4321379" cy="7715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𝑦</m:t>
                        </m:r>
                      </m:e>
                      <m:sub>
                        <m:r>
                          <a:rPr lang="en-US" sz="24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24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Avenir Book" charset="0"/>
                    <a:ea typeface="Avenir Book" charset="0"/>
                    <a:cs typeface="Avenir Book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24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Avenir Book" charset="0"/>
                        <a:cs typeface="Avenir Book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charset="0"/>
                        <a:ea typeface="Avenir Book" charset="0"/>
                        <a:cs typeface="Avenir Book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endParaRPr lang="en-US" sz="24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477" y="1009909"/>
                <a:ext cx="4321379" cy="771558"/>
              </a:xfrm>
              <a:prstGeom prst="rect">
                <a:avLst/>
              </a:prstGeom>
              <a:blipFill rotWithShape="0">
                <a:blip r:embed="rId3"/>
                <a:stretch>
                  <a:fillRect l="-2398" t="-9524" r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253460" y="1527832"/>
            <a:ext cx="4163759" cy="2964312"/>
            <a:chOff x="4253460" y="1527832"/>
            <a:chExt cx="4163759" cy="2964312"/>
          </a:xfrm>
        </p:grpSpPr>
        <p:grpSp>
          <p:nvGrpSpPr>
            <p:cNvPr id="4" name="Group 3"/>
            <p:cNvGrpSpPr/>
            <p:nvPr/>
          </p:nvGrpSpPr>
          <p:grpSpPr>
            <a:xfrm>
              <a:off x="5124485" y="1854211"/>
              <a:ext cx="2987257" cy="1781254"/>
              <a:chOff x="1871999" y="2319797"/>
              <a:chExt cx="3636257" cy="2168242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015628" y="237669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212353" y="242749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889402" y="231979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409078" y="309767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028078" y="260554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355228" y="328499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853703" y="333262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248541" y="331921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416816" y="299247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258810" y="406851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47353" y="401450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617265" y="434544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910431" y="4183203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12068" y="344823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853703" y="344823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960390" y="355343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907791" y="390930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731790" y="3856710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9557" y="403073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723431" y="406851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985524" y="4112861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212353" y="416545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876560" y="421805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901428" y="439659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49413" y="396190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98063" y="416063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71093" y="420476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80676" y="382905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162535" y="4226311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109936" y="434763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480003" y="371264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629826" y="3856710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372053" y="383695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77250" y="3856710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725234" y="4000400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025138" y="394215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143453" y="382295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10748" y="390930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341400" y="403073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486749" y="4031413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645246" y="406209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584881" y="4242333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05483" y="4236517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795359" y="4125596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783253" y="432791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44993" y="4176860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430613" y="411776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069601" y="400039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900904" y="410379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871999" y="4235801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78998" y="416275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022152" y="427908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153587" y="4228152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12642" y="427890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216065" y="435430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400094" y="4221689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444077" y="435430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965114" y="4354304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0903" y="4319490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569045" y="4229458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498062" y="3783365"/>
                <a:ext cx="91440" cy="9144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70C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228842" y="2789208"/>
              <a:ext cx="2882900" cy="979830"/>
              <a:chOff x="5228842" y="2789208"/>
              <a:chExt cx="2882900" cy="979830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5406041" y="3642044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8036622" y="2998461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898381" y="2898072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7707038" y="2857285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583057" y="2802541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645386" y="2812982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395697" y="2789208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320069" y="2793781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187581" y="2819725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7066980" y="2864328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867442" y="2940907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6775213" y="2978133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661452" y="3019001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6602152" y="3073682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517158" y="3125855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6440574" y="3176737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288095" y="3257274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6169924" y="3330677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043671" y="3402747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6110055" y="3361435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5936987" y="3477867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49568" y="3514987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5753520" y="3572119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5784182" y="3538564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5699147" y="3577853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5635012" y="3599400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565951" y="3605620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481161" y="3618483"/>
                <a:ext cx="75120" cy="751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5320956" y="3645498"/>
                <a:ext cx="94517" cy="9451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5228842" y="3674520"/>
                <a:ext cx="94517" cy="9451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C00000"/>
                  </a:gs>
                </a:gsLst>
                <a:lin ang="54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8" name="Oval 167"/>
            <p:cNvSpPr/>
            <p:nvPr/>
          </p:nvSpPr>
          <p:spPr>
            <a:xfrm>
              <a:off x="5138154" y="3656043"/>
              <a:ext cx="94517" cy="9451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C00000"/>
                </a:gs>
              </a:gsLst>
              <a:lin ang="5400000" scaled="1"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83864" y="1565614"/>
              <a:ext cx="3933355" cy="26083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bject 2"/>
            <p:cNvSpPr txBox="1"/>
            <p:nvPr/>
          </p:nvSpPr>
          <p:spPr>
            <a:xfrm>
              <a:off x="4701746" y="4289869"/>
              <a:ext cx="3437230" cy="202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17" marR="3807" algn="ctr">
                <a:spcAft>
                  <a:spcPts val="1199"/>
                </a:spcAft>
              </a:pPr>
              <a:r>
                <a:rPr lang="en-US" sz="1600" kern="1200" spc="-15">
                  <a:solidFill>
                    <a:srgbClr val="212121">
                      <a:lumMod val="50000"/>
                    </a:srgbClr>
                  </a:solidFill>
                  <a:latin typeface="Avenir Book" charset="0"/>
                  <a:ea typeface="Avenir Book" charset="0"/>
                  <a:cs typeface="Avenir Book" charset="0"/>
                </a:rPr>
                <a:t>Budget</a:t>
              </a:r>
              <a:endParaRPr lang="en-US" sz="1600" kern="1200" spc="-15" dirty="0">
                <a:solidFill>
                  <a:srgbClr val="212121">
                    <a:lumMod val="50000"/>
                  </a:srgb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0" name="object 2"/>
            <p:cNvSpPr txBox="1"/>
            <p:nvPr/>
          </p:nvSpPr>
          <p:spPr>
            <a:xfrm rot="16200000">
              <a:off x="3031545" y="2749747"/>
              <a:ext cx="2646106" cy="202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17" marR="3807" algn="ctr">
                <a:spcAft>
                  <a:spcPts val="1199"/>
                </a:spcAft>
              </a:pPr>
              <a:r>
                <a:rPr lang="en-US" sz="1600" kern="1200" spc="-15">
                  <a:solidFill>
                    <a:srgbClr val="212121">
                      <a:lumMod val="50000"/>
                    </a:srgbClr>
                  </a:solidFill>
                  <a:latin typeface="Avenir Book" charset="0"/>
                  <a:ea typeface="Avenir Book" charset="0"/>
                  <a:cs typeface="Avenir Book" charset="0"/>
                </a:rPr>
                <a:t>Box Office</a:t>
              </a:r>
              <a:endParaRPr lang="en-US" sz="1600" kern="1200" spc="-15" dirty="0">
                <a:solidFill>
                  <a:srgbClr val="212121">
                    <a:lumMod val="50000"/>
                  </a:srgb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59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How Well Does the Model Generalize?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7442" y="4013657"/>
            <a:ext cx="2040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Poor at Training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Poor at Predicting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9182" y="4152156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Just Right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5931" y="4013657"/>
            <a:ext cx="2040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Good at Training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Poor at Predicting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66800" y="1524000"/>
            <a:ext cx="10160" cy="216408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66800" y="3688080"/>
            <a:ext cx="2174240" cy="101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071475" y="2092461"/>
            <a:ext cx="2114900" cy="1071475"/>
          </a:xfrm>
          <a:custGeom>
            <a:avLst/>
            <a:gdLst>
              <a:gd name="connsiteX0" fmla="*/ 0 w 2114900"/>
              <a:gd name="connsiteY0" fmla="*/ 0 h 1071475"/>
              <a:gd name="connsiteX1" fmla="*/ 201953 w 2114900"/>
              <a:gd name="connsiteY1" fmla="*/ 39269 h 1071475"/>
              <a:gd name="connsiteX2" fmla="*/ 409516 w 2114900"/>
              <a:gd name="connsiteY2" fmla="*/ 207564 h 1071475"/>
              <a:gd name="connsiteX3" fmla="*/ 544152 w 2114900"/>
              <a:gd name="connsiteY3" fmla="*/ 347809 h 1071475"/>
              <a:gd name="connsiteX4" fmla="*/ 718056 w 2114900"/>
              <a:gd name="connsiteY4" fmla="*/ 544152 h 1071475"/>
              <a:gd name="connsiteX5" fmla="*/ 886351 w 2114900"/>
              <a:gd name="connsiteY5" fmla="*/ 740496 h 1071475"/>
              <a:gd name="connsiteX6" fmla="*/ 1015377 w 2114900"/>
              <a:gd name="connsiteY6" fmla="*/ 869522 h 1071475"/>
              <a:gd name="connsiteX7" fmla="*/ 1211720 w 2114900"/>
              <a:gd name="connsiteY7" fmla="*/ 1020987 h 1071475"/>
              <a:gd name="connsiteX8" fmla="*/ 1413673 w 2114900"/>
              <a:gd name="connsiteY8" fmla="*/ 1071475 h 1071475"/>
              <a:gd name="connsiteX9" fmla="*/ 1626846 w 2114900"/>
              <a:gd name="connsiteY9" fmla="*/ 1020987 h 1071475"/>
              <a:gd name="connsiteX10" fmla="*/ 1817580 w 2114900"/>
              <a:gd name="connsiteY10" fmla="*/ 875132 h 1071475"/>
              <a:gd name="connsiteX11" fmla="*/ 2114900 w 2114900"/>
              <a:gd name="connsiteY11" fmla="*/ 555372 h 1071475"/>
              <a:gd name="connsiteX12" fmla="*/ 2114900 w 2114900"/>
              <a:gd name="connsiteY12" fmla="*/ 555372 h 10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27703" y="197465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82782" y="201392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94131" y="210368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22222" y="216538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12100" y="269514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07838" y="262782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66232" y="270635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27624" y="27873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8355" y="293286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08694" y="28935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69989" y="300821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08693" y="31270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51619" y="317519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21617" y="304430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00154" y="314551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53790" y="285145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3810" y="298051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132456" y="304857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199361" y="31359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19017" y="285873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32988" y="209246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3"/>
          <p:cNvSpPr txBox="1"/>
          <p:nvPr/>
        </p:nvSpPr>
        <p:spPr>
          <a:xfrm>
            <a:off x="2009220" y="3617034"/>
            <a:ext cx="244894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X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3"/>
          <p:cNvSpPr txBox="1"/>
          <p:nvPr/>
        </p:nvSpPr>
        <p:spPr>
          <a:xfrm>
            <a:off x="834977" y="2433987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Y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6" name="object 3"/>
          <p:cNvSpPr txBox="1"/>
          <p:nvPr/>
        </p:nvSpPr>
        <p:spPr>
          <a:xfrm>
            <a:off x="2172341" y="1681666"/>
            <a:ext cx="106358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Function</a:t>
            </a:r>
          </a:p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Samples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874311" y="1943865"/>
            <a:ext cx="220356" cy="0"/>
          </a:xfrm>
          <a:prstGeom prst="line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74311" y="1775950"/>
            <a:ext cx="22035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66800" y="2347449"/>
            <a:ext cx="2119575" cy="82774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626427" y="2078182"/>
            <a:ext cx="2119746" cy="1111155"/>
          </a:xfrm>
          <a:custGeom>
            <a:avLst/>
            <a:gdLst>
              <a:gd name="connsiteX0" fmla="*/ 0 w 2119746"/>
              <a:gd name="connsiteY0" fmla="*/ 0 h 1111155"/>
              <a:gd name="connsiteX1" fmla="*/ 197428 w 2119746"/>
              <a:gd name="connsiteY1" fmla="*/ 41563 h 1111155"/>
              <a:gd name="connsiteX2" fmla="*/ 353291 w 2119746"/>
              <a:gd name="connsiteY2" fmla="*/ 166254 h 1111155"/>
              <a:gd name="connsiteX3" fmla="*/ 571500 w 2119746"/>
              <a:gd name="connsiteY3" fmla="*/ 374073 h 1111155"/>
              <a:gd name="connsiteX4" fmla="*/ 748146 w 2119746"/>
              <a:gd name="connsiteY4" fmla="*/ 571500 h 1111155"/>
              <a:gd name="connsiteX5" fmla="*/ 997528 w 2119746"/>
              <a:gd name="connsiteY5" fmla="*/ 872836 h 1111155"/>
              <a:gd name="connsiteX6" fmla="*/ 1257300 w 2119746"/>
              <a:gd name="connsiteY6" fmla="*/ 1049482 h 1111155"/>
              <a:gd name="connsiteX7" fmla="*/ 1548246 w 2119746"/>
              <a:gd name="connsiteY7" fmla="*/ 1101436 h 1111155"/>
              <a:gd name="connsiteX8" fmla="*/ 1880755 w 2119746"/>
              <a:gd name="connsiteY8" fmla="*/ 872836 h 1111155"/>
              <a:gd name="connsiteX9" fmla="*/ 2119746 w 2119746"/>
              <a:gd name="connsiteY9" fmla="*/ 571500 h 11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9746" h="1111155">
                <a:moveTo>
                  <a:pt x="0" y="0"/>
                </a:moveTo>
                <a:cubicBezTo>
                  <a:pt x="69273" y="6927"/>
                  <a:pt x="138546" y="13854"/>
                  <a:pt x="197428" y="41563"/>
                </a:cubicBezTo>
                <a:cubicBezTo>
                  <a:pt x="256310" y="69272"/>
                  <a:pt x="290946" y="110836"/>
                  <a:pt x="353291" y="166254"/>
                </a:cubicBezTo>
                <a:cubicBezTo>
                  <a:pt x="415636" y="221672"/>
                  <a:pt x="505691" y="306532"/>
                  <a:pt x="571500" y="374073"/>
                </a:cubicBezTo>
                <a:cubicBezTo>
                  <a:pt x="637309" y="441614"/>
                  <a:pt x="677141" y="488373"/>
                  <a:pt x="748146" y="571500"/>
                </a:cubicBezTo>
                <a:cubicBezTo>
                  <a:pt x="819151" y="654627"/>
                  <a:pt x="912669" y="793173"/>
                  <a:pt x="997528" y="872836"/>
                </a:cubicBezTo>
                <a:cubicBezTo>
                  <a:pt x="1082387" y="952499"/>
                  <a:pt x="1165514" y="1011382"/>
                  <a:pt x="1257300" y="1049482"/>
                </a:cubicBezTo>
                <a:cubicBezTo>
                  <a:pt x="1349086" y="1087582"/>
                  <a:pt x="1444337" y="1130877"/>
                  <a:pt x="1548246" y="1101436"/>
                </a:cubicBezTo>
                <a:cubicBezTo>
                  <a:pt x="1652155" y="1071995"/>
                  <a:pt x="1785505" y="961159"/>
                  <a:pt x="1880755" y="872836"/>
                </a:cubicBezTo>
                <a:cubicBezTo>
                  <a:pt x="1976005" y="784513"/>
                  <a:pt x="2119746" y="571500"/>
                  <a:pt x="2119746" y="57150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213764" y="1558636"/>
            <a:ext cx="2088572" cy="2026759"/>
          </a:xfrm>
          <a:custGeom>
            <a:avLst/>
            <a:gdLst>
              <a:gd name="connsiteX0" fmla="*/ 0 w 2088572"/>
              <a:gd name="connsiteY0" fmla="*/ 0 h 2026759"/>
              <a:gd name="connsiteX1" fmla="*/ 20781 w 2088572"/>
              <a:gd name="connsiteY1" fmla="*/ 2015837 h 2026759"/>
              <a:gd name="connsiteX2" fmla="*/ 93518 w 2088572"/>
              <a:gd name="connsiteY2" fmla="*/ 789709 h 2026759"/>
              <a:gd name="connsiteX3" fmla="*/ 135081 w 2088572"/>
              <a:gd name="connsiteY3" fmla="*/ 446809 h 2026759"/>
              <a:gd name="connsiteX4" fmla="*/ 218209 w 2088572"/>
              <a:gd name="connsiteY4" fmla="*/ 696191 h 2026759"/>
              <a:gd name="connsiteX5" fmla="*/ 322118 w 2088572"/>
              <a:gd name="connsiteY5" fmla="*/ 394855 h 2026759"/>
              <a:gd name="connsiteX6" fmla="*/ 374072 w 2088572"/>
              <a:gd name="connsiteY6" fmla="*/ 228600 h 2026759"/>
              <a:gd name="connsiteX7" fmla="*/ 436418 w 2088572"/>
              <a:gd name="connsiteY7" fmla="*/ 374073 h 2026759"/>
              <a:gd name="connsiteX8" fmla="*/ 540327 w 2088572"/>
              <a:gd name="connsiteY8" fmla="*/ 1111828 h 2026759"/>
              <a:gd name="connsiteX9" fmla="*/ 644236 w 2088572"/>
              <a:gd name="connsiteY9" fmla="*/ 1361209 h 2026759"/>
              <a:gd name="connsiteX10" fmla="*/ 758536 w 2088572"/>
              <a:gd name="connsiteY10" fmla="*/ 1215737 h 2026759"/>
              <a:gd name="connsiteX11" fmla="*/ 852054 w 2088572"/>
              <a:gd name="connsiteY11" fmla="*/ 1194955 h 2026759"/>
              <a:gd name="connsiteX12" fmla="*/ 997527 w 2088572"/>
              <a:gd name="connsiteY12" fmla="*/ 1517073 h 2026759"/>
              <a:gd name="connsiteX13" fmla="*/ 1143000 w 2088572"/>
              <a:gd name="connsiteY13" fmla="*/ 1506682 h 2026759"/>
              <a:gd name="connsiteX14" fmla="*/ 1267691 w 2088572"/>
              <a:gd name="connsiteY14" fmla="*/ 1485900 h 2026759"/>
              <a:gd name="connsiteX15" fmla="*/ 1402772 w 2088572"/>
              <a:gd name="connsiteY15" fmla="*/ 1683328 h 2026759"/>
              <a:gd name="connsiteX16" fmla="*/ 1548245 w 2088572"/>
              <a:gd name="connsiteY16" fmla="*/ 1652155 h 2026759"/>
              <a:gd name="connsiteX17" fmla="*/ 1652154 w 2088572"/>
              <a:gd name="connsiteY17" fmla="*/ 1496291 h 2026759"/>
              <a:gd name="connsiteX18" fmla="*/ 1818409 w 2088572"/>
              <a:gd name="connsiteY18" fmla="*/ 1454728 h 2026759"/>
              <a:gd name="connsiteX19" fmla="*/ 1870363 w 2088572"/>
              <a:gd name="connsiteY19" fmla="*/ 1278082 h 2026759"/>
              <a:gd name="connsiteX20" fmla="*/ 1995054 w 2088572"/>
              <a:gd name="connsiteY20" fmla="*/ 1246909 h 2026759"/>
              <a:gd name="connsiteX21" fmla="*/ 2026227 w 2088572"/>
              <a:gd name="connsiteY21" fmla="*/ 1143000 h 2026759"/>
              <a:gd name="connsiteX22" fmla="*/ 2067791 w 2088572"/>
              <a:gd name="connsiteY22" fmla="*/ 1558637 h 2026759"/>
              <a:gd name="connsiteX23" fmla="*/ 2078181 w 2088572"/>
              <a:gd name="connsiteY23" fmla="*/ 1558637 h 2026759"/>
              <a:gd name="connsiteX24" fmla="*/ 2088572 w 2088572"/>
              <a:gd name="connsiteY24" fmla="*/ 1569028 h 202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88572" h="2026759">
                <a:moveTo>
                  <a:pt x="0" y="0"/>
                </a:moveTo>
                <a:cubicBezTo>
                  <a:pt x="2597" y="942109"/>
                  <a:pt x="5195" y="1884219"/>
                  <a:pt x="20781" y="2015837"/>
                </a:cubicBezTo>
                <a:cubicBezTo>
                  <a:pt x="36367" y="2147455"/>
                  <a:pt x="74468" y="1051214"/>
                  <a:pt x="93518" y="789709"/>
                </a:cubicBezTo>
                <a:cubicBezTo>
                  <a:pt x="112568" y="528204"/>
                  <a:pt x="114299" y="462395"/>
                  <a:pt x="135081" y="446809"/>
                </a:cubicBezTo>
                <a:cubicBezTo>
                  <a:pt x="155863" y="431223"/>
                  <a:pt x="187036" y="704850"/>
                  <a:pt x="218209" y="696191"/>
                </a:cubicBezTo>
                <a:cubicBezTo>
                  <a:pt x="249382" y="687532"/>
                  <a:pt x="296141" y="472787"/>
                  <a:pt x="322118" y="394855"/>
                </a:cubicBezTo>
                <a:cubicBezTo>
                  <a:pt x="348095" y="316923"/>
                  <a:pt x="355022" y="232064"/>
                  <a:pt x="374072" y="228600"/>
                </a:cubicBezTo>
                <a:cubicBezTo>
                  <a:pt x="393122" y="225136"/>
                  <a:pt x="408709" y="226868"/>
                  <a:pt x="436418" y="374073"/>
                </a:cubicBezTo>
                <a:cubicBezTo>
                  <a:pt x="464127" y="521278"/>
                  <a:pt x="505691" y="947305"/>
                  <a:pt x="540327" y="1111828"/>
                </a:cubicBezTo>
                <a:cubicBezTo>
                  <a:pt x="574963" y="1276351"/>
                  <a:pt x="607868" y="1343891"/>
                  <a:pt x="644236" y="1361209"/>
                </a:cubicBezTo>
                <a:cubicBezTo>
                  <a:pt x="680604" y="1378527"/>
                  <a:pt x="723900" y="1243446"/>
                  <a:pt x="758536" y="1215737"/>
                </a:cubicBezTo>
                <a:cubicBezTo>
                  <a:pt x="793172" y="1188028"/>
                  <a:pt x="812222" y="1144732"/>
                  <a:pt x="852054" y="1194955"/>
                </a:cubicBezTo>
                <a:cubicBezTo>
                  <a:pt x="891886" y="1245178"/>
                  <a:pt x="949036" y="1465119"/>
                  <a:pt x="997527" y="1517073"/>
                </a:cubicBezTo>
                <a:cubicBezTo>
                  <a:pt x="1046018" y="1569027"/>
                  <a:pt x="1097973" y="1511878"/>
                  <a:pt x="1143000" y="1506682"/>
                </a:cubicBezTo>
                <a:cubicBezTo>
                  <a:pt x="1188027" y="1501487"/>
                  <a:pt x="1224396" y="1456459"/>
                  <a:pt x="1267691" y="1485900"/>
                </a:cubicBezTo>
                <a:cubicBezTo>
                  <a:pt x="1310986" y="1515341"/>
                  <a:pt x="1356013" y="1655619"/>
                  <a:pt x="1402772" y="1683328"/>
                </a:cubicBezTo>
                <a:cubicBezTo>
                  <a:pt x="1449531" y="1711037"/>
                  <a:pt x="1506682" y="1683328"/>
                  <a:pt x="1548245" y="1652155"/>
                </a:cubicBezTo>
                <a:cubicBezTo>
                  <a:pt x="1589808" y="1620982"/>
                  <a:pt x="1607127" y="1529196"/>
                  <a:pt x="1652154" y="1496291"/>
                </a:cubicBezTo>
                <a:cubicBezTo>
                  <a:pt x="1697181" y="1463387"/>
                  <a:pt x="1782041" y="1491096"/>
                  <a:pt x="1818409" y="1454728"/>
                </a:cubicBezTo>
                <a:cubicBezTo>
                  <a:pt x="1854777" y="1418360"/>
                  <a:pt x="1840922" y="1312718"/>
                  <a:pt x="1870363" y="1278082"/>
                </a:cubicBezTo>
                <a:cubicBezTo>
                  <a:pt x="1899804" y="1243446"/>
                  <a:pt x="1969077" y="1269423"/>
                  <a:pt x="1995054" y="1246909"/>
                </a:cubicBezTo>
                <a:cubicBezTo>
                  <a:pt x="2021031" y="1224395"/>
                  <a:pt x="2014104" y="1091045"/>
                  <a:pt x="2026227" y="1143000"/>
                </a:cubicBezTo>
                <a:cubicBezTo>
                  <a:pt x="2038350" y="1194955"/>
                  <a:pt x="2059132" y="1489364"/>
                  <a:pt x="2067791" y="1558637"/>
                </a:cubicBezTo>
                <a:cubicBezTo>
                  <a:pt x="2076450" y="1627910"/>
                  <a:pt x="2074718" y="1556905"/>
                  <a:pt x="2078181" y="1558637"/>
                </a:cubicBezTo>
                <a:cubicBezTo>
                  <a:pt x="2081645" y="1560369"/>
                  <a:pt x="2088572" y="1569028"/>
                  <a:pt x="2088572" y="1569028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26427" y="1524000"/>
            <a:ext cx="10160" cy="216408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626427" y="3688080"/>
            <a:ext cx="2174240" cy="101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631102" y="2092461"/>
            <a:ext cx="2114900" cy="1071475"/>
          </a:xfrm>
          <a:custGeom>
            <a:avLst/>
            <a:gdLst>
              <a:gd name="connsiteX0" fmla="*/ 0 w 2114900"/>
              <a:gd name="connsiteY0" fmla="*/ 0 h 1071475"/>
              <a:gd name="connsiteX1" fmla="*/ 201953 w 2114900"/>
              <a:gd name="connsiteY1" fmla="*/ 39269 h 1071475"/>
              <a:gd name="connsiteX2" fmla="*/ 409516 w 2114900"/>
              <a:gd name="connsiteY2" fmla="*/ 207564 h 1071475"/>
              <a:gd name="connsiteX3" fmla="*/ 544152 w 2114900"/>
              <a:gd name="connsiteY3" fmla="*/ 347809 h 1071475"/>
              <a:gd name="connsiteX4" fmla="*/ 718056 w 2114900"/>
              <a:gd name="connsiteY4" fmla="*/ 544152 h 1071475"/>
              <a:gd name="connsiteX5" fmla="*/ 886351 w 2114900"/>
              <a:gd name="connsiteY5" fmla="*/ 740496 h 1071475"/>
              <a:gd name="connsiteX6" fmla="*/ 1015377 w 2114900"/>
              <a:gd name="connsiteY6" fmla="*/ 869522 h 1071475"/>
              <a:gd name="connsiteX7" fmla="*/ 1211720 w 2114900"/>
              <a:gd name="connsiteY7" fmla="*/ 1020987 h 1071475"/>
              <a:gd name="connsiteX8" fmla="*/ 1413673 w 2114900"/>
              <a:gd name="connsiteY8" fmla="*/ 1071475 h 1071475"/>
              <a:gd name="connsiteX9" fmla="*/ 1626846 w 2114900"/>
              <a:gd name="connsiteY9" fmla="*/ 1020987 h 1071475"/>
              <a:gd name="connsiteX10" fmla="*/ 1817580 w 2114900"/>
              <a:gd name="connsiteY10" fmla="*/ 875132 h 1071475"/>
              <a:gd name="connsiteX11" fmla="*/ 2114900 w 2114900"/>
              <a:gd name="connsiteY11" fmla="*/ 555372 h 1071475"/>
              <a:gd name="connsiteX12" fmla="*/ 2114900 w 2114900"/>
              <a:gd name="connsiteY12" fmla="*/ 555372 h 10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787330" y="197465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42409" y="201392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753758" y="210368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81849" y="216538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471727" y="269514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67465" y="262782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25859" y="270635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87251" y="27873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447982" y="293286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68321" y="28935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29616" y="300821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268320" y="31270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111246" y="317519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881244" y="304430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959781" y="314551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13417" y="285145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763437" y="298051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692083" y="304857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58988" y="31359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78644" y="285873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bject 3"/>
          <p:cNvSpPr txBox="1"/>
          <p:nvPr/>
        </p:nvSpPr>
        <p:spPr>
          <a:xfrm>
            <a:off x="4568847" y="3617034"/>
            <a:ext cx="244894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X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7" name="object 3"/>
          <p:cNvSpPr txBox="1"/>
          <p:nvPr/>
        </p:nvSpPr>
        <p:spPr>
          <a:xfrm>
            <a:off x="3394604" y="2433987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Y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183124" y="1524000"/>
            <a:ext cx="10160" cy="216408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183124" y="3688080"/>
            <a:ext cx="2174240" cy="101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6187799" y="2092461"/>
            <a:ext cx="2114900" cy="1071475"/>
          </a:xfrm>
          <a:custGeom>
            <a:avLst/>
            <a:gdLst>
              <a:gd name="connsiteX0" fmla="*/ 0 w 2114900"/>
              <a:gd name="connsiteY0" fmla="*/ 0 h 1071475"/>
              <a:gd name="connsiteX1" fmla="*/ 201953 w 2114900"/>
              <a:gd name="connsiteY1" fmla="*/ 39269 h 1071475"/>
              <a:gd name="connsiteX2" fmla="*/ 409516 w 2114900"/>
              <a:gd name="connsiteY2" fmla="*/ 207564 h 1071475"/>
              <a:gd name="connsiteX3" fmla="*/ 544152 w 2114900"/>
              <a:gd name="connsiteY3" fmla="*/ 347809 h 1071475"/>
              <a:gd name="connsiteX4" fmla="*/ 718056 w 2114900"/>
              <a:gd name="connsiteY4" fmla="*/ 544152 h 1071475"/>
              <a:gd name="connsiteX5" fmla="*/ 886351 w 2114900"/>
              <a:gd name="connsiteY5" fmla="*/ 740496 h 1071475"/>
              <a:gd name="connsiteX6" fmla="*/ 1015377 w 2114900"/>
              <a:gd name="connsiteY6" fmla="*/ 869522 h 1071475"/>
              <a:gd name="connsiteX7" fmla="*/ 1211720 w 2114900"/>
              <a:gd name="connsiteY7" fmla="*/ 1020987 h 1071475"/>
              <a:gd name="connsiteX8" fmla="*/ 1413673 w 2114900"/>
              <a:gd name="connsiteY8" fmla="*/ 1071475 h 1071475"/>
              <a:gd name="connsiteX9" fmla="*/ 1626846 w 2114900"/>
              <a:gd name="connsiteY9" fmla="*/ 1020987 h 1071475"/>
              <a:gd name="connsiteX10" fmla="*/ 1817580 w 2114900"/>
              <a:gd name="connsiteY10" fmla="*/ 875132 h 1071475"/>
              <a:gd name="connsiteX11" fmla="*/ 2114900 w 2114900"/>
              <a:gd name="connsiteY11" fmla="*/ 555372 h 1071475"/>
              <a:gd name="connsiteX12" fmla="*/ 2114900 w 2114900"/>
              <a:gd name="connsiteY12" fmla="*/ 555372 h 10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344027" y="197465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199106" y="201392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310455" y="210368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438546" y="216538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028424" y="269514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24162" y="262782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182556" y="270635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043948" y="27873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004679" y="293286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825018" y="28935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886313" y="300821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825017" y="31270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667943" y="317519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437941" y="304430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516478" y="314551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0114" y="285145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20134" y="298051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248780" y="304857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15685" y="31359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135341" y="285873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bject 3"/>
          <p:cNvSpPr txBox="1"/>
          <p:nvPr/>
        </p:nvSpPr>
        <p:spPr>
          <a:xfrm>
            <a:off x="7125544" y="3617034"/>
            <a:ext cx="244894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X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3" name="object 3"/>
          <p:cNvSpPr txBox="1"/>
          <p:nvPr/>
        </p:nvSpPr>
        <p:spPr>
          <a:xfrm>
            <a:off x="5951301" y="2433987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Y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4" name="object 3"/>
          <p:cNvSpPr txBox="1"/>
          <p:nvPr/>
        </p:nvSpPr>
        <p:spPr>
          <a:xfrm>
            <a:off x="1071475" y="1124122"/>
            <a:ext cx="2114900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600">
                <a:latin typeface="Avenir Book" charset="0"/>
                <a:ea typeface="Avenir Book" charset="0"/>
                <a:cs typeface="Avenir Book" charset="0"/>
              </a:rPr>
              <a:t>Polynomial Degree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= 1</a:t>
            </a:r>
            <a:endParaRPr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8" name="object 3"/>
          <p:cNvSpPr txBox="1"/>
          <p:nvPr/>
        </p:nvSpPr>
        <p:spPr>
          <a:xfrm>
            <a:off x="3628850" y="1124122"/>
            <a:ext cx="2114900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Polynomial Degree = 4</a:t>
            </a:r>
            <a:endParaRPr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9" name="object 3"/>
          <p:cNvSpPr txBox="1"/>
          <p:nvPr/>
        </p:nvSpPr>
        <p:spPr>
          <a:xfrm>
            <a:off x="6154442" y="1124122"/>
            <a:ext cx="2309936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600">
                <a:latin typeface="Avenir Book" charset="0"/>
                <a:ea typeface="Avenir Book" charset="0"/>
                <a:cs typeface="Avenir Book" charset="0"/>
              </a:rPr>
              <a:t>Polynomial Degree = 15</a:t>
            </a:r>
            <a:endParaRPr sz="1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9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err="1">
                <a:latin typeface="Avenir Book" charset="0"/>
                <a:ea typeface="Avenir Book" charset="0"/>
                <a:cs typeface="Avenir Book" charset="0"/>
              </a:rPr>
              <a:t>Underfitting</a:t>
            </a:r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 vs Overfitting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0137" y="3956363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Underfitting</a:t>
            </a:r>
            <a:endParaRPr lang="en-US" sz="18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7289" y="3956363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Just Right</a:t>
            </a:r>
          </a:p>
        </p:txBody>
      </p:sp>
      <p:sp>
        <p:nvSpPr>
          <p:cNvPr id="8" name="Rectangle 7"/>
          <p:cNvSpPr/>
          <p:nvPr/>
        </p:nvSpPr>
        <p:spPr>
          <a:xfrm>
            <a:off x="6593228" y="3956363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Overfitting</a:t>
            </a:r>
            <a:endParaRPr lang="en-US" sz="18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66800" y="1524000"/>
            <a:ext cx="10160" cy="216408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66800" y="3688080"/>
            <a:ext cx="2174240" cy="101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071475" y="2092461"/>
            <a:ext cx="2114900" cy="1071475"/>
          </a:xfrm>
          <a:custGeom>
            <a:avLst/>
            <a:gdLst>
              <a:gd name="connsiteX0" fmla="*/ 0 w 2114900"/>
              <a:gd name="connsiteY0" fmla="*/ 0 h 1071475"/>
              <a:gd name="connsiteX1" fmla="*/ 201953 w 2114900"/>
              <a:gd name="connsiteY1" fmla="*/ 39269 h 1071475"/>
              <a:gd name="connsiteX2" fmla="*/ 409516 w 2114900"/>
              <a:gd name="connsiteY2" fmla="*/ 207564 h 1071475"/>
              <a:gd name="connsiteX3" fmla="*/ 544152 w 2114900"/>
              <a:gd name="connsiteY3" fmla="*/ 347809 h 1071475"/>
              <a:gd name="connsiteX4" fmla="*/ 718056 w 2114900"/>
              <a:gd name="connsiteY4" fmla="*/ 544152 h 1071475"/>
              <a:gd name="connsiteX5" fmla="*/ 886351 w 2114900"/>
              <a:gd name="connsiteY5" fmla="*/ 740496 h 1071475"/>
              <a:gd name="connsiteX6" fmla="*/ 1015377 w 2114900"/>
              <a:gd name="connsiteY6" fmla="*/ 869522 h 1071475"/>
              <a:gd name="connsiteX7" fmla="*/ 1211720 w 2114900"/>
              <a:gd name="connsiteY7" fmla="*/ 1020987 h 1071475"/>
              <a:gd name="connsiteX8" fmla="*/ 1413673 w 2114900"/>
              <a:gd name="connsiteY8" fmla="*/ 1071475 h 1071475"/>
              <a:gd name="connsiteX9" fmla="*/ 1626846 w 2114900"/>
              <a:gd name="connsiteY9" fmla="*/ 1020987 h 1071475"/>
              <a:gd name="connsiteX10" fmla="*/ 1817580 w 2114900"/>
              <a:gd name="connsiteY10" fmla="*/ 875132 h 1071475"/>
              <a:gd name="connsiteX11" fmla="*/ 2114900 w 2114900"/>
              <a:gd name="connsiteY11" fmla="*/ 555372 h 1071475"/>
              <a:gd name="connsiteX12" fmla="*/ 2114900 w 2114900"/>
              <a:gd name="connsiteY12" fmla="*/ 555372 h 10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27703" y="197465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82782" y="201392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94131" y="210368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22222" y="216538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12100" y="269514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07838" y="262782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66232" y="270635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27624" y="27873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8355" y="293286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08694" y="28935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69989" y="300821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08693" y="31270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51619" y="317519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21617" y="304430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00154" y="314551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53790" y="285145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3810" y="298051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132456" y="304857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199361" y="31359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19017" y="285873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32988" y="209246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3"/>
          <p:cNvSpPr txBox="1"/>
          <p:nvPr/>
        </p:nvSpPr>
        <p:spPr>
          <a:xfrm>
            <a:off x="2009220" y="3617034"/>
            <a:ext cx="244894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X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3"/>
          <p:cNvSpPr txBox="1"/>
          <p:nvPr/>
        </p:nvSpPr>
        <p:spPr>
          <a:xfrm>
            <a:off x="834977" y="2433987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Y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6" name="object 3"/>
          <p:cNvSpPr txBox="1"/>
          <p:nvPr/>
        </p:nvSpPr>
        <p:spPr>
          <a:xfrm>
            <a:off x="2172341" y="1681666"/>
            <a:ext cx="106358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Function</a:t>
            </a:r>
          </a:p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Samples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874311" y="1943865"/>
            <a:ext cx="220356" cy="0"/>
          </a:xfrm>
          <a:prstGeom prst="line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74311" y="1775950"/>
            <a:ext cx="22035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66800" y="2347449"/>
            <a:ext cx="2119575" cy="82774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626427" y="2078182"/>
            <a:ext cx="2119746" cy="1111155"/>
          </a:xfrm>
          <a:custGeom>
            <a:avLst/>
            <a:gdLst>
              <a:gd name="connsiteX0" fmla="*/ 0 w 2119746"/>
              <a:gd name="connsiteY0" fmla="*/ 0 h 1111155"/>
              <a:gd name="connsiteX1" fmla="*/ 197428 w 2119746"/>
              <a:gd name="connsiteY1" fmla="*/ 41563 h 1111155"/>
              <a:gd name="connsiteX2" fmla="*/ 353291 w 2119746"/>
              <a:gd name="connsiteY2" fmla="*/ 166254 h 1111155"/>
              <a:gd name="connsiteX3" fmla="*/ 571500 w 2119746"/>
              <a:gd name="connsiteY3" fmla="*/ 374073 h 1111155"/>
              <a:gd name="connsiteX4" fmla="*/ 748146 w 2119746"/>
              <a:gd name="connsiteY4" fmla="*/ 571500 h 1111155"/>
              <a:gd name="connsiteX5" fmla="*/ 997528 w 2119746"/>
              <a:gd name="connsiteY5" fmla="*/ 872836 h 1111155"/>
              <a:gd name="connsiteX6" fmla="*/ 1257300 w 2119746"/>
              <a:gd name="connsiteY6" fmla="*/ 1049482 h 1111155"/>
              <a:gd name="connsiteX7" fmla="*/ 1548246 w 2119746"/>
              <a:gd name="connsiteY7" fmla="*/ 1101436 h 1111155"/>
              <a:gd name="connsiteX8" fmla="*/ 1880755 w 2119746"/>
              <a:gd name="connsiteY8" fmla="*/ 872836 h 1111155"/>
              <a:gd name="connsiteX9" fmla="*/ 2119746 w 2119746"/>
              <a:gd name="connsiteY9" fmla="*/ 571500 h 11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9746" h="1111155">
                <a:moveTo>
                  <a:pt x="0" y="0"/>
                </a:moveTo>
                <a:cubicBezTo>
                  <a:pt x="69273" y="6927"/>
                  <a:pt x="138546" y="13854"/>
                  <a:pt x="197428" y="41563"/>
                </a:cubicBezTo>
                <a:cubicBezTo>
                  <a:pt x="256310" y="69272"/>
                  <a:pt x="290946" y="110836"/>
                  <a:pt x="353291" y="166254"/>
                </a:cubicBezTo>
                <a:cubicBezTo>
                  <a:pt x="415636" y="221672"/>
                  <a:pt x="505691" y="306532"/>
                  <a:pt x="571500" y="374073"/>
                </a:cubicBezTo>
                <a:cubicBezTo>
                  <a:pt x="637309" y="441614"/>
                  <a:pt x="677141" y="488373"/>
                  <a:pt x="748146" y="571500"/>
                </a:cubicBezTo>
                <a:cubicBezTo>
                  <a:pt x="819151" y="654627"/>
                  <a:pt x="912669" y="793173"/>
                  <a:pt x="997528" y="872836"/>
                </a:cubicBezTo>
                <a:cubicBezTo>
                  <a:pt x="1082387" y="952499"/>
                  <a:pt x="1165514" y="1011382"/>
                  <a:pt x="1257300" y="1049482"/>
                </a:cubicBezTo>
                <a:cubicBezTo>
                  <a:pt x="1349086" y="1087582"/>
                  <a:pt x="1444337" y="1130877"/>
                  <a:pt x="1548246" y="1101436"/>
                </a:cubicBezTo>
                <a:cubicBezTo>
                  <a:pt x="1652155" y="1071995"/>
                  <a:pt x="1785505" y="961159"/>
                  <a:pt x="1880755" y="872836"/>
                </a:cubicBezTo>
                <a:cubicBezTo>
                  <a:pt x="1976005" y="784513"/>
                  <a:pt x="2119746" y="571500"/>
                  <a:pt x="2119746" y="57150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213764" y="1558636"/>
            <a:ext cx="2088572" cy="2026759"/>
          </a:xfrm>
          <a:custGeom>
            <a:avLst/>
            <a:gdLst>
              <a:gd name="connsiteX0" fmla="*/ 0 w 2088572"/>
              <a:gd name="connsiteY0" fmla="*/ 0 h 2026759"/>
              <a:gd name="connsiteX1" fmla="*/ 20781 w 2088572"/>
              <a:gd name="connsiteY1" fmla="*/ 2015837 h 2026759"/>
              <a:gd name="connsiteX2" fmla="*/ 93518 w 2088572"/>
              <a:gd name="connsiteY2" fmla="*/ 789709 h 2026759"/>
              <a:gd name="connsiteX3" fmla="*/ 135081 w 2088572"/>
              <a:gd name="connsiteY3" fmla="*/ 446809 h 2026759"/>
              <a:gd name="connsiteX4" fmla="*/ 218209 w 2088572"/>
              <a:gd name="connsiteY4" fmla="*/ 696191 h 2026759"/>
              <a:gd name="connsiteX5" fmla="*/ 322118 w 2088572"/>
              <a:gd name="connsiteY5" fmla="*/ 394855 h 2026759"/>
              <a:gd name="connsiteX6" fmla="*/ 374072 w 2088572"/>
              <a:gd name="connsiteY6" fmla="*/ 228600 h 2026759"/>
              <a:gd name="connsiteX7" fmla="*/ 436418 w 2088572"/>
              <a:gd name="connsiteY7" fmla="*/ 374073 h 2026759"/>
              <a:gd name="connsiteX8" fmla="*/ 540327 w 2088572"/>
              <a:gd name="connsiteY8" fmla="*/ 1111828 h 2026759"/>
              <a:gd name="connsiteX9" fmla="*/ 644236 w 2088572"/>
              <a:gd name="connsiteY9" fmla="*/ 1361209 h 2026759"/>
              <a:gd name="connsiteX10" fmla="*/ 758536 w 2088572"/>
              <a:gd name="connsiteY10" fmla="*/ 1215737 h 2026759"/>
              <a:gd name="connsiteX11" fmla="*/ 852054 w 2088572"/>
              <a:gd name="connsiteY11" fmla="*/ 1194955 h 2026759"/>
              <a:gd name="connsiteX12" fmla="*/ 997527 w 2088572"/>
              <a:gd name="connsiteY12" fmla="*/ 1517073 h 2026759"/>
              <a:gd name="connsiteX13" fmla="*/ 1143000 w 2088572"/>
              <a:gd name="connsiteY13" fmla="*/ 1506682 h 2026759"/>
              <a:gd name="connsiteX14" fmla="*/ 1267691 w 2088572"/>
              <a:gd name="connsiteY14" fmla="*/ 1485900 h 2026759"/>
              <a:gd name="connsiteX15" fmla="*/ 1402772 w 2088572"/>
              <a:gd name="connsiteY15" fmla="*/ 1683328 h 2026759"/>
              <a:gd name="connsiteX16" fmla="*/ 1548245 w 2088572"/>
              <a:gd name="connsiteY16" fmla="*/ 1652155 h 2026759"/>
              <a:gd name="connsiteX17" fmla="*/ 1652154 w 2088572"/>
              <a:gd name="connsiteY17" fmla="*/ 1496291 h 2026759"/>
              <a:gd name="connsiteX18" fmla="*/ 1818409 w 2088572"/>
              <a:gd name="connsiteY18" fmla="*/ 1454728 h 2026759"/>
              <a:gd name="connsiteX19" fmla="*/ 1870363 w 2088572"/>
              <a:gd name="connsiteY19" fmla="*/ 1278082 h 2026759"/>
              <a:gd name="connsiteX20" fmla="*/ 1995054 w 2088572"/>
              <a:gd name="connsiteY20" fmla="*/ 1246909 h 2026759"/>
              <a:gd name="connsiteX21" fmla="*/ 2026227 w 2088572"/>
              <a:gd name="connsiteY21" fmla="*/ 1143000 h 2026759"/>
              <a:gd name="connsiteX22" fmla="*/ 2067791 w 2088572"/>
              <a:gd name="connsiteY22" fmla="*/ 1558637 h 2026759"/>
              <a:gd name="connsiteX23" fmla="*/ 2078181 w 2088572"/>
              <a:gd name="connsiteY23" fmla="*/ 1558637 h 2026759"/>
              <a:gd name="connsiteX24" fmla="*/ 2088572 w 2088572"/>
              <a:gd name="connsiteY24" fmla="*/ 1569028 h 202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88572" h="2026759">
                <a:moveTo>
                  <a:pt x="0" y="0"/>
                </a:moveTo>
                <a:cubicBezTo>
                  <a:pt x="2597" y="942109"/>
                  <a:pt x="5195" y="1884219"/>
                  <a:pt x="20781" y="2015837"/>
                </a:cubicBezTo>
                <a:cubicBezTo>
                  <a:pt x="36367" y="2147455"/>
                  <a:pt x="74468" y="1051214"/>
                  <a:pt x="93518" y="789709"/>
                </a:cubicBezTo>
                <a:cubicBezTo>
                  <a:pt x="112568" y="528204"/>
                  <a:pt x="114299" y="462395"/>
                  <a:pt x="135081" y="446809"/>
                </a:cubicBezTo>
                <a:cubicBezTo>
                  <a:pt x="155863" y="431223"/>
                  <a:pt x="187036" y="704850"/>
                  <a:pt x="218209" y="696191"/>
                </a:cubicBezTo>
                <a:cubicBezTo>
                  <a:pt x="249382" y="687532"/>
                  <a:pt x="296141" y="472787"/>
                  <a:pt x="322118" y="394855"/>
                </a:cubicBezTo>
                <a:cubicBezTo>
                  <a:pt x="348095" y="316923"/>
                  <a:pt x="355022" y="232064"/>
                  <a:pt x="374072" y="228600"/>
                </a:cubicBezTo>
                <a:cubicBezTo>
                  <a:pt x="393122" y="225136"/>
                  <a:pt x="408709" y="226868"/>
                  <a:pt x="436418" y="374073"/>
                </a:cubicBezTo>
                <a:cubicBezTo>
                  <a:pt x="464127" y="521278"/>
                  <a:pt x="505691" y="947305"/>
                  <a:pt x="540327" y="1111828"/>
                </a:cubicBezTo>
                <a:cubicBezTo>
                  <a:pt x="574963" y="1276351"/>
                  <a:pt x="607868" y="1343891"/>
                  <a:pt x="644236" y="1361209"/>
                </a:cubicBezTo>
                <a:cubicBezTo>
                  <a:pt x="680604" y="1378527"/>
                  <a:pt x="723900" y="1243446"/>
                  <a:pt x="758536" y="1215737"/>
                </a:cubicBezTo>
                <a:cubicBezTo>
                  <a:pt x="793172" y="1188028"/>
                  <a:pt x="812222" y="1144732"/>
                  <a:pt x="852054" y="1194955"/>
                </a:cubicBezTo>
                <a:cubicBezTo>
                  <a:pt x="891886" y="1245178"/>
                  <a:pt x="949036" y="1465119"/>
                  <a:pt x="997527" y="1517073"/>
                </a:cubicBezTo>
                <a:cubicBezTo>
                  <a:pt x="1046018" y="1569027"/>
                  <a:pt x="1097973" y="1511878"/>
                  <a:pt x="1143000" y="1506682"/>
                </a:cubicBezTo>
                <a:cubicBezTo>
                  <a:pt x="1188027" y="1501487"/>
                  <a:pt x="1224396" y="1456459"/>
                  <a:pt x="1267691" y="1485900"/>
                </a:cubicBezTo>
                <a:cubicBezTo>
                  <a:pt x="1310986" y="1515341"/>
                  <a:pt x="1356013" y="1655619"/>
                  <a:pt x="1402772" y="1683328"/>
                </a:cubicBezTo>
                <a:cubicBezTo>
                  <a:pt x="1449531" y="1711037"/>
                  <a:pt x="1506682" y="1683328"/>
                  <a:pt x="1548245" y="1652155"/>
                </a:cubicBezTo>
                <a:cubicBezTo>
                  <a:pt x="1589808" y="1620982"/>
                  <a:pt x="1607127" y="1529196"/>
                  <a:pt x="1652154" y="1496291"/>
                </a:cubicBezTo>
                <a:cubicBezTo>
                  <a:pt x="1697181" y="1463387"/>
                  <a:pt x="1782041" y="1491096"/>
                  <a:pt x="1818409" y="1454728"/>
                </a:cubicBezTo>
                <a:cubicBezTo>
                  <a:pt x="1854777" y="1418360"/>
                  <a:pt x="1840922" y="1312718"/>
                  <a:pt x="1870363" y="1278082"/>
                </a:cubicBezTo>
                <a:cubicBezTo>
                  <a:pt x="1899804" y="1243446"/>
                  <a:pt x="1969077" y="1269423"/>
                  <a:pt x="1995054" y="1246909"/>
                </a:cubicBezTo>
                <a:cubicBezTo>
                  <a:pt x="2021031" y="1224395"/>
                  <a:pt x="2014104" y="1091045"/>
                  <a:pt x="2026227" y="1143000"/>
                </a:cubicBezTo>
                <a:cubicBezTo>
                  <a:pt x="2038350" y="1194955"/>
                  <a:pt x="2059132" y="1489364"/>
                  <a:pt x="2067791" y="1558637"/>
                </a:cubicBezTo>
                <a:cubicBezTo>
                  <a:pt x="2076450" y="1627910"/>
                  <a:pt x="2074718" y="1556905"/>
                  <a:pt x="2078181" y="1558637"/>
                </a:cubicBezTo>
                <a:cubicBezTo>
                  <a:pt x="2081645" y="1560369"/>
                  <a:pt x="2088572" y="1569028"/>
                  <a:pt x="2088572" y="1569028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26427" y="1524000"/>
            <a:ext cx="10160" cy="216408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626427" y="3688080"/>
            <a:ext cx="2174240" cy="101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631102" y="2092461"/>
            <a:ext cx="2114900" cy="1071475"/>
          </a:xfrm>
          <a:custGeom>
            <a:avLst/>
            <a:gdLst>
              <a:gd name="connsiteX0" fmla="*/ 0 w 2114900"/>
              <a:gd name="connsiteY0" fmla="*/ 0 h 1071475"/>
              <a:gd name="connsiteX1" fmla="*/ 201953 w 2114900"/>
              <a:gd name="connsiteY1" fmla="*/ 39269 h 1071475"/>
              <a:gd name="connsiteX2" fmla="*/ 409516 w 2114900"/>
              <a:gd name="connsiteY2" fmla="*/ 207564 h 1071475"/>
              <a:gd name="connsiteX3" fmla="*/ 544152 w 2114900"/>
              <a:gd name="connsiteY3" fmla="*/ 347809 h 1071475"/>
              <a:gd name="connsiteX4" fmla="*/ 718056 w 2114900"/>
              <a:gd name="connsiteY4" fmla="*/ 544152 h 1071475"/>
              <a:gd name="connsiteX5" fmla="*/ 886351 w 2114900"/>
              <a:gd name="connsiteY5" fmla="*/ 740496 h 1071475"/>
              <a:gd name="connsiteX6" fmla="*/ 1015377 w 2114900"/>
              <a:gd name="connsiteY6" fmla="*/ 869522 h 1071475"/>
              <a:gd name="connsiteX7" fmla="*/ 1211720 w 2114900"/>
              <a:gd name="connsiteY7" fmla="*/ 1020987 h 1071475"/>
              <a:gd name="connsiteX8" fmla="*/ 1413673 w 2114900"/>
              <a:gd name="connsiteY8" fmla="*/ 1071475 h 1071475"/>
              <a:gd name="connsiteX9" fmla="*/ 1626846 w 2114900"/>
              <a:gd name="connsiteY9" fmla="*/ 1020987 h 1071475"/>
              <a:gd name="connsiteX10" fmla="*/ 1817580 w 2114900"/>
              <a:gd name="connsiteY10" fmla="*/ 875132 h 1071475"/>
              <a:gd name="connsiteX11" fmla="*/ 2114900 w 2114900"/>
              <a:gd name="connsiteY11" fmla="*/ 555372 h 1071475"/>
              <a:gd name="connsiteX12" fmla="*/ 2114900 w 2114900"/>
              <a:gd name="connsiteY12" fmla="*/ 555372 h 10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787330" y="197465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42409" y="201392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753758" y="210368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81849" y="216538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471727" y="269514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67465" y="262782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25859" y="270635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87251" y="27873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447982" y="293286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68321" y="28935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29616" y="300821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268320" y="31270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111246" y="317519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881244" y="304430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959781" y="314551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13417" y="285145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763437" y="298051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692083" y="304857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58988" y="31359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78644" y="285873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bject 3"/>
          <p:cNvSpPr txBox="1"/>
          <p:nvPr/>
        </p:nvSpPr>
        <p:spPr>
          <a:xfrm>
            <a:off x="4568847" y="3617034"/>
            <a:ext cx="244894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X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7" name="object 3"/>
          <p:cNvSpPr txBox="1"/>
          <p:nvPr/>
        </p:nvSpPr>
        <p:spPr>
          <a:xfrm>
            <a:off x="3394604" y="2433987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Y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183124" y="1524000"/>
            <a:ext cx="10160" cy="216408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183124" y="3688080"/>
            <a:ext cx="2174240" cy="101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6187799" y="2092461"/>
            <a:ext cx="2114900" cy="1071475"/>
          </a:xfrm>
          <a:custGeom>
            <a:avLst/>
            <a:gdLst>
              <a:gd name="connsiteX0" fmla="*/ 0 w 2114900"/>
              <a:gd name="connsiteY0" fmla="*/ 0 h 1071475"/>
              <a:gd name="connsiteX1" fmla="*/ 201953 w 2114900"/>
              <a:gd name="connsiteY1" fmla="*/ 39269 h 1071475"/>
              <a:gd name="connsiteX2" fmla="*/ 409516 w 2114900"/>
              <a:gd name="connsiteY2" fmla="*/ 207564 h 1071475"/>
              <a:gd name="connsiteX3" fmla="*/ 544152 w 2114900"/>
              <a:gd name="connsiteY3" fmla="*/ 347809 h 1071475"/>
              <a:gd name="connsiteX4" fmla="*/ 718056 w 2114900"/>
              <a:gd name="connsiteY4" fmla="*/ 544152 h 1071475"/>
              <a:gd name="connsiteX5" fmla="*/ 886351 w 2114900"/>
              <a:gd name="connsiteY5" fmla="*/ 740496 h 1071475"/>
              <a:gd name="connsiteX6" fmla="*/ 1015377 w 2114900"/>
              <a:gd name="connsiteY6" fmla="*/ 869522 h 1071475"/>
              <a:gd name="connsiteX7" fmla="*/ 1211720 w 2114900"/>
              <a:gd name="connsiteY7" fmla="*/ 1020987 h 1071475"/>
              <a:gd name="connsiteX8" fmla="*/ 1413673 w 2114900"/>
              <a:gd name="connsiteY8" fmla="*/ 1071475 h 1071475"/>
              <a:gd name="connsiteX9" fmla="*/ 1626846 w 2114900"/>
              <a:gd name="connsiteY9" fmla="*/ 1020987 h 1071475"/>
              <a:gd name="connsiteX10" fmla="*/ 1817580 w 2114900"/>
              <a:gd name="connsiteY10" fmla="*/ 875132 h 1071475"/>
              <a:gd name="connsiteX11" fmla="*/ 2114900 w 2114900"/>
              <a:gd name="connsiteY11" fmla="*/ 555372 h 1071475"/>
              <a:gd name="connsiteX12" fmla="*/ 2114900 w 2114900"/>
              <a:gd name="connsiteY12" fmla="*/ 555372 h 10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344027" y="197465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199106" y="201392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310455" y="210368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438546" y="216538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028424" y="269514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24162" y="262782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182556" y="270635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043948" y="27873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004679" y="293286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825018" y="28935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886313" y="300821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825017" y="31270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667943" y="317519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437941" y="304430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516478" y="314551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0114" y="285145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20134" y="298051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248780" y="304857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15685" y="31359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135341" y="285873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bject 3"/>
          <p:cNvSpPr txBox="1"/>
          <p:nvPr/>
        </p:nvSpPr>
        <p:spPr>
          <a:xfrm>
            <a:off x="7125544" y="3617034"/>
            <a:ext cx="244894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X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3" name="object 3"/>
          <p:cNvSpPr txBox="1"/>
          <p:nvPr/>
        </p:nvSpPr>
        <p:spPr>
          <a:xfrm>
            <a:off x="5951301" y="2433987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Y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4" name="object 3"/>
          <p:cNvSpPr txBox="1"/>
          <p:nvPr/>
        </p:nvSpPr>
        <p:spPr>
          <a:xfrm>
            <a:off x="1071475" y="1124122"/>
            <a:ext cx="2114900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600">
                <a:latin typeface="Avenir Book" charset="0"/>
                <a:ea typeface="Avenir Book" charset="0"/>
                <a:cs typeface="Avenir Book" charset="0"/>
              </a:rPr>
              <a:t>Polynomial Degree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= 1</a:t>
            </a:r>
            <a:endParaRPr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8" name="object 3"/>
          <p:cNvSpPr txBox="1"/>
          <p:nvPr/>
        </p:nvSpPr>
        <p:spPr>
          <a:xfrm>
            <a:off x="3628850" y="1124122"/>
            <a:ext cx="2114900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Polynomial Degree = 4</a:t>
            </a:r>
            <a:endParaRPr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9" name="object 3"/>
          <p:cNvSpPr txBox="1"/>
          <p:nvPr/>
        </p:nvSpPr>
        <p:spPr>
          <a:xfrm>
            <a:off x="6154442" y="1124122"/>
            <a:ext cx="2309936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600">
                <a:latin typeface="Avenir Book" charset="0"/>
                <a:ea typeface="Avenir Book" charset="0"/>
                <a:cs typeface="Avenir Book" charset="0"/>
              </a:rPr>
              <a:t>Polynomial Degree = 15</a:t>
            </a:r>
            <a:endParaRPr sz="1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7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Bias – Variance Tradeoff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3498" y="4013657"/>
            <a:ext cx="1548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High Bias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Low Variance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9182" y="4152156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Just Right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5121" y="4013657"/>
            <a:ext cx="1622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Low Bias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High Variance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66800" y="1524000"/>
            <a:ext cx="10160" cy="216408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66800" y="3688080"/>
            <a:ext cx="2174240" cy="101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071475" y="2092461"/>
            <a:ext cx="2114900" cy="1071475"/>
          </a:xfrm>
          <a:custGeom>
            <a:avLst/>
            <a:gdLst>
              <a:gd name="connsiteX0" fmla="*/ 0 w 2114900"/>
              <a:gd name="connsiteY0" fmla="*/ 0 h 1071475"/>
              <a:gd name="connsiteX1" fmla="*/ 201953 w 2114900"/>
              <a:gd name="connsiteY1" fmla="*/ 39269 h 1071475"/>
              <a:gd name="connsiteX2" fmla="*/ 409516 w 2114900"/>
              <a:gd name="connsiteY2" fmla="*/ 207564 h 1071475"/>
              <a:gd name="connsiteX3" fmla="*/ 544152 w 2114900"/>
              <a:gd name="connsiteY3" fmla="*/ 347809 h 1071475"/>
              <a:gd name="connsiteX4" fmla="*/ 718056 w 2114900"/>
              <a:gd name="connsiteY4" fmla="*/ 544152 h 1071475"/>
              <a:gd name="connsiteX5" fmla="*/ 886351 w 2114900"/>
              <a:gd name="connsiteY5" fmla="*/ 740496 h 1071475"/>
              <a:gd name="connsiteX6" fmla="*/ 1015377 w 2114900"/>
              <a:gd name="connsiteY6" fmla="*/ 869522 h 1071475"/>
              <a:gd name="connsiteX7" fmla="*/ 1211720 w 2114900"/>
              <a:gd name="connsiteY7" fmla="*/ 1020987 h 1071475"/>
              <a:gd name="connsiteX8" fmla="*/ 1413673 w 2114900"/>
              <a:gd name="connsiteY8" fmla="*/ 1071475 h 1071475"/>
              <a:gd name="connsiteX9" fmla="*/ 1626846 w 2114900"/>
              <a:gd name="connsiteY9" fmla="*/ 1020987 h 1071475"/>
              <a:gd name="connsiteX10" fmla="*/ 1817580 w 2114900"/>
              <a:gd name="connsiteY10" fmla="*/ 875132 h 1071475"/>
              <a:gd name="connsiteX11" fmla="*/ 2114900 w 2114900"/>
              <a:gd name="connsiteY11" fmla="*/ 555372 h 1071475"/>
              <a:gd name="connsiteX12" fmla="*/ 2114900 w 2114900"/>
              <a:gd name="connsiteY12" fmla="*/ 555372 h 10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27703" y="197465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82782" y="201392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94131" y="210368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22222" y="216538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12100" y="269514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07838" y="262782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66232" y="270635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27624" y="27873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8355" y="293286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08694" y="28935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69989" y="300821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08693" y="31270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51619" y="317519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21617" y="304430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00154" y="314551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53790" y="285145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3810" y="298051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132456" y="304857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199361" y="31359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19017" y="285873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32988" y="209246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3"/>
          <p:cNvSpPr txBox="1"/>
          <p:nvPr/>
        </p:nvSpPr>
        <p:spPr>
          <a:xfrm>
            <a:off x="2009220" y="3617034"/>
            <a:ext cx="244894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X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3"/>
          <p:cNvSpPr txBox="1"/>
          <p:nvPr/>
        </p:nvSpPr>
        <p:spPr>
          <a:xfrm>
            <a:off x="834977" y="2433987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Y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6" name="object 3"/>
          <p:cNvSpPr txBox="1"/>
          <p:nvPr/>
        </p:nvSpPr>
        <p:spPr>
          <a:xfrm>
            <a:off x="2172341" y="1681666"/>
            <a:ext cx="106358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Function</a:t>
            </a:r>
          </a:p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Samples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874311" y="1943865"/>
            <a:ext cx="220356" cy="0"/>
          </a:xfrm>
          <a:prstGeom prst="line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74311" y="1775950"/>
            <a:ext cx="22035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66800" y="2347449"/>
            <a:ext cx="2119575" cy="82774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626427" y="2078182"/>
            <a:ext cx="2119746" cy="1111155"/>
          </a:xfrm>
          <a:custGeom>
            <a:avLst/>
            <a:gdLst>
              <a:gd name="connsiteX0" fmla="*/ 0 w 2119746"/>
              <a:gd name="connsiteY0" fmla="*/ 0 h 1111155"/>
              <a:gd name="connsiteX1" fmla="*/ 197428 w 2119746"/>
              <a:gd name="connsiteY1" fmla="*/ 41563 h 1111155"/>
              <a:gd name="connsiteX2" fmla="*/ 353291 w 2119746"/>
              <a:gd name="connsiteY2" fmla="*/ 166254 h 1111155"/>
              <a:gd name="connsiteX3" fmla="*/ 571500 w 2119746"/>
              <a:gd name="connsiteY3" fmla="*/ 374073 h 1111155"/>
              <a:gd name="connsiteX4" fmla="*/ 748146 w 2119746"/>
              <a:gd name="connsiteY4" fmla="*/ 571500 h 1111155"/>
              <a:gd name="connsiteX5" fmla="*/ 997528 w 2119746"/>
              <a:gd name="connsiteY5" fmla="*/ 872836 h 1111155"/>
              <a:gd name="connsiteX6" fmla="*/ 1257300 w 2119746"/>
              <a:gd name="connsiteY6" fmla="*/ 1049482 h 1111155"/>
              <a:gd name="connsiteX7" fmla="*/ 1548246 w 2119746"/>
              <a:gd name="connsiteY7" fmla="*/ 1101436 h 1111155"/>
              <a:gd name="connsiteX8" fmla="*/ 1880755 w 2119746"/>
              <a:gd name="connsiteY8" fmla="*/ 872836 h 1111155"/>
              <a:gd name="connsiteX9" fmla="*/ 2119746 w 2119746"/>
              <a:gd name="connsiteY9" fmla="*/ 571500 h 11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9746" h="1111155">
                <a:moveTo>
                  <a:pt x="0" y="0"/>
                </a:moveTo>
                <a:cubicBezTo>
                  <a:pt x="69273" y="6927"/>
                  <a:pt x="138546" y="13854"/>
                  <a:pt x="197428" y="41563"/>
                </a:cubicBezTo>
                <a:cubicBezTo>
                  <a:pt x="256310" y="69272"/>
                  <a:pt x="290946" y="110836"/>
                  <a:pt x="353291" y="166254"/>
                </a:cubicBezTo>
                <a:cubicBezTo>
                  <a:pt x="415636" y="221672"/>
                  <a:pt x="505691" y="306532"/>
                  <a:pt x="571500" y="374073"/>
                </a:cubicBezTo>
                <a:cubicBezTo>
                  <a:pt x="637309" y="441614"/>
                  <a:pt x="677141" y="488373"/>
                  <a:pt x="748146" y="571500"/>
                </a:cubicBezTo>
                <a:cubicBezTo>
                  <a:pt x="819151" y="654627"/>
                  <a:pt x="912669" y="793173"/>
                  <a:pt x="997528" y="872836"/>
                </a:cubicBezTo>
                <a:cubicBezTo>
                  <a:pt x="1082387" y="952499"/>
                  <a:pt x="1165514" y="1011382"/>
                  <a:pt x="1257300" y="1049482"/>
                </a:cubicBezTo>
                <a:cubicBezTo>
                  <a:pt x="1349086" y="1087582"/>
                  <a:pt x="1444337" y="1130877"/>
                  <a:pt x="1548246" y="1101436"/>
                </a:cubicBezTo>
                <a:cubicBezTo>
                  <a:pt x="1652155" y="1071995"/>
                  <a:pt x="1785505" y="961159"/>
                  <a:pt x="1880755" y="872836"/>
                </a:cubicBezTo>
                <a:cubicBezTo>
                  <a:pt x="1976005" y="784513"/>
                  <a:pt x="2119746" y="571500"/>
                  <a:pt x="2119746" y="57150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213764" y="1558636"/>
            <a:ext cx="2088572" cy="2026759"/>
          </a:xfrm>
          <a:custGeom>
            <a:avLst/>
            <a:gdLst>
              <a:gd name="connsiteX0" fmla="*/ 0 w 2088572"/>
              <a:gd name="connsiteY0" fmla="*/ 0 h 2026759"/>
              <a:gd name="connsiteX1" fmla="*/ 20781 w 2088572"/>
              <a:gd name="connsiteY1" fmla="*/ 2015837 h 2026759"/>
              <a:gd name="connsiteX2" fmla="*/ 93518 w 2088572"/>
              <a:gd name="connsiteY2" fmla="*/ 789709 h 2026759"/>
              <a:gd name="connsiteX3" fmla="*/ 135081 w 2088572"/>
              <a:gd name="connsiteY3" fmla="*/ 446809 h 2026759"/>
              <a:gd name="connsiteX4" fmla="*/ 218209 w 2088572"/>
              <a:gd name="connsiteY4" fmla="*/ 696191 h 2026759"/>
              <a:gd name="connsiteX5" fmla="*/ 322118 w 2088572"/>
              <a:gd name="connsiteY5" fmla="*/ 394855 h 2026759"/>
              <a:gd name="connsiteX6" fmla="*/ 374072 w 2088572"/>
              <a:gd name="connsiteY6" fmla="*/ 228600 h 2026759"/>
              <a:gd name="connsiteX7" fmla="*/ 436418 w 2088572"/>
              <a:gd name="connsiteY7" fmla="*/ 374073 h 2026759"/>
              <a:gd name="connsiteX8" fmla="*/ 540327 w 2088572"/>
              <a:gd name="connsiteY8" fmla="*/ 1111828 h 2026759"/>
              <a:gd name="connsiteX9" fmla="*/ 644236 w 2088572"/>
              <a:gd name="connsiteY9" fmla="*/ 1361209 h 2026759"/>
              <a:gd name="connsiteX10" fmla="*/ 758536 w 2088572"/>
              <a:gd name="connsiteY10" fmla="*/ 1215737 h 2026759"/>
              <a:gd name="connsiteX11" fmla="*/ 852054 w 2088572"/>
              <a:gd name="connsiteY11" fmla="*/ 1194955 h 2026759"/>
              <a:gd name="connsiteX12" fmla="*/ 997527 w 2088572"/>
              <a:gd name="connsiteY12" fmla="*/ 1517073 h 2026759"/>
              <a:gd name="connsiteX13" fmla="*/ 1143000 w 2088572"/>
              <a:gd name="connsiteY13" fmla="*/ 1506682 h 2026759"/>
              <a:gd name="connsiteX14" fmla="*/ 1267691 w 2088572"/>
              <a:gd name="connsiteY14" fmla="*/ 1485900 h 2026759"/>
              <a:gd name="connsiteX15" fmla="*/ 1402772 w 2088572"/>
              <a:gd name="connsiteY15" fmla="*/ 1683328 h 2026759"/>
              <a:gd name="connsiteX16" fmla="*/ 1548245 w 2088572"/>
              <a:gd name="connsiteY16" fmla="*/ 1652155 h 2026759"/>
              <a:gd name="connsiteX17" fmla="*/ 1652154 w 2088572"/>
              <a:gd name="connsiteY17" fmla="*/ 1496291 h 2026759"/>
              <a:gd name="connsiteX18" fmla="*/ 1818409 w 2088572"/>
              <a:gd name="connsiteY18" fmla="*/ 1454728 h 2026759"/>
              <a:gd name="connsiteX19" fmla="*/ 1870363 w 2088572"/>
              <a:gd name="connsiteY19" fmla="*/ 1278082 h 2026759"/>
              <a:gd name="connsiteX20" fmla="*/ 1995054 w 2088572"/>
              <a:gd name="connsiteY20" fmla="*/ 1246909 h 2026759"/>
              <a:gd name="connsiteX21" fmla="*/ 2026227 w 2088572"/>
              <a:gd name="connsiteY21" fmla="*/ 1143000 h 2026759"/>
              <a:gd name="connsiteX22" fmla="*/ 2067791 w 2088572"/>
              <a:gd name="connsiteY22" fmla="*/ 1558637 h 2026759"/>
              <a:gd name="connsiteX23" fmla="*/ 2078181 w 2088572"/>
              <a:gd name="connsiteY23" fmla="*/ 1558637 h 2026759"/>
              <a:gd name="connsiteX24" fmla="*/ 2088572 w 2088572"/>
              <a:gd name="connsiteY24" fmla="*/ 1569028 h 202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88572" h="2026759">
                <a:moveTo>
                  <a:pt x="0" y="0"/>
                </a:moveTo>
                <a:cubicBezTo>
                  <a:pt x="2597" y="942109"/>
                  <a:pt x="5195" y="1884219"/>
                  <a:pt x="20781" y="2015837"/>
                </a:cubicBezTo>
                <a:cubicBezTo>
                  <a:pt x="36367" y="2147455"/>
                  <a:pt x="74468" y="1051214"/>
                  <a:pt x="93518" y="789709"/>
                </a:cubicBezTo>
                <a:cubicBezTo>
                  <a:pt x="112568" y="528204"/>
                  <a:pt x="114299" y="462395"/>
                  <a:pt x="135081" y="446809"/>
                </a:cubicBezTo>
                <a:cubicBezTo>
                  <a:pt x="155863" y="431223"/>
                  <a:pt x="187036" y="704850"/>
                  <a:pt x="218209" y="696191"/>
                </a:cubicBezTo>
                <a:cubicBezTo>
                  <a:pt x="249382" y="687532"/>
                  <a:pt x="296141" y="472787"/>
                  <a:pt x="322118" y="394855"/>
                </a:cubicBezTo>
                <a:cubicBezTo>
                  <a:pt x="348095" y="316923"/>
                  <a:pt x="355022" y="232064"/>
                  <a:pt x="374072" y="228600"/>
                </a:cubicBezTo>
                <a:cubicBezTo>
                  <a:pt x="393122" y="225136"/>
                  <a:pt x="408709" y="226868"/>
                  <a:pt x="436418" y="374073"/>
                </a:cubicBezTo>
                <a:cubicBezTo>
                  <a:pt x="464127" y="521278"/>
                  <a:pt x="505691" y="947305"/>
                  <a:pt x="540327" y="1111828"/>
                </a:cubicBezTo>
                <a:cubicBezTo>
                  <a:pt x="574963" y="1276351"/>
                  <a:pt x="607868" y="1343891"/>
                  <a:pt x="644236" y="1361209"/>
                </a:cubicBezTo>
                <a:cubicBezTo>
                  <a:pt x="680604" y="1378527"/>
                  <a:pt x="723900" y="1243446"/>
                  <a:pt x="758536" y="1215737"/>
                </a:cubicBezTo>
                <a:cubicBezTo>
                  <a:pt x="793172" y="1188028"/>
                  <a:pt x="812222" y="1144732"/>
                  <a:pt x="852054" y="1194955"/>
                </a:cubicBezTo>
                <a:cubicBezTo>
                  <a:pt x="891886" y="1245178"/>
                  <a:pt x="949036" y="1465119"/>
                  <a:pt x="997527" y="1517073"/>
                </a:cubicBezTo>
                <a:cubicBezTo>
                  <a:pt x="1046018" y="1569027"/>
                  <a:pt x="1097973" y="1511878"/>
                  <a:pt x="1143000" y="1506682"/>
                </a:cubicBezTo>
                <a:cubicBezTo>
                  <a:pt x="1188027" y="1501487"/>
                  <a:pt x="1224396" y="1456459"/>
                  <a:pt x="1267691" y="1485900"/>
                </a:cubicBezTo>
                <a:cubicBezTo>
                  <a:pt x="1310986" y="1515341"/>
                  <a:pt x="1356013" y="1655619"/>
                  <a:pt x="1402772" y="1683328"/>
                </a:cubicBezTo>
                <a:cubicBezTo>
                  <a:pt x="1449531" y="1711037"/>
                  <a:pt x="1506682" y="1683328"/>
                  <a:pt x="1548245" y="1652155"/>
                </a:cubicBezTo>
                <a:cubicBezTo>
                  <a:pt x="1589808" y="1620982"/>
                  <a:pt x="1607127" y="1529196"/>
                  <a:pt x="1652154" y="1496291"/>
                </a:cubicBezTo>
                <a:cubicBezTo>
                  <a:pt x="1697181" y="1463387"/>
                  <a:pt x="1782041" y="1491096"/>
                  <a:pt x="1818409" y="1454728"/>
                </a:cubicBezTo>
                <a:cubicBezTo>
                  <a:pt x="1854777" y="1418360"/>
                  <a:pt x="1840922" y="1312718"/>
                  <a:pt x="1870363" y="1278082"/>
                </a:cubicBezTo>
                <a:cubicBezTo>
                  <a:pt x="1899804" y="1243446"/>
                  <a:pt x="1969077" y="1269423"/>
                  <a:pt x="1995054" y="1246909"/>
                </a:cubicBezTo>
                <a:cubicBezTo>
                  <a:pt x="2021031" y="1224395"/>
                  <a:pt x="2014104" y="1091045"/>
                  <a:pt x="2026227" y="1143000"/>
                </a:cubicBezTo>
                <a:cubicBezTo>
                  <a:pt x="2038350" y="1194955"/>
                  <a:pt x="2059132" y="1489364"/>
                  <a:pt x="2067791" y="1558637"/>
                </a:cubicBezTo>
                <a:cubicBezTo>
                  <a:pt x="2076450" y="1627910"/>
                  <a:pt x="2074718" y="1556905"/>
                  <a:pt x="2078181" y="1558637"/>
                </a:cubicBezTo>
                <a:cubicBezTo>
                  <a:pt x="2081645" y="1560369"/>
                  <a:pt x="2088572" y="1569028"/>
                  <a:pt x="2088572" y="1569028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26427" y="1524000"/>
            <a:ext cx="10160" cy="216408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626427" y="3688080"/>
            <a:ext cx="2174240" cy="101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631102" y="2092461"/>
            <a:ext cx="2114900" cy="1071475"/>
          </a:xfrm>
          <a:custGeom>
            <a:avLst/>
            <a:gdLst>
              <a:gd name="connsiteX0" fmla="*/ 0 w 2114900"/>
              <a:gd name="connsiteY0" fmla="*/ 0 h 1071475"/>
              <a:gd name="connsiteX1" fmla="*/ 201953 w 2114900"/>
              <a:gd name="connsiteY1" fmla="*/ 39269 h 1071475"/>
              <a:gd name="connsiteX2" fmla="*/ 409516 w 2114900"/>
              <a:gd name="connsiteY2" fmla="*/ 207564 h 1071475"/>
              <a:gd name="connsiteX3" fmla="*/ 544152 w 2114900"/>
              <a:gd name="connsiteY3" fmla="*/ 347809 h 1071475"/>
              <a:gd name="connsiteX4" fmla="*/ 718056 w 2114900"/>
              <a:gd name="connsiteY4" fmla="*/ 544152 h 1071475"/>
              <a:gd name="connsiteX5" fmla="*/ 886351 w 2114900"/>
              <a:gd name="connsiteY5" fmla="*/ 740496 h 1071475"/>
              <a:gd name="connsiteX6" fmla="*/ 1015377 w 2114900"/>
              <a:gd name="connsiteY6" fmla="*/ 869522 h 1071475"/>
              <a:gd name="connsiteX7" fmla="*/ 1211720 w 2114900"/>
              <a:gd name="connsiteY7" fmla="*/ 1020987 h 1071475"/>
              <a:gd name="connsiteX8" fmla="*/ 1413673 w 2114900"/>
              <a:gd name="connsiteY8" fmla="*/ 1071475 h 1071475"/>
              <a:gd name="connsiteX9" fmla="*/ 1626846 w 2114900"/>
              <a:gd name="connsiteY9" fmla="*/ 1020987 h 1071475"/>
              <a:gd name="connsiteX10" fmla="*/ 1817580 w 2114900"/>
              <a:gd name="connsiteY10" fmla="*/ 875132 h 1071475"/>
              <a:gd name="connsiteX11" fmla="*/ 2114900 w 2114900"/>
              <a:gd name="connsiteY11" fmla="*/ 555372 h 1071475"/>
              <a:gd name="connsiteX12" fmla="*/ 2114900 w 2114900"/>
              <a:gd name="connsiteY12" fmla="*/ 555372 h 10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787330" y="197465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42409" y="201392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753758" y="210368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81849" y="216538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471727" y="269514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67465" y="262782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25859" y="270635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87251" y="27873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447982" y="293286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68321" y="28935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29616" y="300821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268320" y="31270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111246" y="317519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881244" y="304430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959781" y="314551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13417" y="285145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763437" y="298051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692083" y="304857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58988" y="31359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78644" y="285873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bject 3"/>
          <p:cNvSpPr txBox="1"/>
          <p:nvPr/>
        </p:nvSpPr>
        <p:spPr>
          <a:xfrm>
            <a:off x="4568847" y="3617034"/>
            <a:ext cx="244894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X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7" name="object 3"/>
          <p:cNvSpPr txBox="1"/>
          <p:nvPr/>
        </p:nvSpPr>
        <p:spPr>
          <a:xfrm>
            <a:off x="3394604" y="2433987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Y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183124" y="1524000"/>
            <a:ext cx="10160" cy="216408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183124" y="3688080"/>
            <a:ext cx="2174240" cy="101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6187799" y="2092461"/>
            <a:ext cx="2114900" cy="1071475"/>
          </a:xfrm>
          <a:custGeom>
            <a:avLst/>
            <a:gdLst>
              <a:gd name="connsiteX0" fmla="*/ 0 w 2114900"/>
              <a:gd name="connsiteY0" fmla="*/ 0 h 1071475"/>
              <a:gd name="connsiteX1" fmla="*/ 201953 w 2114900"/>
              <a:gd name="connsiteY1" fmla="*/ 39269 h 1071475"/>
              <a:gd name="connsiteX2" fmla="*/ 409516 w 2114900"/>
              <a:gd name="connsiteY2" fmla="*/ 207564 h 1071475"/>
              <a:gd name="connsiteX3" fmla="*/ 544152 w 2114900"/>
              <a:gd name="connsiteY3" fmla="*/ 347809 h 1071475"/>
              <a:gd name="connsiteX4" fmla="*/ 718056 w 2114900"/>
              <a:gd name="connsiteY4" fmla="*/ 544152 h 1071475"/>
              <a:gd name="connsiteX5" fmla="*/ 886351 w 2114900"/>
              <a:gd name="connsiteY5" fmla="*/ 740496 h 1071475"/>
              <a:gd name="connsiteX6" fmla="*/ 1015377 w 2114900"/>
              <a:gd name="connsiteY6" fmla="*/ 869522 h 1071475"/>
              <a:gd name="connsiteX7" fmla="*/ 1211720 w 2114900"/>
              <a:gd name="connsiteY7" fmla="*/ 1020987 h 1071475"/>
              <a:gd name="connsiteX8" fmla="*/ 1413673 w 2114900"/>
              <a:gd name="connsiteY8" fmla="*/ 1071475 h 1071475"/>
              <a:gd name="connsiteX9" fmla="*/ 1626846 w 2114900"/>
              <a:gd name="connsiteY9" fmla="*/ 1020987 h 1071475"/>
              <a:gd name="connsiteX10" fmla="*/ 1817580 w 2114900"/>
              <a:gd name="connsiteY10" fmla="*/ 875132 h 1071475"/>
              <a:gd name="connsiteX11" fmla="*/ 2114900 w 2114900"/>
              <a:gd name="connsiteY11" fmla="*/ 555372 h 1071475"/>
              <a:gd name="connsiteX12" fmla="*/ 2114900 w 2114900"/>
              <a:gd name="connsiteY12" fmla="*/ 555372 h 10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344027" y="197465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199106" y="201392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310455" y="210368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438546" y="216538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028424" y="269514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24162" y="262782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182556" y="270635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043948" y="27873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004679" y="293286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825018" y="28935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886313" y="300821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825017" y="31270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667943" y="317519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437941" y="304430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516478" y="314551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0114" y="285145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20134" y="298051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248780" y="304857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15685" y="31359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135341" y="285873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bject 3"/>
          <p:cNvSpPr txBox="1"/>
          <p:nvPr/>
        </p:nvSpPr>
        <p:spPr>
          <a:xfrm>
            <a:off x="7125544" y="3617034"/>
            <a:ext cx="244894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X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3" name="object 3"/>
          <p:cNvSpPr txBox="1"/>
          <p:nvPr/>
        </p:nvSpPr>
        <p:spPr>
          <a:xfrm>
            <a:off x="5951301" y="2433987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Y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5" name="object 3"/>
          <p:cNvSpPr txBox="1"/>
          <p:nvPr/>
        </p:nvSpPr>
        <p:spPr>
          <a:xfrm>
            <a:off x="1071475" y="1124122"/>
            <a:ext cx="2114900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600">
                <a:latin typeface="Avenir Book" charset="0"/>
                <a:ea typeface="Avenir Book" charset="0"/>
                <a:cs typeface="Avenir Book" charset="0"/>
              </a:rPr>
              <a:t>Polynomial Degree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= 1</a:t>
            </a:r>
            <a:endParaRPr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6" name="object 3"/>
          <p:cNvSpPr txBox="1"/>
          <p:nvPr/>
        </p:nvSpPr>
        <p:spPr>
          <a:xfrm>
            <a:off x="3628850" y="1124122"/>
            <a:ext cx="2114900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Polynomial Degree = 4</a:t>
            </a:r>
            <a:endParaRPr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7" name="object 3"/>
          <p:cNvSpPr txBox="1"/>
          <p:nvPr/>
        </p:nvSpPr>
        <p:spPr>
          <a:xfrm>
            <a:off x="6154442" y="1124122"/>
            <a:ext cx="2309936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600">
                <a:latin typeface="Avenir Book" charset="0"/>
                <a:ea typeface="Avenir Book" charset="0"/>
                <a:cs typeface="Avenir Book" charset="0"/>
              </a:rPr>
              <a:t>Polynomial Degree = 15</a:t>
            </a:r>
            <a:endParaRPr sz="1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3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Predicting with Linear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590191" y="4494697"/>
            <a:ext cx="1373755" cy="3462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650" b="1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coefficient </a:t>
            </a:r>
            <a:r>
              <a:rPr lang="en-US" sz="1650" b="1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6024" y="4494697"/>
            <a:ext cx="1219201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650" b="1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box office revenue</a:t>
            </a:r>
          </a:p>
        </p:txBody>
      </p:sp>
      <p:sp>
        <p:nvSpPr>
          <p:cNvPr id="9" name="Rectangle 8"/>
          <p:cNvSpPr/>
          <p:nvPr/>
        </p:nvSpPr>
        <p:spPr>
          <a:xfrm>
            <a:off x="6653646" y="4494697"/>
            <a:ext cx="895372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650" b="1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movie budget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1089" y="4494697"/>
            <a:ext cx="1373755" cy="3462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650" b="1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coefficient 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85964" y="4291224"/>
            <a:ext cx="389261" cy="2102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86442" y="4321566"/>
            <a:ext cx="389261" cy="2102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788120" y="4321566"/>
            <a:ext cx="389261" cy="2102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37056" y="4269792"/>
            <a:ext cx="389261" cy="2102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18259" y="3806711"/>
                <a:ext cx="3047116" cy="536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𝑦</m:t>
                        </m:r>
                      </m:e>
                      <m:sub>
                        <m: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320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Avenir Book" charset="0"/>
                    <a:ea typeface="Avenir Book" charset="0"/>
                    <a:cs typeface="Avenir Book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charset="0"/>
                        <a:ea typeface="Avenir Book" charset="0"/>
                        <a:cs typeface="Avenir Book" charset="0"/>
                      </a:rPr>
                      <m:t>𝑥</m:t>
                    </m:r>
                  </m:oMath>
                </a14:m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259" y="3806711"/>
                <a:ext cx="3047116" cy="536301"/>
              </a:xfrm>
              <a:prstGeom prst="rect">
                <a:avLst/>
              </a:prstGeom>
              <a:blipFill rotWithShape="0">
                <a:blip r:embed="rId3"/>
                <a:stretch>
                  <a:fillRect t="-17045" b="-4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114629" y="151381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32179" y="24345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92404" y="27266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793954" y="213533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990679" y="2100405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997029" y="2284555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574754" y="25544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746204" y="2964019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178004" y="2758186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739710" y="1253741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92160" y="188407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580960" y="171756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92060" y="238792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392316" y="20527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448701" y="1067710"/>
            <a:ext cx="0" cy="213134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48701" y="3191166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bject 3"/>
          <p:cNvSpPr txBox="1"/>
          <p:nvPr/>
        </p:nvSpPr>
        <p:spPr>
          <a:xfrm>
            <a:off x="3388994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bject 3"/>
          <p:cNvSpPr txBox="1"/>
          <p:nvPr/>
        </p:nvSpPr>
        <p:spPr>
          <a:xfrm>
            <a:off x="3182044" y="2288406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bject 3"/>
          <p:cNvSpPr txBox="1"/>
          <p:nvPr/>
        </p:nvSpPr>
        <p:spPr>
          <a:xfrm>
            <a:off x="3182044" y="161526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bject 3"/>
          <p:cNvSpPr txBox="1"/>
          <p:nvPr/>
        </p:nvSpPr>
        <p:spPr>
          <a:xfrm>
            <a:off x="3060652" y="908209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4657548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object 3"/>
          <p:cNvSpPr txBox="1"/>
          <p:nvPr/>
        </p:nvSpPr>
        <p:spPr>
          <a:xfrm>
            <a:off x="6078500" y="3072507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832179" y="243456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081016" y="2729980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92160" y="188407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93954" y="2123942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95815" y="1495715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734016" y="12411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560733" y="1705370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69088" y="204046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88964" y="238792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66616" y="2753693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01452" y="2279682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975761" y="2086509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572297" y="25536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23582" y="2957331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bject 3"/>
          <p:cNvSpPr txBox="1"/>
          <p:nvPr/>
        </p:nvSpPr>
        <p:spPr>
          <a:xfrm>
            <a:off x="5862181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object 3"/>
          <p:cNvSpPr txBox="1"/>
          <p:nvPr/>
        </p:nvSpPr>
        <p:spPr>
          <a:xfrm>
            <a:off x="4515008" y="3395154"/>
            <a:ext cx="558143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Budget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9" name="object 3"/>
          <p:cNvSpPr txBox="1"/>
          <p:nvPr/>
        </p:nvSpPr>
        <p:spPr>
          <a:xfrm rot="16200000">
            <a:off x="2594971" y="1960498"/>
            <a:ext cx="726556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Box Office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9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26" y="768784"/>
            <a:ext cx="6466615" cy="4031442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Training and Test Splits</a:t>
            </a:r>
          </a:p>
        </p:txBody>
      </p:sp>
    </p:spTree>
    <p:extLst>
      <p:ext uri="{BB962C8B-B14F-4D97-AF65-F5344CB8AC3E}">
        <p14:creationId xmlns:p14="http://schemas.microsoft.com/office/powerpoint/2010/main" val="113801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26" y="1062292"/>
            <a:ext cx="5064425" cy="3157283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6472238" y="1250157"/>
            <a:ext cx="200025" cy="2114549"/>
          </a:xfrm>
          <a:prstGeom prst="rightBrace">
            <a:avLst>
              <a:gd name="adj1" fmla="val 86905"/>
              <a:gd name="adj2" fmla="val 5033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07100" y="3364705"/>
            <a:ext cx="5014418" cy="85487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486526" y="3364705"/>
            <a:ext cx="200025" cy="854870"/>
          </a:xfrm>
          <a:prstGeom prst="rightBrace">
            <a:avLst>
              <a:gd name="adj1" fmla="val 19048"/>
              <a:gd name="adj2" fmla="val 5033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Training and Test Splits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7814" y="1250157"/>
            <a:ext cx="5014418" cy="211454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68441" y="1814507"/>
            <a:ext cx="1544479" cy="1024128"/>
          </a:xfrm>
          <a:prstGeom prst="roundRect">
            <a:avLst/>
          </a:prstGeom>
          <a:solidFill>
            <a:srgbClr val="0070C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68441" y="3286712"/>
            <a:ext cx="1544479" cy="1025035"/>
          </a:xfrm>
          <a:prstGeom prst="roundRect">
            <a:avLst/>
          </a:prstGeom>
          <a:solidFill>
            <a:srgbClr val="C0000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425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95497" y="1437867"/>
            <a:ext cx="2514600" cy="577081"/>
          </a:xfrm>
          <a:prstGeom prst="rect">
            <a:avLst/>
          </a:prstGeom>
          <a:noFill/>
          <a:ln>
            <a:noFill/>
          </a:ln>
        </p:spPr>
        <p:txBody>
          <a:bodyPr wrap="square" tIns="137160" bIns="68580" anchor="ctr" anchorCtr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fit the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5496" y="2740141"/>
            <a:ext cx="3751865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measure performance</a:t>
            </a:r>
          </a:p>
          <a:p>
            <a:r>
              <a:rPr lang="en-US" sz="21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- predict label with model</a:t>
            </a:r>
          </a:p>
          <a:p>
            <a:r>
              <a:rPr lang="en-US" sz="21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- compare with actual value</a:t>
            </a:r>
          </a:p>
          <a:p>
            <a:r>
              <a:rPr lang="en-US" sz="21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- measure error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65776" y="2913919"/>
            <a:ext cx="1544479" cy="1025035"/>
          </a:xfrm>
          <a:prstGeom prst="roundRect">
            <a:avLst/>
          </a:prstGeom>
          <a:solidFill>
            <a:srgbClr val="C0000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Using Training and Test Data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65776" y="1502884"/>
            <a:ext cx="1544479" cy="1024128"/>
          </a:xfrm>
          <a:prstGeom prst="roundRect">
            <a:avLst/>
          </a:prstGeom>
          <a:solidFill>
            <a:srgbClr val="0070C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63089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624825" y="942535"/>
            <a:ext cx="2563948" cy="453639"/>
          </a:xfrm>
          <a:prstGeom prst="roundRect">
            <a:avLst/>
          </a:prstGeom>
          <a:solidFill>
            <a:srgbClr val="C0000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8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08649" y="942293"/>
            <a:ext cx="2563948" cy="453238"/>
          </a:xfrm>
          <a:prstGeom prst="roundRect">
            <a:avLst/>
          </a:prstGeom>
          <a:solidFill>
            <a:srgbClr val="0070C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8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Data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Using Training and Test 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508649" y="1489841"/>
            <a:ext cx="0" cy="26643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08649" y="4146331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92155" y="1489841"/>
            <a:ext cx="0" cy="26643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2155" y="4146331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07057" y="21441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72140" y="186033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7678" y="19549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55464" y="19549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84064" y="258554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89471" y="287720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60871" y="287720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26864" y="29796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76637" y="307427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60871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23933" y="373642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42630" y="38704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90381" y="369701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72140" y="350782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77547" y="34132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35658" y="33659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95788" y="36654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5788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72140" y="392561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99630" y="331076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52333" y="339747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15971" y="338170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810564" y="347629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21378" y="36654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574081" y="37443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574081" y="390196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54353" y="340535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35658" y="347629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506603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22822" y="346053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128229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90837" y="3775842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317415" y="37443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70118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54809" y="36418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844451" y="364971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797154" y="376007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080932" y="390196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049402" y="38231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954808" y="37837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875982" y="38231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729382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899629" y="39729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810564" y="3949262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668674" y="3854669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676558" y="395714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710888" y="399655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391581" y="3676917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915062" y="289796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696121" y="3142444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87029" y="2701009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580211" y="365682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34325" y="374431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39732" y="380737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245139" y="3925614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916950" y="3271345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964246" y="3444766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05481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011543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63591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663591" y="3728545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069275" y="3697681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669586" y="382313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058839" y="3993449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964246" y="380737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880089" y="3901966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785496" y="3949262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bject 3"/>
          <p:cNvSpPr txBox="1"/>
          <p:nvPr/>
        </p:nvSpPr>
        <p:spPr>
          <a:xfrm>
            <a:off x="444544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1" name="object 3"/>
          <p:cNvSpPr txBox="1"/>
          <p:nvPr/>
        </p:nvSpPr>
        <p:spPr>
          <a:xfrm>
            <a:off x="5311878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2" name="object 3"/>
          <p:cNvSpPr txBox="1"/>
          <p:nvPr/>
        </p:nvSpPr>
        <p:spPr>
          <a:xfrm>
            <a:off x="6171178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4" name="object 3"/>
          <p:cNvSpPr txBox="1"/>
          <p:nvPr/>
        </p:nvSpPr>
        <p:spPr>
          <a:xfrm>
            <a:off x="1448942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5" name="object 3"/>
          <p:cNvSpPr txBox="1"/>
          <p:nvPr/>
        </p:nvSpPr>
        <p:spPr>
          <a:xfrm>
            <a:off x="231538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6" name="object 3"/>
          <p:cNvSpPr txBox="1"/>
          <p:nvPr/>
        </p:nvSpPr>
        <p:spPr>
          <a:xfrm>
            <a:off x="317468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8" name="object 3"/>
          <p:cNvSpPr txBox="1"/>
          <p:nvPr/>
        </p:nvSpPr>
        <p:spPr>
          <a:xfrm>
            <a:off x="1241992" y="345333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9" name="object 3"/>
          <p:cNvSpPr txBox="1"/>
          <p:nvPr/>
        </p:nvSpPr>
        <p:spPr>
          <a:xfrm>
            <a:off x="1241992" y="2911948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2" name="object 3"/>
          <p:cNvSpPr txBox="1"/>
          <p:nvPr/>
        </p:nvSpPr>
        <p:spPr>
          <a:xfrm>
            <a:off x="1241992" y="2388793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3.0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3" name="object 3"/>
          <p:cNvSpPr txBox="1"/>
          <p:nvPr/>
        </p:nvSpPr>
        <p:spPr>
          <a:xfrm>
            <a:off x="1241992" y="1860331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4.0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4" name="object 3"/>
          <p:cNvSpPr txBox="1"/>
          <p:nvPr/>
        </p:nvSpPr>
        <p:spPr>
          <a:xfrm>
            <a:off x="1171061" y="126903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5" name="object 3"/>
          <p:cNvSpPr txBox="1"/>
          <p:nvPr/>
        </p:nvSpPr>
        <p:spPr>
          <a:xfrm>
            <a:off x="4274419" y="126903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6" name="object 3"/>
          <p:cNvSpPr txBox="1"/>
          <p:nvPr/>
        </p:nvSpPr>
        <p:spPr>
          <a:xfrm>
            <a:off x="4324108" y="345333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7" name="object 3"/>
          <p:cNvSpPr txBox="1"/>
          <p:nvPr/>
        </p:nvSpPr>
        <p:spPr>
          <a:xfrm>
            <a:off x="4324108" y="2911948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8" name="object 3"/>
          <p:cNvSpPr txBox="1"/>
          <p:nvPr/>
        </p:nvSpPr>
        <p:spPr>
          <a:xfrm>
            <a:off x="4324108" y="2388793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3.0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9" name="object 3"/>
          <p:cNvSpPr txBox="1"/>
          <p:nvPr/>
        </p:nvSpPr>
        <p:spPr>
          <a:xfrm>
            <a:off x="4324108" y="1860331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4.0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object 3"/>
          <p:cNvSpPr txBox="1"/>
          <p:nvPr/>
        </p:nvSpPr>
        <p:spPr>
          <a:xfrm>
            <a:off x="6882276" y="408618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1" name="object 3"/>
          <p:cNvSpPr txBox="1"/>
          <p:nvPr/>
        </p:nvSpPr>
        <p:spPr>
          <a:xfrm>
            <a:off x="3894783" y="408618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63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 flipV="1">
            <a:off x="1508649" y="1489841"/>
            <a:ext cx="0" cy="26643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08649" y="4146331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92155" y="1489841"/>
            <a:ext cx="0" cy="26643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92155" y="4146331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207057" y="21441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672140" y="186033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37678" y="19549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55464" y="19549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84064" y="258554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89471" y="287720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60871" y="287720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26864" y="29796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76637" y="307427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60871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23933" y="373642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42630" y="38704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90381" y="369701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672140" y="350782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77547" y="34132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35658" y="33659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695788" y="36654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95788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672140" y="392561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99630" y="331076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52333" y="339747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15971" y="338170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10564" y="347629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21378" y="36654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74081" y="37443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574081" y="390196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54353" y="340535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435658" y="347629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06603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22822" y="346053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128229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490837" y="3775842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317415" y="37443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70118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954809" y="36418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844451" y="364971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797154" y="376007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080932" y="390196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049402" y="38231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954808" y="37837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875982" y="38231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729382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899629" y="39729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810564" y="3949262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68674" y="3854669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676558" y="395714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710888" y="399655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391581" y="3676917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915062" y="289796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96121" y="3142444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387029" y="2701009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580211" y="365682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34325" y="374431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339732" y="380737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245139" y="3925614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16950" y="3271345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964246" y="3444766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05481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011543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663591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663591" y="3728545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069275" y="3697681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669586" y="382313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058839" y="3993449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964246" y="380737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880089" y="3901966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785496" y="3949262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bject 3"/>
          <p:cNvSpPr txBox="1"/>
          <p:nvPr/>
        </p:nvSpPr>
        <p:spPr>
          <a:xfrm>
            <a:off x="444544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7" name="object 3"/>
          <p:cNvSpPr txBox="1"/>
          <p:nvPr/>
        </p:nvSpPr>
        <p:spPr>
          <a:xfrm>
            <a:off x="5311878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8" name="object 3"/>
          <p:cNvSpPr txBox="1"/>
          <p:nvPr/>
        </p:nvSpPr>
        <p:spPr>
          <a:xfrm>
            <a:off x="6171178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9" name="object 3"/>
          <p:cNvSpPr txBox="1"/>
          <p:nvPr/>
        </p:nvSpPr>
        <p:spPr>
          <a:xfrm>
            <a:off x="1448942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0" name="object 3"/>
          <p:cNvSpPr txBox="1"/>
          <p:nvPr/>
        </p:nvSpPr>
        <p:spPr>
          <a:xfrm>
            <a:off x="231538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1" name="object 3"/>
          <p:cNvSpPr txBox="1"/>
          <p:nvPr/>
        </p:nvSpPr>
        <p:spPr>
          <a:xfrm>
            <a:off x="317468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2" name="object 3"/>
          <p:cNvSpPr txBox="1"/>
          <p:nvPr/>
        </p:nvSpPr>
        <p:spPr>
          <a:xfrm>
            <a:off x="1241992" y="345333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3" name="object 3"/>
          <p:cNvSpPr txBox="1"/>
          <p:nvPr/>
        </p:nvSpPr>
        <p:spPr>
          <a:xfrm>
            <a:off x="1241992" y="2911948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4" name="object 3"/>
          <p:cNvSpPr txBox="1"/>
          <p:nvPr/>
        </p:nvSpPr>
        <p:spPr>
          <a:xfrm>
            <a:off x="1241992" y="2388793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3.0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5" name="object 3"/>
          <p:cNvSpPr txBox="1"/>
          <p:nvPr/>
        </p:nvSpPr>
        <p:spPr>
          <a:xfrm>
            <a:off x="1241992" y="1860331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4.0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6" name="object 3"/>
          <p:cNvSpPr txBox="1"/>
          <p:nvPr/>
        </p:nvSpPr>
        <p:spPr>
          <a:xfrm>
            <a:off x="1171061" y="126903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7" name="object 3"/>
          <p:cNvSpPr txBox="1"/>
          <p:nvPr/>
        </p:nvSpPr>
        <p:spPr>
          <a:xfrm>
            <a:off x="4274419" y="126903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8" name="object 3"/>
          <p:cNvSpPr txBox="1"/>
          <p:nvPr/>
        </p:nvSpPr>
        <p:spPr>
          <a:xfrm>
            <a:off x="4324108" y="345333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9" name="object 3"/>
          <p:cNvSpPr txBox="1"/>
          <p:nvPr/>
        </p:nvSpPr>
        <p:spPr>
          <a:xfrm>
            <a:off x="4324108" y="2911948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object 3"/>
          <p:cNvSpPr txBox="1"/>
          <p:nvPr/>
        </p:nvSpPr>
        <p:spPr>
          <a:xfrm>
            <a:off x="4324108" y="2388793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3.0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1" name="object 3"/>
          <p:cNvSpPr txBox="1"/>
          <p:nvPr/>
        </p:nvSpPr>
        <p:spPr>
          <a:xfrm>
            <a:off x="4324108" y="1860331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4.0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2" name="object 3"/>
          <p:cNvSpPr txBox="1"/>
          <p:nvPr/>
        </p:nvSpPr>
        <p:spPr>
          <a:xfrm>
            <a:off x="6882276" y="408618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3" name="object 3"/>
          <p:cNvSpPr txBox="1"/>
          <p:nvPr/>
        </p:nvSpPr>
        <p:spPr>
          <a:xfrm>
            <a:off x="3894783" y="408618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656275" y="2834640"/>
            <a:ext cx="2032782" cy="11183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8649" y="4480560"/>
            <a:ext cx="25639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Fit the model</a:t>
            </a:r>
          </a:p>
        </p:txBody>
      </p:sp>
      <p:sp>
        <p:nvSpPr>
          <p:cNvPr id="12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Using Training and Test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24825" y="942535"/>
            <a:ext cx="2563948" cy="453639"/>
          </a:xfrm>
          <a:prstGeom prst="roundRect">
            <a:avLst/>
          </a:prstGeom>
          <a:solidFill>
            <a:srgbClr val="C0000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8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Data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08649" y="942293"/>
            <a:ext cx="2563948" cy="453238"/>
          </a:xfrm>
          <a:prstGeom prst="roundRect">
            <a:avLst/>
          </a:prstGeom>
          <a:solidFill>
            <a:srgbClr val="0070C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8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81214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 flipV="1">
            <a:off x="1508649" y="1489841"/>
            <a:ext cx="0" cy="26643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08649" y="4146331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592155" y="1489841"/>
            <a:ext cx="0" cy="26643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92155" y="4146331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207057" y="21441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72140" y="186033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37678" y="19549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55464" y="19549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84064" y="258554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89471" y="287720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160871" y="287720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26864" y="29796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76637" y="307427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60871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23933" y="373642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042630" y="38704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790381" y="369701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72140" y="350782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577547" y="34132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435658" y="33659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695788" y="36654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695788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72140" y="392561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99630" y="331076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852333" y="339747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15971" y="338170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10564" y="347629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621378" y="36654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74081" y="37443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74081" y="390196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254353" y="340535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435658" y="347629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06603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22822" y="346053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128229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490837" y="3775842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17415" y="37443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270118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54809" y="36418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44451" y="364971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797154" y="376007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80932" y="390196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049402" y="38231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954808" y="37837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875982" y="38231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729382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899629" y="39729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810564" y="3949262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68674" y="3854669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676558" y="395714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710888" y="399655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391581" y="3676917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915062" y="289796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96121" y="3142444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387029" y="2701009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80211" y="365682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434325" y="374431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339732" y="380737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245139" y="3925614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916950" y="3271345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964246" y="3444766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05481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011543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663591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663591" y="3728545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069275" y="3697681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669586" y="382313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058839" y="3993449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964246" y="380737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880089" y="3901966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85496" y="3949262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bject 3"/>
          <p:cNvSpPr txBox="1"/>
          <p:nvPr/>
        </p:nvSpPr>
        <p:spPr>
          <a:xfrm>
            <a:off x="444544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4" name="object 3"/>
          <p:cNvSpPr txBox="1"/>
          <p:nvPr/>
        </p:nvSpPr>
        <p:spPr>
          <a:xfrm>
            <a:off x="5311878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5" name="object 3"/>
          <p:cNvSpPr txBox="1"/>
          <p:nvPr/>
        </p:nvSpPr>
        <p:spPr>
          <a:xfrm>
            <a:off x="6171178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6" name="object 3"/>
          <p:cNvSpPr txBox="1"/>
          <p:nvPr/>
        </p:nvSpPr>
        <p:spPr>
          <a:xfrm>
            <a:off x="1448942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7" name="object 3"/>
          <p:cNvSpPr txBox="1"/>
          <p:nvPr/>
        </p:nvSpPr>
        <p:spPr>
          <a:xfrm>
            <a:off x="231538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8" name="object 3"/>
          <p:cNvSpPr txBox="1"/>
          <p:nvPr/>
        </p:nvSpPr>
        <p:spPr>
          <a:xfrm>
            <a:off x="317468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9" name="object 3"/>
          <p:cNvSpPr txBox="1"/>
          <p:nvPr/>
        </p:nvSpPr>
        <p:spPr>
          <a:xfrm>
            <a:off x="1241992" y="345333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0" name="object 3"/>
          <p:cNvSpPr txBox="1"/>
          <p:nvPr/>
        </p:nvSpPr>
        <p:spPr>
          <a:xfrm>
            <a:off x="1241992" y="2911948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1" name="object 3"/>
          <p:cNvSpPr txBox="1"/>
          <p:nvPr/>
        </p:nvSpPr>
        <p:spPr>
          <a:xfrm>
            <a:off x="1241992" y="2388793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3.0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2" name="object 3"/>
          <p:cNvSpPr txBox="1"/>
          <p:nvPr/>
        </p:nvSpPr>
        <p:spPr>
          <a:xfrm>
            <a:off x="1241992" y="1860331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4.0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3" name="object 3"/>
          <p:cNvSpPr txBox="1"/>
          <p:nvPr/>
        </p:nvSpPr>
        <p:spPr>
          <a:xfrm>
            <a:off x="1171061" y="126903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4" name="object 3"/>
          <p:cNvSpPr txBox="1"/>
          <p:nvPr/>
        </p:nvSpPr>
        <p:spPr>
          <a:xfrm>
            <a:off x="4274419" y="126903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5" name="object 3"/>
          <p:cNvSpPr txBox="1"/>
          <p:nvPr/>
        </p:nvSpPr>
        <p:spPr>
          <a:xfrm>
            <a:off x="4324108" y="345333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6" name="object 3"/>
          <p:cNvSpPr txBox="1"/>
          <p:nvPr/>
        </p:nvSpPr>
        <p:spPr>
          <a:xfrm>
            <a:off x="4324108" y="2911948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7" name="object 3"/>
          <p:cNvSpPr txBox="1"/>
          <p:nvPr/>
        </p:nvSpPr>
        <p:spPr>
          <a:xfrm>
            <a:off x="4324108" y="2388793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3.0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8" name="object 3"/>
          <p:cNvSpPr txBox="1"/>
          <p:nvPr/>
        </p:nvSpPr>
        <p:spPr>
          <a:xfrm>
            <a:off x="4324108" y="1860331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4.0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9" name="object 3"/>
          <p:cNvSpPr txBox="1"/>
          <p:nvPr/>
        </p:nvSpPr>
        <p:spPr>
          <a:xfrm>
            <a:off x="6882276" y="408618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0" name="object 3"/>
          <p:cNvSpPr txBox="1"/>
          <p:nvPr/>
        </p:nvSpPr>
        <p:spPr>
          <a:xfrm>
            <a:off x="3894783" y="408618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586609" y="2834640"/>
            <a:ext cx="2032782" cy="11183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90766" y="3802059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80250" y="3594698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39881" y="3402802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19110" y="3141243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08584" y="3257331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4158" y="2897968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232" y="3468808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7671" y="3335671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31946" y="3528882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09138" y="3642189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924443" y="3694794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06761" y="3757998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624825" y="4456956"/>
            <a:ext cx="25639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Make predictions</a:t>
            </a:r>
          </a:p>
        </p:txBody>
      </p:sp>
      <p:sp>
        <p:nvSpPr>
          <p:cNvPr id="61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Using Training and Test Data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624825" y="942535"/>
            <a:ext cx="2563948" cy="453639"/>
          </a:xfrm>
          <a:prstGeom prst="roundRect">
            <a:avLst/>
          </a:prstGeom>
          <a:solidFill>
            <a:srgbClr val="C0000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8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Data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08649" y="942293"/>
            <a:ext cx="2563948" cy="453238"/>
          </a:xfrm>
          <a:prstGeom prst="roundRect">
            <a:avLst/>
          </a:prstGeom>
          <a:solidFill>
            <a:srgbClr val="0070C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8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201112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6442613" y="2935334"/>
            <a:ext cx="6749" cy="732768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55734" y="2736452"/>
            <a:ext cx="1" cy="705112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751818" y="3170235"/>
            <a:ext cx="1" cy="131483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55160" y="3322028"/>
            <a:ext cx="6748" cy="406147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88336" y="3448381"/>
            <a:ext cx="0" cy="319738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02483" y="3665376"/>
            <a:ext cx="0" cy="319738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967565" y="2910850"/>
            <a:ext cx="3606" cy="274780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729099" y="3646659"/>
            <a:ext cx="10122" cy="222295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775797" y="3834854"/>
            <a:ext cx="0" cy="168135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28705" y="3630143"/>
            <a:ext cx="0" cy="120643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53403" y="3784887"/>
            <a:ext cx="0" cy="168135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21040" y="3690464"/>
            <a:ext cx="0" cy="168135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024414" y="3518473"/>
            <a:ext cx="0" cy="168135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878793" y="3646255"/>
            <a:ext cx="3215" cy="146532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23120" y="3381857"/>
            <a:ext cx="0" cy="319738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83786" y="3518473"/>
            <a:ext cx="0" cy="319738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279186" y="3558423"/>
            <a:ext cx="1506" cy="399724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569002" y="2834640"/>
            <a:ext cx="2032782" cy="11183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508649" y="1489841"/>
            <a:ext cx="0" cy="26643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08649" y="4146331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592155" y="1489841"/>
            <a:ext cx="0" cy="26643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92155" y="4146331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207057" y="21441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140" y="186033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37678" y="19549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55464" y="19549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484064" y="258554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471" y="287720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160871" y="287720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026864" y="29796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176637" y="307427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160871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223933" y="373642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042630" y="38704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790381" y="369701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672140" y="350782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577547" y="34132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435658" y="33659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695788" y="36654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695788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672140" y="392561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99630" y="331076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852333" y="339747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15971" y="338170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810564" y="347629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621378" y="36654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574081" y="37443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574081" y="390196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254353" y="340535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435658" y="347629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506603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222822" y="346053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128229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490837" y="3775842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17415" y="37443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270118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954809" y="36418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844451" y="364971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797154" y="376007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080932" y="390196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049402" y="38231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954808" y="37837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875982" y="38231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729382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899629" y="39729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810564" y="3949262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668674" y="3854669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676558" y="395714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710888" y="399655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391581" y="3676917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915062" y="289796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696121" y="3142444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387029" y="2701009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580211" y="365682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434325" y="374431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339732" y="380737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245139" y="3925614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916950" y="3271345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964246" y="3444766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805481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011543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663591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663591" y="3728545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069275" y="3697681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669586" y="382313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058839" y="3993449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964246" y="380737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880089" y="3901966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785496" y="3949262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bject 3"/>
          <p:cNvSpPr txBox="1"/>
          <p:nvPr/>
        </p:nvSpPr>
        <p:spPr>
          <a:xfrm>
            <a:off x="444544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object 3"/>
          <p:cNvSpPr txBox="1"/>
          <p:nvPr/>
        </p:nvSpPr>
        <p:spPr>
          <a:xfrm>
            <a:off x="5311878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bject 3"/>
          <p:cNvSpPr txBox="1"/>
          <p:nvPr/>
        </p:nvSpPr>
        <p:spPr>
          <a:xfrm>
            <a:off x="6171178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1" name="object 3"/>
          <p:cNvSpPr txBox="1"/>
          <p:nvPr/>
        </p:nvSpPr>
        <p:spPr>
          <a:xfrm>
            <a:off x="1448942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2" name="object 3"/>
          <p:cNvSpPr txBox="1"/>
          <p:nvPr/>
        </p:nvSpPr>
        <p:spPr>
          <a:xfrm>
            <a:off x="231538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3" name="object 3"/>
          <p:cNvSpPr txBox="1"/>
          <p:nvPr/>
        </p:nvSpPr>
        <p:spPr>
          <a:xfrm>
            <a:off x="317468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4" name="object 3"/>
          <p:cNvSpPr txBox="1"/>
          <p:nvPr/>
        </p:nvSpPr>
        <p:spPr>
          <a:xfrm>
            <a:off x="1241992" y="345333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5" name="object 3"/>
          <p:cNvSpPr txBox="1"/>
          <p:nvPr/>
        </p:nvSpPr>
        <p:spPr>
          <a:xfrm>
            <a:off x="1241992" y="2911948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6" name="object 3"/>
          <p:cNvSpPr txBox="1"/>
          <p:nvPr/>
        </p:nvSpPr>
        <p:spPr>
          <a:xfrm>
            <a:off x="1241992" y="2388793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3.0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7" name="object 3"/>
          <p:cNvSpPr txBox="1"/>
          <p:nvPr/>
        </p:nvSpPr>
        <p:spPr>
          <a:xfrm>
            <a:off x="1241992" y="1860331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4.0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8" name="object 3"/>
          <p:cNvSpPr txBox="1"/>
          <p:nvPr/>
        </p:nvSpPr>
        <p:spPr>
          <a:xfrm>
            <a:off x="1171061" y="126903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9" name="object 3"/>
          <p:cNvSpPr txBox="1"/>
          <p:nvPr/>
        </p:nvSpPr>
        <p:spPr>
          <a:xfrm>
            <a:off x="4274419" y="126903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0" name="object 3"/>
          <p:cNvSpPr txBox="1"/>
          <p:nvPr/>
        </p:nvSpPr>
        <p:spPr>
          <a:xfrm>
            <a:off x="4324108" y="345333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1" name="object 3"/>
          <p:cNvSpPr txBox="1"/>
          <p:nvPr/>
        </p:nvSpPr>
        <p:spPr>
          <a:xfrm>
            <a:off x="4324108" y="2911948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2" name="object 3"/>
          <p:cNvSpPr txBox="1"/>
          <p:nvPr/>
        </p:nvSpPr>
        <p:spPr>
          <a:xfrm>
            <a:off x="4324108" y="2388793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3.0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3" name="object 3"/>
          <p:cNvSpPr txBox="1"/>
          <p:nvPr/>
        </p:nvSpPr>
        <p:spPr>
          <a:xfrm>
            <a:off x="4324108" y="1860331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4.0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4" name="object 3"/>
          <p:cNvSpPr txBox="1"/>
          <p:nvPr/>
        </p:nvSpPr>
        <p:spPr>
          <a:xfrm>
            <a:off x="6882276" y="408618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5" name="object 3"/>
          <p:cNvSpPr txBox="1"/>
          <p:nvPr/>
        </p:nvSpPr>
        <p:spPr>
          <a:xfrm>
            <a:off x="3894783" y="408618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24825" y="4304150"/>
            <a:ext cx="25639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Measure error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489774" y="3617527"/>
            <a:ext cx="1231" cy="57457"/>
          </a:xfrm>
          <a:prstGeom prst="line">
            <a:avLst/>
          </a:prstGeom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Using Training and Test Data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24825" y="942535"/>
            <a:ext cx="2563948" cy="453639"/>
          </a:xfrm>
          <a:prstGeom prst="roundRect">
            <a:avLst/>
          </a:prstGeom>
          <a:solidFill>
            <a:srgbClr val="C0000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8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Data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508649" y="942293"/>
            <a:ext cx="2563948" cy="453238"/>
          </a:xfrm>
          <a:prstGeom prst="roundRect">
            <a:avLst/>
          </a:prstGeom>
          <a:solidFill>
            <a:srgbClr val="0070C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8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Data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4690766" y="3802059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080250" y="3594698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439881" y="3402802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919110" y="3141243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708584" y="3257331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394158" y="2897968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334232" y="3468808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567671" y="3335671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231946" y="3528882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009138" y="3642189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924443" y="3694794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806761" y="3757998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91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2877864" y="2143453"/>
            <a:ext cx="107139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88271" y="1756615"/>
            <a:ext cx="9044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X_train</a:t>
            </a:r>
            <a:endParaRPr lang="en-US" sz="1800" b="1" dirty="0">
              <a:solidFill>
                <a:srgbClr val="0070C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88272" y="3004389"/>
            <a:ext cx="8258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X_test</a:t>
            </a:r>
            <a:endParaRPr lang="en-US" sz="1800" b="1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7864" y="2190861"/>
            <a:ext cx="8915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Y_train</a:t>
            </a:r>
            <a:endParaRPr lang="en-US" sz="1800" b="1" dirty="0">
              <a:solidFill>
                <a:srgbClr val="0070C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43692" y="3195020"/>
            <a:ext cx="952505" cy="415498"/>
          </a:xfrm>
          <a:prstGeom prst="rect">
            <a:avLst/>
          </a:prstGeom>
          <a:solidFill>
            <a:srgbClr val="8E64A2"/>
          </a:solidFill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86776" y="1970328"/>
            <a:ext cx="303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model( </a:t>
            </a:r>
            <a:r>
              <a:rPr lang="en-US" sz="1800" b="1" dirty="0" err="1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X_train</a:t>
            </a:r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,</a:t>
            </a:r>
            <a:r>
              <a:rPr lang="en-US" sz="180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Y_train</a:t>
            </a:r>
            <a:r>
              <a:rPr lang="en-US" sz="180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).fit()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97576" y="3218103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.predict( </a:t>
            </a:r>
            <a:r>
              <a:rPr lang="en-US" sz="1800" b="1" dirty="0" err="1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X_test</a:t>
            </a:r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24074" y="2143453"/>
            <a:ext cx="3429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52624" y="3400752"/>
            <a:ext cx="3429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47715" y="1935704"/>
            <a:ext cx="952505" cy="415498"/>
          </a:xfrm>
          <a:prstGeom prst="rect">
            <a:avLst/>
          </a:prstGeom>
          <a:solidFill>
            <a:srgbClr val="8E64A2"/>
          </a:solidFill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</p:txBody>
      </p:sp>
      <p:sp>
        <p:nvSpPr>
          <p:cNvPr id="19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Fitting Training and Test Data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77864" y="3373721"/>
            <a:ext cx="107139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85024" y="3218103"/>
            <a:ext cx="11641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7030A0"/>
                </a:solidFill>
                <a:latin typeface="Avenir Book" charset="0"/>
                <a:ea typeface="Avenir Book" charset="0"/>
                <a:cs typeface="Avenir Book" charset="0"/>
              </a:rPr>
              <a:t>Y_predict</a:t>
            </a:r>
            <a:endParaRPr lang="en-US" sz="1800" b="1" dirty="0">
              <a:solidFill>
                <a:srgbClr val="7030A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43116" y="2947100"/>
            <a:ext cx="1544479" cy="1025035"/>
          </a:xfrm>
          <a:prstGeom prst="roundRect">
            <a:avLst/>
          </a:prstGeom>
          <a:solidFill>
            <a:srgbClr val="C0000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43116" y="1536065"/>
            <a:ext cx="1544479" cy="1024128"/>
          </a:xfrm>
          <a:prstGeom prst="roundRect">
            <a:avLst/>
          </a:prstGeom>
          <a:solidFill>
            <a:srgbClr val="0070C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92140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2877864" y="2143453"/>
            <a:ext cx="107139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88271" y="1756615"/>
            <a:ext cx="9044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X_train</a:t>
            </a:r>
            <a:endParaRPr lang="en-US" sz="1800" b="1" dirty="0">
              <a:solidFill>
                <a:srgbClr val="0070C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88272" y="3004389"/>
            <a:ext cx="8258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X_test</a:t>
            </a:r>
            <a:endParaRPr lang="en-US" sz="1800" b="1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7864" y="2190861"/>
            <a:ext cx="8915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Y_train</a:t>
            </a:r>
            <a:endParaRPr lang="en-US" sz="1800" b="1" dirty="0">
              <a:solidFill>
                <a:srgbClr val="0070C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43692" y="3195020"/>
            <a:ext cx="952505" cy="415498"/>
          </a:xfrm>
          <a:prstGeom prst="rect">
            <a:avLst/>
          </a:prstGeom>
          <a:solidFill>
            <a:srgbClr val="8E64A2"/>
          </a:solidFill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86776" y="1970328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KNN( </a:t>
            </a:r>
            <a:r>
              <a:rPr lang="en-US" sz="1800" b="1" dirty="0" err="1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X_train</a:t>
            </a:r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,</a:t>
            </a:r>
            <a:r>
              <a:rPr lang="en-US" sz="180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Y_train</a:t>
            </a:r>
            <a:r>
              <a:rPr lang="en-US" sz="1800" b="1" dirty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).fit()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97576" y="3218103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.predict( </a:t>
            </a:r>
            <a:r>
              <a:rPr lang="en-US" sz="1800" b="1" dirty="0" err="1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X_test</a:t>
            </a:r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95268" y="2152977"/>
            <a:ext cx="3429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52624" y="3400752"/>
            <a:ext cx="3429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95524" y="1947245"/>
            <a:ext cx="952505" cy="415498"/>
          </a:xfrm>
          <a:prstGeom prst="rect">
            <a:avLst/>
          </a:prstGeom>
          <a:solidFill>
            <a:srgbClr val="8E64A2"/>
          </a:solidFill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85024" y="3218103"/>
            <a:ext cx="11641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7030A0"/>
                </a:solidFill>
                <a:latin typeface="Avenir Book" charset="0"/>
                <a:ea typeface="Avenir Book" charset="0"/>
                <a:cs typeface="Avenir Book" charset="0"/>
              </a:rPr>
              <a:t>Y_predict</a:t>
            </a:r>
            <a:endParaRPr lang="en-US" sz="1800" b="1" dirty="0">
              <a:solidFill>
                <a:srgbClr val="7030A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Fitting Training and Test Data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77864" y="3373721"/>
            <a:ext cx="107139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739902" y="3973412"/>
            <a:ext cx="1057275" cy="513922"/>
            <a:chOff x="901700" y="4495800"/>
            <a:chExt cx="1409700" cy="68522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901700" y="4495800"/>
              <a:ext cx="508000" cy="68522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97000" y="5177134"/>
              <a:ext cx="9144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2888270" y="4352204"/>
            <a:ext cx="3662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error_metric</a:t>
            </a:r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( </a:t>
            </a:r>
            <a:r>
              <a:rPr lang="en-US" sz="1800" b="1" dirty="0" err="1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Y_test</a:t>
            </a:r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800" b="1" dirty="0" err="1">
                <a:solidFill>
                  <a:srgbClr val="7030A0"/>
                </a:solidFill>
                <a:latin typeface="Avenir Book" charset="0"/>
                <a:ea typeface="Avenir Book" charset="0"/>
                <a:cs typeface="Avenir Book" charset="0"/>
              </a:rPr>
              <a:t>Y_predict</a:t>
            </a:r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193718" y="4536870"/>
            <a:ext cx="3429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23011" y="4359987"/>
            <a:ext cx="1124026" cy="369332"/>
          </a:xfrm>
          <a:prstGeom prst="rect">
            <a:avLst/>
          </a:prstGeom>
          <a:solidFill>
            <a:srgbClr val="8E64A2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test error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62590" y="4535410"/>
            <a:ext cx="8130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Y_test</a:t>
            </a:r>
            <a:endParaRPr lang="en-US" sz="1800" b="1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43116" y="2947100"/>
            <a:ext cx="1544479" cy="1025035"/>
          </a:xfrm>
          <a:prstGeom prst="roundRect">
            <a:avLst/>
          </a:prstGeom>
          <a:solidFill>
            <a:srgbClr val="C0000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143116" y="1536065"/>
            <a:ext cx="1544479" cy="1024128"/>
          </a:xfrm>
          <a:prstGeom prst="roundRect">
            <a:avLst/>
          </a:prstGeom>
          <a:solidFill>
            <a:srgbClr val="0070C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7038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4571" y="931164"/>
            <a:ext cx="77343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Import the train and test split function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sklearn.model_selection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import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train_test_split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Split the data and put 30% into the test set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train, test =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train_test_split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(data,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test_size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=0.3)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Other method for splitting data: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sklearn.model_selection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import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ShuffleSplit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Train and Test Splitting: 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4571" y="1966704"/>
            <a:ext cx="7465390" cy="25038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438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Introduction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18259" y="3706277"/>
                <a:ext cx="3047116" cy="536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𝑦</m:t>
                        </m:r>
                      </m:e>
                      <m:sub>
                        <m: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320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Avenir Book" charset="0"/>
                    <a:ea typeface="Avenir Book" charset="0"/>
                    <a:cs typeface="Avenir Book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charset="0"/>
                        <a:ea typeface="Avenir Book" charset="0"/>
                        <a:cs typeface="Avenir Book" charset="0"/>
                      </a:rPr>
                      <m:t>𝑥</m:t>
                    </m:r>
                  </m:oMath>
                </a14:m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259" y="3706277"/>
                <a:ext cx="3047116" cy="536301"/>
              </a:xfrm>
              <a:prstGeom prst="rect">
                <a:avLst/>
              </a:prstGeom>
              <a:blipFill rotWithShape="0">
                <a:blip r:embed="rId3"/>
                <a:stretch>
                  <a:fillRect t="-18182" b="-4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V="1">
            <a:off x="3573640" y="1721851"/>
            <a:ext cx="2691735" cy="84116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04833" y="4456769"/>
                <a:ext cx="5008151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18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>
                        <a:latin typeface="Avenir Book" charset="0"/>
                        <a:ea typeface="Avenir Book" charset="0"/>
                        <a:cs typeface="Avenir Book" charset="0"/>
                      </a:rPr>
                      <m:t>= </m:t>
                    </m:r>
                    <m:r>
                      <m:rPr>
                        <m:nor/>
                      </m:rPr>
                      <a:rPr lang="en-US" sz="1800" dirty="0" smtClean="0">
                        <a:latin typeface="Avenir Book" charset="0"/>
                        <a:ea typeface="Avenir Book" charset="0"/>
                        <a:cs typeface="Avenir Book" charset="0"/>
                      </a:rPr>
                      <m:t>80 </m:t>
                    </m:r>
                    <m:r>
                      <m:rPr>
                        <m:nor/>
                      </m:rPr>
                      <a:rPr lang="en-US" sz="1800" dirty="0" smtClean="0">
                        <a:latin typeface="Avenir Book" charset="0"/>
                        <a:ea typeface="Avenir Book" charset="0"/>
                        <a:cs typeface="Avenir Book" charset="0"/>
                      </a:rPr>
                      <m:t>million</m:t>
                    </m:r>
                    <m:r>
                      <a:rPr lang="en-US" sz="1800" dirty="0" smtClean="0">
                        <a:latin typeface="Cambria Math" charset="0"/>
                        <a:ea typeface="Avenir Book" charset="0"/>
                        <a:cs typeface="Avenir Book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18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Book" charset="0"/>
                    <a:ea typeface="Avenir Book" charset="0"/>
                    <a:cs typeface="Avenir Book" charset="0"/>
                  </a:rPr>
                  <a:t>= 0.6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33" y="4456769"/>
                <a:ext cx="5008151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145652" b="-17391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5114629" y="151381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832179" y="24345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92404" y="27266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793954" y="213533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90679" y="2100405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997029" y="2284555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574754" y="25544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746204" y="2964019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178004" y="2758186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739710" y="1253741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292160" y="188407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580960" y="171756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492060" y="238792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392316" y="20527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448701" y="1067710"/>
            <a:ext cx="0" cy="213134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448701" y="3191166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ject 3"/>
          <p:cNvSpPr txBox="1"/>
          <p:nvPr/>
        </p:nvSpPr>
        <p:spPr>
          <a:xfrm>
            <a:off x="3388994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bject 3"/>
          <p:cNvSpPr txBox="1"/>
          <p:nvPr/>
        </p:nvSpPr>
        <p:spPr>
          <a:xfrm>
            <a:off x="3182044" y="2288406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3"/>
          <p:cNvSpPr txBox="1"/>
          <p:nvPr/>
        </p:nvSpPr>
        <p:spPr>
          <a:xfrm>
            <a:off x="3182044" y="161526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object 3"/>
          <p:cNvSpPr txBox="1"/>
          <p:nvPr/>
        </p:nvSpPr>
        <p:spPr>
          <a:xfrm>
            <a:off x="3060652" y="908209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bject 3"/>
          <p:cNvSpPr txBox="1"/>
          <p:nvPr/>
        </p:nvSpPr>
        <p:spPr>
          <a:xfrm>
            <a:off x="4657548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bject 3"/>
          <p:cNvSpPr txBox="1"/>
          <p:nvPr/>
        </p:nvSpPr>
        <p:spPr>
          <a:xfrm>
            <a:off x="6078500" y="3072507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32179" y="243456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81016" y="2729980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92160" y="188407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793954" y="2123942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95815" y="1495715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734016" y="12411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60733" y="1705370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369088" y="204046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488964" y="238792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166616" y="2753693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001452" y="2279682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975761" y="2086509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572297" y="25536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723582" y="2957331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bject 3"/>
          <p:cNvSpPr txBox="1"/>
          <p:nvPr/>
        </p:nvSpPr>
        <p:spPr>
          <a:xfrm>
            <a:off x="5862181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object 3"/>
          <p:cNvSpPr txBox="1"/>
          <p:nvPr/>
        </p:nvSpPr>
        <p:spPr>
          <a:xfrm>
            <a:off x="4515008" y="3395154"/>
            <a:ext cx="558143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Budget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object 3"/>
          <p:cNvSpPr txBox="1"/>
          <p:nvPr/>
        </p:nvSpPr>
        <p:spPr>
          <a:xfrm rot="16200000">
            <a:off x="2594971" y="1960498"/>
            <a:ext cx="726556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Box Office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41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4571" y="931164"/>
            <a:ext cx="77343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Import the train and test split function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sklearn.model_selection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import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train_test_split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Split the data and put 30% into the test set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train, test =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train_test_split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(data,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test_size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=0.3)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Other method for splitting data: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sklearn.model_selection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import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ShuffleSplit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Train and Test Splitting: 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4571" y="2867186"/>
            <a:ext cx="7465390" cy="160340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92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Train and Test Splitting: 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4571" y="931164"/>
            <a:ext cx="77343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Import the train and test split function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sklearn.model_selection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import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train_test_split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Split the data and put 30% into the test set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train, test =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train_test_split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(data,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test_size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=0.3)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Other method for splitting data: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sklearn.model_selection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import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ShuffleSplit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87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26" y="1062292"/>
            <a:ext cx="5064425" cy="3157283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6472238" y="1250157"/>
            <a:ext cx="200025" cy="2114549"/>
          </a:xfrm>
          <a:prstGeom prst="rightBrace">
            <a:avLst>
              <a:gd name="adj1" fmla="val 86905"/>
              <a:gd name="adj2" fmla="val 5033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07100" y="3364705"/>
            <a:ext cx="5014418" cy="85487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486526" y="3364705"/>
            <a:ext cx="200025" cy="854870"/>
          </a:xfrm>
          <a:prstGeom prst="rightBrace">
            <a:avLst>
              <a:gd name="adj1" fmla="val 19048"/>
              <a:gd name="adj2" fmla="val 5033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Beyond a Single Test Set: Cross Validation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7814" y="1250157"/>
            <a:ext cx="5014418" cy="211454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8441" y="1814507"/>
            <a:ext cx="1655799" cy="1024128"/>
          </a:xfrm>
          <a:prstGeom prst="roundRect">
            <a:avLst/>
          </a:prstGeom>
          <a:solidFill>
            <a:srgbClr val="0070C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868441" y="3286712"/>
            <a:ext cx="1655799" cy="1025035"/>
          </a:xfrm>
          <a:prstGeom prst="roundRect">
            <a:avLst/>
          </a:prstGeom>
          <a:solidFill>
            <a:srgbClr val="C0000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Validation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86985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 flipV="1">
            <a:off x="1508649" y="1489841"/>
            <a:ext cx="0" cy="26643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08649" y="4146331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207057" y="21441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672140" y="186033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37678" y="19549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55464" y="19549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484064" y="258554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89471" y="287720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160871" y="287720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026864" y="29796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176637" y="307427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60871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223933" y="373642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042630" y="38704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790381" y="369701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672140" y="350782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577547" y="34132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435658" y="33659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695788" y="36654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695788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672140" y="392561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899630" y="331076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852333" y="339747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715971" y="338170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810564" y="347629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621378" y="366548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574081" y="37443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574081" y="390196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54353" y="340535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435658" y="347629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506603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222822" y="346053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128229" y="3602421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490837" y="3775842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317415" y="37443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270118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954809" y="364183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844451" y="3649717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797154" y="376007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080932" y="3901966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049402" y="38231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954808" y="3783724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875982" y="3823138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729382" y="3807373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899629" y="3972910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810564" y="3949262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668674" y="3854669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676558" y="3957145"/>
            <a:ext cx="94593" cy="94593"/>
          </a:xfrm>
          <a:prstGeom prst="ellipse">
            <a:avLst/>
          </a:prstGeom>
          <a:gradFill>
            <a:gsLst>
              <a:gs pos="75000">
                <a:srgbClr val="0070C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bject 3"/>
          <p:cNvSpPr txBox="1"/>
          <p:nvPr/>
        </p:nvSpPr>
        <p:spPr>
          <a:xfrm>
            <a:off x="1448942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4" name="object 3"/>
          <p:cNvSpPr txBox="1"/>
          <p:nvPr/>
        </p:nvSpPr>
        <p:spPr>
          <a:xfrm>
            <a:off x="231538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5" name="object 3"/>
          <p:cNvSpPr txBox="1"/>
          <p:nvPr/>
        </p:nvSpPr>
        <p:spPr>
          <a:xfrm>
            <a:off x="317468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6" name="object 3"/>
          <p:cNvSpPr txBox="1"/>
          <p:nvPr/>
        </p:nvSpPr>
        <p:spPr>
          <a:xfrm>
            <a:off x="1241992" y="345333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7" name="object 3"/>
          <p:cNvSpPr txBox="1"/>
          <p:nvPr/>
        </p:nvSpPr>
        <p:spPr>
          <a:xfrm>
            <a:off x="1241992" y="2911948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8" name="object 3"/>
          <p:cNvSpPr txBox="1"/>
          <p:nvPr/>
        </p:nvSpPr>
        <p:spPr>
          <a:xfrm>
            <a:off x="1241992" y="2388793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3.0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9" name="object 3"/>
          <p:cNvSpPr txBox="1"/>
          <p:nvPr/>
        </p:nvSpPr>
        <p:spPr>
          <a:xfrm>
            <a:off x="1241992" y="1860331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4.0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0" name="object 3"/>
          <p:cNvSpPr txBox="1"/>
          <p:nvPr/>
        </p:nvSpPr>
        <p:spPr>
          <a:xfrm>
            <a:off x="1171061" y="126903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1" name="object 3"/>
          <p:cNvSpPr txBox="1"/>
          <p:nvPr/>
        </p:nvSpPr>
        <p:spPr>
          <a:xfrm>
            <a:off x="4274419" y="126903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7" name="object 3"/>
          <p:cNvSpPr txBox="1"/>
          <p:nvPr/>
        </p:nvSpPr>
        <p:spPr>
          <a:xfrm>
            <a:off x="3894783" y="408618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24825" y="4386580"/>
            <a:ext cx="25639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Best model for </a:t>
            </a:r>
            <a:r>
              <a:rPr lang="en-US" sz="2100" b="1" u="sng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this</a:t>
            </a:r>
            <a:r>
              <a:rPr lang="en-US" sz="21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test set</a:t>
            </a:r>
          </a:p>
        </p:txBody>
      </p:sp>
      <p:sp>
        <p:nvSpPr>
          <p:cNvPr id="4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Beyond a Single Test Set: Cross Validation</a:t>
            </a:r>
          </a:p>
        </p:txBody>
      </p:sp>
      <p:cxnSp>
        <p:nvCxnSpPr>
          <p:cNvPr id="231" name="Straight Connector 230"/>
          <p:cNvCxnSpPr/>
          <p:nvPr/>
        </p:nvCxnSpPr>
        <p:spPr>
          <a:xfrm flipH="1">
            <a:off x="6442613" y="2935334"/>
            <a:ext cx="6749" cy="732768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455734" y="2736452"/>
            <a:ext cx="1" cy="705112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5751818" y="3170235"/>
            <a:ext cx="1" cy="131483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4955160" y="3322028"/>
            <a:ext cx="6748" cy="406147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5488336" y="3448381"/>
            <a:ext cx="0" cy="319738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5102483" y="3665376"/>
            <a:ext cx="0" cy="319738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>
            <a:off x="5967565" y="2910850"/>
            <a:ext cx="3606" cy="274780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729099" y="3646659"/>
            <a:ext cx="10122" cy="222295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775797" y="3834854"/>
            <a:ext cx="0" cy="168135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5128705" y="3630143"/>
            <a:ext cx="0" cy="120643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4853403" y="3784887"/>
            <a:ext cx="0" cy="168135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5021040" y="3690464"/>
            <a:ext cx="0" cy="168135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5024414" y="3518473"/>
            <a:ext cx="0" cy="168135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4878793" y="3646255"/>
            <a:ext cx="3215" cy="146532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5623120" y="3381857"/>
            <a:ext cx="0" cy="319738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5383786" y="3518473"/>
            <a:ext cx="0" cy="319738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5279186" y="3558423"/>
            <a:ext cx="1506" cy="399724"/>
          </a:xfrm>
          <a:prstGeom prst="line">
            <a:avLst/>
          </a:prstGeom>
          <a:ln w="19050"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4569002" y="2834640"/>
            <a:ext cx="2032782" cy="11183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V="1">
            <a:off x="4592155" y="1489841"/>
            <a:ext cx="0" cy="26643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4592155" y="4146331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4710888" y="399655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6391581" y="3676917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5915062" y="289796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696121" y="3142444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5387029" y="2701009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5580211" y="365682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5434325" y="374431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5339732" y="380737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5245139" y="3925614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4916950" y="3271345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4964246" y="3444766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4805481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5011543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4663591" y="3562230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4663591" y="3728545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5069275" y="3697681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669586" y="3823138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5058839" y="3993449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4964246" y="3807373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4880089" y="3901966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4785496" y="3949262"/>
            <a:ext cx="94593" cy="94593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bject 3"/>
          <p:cNvSpPr txBox="1"/>
          <p:nvPr/>
        </p:nvSpPr>
        <p:spPr>
          <a:xfrm>
            <a:off x="4445440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3" name="object 3"/>
          <p:cNvSpPr txBox="1"/>
          <p:nvPr/>
        </p:nvSpPr>
        <p:spPr>
          <a:xfrm>
            <a:off x="5311878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4" name="object 3"/>
          <p:cNvSpPr txBox="1"/>
          <p:nvPr/>
        </p:nvSpPr>
        <p:spPr>
          <a:xfrm>
            <a:off x="6171178" y="4097220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5" name="object 3"/>
          <p:cNvSpPr txBox="1"/>
          <p:nvPr/>
        </p:nvSpPr>
        <p:spPr>
          <a:xfrm>
            <a:off x="4324108" y="345333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6" name="object 3"/>
          <p:cNvSpPr txBox="1"/>
          <p:nvPr/>
        </p:nvSpPr>
        <p:spPr>
          <a:xfrm>
            <a:off x="4324108" y="2911948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7" name="object 3"/>
          <p:cNvSpPr txBox="1"/>
          <p:nvPr/>
        </p:nvSpPr>
        <p:spPr>
          <a:xfrm>
            <a:off x="4324108" y="2388793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3.0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8" name="object 3"/>
          <p:cNvSpPr txBox="1"/>
          <p:nvPr/>
        </p:nvSpPr>
        <p:spPr>
          <a:xfrm>
            <a:off x="4324108" y="1860331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4.0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9" name="object 3"/>
          <p:cNvSpPr txBox="1"/>
          <p:nvPr/>
        </p:nvSpPr>
        <p:spPr>
          <a:xfrm>
            <a:off x="6882276" y="4086182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81" name="Straight Connector 280"/>
          <p:cNvCxnSpPr/>
          <p:nvPr/>
        </p:nvCxnSpPr>
        <p:spPr>
          <a:xfrm flipH="1">
            <a:off x="5489774" y="3617527"/>
            <a:ext cx="1231" cy="57457"/>
          </a:xfrm>
          <a:prstGeom prst="line">
            <a:avLst/>
          </a:prstGeom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690766" y="3802059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5080250" y="3594698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5439881" y="3402802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5919110" y="3141243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5708584" y="3257331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6394158" y="2897968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5334232" y="3468808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5567671" y="3335671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5231946" y="3528882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5009138" y="3642189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4924443" y="3694794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4806761" y="3757998"/>
            <a:ext cx="109728" cy="109728"/>
          </a:xfrm>
          <a:prstGeom prst="rect">
            <a:avLst/>
          </a:prstGeom>
          <a:gradFill>
            <a:gsLst>
              <a:gs pos="75000">
                <a:srgbClr val="7030A0"/>
              </a:gs>
              <a:gs pos="0">
                <a:schemeClr val="tx1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4" name="Rounded Rectangle 293"/>
          <p:cNvSpPr/>
          <p:nvPr/>
        </p:nvSpPr>
        <p:spPr>
          <a:xfrm>
            <a:off x="4624825" y="942535"/>
            <a:ext cx="2563948" cy="453639"/>
          </a:xfrm>
          <a:prstGeom prst="roundRect">
            <a:avLst/>
          </a:prstGeom>
          <a:solidFill>
            <a:srgbClr val="C0000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8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Data</a:t>
            </a:r>
          </a:p>
        </p:txBody>
      </p:sp>
      <p:sp>
        <p:nvSpPr>
          <p:cNvPr id="295" name="Rounded Rectangle 294"/>
          <p:cNvSpPr/>
          <p:nvPr/>
        </p:nvSpPr>
        <p:spPr>
          <a:xfrm>
            <a:off x="1508649" y="942293"/>
            <a:ext cx="2563948" cy="453238"/>
          </a:xfrm>
          <a:prstGeom prst="roundRect">
            <a:avLst/>
          </a:prstGeom>
          <a:solidFill>
            <a:srgbClr val="0070C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8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898054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26" y="1062292"/>
            <a:ext cx="5064425" cy="3157283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6472238" y="1250157"/>
            <a:ext cx="200025" cy="2114549"/>
          </a:xfrm>
          <a:prstGeom prst="rightBrace">
            <a:avLst>
              <a:gd name="adj1" fmla="val 86905"/>
              <a:gd name="adj2" fmla="val 5033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07100" y="3364705"/>
            <a:ext cx="5014418" cy="85487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486526" y="3364705"/>
            <a:ext cx="200025" cy="854870"/>
          </a:xfrm>
          <a:prstGeom prst="rightBrace">
            <a:avLst>
              <a:gd name="adj1" fmla="val 19048"/>
              <a:gd name="adj2" fmla="val 5033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Beyond a Single Test Set: Cross Validation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7814" y="1250157"/>
            <a:ext cx="5014418" cy="211454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8441" y="1814507"/>
            <a:ext cx="1655799" cy="1024128"/>
          </a:xfrm>
          <a:prstGeom prst="roundRect">
            <a:avLst/>
          </a:prstGeom>
          <a:solidFill>
            <a:srgbClr val="0070C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 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868441" y="3286712"/>
            <a:ext cx="1655799" cy="1025035"/>
          </a:xfrm>
          <a:prstGeom prst="roundRect">
            <a:avLst/>
          </a:prstGeom>
          <a:solidFill>
            <a:srgbClr val="C0000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Validation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 1</a:t>
            </a:r>
          </a:p>
        </p:txBody>
      </p:sp>
    </p:spTree>
    <p:extLst>
      <p:ext uri="{BB962C8B-B14F-4D97-AF65-F5344CB8AC3E}">
        <p14:creationId xmlns:p14="http://schemas.microsoft.com/office/powerpoint/2010/main" val="1847353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26" y="1062292"/>
            <a:ext cx="5064425" cy="31572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07100" y="2561898"/>
            <a:ext cx="5014418" cy="85487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486526" y="2608747"/>
            <a:ext cx="200025" cy="854870"/>
          </a:xfrm>
          <a:prstGeom prst="rightBrace">
            <a:avLst>
              <a:gd name="adj1" fmla="val 19048"/>
              <a:gd name="adj2" fmla="val 5033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  <p:sp>
        <p:nvSpPr>
          <p:cNvPr id="15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Beyond a Single Test Set: Cross Validation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7814" y="1250158"/>
            <a:ext cx="5014418" cy="131174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68440" y="1393964"/>
            <a:ext cx="1726919" cy="1024128"/>
          </a:xfrm>
          <a:prstGeom prst="roundRect">
            <a:avLst/>
          </a:prstGeom>
          <a:solidFill>
            <a:srgbClr val="0070C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68441" y="2530754"/>
            <a:ext cx="1726919" cy="1025035"/>
          </a:xfrm>
          <a:prstGeom prst="roundRect">
            <a:avLst/>
          </a:prstGeom>
          <a:solidFill>
            <a:srgbClr val="C0000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Validation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7814" y="3416767"/>
            <a:ext cx="5014418" cy="80280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45941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26" y="1062292"/>
            <a:ext cx="5064425" cy="31572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07100" y="1907708"/>
            <a:ext cx="5014418" cy="82760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486526" y="1915142"/>
            <a:ext cx="200025" cy="854870"/>
          </a:xfrm>
          <a:prstGeom prst="rightBrace">
            <a:avLst>
              <a:gd name="adj1" fmla="val 19048"/>
              <a:gd name="adj2" fmla="val 5033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  <p:sp>
        <p:nvSpPr>
          <p:cNvPr id="15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Beyond a Single Test Set: Cross Validation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7814" y="1250158"/>
            <a:ext cx="5014418" cy="66535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68440" y="3195447"/>
            <a:ext cx="1655799" cy="1024128"/>
          </a:xfrm>
          <a:prstGeom prst="roundRect">
            <a:avLst/>
          </a:prstGeom>
          <a:solidFill>
            <a:srgbClr val="0070C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 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68441" y="1837149"/>
            <a:ext cx="1655799" cy="1025035"/>
          </a:xfrm>
          <a:prstGeom prst="roundRect">
            <a:avLst/>
          </a:prstGeom>
          <a:solidFill>
            <a:srgbClr val="C0000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Validation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7814" y="2760927"/>
            <a:ext cx="5014418" cy="14586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904569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26" y="1062292"/>
            <a:ext cx="5064425" cy="31572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07100" y="1253439"/>
            <a:ext cx="5014418" cy="82760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486526" y="1260873"/>
            <a:ext cx="200025" cy="854870"/>
          </a:xfrm>
          <a:prstGeom prst="rightBrace">
            <a:avLst>
              <a:gd name="adj1" fmla="val 19048"/>
              <a:gd name="adj2" fmla="val 5033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  <p:sp>
        <p:nvSpPr>
          <p:cNvPr id="15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Beyond a Single Test Set: Cross Validation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68440" y="2640933"/>
            <a:ext cx="1696439" cy="1024128"/>
          </a:xfrm>
          <a:prstGeom prst="roundRect">
            <a:avLst/>
          </a:prstGeom>
          <a:solidFill>
            <a:srgbClr val="0070C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 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68441" y="1182880"/>
            <a:ext cx="1696439" cy="1025035"/>
          </a:xfrm>
          <a:prstGeom prst="roundRect">
            <a:avLst/>
          </a:prstGeom>
          <a:solidFill>
            <a:srgbClr val="C00000">
              <a:alpha val="50196"/>
            </a:srgbClr>
          </a:solidFill>
          <a:ln w="2540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Validation</a:t>
            </a:r>
          </a:p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Data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7814" y="2081048"/>
            <a:ext cx="5014418" cy="213852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472238" y="2081048"/>
            <a:ext cx="200025" cy="2114549"/>
          </a:xfrm>
          <a:prstGeom prst="rightBrace">
            <a:avLst>
              <a:gd name="adj1" fmla="val 86905"/>
              <a:gd name="adj2" fmla="val 5033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192378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Beyond a Single Test Set: 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3767" y="1130428"/>
            <a:ext cx="1500454" cy="453639"/>
          </a:xfrm>
          <a:prstGeom prst="rect">
            <a:avLst/>
          </a:prstGeom>
          <a:solidFill>
            <a:srgbClr val="C0000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Split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2405" y="1130829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2859" y="1130829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3313" y="1130829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3313" y="1941131"/>
            <a:ext cx="1500454" cy="453639"/>
          </a:xfrm>
          <a:prstGeom prst="rect">
            <a:avLst/>
          </a:prstGeom>
          <a:solidFill>
            <a:srgbClr val="C0000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Split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2405" y="1941532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2859" y="1941532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83767" y="1941532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2859" y="2742407"/>
            <a:ext cx="1500454" cy="453639"/>
          </a:xfrm>
          <a:prstGeom prst="rect">
            <a:avLst/>
          </a:prstGeom>
          <a:solidFill>
            <a:srgbClr val="C0000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Split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82405" y="2742808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313" y="2742808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83767" y="2742808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82405" y="3553110"/>
            <a:ext cx="1500454" cy="453639"/>
          </a:xfrm>
          <a:prstGeom prst="rect">
            <a:avLst/>
          </a:prstGeom>
          <a:solidFill>
            <a:srgbClr val="C0000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Split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2859" y="3553511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83313" y="3553511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83767" y="3553511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00409" y="1617671"/>
            <a:ext cx="365807" cy="364936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+</a:t>
            </a:r>
            <a:endParaRPr lang="en-US" sz="24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00409" y="2404774"/>
            <a:ext cx="365807" cy="364936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+</a:t>
            </a:r>
            <a:endParaRPr lang="en-US" sz="24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00409" y="3207028"/>
            <a:ext cx="365807" cy="364936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+</a:t>
            </a:r>
            <a:endParaRPr lang="en-US" sz="24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82405" y="4364214"/>
            <a:ext cx="6001816" cy="364936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0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Average cross validation results.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42983" y="4275912"/>
            <a:ext cx="3812719" cy="45323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77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Beyond a Single Test Set: 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3767" y="1130428"/>
            <a:ext cx="1500454" cy="453639"/>
          </a:xfrm>
          <a:prstGeom prst="rect">
            <a:avLst/>
          </a:prstGeom>
          <a:solidFill>
            <a:srgbClr val="C0000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Split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2405" y="1130829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2859" y="1130829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3313" y="1130829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3313" y="1941131"/>
            <a:ext cx="1500454" cy="453639"/>
          </a:xfrm>
          <a:prstGeom prst="rect">
            <a:avLst/>
          </a:prstGeom>
          <a:solidFill>
            <a:srgbClr val="C0000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Split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2405" y="1941532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2859" y="1941532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83767" y="1941532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2859" y="2742407"/>
            <a:ext cx="1500454" cy="453639"/>
          </a:xfrm>
          <a:prstGeom prst="rect">
            <a:avLst/>
          </a:prstGeom>
          <a:solidFill>
            <a:srgbClr val="C0000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Split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82405" y="2742808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313" y="2742808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83767" y="2742808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82405" y="3553110"/>
            <a:ext cx="1500454" cy="453639"/>
          </a:xfrm>
          <a:prstGeom prst="rect">
            <a:avLst/>
          </a:prstGeom>
          <a:solidFill>
            <a:srgbClr val="C0000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Test Split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2859" y="3553511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83313" y="3553511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83767" y="3553511"/>
            <a:ext cx="1500454" cy="453238"/>
          </a:xfrm>
          <a:prstGeom prst="rect">
            <a:avLst/>
          </a:prstGeom>
          <a:solidFill>
            <a:srgbClr val="0070C0">
              <a:alpha val="50196"/>
            </a:srgbClr>
          </a:solidFill>
          <a:ln w="19050">
            <a:solidFill>
              <a:schemeClr val="bg1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Training Split</a:t>
            </a:r>
            <a:endParaRPr lang="en-US" sz="16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00409" y="1617671"/>
            <a:ext cx="365807" cy="364936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+</a:t>
            </a:r>
            <a:endParaRPr lang="en-US" sz="24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00409" y="2404774"/>
            <a:ext cx="365807" cy="364936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+</a:t>
            </a:r>
            <a:endParaRPr lang="en-US" sz="24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00409" y="3207028"/>
            <a:ext cx="365807" cy="364936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400" b="1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+</a:t>
            </a:r>
            <a:endParaRPr lang="en-US" sz="2400" b="1" dirty="0">
              <a:solidFill>
                <a:schemeClr val="bg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82405" y="4364214"/>
            <a:ext cx="6001816" cy="364936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2000" b="1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Average cross validation results.</a:t>
            </a:r>
          </a:p>
        </p:txBody>
      </p:sp>
    </p:spTree>
    <p:extLst>
      <p:ext uri="{BB962C8B-B14F-4D97-AF65-F5344CB8AC3E}">
        <p14:creationId xmlns:p14="http://schemas.microsoft.com/office/powerpoint/2010/main" val="70954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Predicting from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18259" y="3730663"/>
                <a:ext cx="3047116" cy="536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𝑦</m:t>
                        </m:r>
                      </m:e>
                      <m:sub>
                        <m: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320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Avenir Book" charset="0"/>
                    <a:ea typeface="Avenir Book" charset="0"/>
                    <a:cs typeface="Avenir Book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charset="0"/>
                        <a:ea typeface="Avenir Book" charset="0"/>
                        <a:cs typeface="Avenir Book" charset="0"/>
                      </a:rPr>
                      <m:t>𝑥</m:t>
                    </m:r>
                  </m:oMath>
                </a14:m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259" y="3730663"/>
                <a:ext cx="3047116" cy="536301"/>
              </a:xfrm>
              <a:prstGeom prst="rect">
                <a:avLst/>
              </a:prstGeom>
              <a:blipFill rotWithShape="0">
                <a:blip r:embed="rId3"/>
                <a:stretch>
                  <a:fillRect t="-18182" b="-4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04833" y="4256748"/>
                <a:ext cx="5008151" cy="55399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18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>
                        <a:latin typeface="Avenir Book" charset="0"/>
                        <a:ea typeface="Avenir Book" charset="0"/>
                        <a:cs typeface="Avenir Book" charset="0"/>
                      </a:rPr>
                      <m:t>= </m:t>
                    </m:r>
                    <m:r>
                      <m:rPr>
                        <m:nor/>
                      </m:rPr>
                      <a:rPr lang="en-US" sz="1800" dirty="0" smtClean="0">
                        <a:latin typeface="Avenir Book" charset="0"/>
                        <a:ea typeface="Avenir Book" charset="0"/>
                        <a:cs typeface="Avenir Book" charset="0"/>
                      </a:rPr>
                      <m:t>80 </m:t>
                    </m:r>
                    <m:r>
                      <m:rPr>
                        <m:nor/>
                      </m:rPr>
                      <a:rPr lang="en-US" sz="1800" dirty="0" smtClean="0">
                        <a:latin typeface="Avenir Book" charset="0"/>
                        <a:ea typeface="Avenir Book" charset="0"/>
                        <a:cs typeface="Avenir Book" charset="0"/>
                      </a:rPr>
                      <m:t>million</m:t>
                    </m:r>
                    <m:r>
                      <a:rPr lang="en-US" sz="1800" dirty="0" smtClean="0">
                        <a:latin typeface="Cambria Math" charset="0"/>
                        <a:ea typeface="Avenir Book" charset="0"/>
                        <a:cs typeface="Avenir Book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18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Book" charset="0"/>
                    <a:ea typeface="Avenir Book" charset="0"/>
                    <a:cs typeface="Avenir Book" charset="0"/>
                  </a:rPr>
                  <a:t>= 0.6</a:t>
                </a:r>
              </a:p>
              <a:p>
                <a:pPr algn="ctr"/>
                <a:r>
                  <a:rPr lang="en-US" sz="1800" dirty="0">
                    <a:latin typeface="Avenir Book" charset="0"/>
                    <a:ea typeface="Avenir Book" charset="0"/>
                    <a:cs typeface="Avenir Book" charset="0"/>
                  </a:rPr>
                  <a:t>Predict 175 Million Gross for 160 Million Budget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33" y="4256748"/>
                <a:ext cx="5008151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1946" t="-73626" r="-1946" b="-3846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5473685" y="1969445"/>
            <a:ext cx="0" cy="1189630"/>
          </a:xfrm>
          <a:prstGeom prst="line">
            <a:avLst/>
          </a:prstGeom>
          <a:ln w="19050">
            <a:solidFill>
              <a:srgbClr val="5E5E5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442028" y="1993010"/>
            <a:ext cx="2031657" cy="12985"/>
          </a:xfrm>
          <a:prstGeom prst="line">
            <a:avLst/>
          </a:prstGeom>
          <a:ln w="19050">
            <a:solidFill>
              <a:srgbClr val="5E5E5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573640" y="1783168"/>
            <a:ext cx="2495520" cy="7798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114629" y="151381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32179" y="24345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92404" y="27266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793954" y="213533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990679" y="2100405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997029" y="2284555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74754" y="25544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46204" y="2964019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178004" y="2758186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39710" y="1253741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92160" y="188407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580960" y="171756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492060" y="238792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2316" y="20527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448701" y="1067710"/>
            <a:ext cx="0" cy="213134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48701" y="3191166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bject 3"/>
          <p:cNvSpPr txBox="1"/>
          <p:nvPr/>
        </p:nvSpPr>
        <p:spPr>
          <a:xfrm>
            <a:off x="3388994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bject 3"/>
          <p:cNvSpPr txBox="1"/>
          <p:nvPr/>
        </p:nvSpPr>
        <p:spPr>
          <a:xfrm>
            <a:off x="3182044" y="2288406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bject 3"/>
          <p:cNvSpPr txBox="1"/>
          <p:nvPr/>
        </p:nvSpPr>
        <p:spPr>
          <a:xfrm>
            <a:off x="3182044" y="161526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bject 3"/>
          <p:cNvSpPr txBox="1"/>
          <p:nvPr/>
        </p:nvSpPr>
        <p:spPr>
          <a:xfrm>
            <a:off x="3060652" y="908209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bject 3"/>
          <p:cNvSpPr txBox="1"/>
          <p:nvPr/>
        </p:nvSpPr>
        <p:spPr>
          <a:xfrm>
            <a:off x="4657548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6078500" y="3072507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5832179" y="243456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081016" y="2729980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292160" y="188407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793954" y="2123942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095815" y="1495715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34016" y="12411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560733" y="1705370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69088" y="204046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488964" y="238792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66616" y="2753693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01452" y="2279682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975761" y="2086509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572297" y="25536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723582" y="2957331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bject 3"/>
          <p:cNvSpPr txBox="1"/>
          <p:nvPr/>
        </p:nvSpPr>
        <p:spPr>
          <a:xfrm>
            <a:off x="5862181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7" name="object 3"/>
          <p:cNvSpPr txBox="1"/>
          <p:nvPr/>
        </p:nvSpPr>
        <p:spPr>
          <a:xfrm>
            <a:off x="4515008" y="3395154"/>
            <a:ext cx="558143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Budget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object 3"/>
          <p:cNvSpPr txBox="1"/>
          <p:nvPr/>
        </p:nvSpPr>
        <p:spPr>
          <a:xfrm rot="16200000">
            <a:off x="2594971" y="1960498"/>
            <a:ext cx="726556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Box Office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95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Model Complexity vs Error</a:t>
            </a:r>
          </a:p>
        </p:txBody>
      </p:sp>
      <p:sp>
        <p:nvSpPr>
          <p:cNvPr id="2" name="Down Arrow 1"/>
          <p:cNvSpPr/>
          <p:nvPr/>
        </p:nvSpPr>
        <p:spPr>
          <a:xfrm rot="2231086">
            <a:off x="5138719" y="2067959"/>
            <a:ext cx="782769" cy="1201016"/>
          </a:xfrm>
          <a:prstGeom prst="downArrow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58935" y="1527141"/>
            <a:ext cx="4584475" cy="2196447"/>
            <a:chOff x="758935" y="1527141"/>
            <a:chExt cx="4584475" cy="2196447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1187777" y="1527142"/>
              <a:ext cx="0" cy="219644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187777" y="3714161"/>
              <a:ext cx="35916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1668544" y="1593130"/>
              <a:ext cx="1762813" cy="1408370"/>
            </a:xfrm>
            <a:custGeom>
              <a:avLst/>
              <a:gdLst>
                <a:gd name="connsiteX0" fmla="*/ 0 w 1762813"/>
                <a:gd name="connsiteY0" fmla="*/ 0 h 1408370"/>
                <a:gd name="connsiteX1" fmla="*/ 348792 w 1762813"/>
                <a:gd name="connsiteY1" fmla="*/ 1244338 h 1408370"/>
                <a:gd name="connsiteX2" fmla="*/ 876693 w 1762813"/>
                <a:gd name="connsiteY2" fmla="*/ 1338606 h 1408370"/>
                <a:gd name="connsiteX3" fmla="*/ 1442301 w 1762813"/>
                <a:gd name="connsiteY3" fmla="*/ 725864 h 1408370"/>
                <a:gd name="connsiteX4" fmla="*/ 1762813 w 1762813"/>
                <a:gd name="connsiteY4" fmla="*/ 94268 h 140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2813" h="1408370">
                  <a:moveTo>
                    <a:pt x="0" y="0"/>
                  </a:moveTo>
                  <a:cubicBezTo>
                    <a:pt x="101338" y="510618"/>
                    <a:pt x="202677" y="1021237"/>
                    <a:pt x="348792" y="1244338"/>
                  </a:cubicBezTo>
                  <a:cubicBezTo>
                    <a:pt x="494908" y="1467439"/>
                    <a:pt x="694442" y="1425018"/>
                    <a:pt x="876693" y="1338606"/>
                  </a:cubicBezTo>
                  <a:cubicBezTo>
                    <a:pt x="1058945" y="1252194"/>
                    <a:pt x="1294614" y="933254"/>
                    <a:pt x="1442301" y="725864"/>
                  </a:cubicBezTo>
                  <a:cubicBezTo>
                    <a:pt x="1589988" y="518474"/>
                    <a:pt x="1696825" y="133546"/>
                    <a:pt x="1762813" y="9426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480008" y="1583703"/>
              <a:ext cx="2790334" cy="1960775"/>
            </a:xfrm>
            <a:custGeom>
              <a:avLst/>
              <a:gdLst>
                <a:gd name="connsiteX0" fmla="*/ 0 w 2790334"/>
                <a:gd name="connsiteY0" fmla="*/ 0 h 1960775"/>
                <a:gd name="connsiteX1" fmla="*/ 263951 w 2790334"/>
                <a:gd name="connsiteY1" fmla="*/ 1102936 h 1960775"/>
                <a:gd name="connsiteX2" fmla="*/ 678730 w 2790334"/>
                <a:gd name="connsiteY2" fmla="*/ 1630837 h 1960775"/>
                <a:gd name="connsiteX3" fmla="*/ 1329180 w 2790334"/>
                <a:gd name="connsiteY3" fmla="*/ 1875934 h 1960775"/>
                <a:gd name="connsiteX4" fmla="*/ 2790334 w 2790334"/>
                <a:gd name="connsiteY4" fmla="*/ 1960775 h 196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334" h="1960775">
                  <a:moveTo>
                    <a:pt x="0" y="0"/>
                  </a:moveTo>
                  <a:cubicBezTo>
                    <a:pt x="75414" y="415565"/>
                    <a:pt x="150829" y="831130"/>
                    <a:pt x="263951" y="1102936"/>
                  </a:cubicBezTo>
                  <a:cubicBezTo>
                    <a:pt x="377073" y="1374742"/>
                    <a:pt x="501192" y="1502004"/>
                    <a:pt x="678730" y="1630837"/>
                  </a:cubicBezTo>
                  <a:cubicBezTo>
                    <a:pt x="856268" y="1759670"/>
                    <a:pt x="977246" y="1820944"/>
                    <a:pt x="1329180" y="1875934"/>
                  </a:cubicBezTo>
                  <a:cubicBezTo>
                    <a:pt x="1681114" y="1930924"/>
                    <a:pt x="2790334" y="1960775"/>
                    <a:pt x="2790334" y="1960775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-103243" y="2389319"/>
              <a:ext cx="2177593" cy="4532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ctr" anchorCtr="0">
              <a:no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600" dirty="0">
                  <a:solidFill>
                    <a:schemeClr val="bg2"/>
                  </a:solidFill>
                  <a:latin typeface="Avenir Book" charset="0"/>
                  <a:ea typeface="Avenir Book" charset="0"/>
                  <a:cs typeface="Avenir Book" charset="0"/>
                </a:rPr>
                <a:t>error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3257735" y="1883944"/>
                  <a:ext cx="2085675" cy="45323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 anchorCtr="0">
                  <a:noAutofit/>
                </a:bodyPr>
                <a:lstStyle/>
                <a:p>
                  <a:pPr>
                    <a:lnSpc>
                      <a:spcPts val="21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sz="2800" b="1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 </a:t>
                  </a:r>
                </a:p>
                <a:p>
                  <a:pPr>
                    <a:lnSpc>
                      <a:spcPts val="2100"/>
                    </a:lnSpc>
                  </a:pPr>
                  <a:r>
                    <a:rPr lang="en-US" sz="1600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cross validation error</a:t>
                  </a: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35" y="1883944"/>
                  <a:ext cx="2085675" cy="45323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58" t="-9459" r="-875" b="-3648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973528" y="2934909"/>
                  <a:ext cx="2085675" cy="45323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 anchorCtr="0">
                  <a:noAutofit/>
                </a:bodyPr>
                <a:lstStyle/>
                <a:p>
                  <a:pPr>
                    <a:lnSpc>
                      <a:spcPts val="21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sz="2800" b="1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 </a:t>
                  </a:r>
                </a:p>
                <a:p>
                  <a:pPr>
                    <a:lnSpc>
                      <a:spcPts val="2100"/>
                    </a:lnSpc>
                  </a:pPr>
                  <a:r>
                    <a:rPr lang="en-US" sz="1600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training error</a:t>
                  </a: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28" y="2934909"/>
                  <a:ext cx="2085675" cy="45323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54" t="-8000" b="-3466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4086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Model Complexity vs Error</a:t>
            </a:r>
          </a:p>
        </p:txBody>
      </p:sp>
      <p:sp>
        <p:nvSpPr>
          <p:cNvPr id="2" name="Down Arrow 1"/>
          <p:cNvSpPr/>
          <p:nvPr/>
        </p:nvSpPr>
        <p:spPr>
          <a:xfrm rot="3201776">
            <a:off x="5007981" y="630773"/>
            <a:ext cx="782769" cy="1127893"/>
          </a:xfrm>
          <a:prstGeom prst="downArrow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8935" y="1527141"/>
            <a:ext cx="4584475" cy="2196447"/>
            <a:chOff x="758935" y="1527141"/>
            <a:chExt cx="4584475" cy="2196447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87777" y="1527142"/>
              <a:ext cx="0" cy="219644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87777" y="3714161"/>
              <a:ext cx="35916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1668544" y="1593130"/>
              <a:ext cx="1762813" cy="1408370"/>
            </a:xfrm>
            <a:custGeom>
              <a:avLst/>
              <a:gdLst>
                <a:gd name="connsiteX0" fmla="*/ 0 w 1762813"/>
                <a:gd name="connsiteY0" fmla="*/ 0 h 1408370"/>
                <a:gd name="connsiteX1" fmla="*/ 348792 w 1762813"/>
                <a:gd name="connsiteY1" fmla="*/ 1244338 h 1408370"/>
                <a:gd name="connsiteX2" fmla="*/ 876693 w 1762813"/>
                <a:gd name="connsiteY2" fmla="*/ 1338606 h 1408370"/>
                <a:gd name="connsiteX3" fmla="*/ 1442301 w 1762813"/>
                <a:gd name="connsiteY3" fmla="*/ 725864 h 1408370"/>
                <a:gd name="connsiteX4" fmla="*/ 1762813 w 1762813"/>
                <a:gd name="connsiteY4" fmla="*/ 94268 h 140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2813" h="1408370">
                  <a:moveTo>
                    <a:pt x="0" y="0"/>
                  </a:moveTo>
                  <a:cubicBezTo>
                    <a:pt x="101338" y="510618"/>
                    <a:pt x="202677" y="1021237"/>
                    <a:pt x="348792" y="1244338"/>
                  </a:cubicBezTo>
                  <a:cubicBezTo>
                    <a:pt x="494908" y="1467439"/>
                    <a:pt x="694442" y="1425018"/>
                    <a:pt x="876693" y="1338606"/>
                  </a:cubicBezTo>
                  <a:cubicBezTo>
                    <a:pt x="1058945" y="1252194"/>
                    <a:pt x="1294614" y="933254"/>
                    <a:pt x="1442301" y="725864"/>
                  </a:cubicBezTo>
                  <a:cubicBezTo>
                    <a:pt x="1589988" y="518474"/>
                    <a:pt x="1696825" y="133546"/>
                    <a:pt x="1762813" y="9426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480008" y="1583703"/>
              <a:ext cx="2790334" cy="1960775"/>
            </a:xfrm>
            <a:custGeom>
              <a:avLst/>
              <a:gdLst>
                <a:gd name="connsiteX0" fmla="*/ 0 w 2790334"/>
                <a:gd name="connsiteY0" fmla="*/ 0 h 1960775"/>
                <a:gd name="connsiteX1" fmla="*/ 263951 w 2790334"/>
                <a:gd name="connsiteY1" fmla="*/ 1102936 h 1960775"/>
                <a:gd name="connsiteX2" fmla="*/ 678730 w 2790334"/>
                <a:gd name="connsiteY2" fmla="*/ 1630837 h 1960775"/>
                <a:gd name="connsiteX3" fmla="*/ 1329180 w 2790334"/>
                <a:gd name="connsiteY3" fmla="*/ 1875934 h 1960775"/>
                <a:gd name="connsiteX4" fmla="*/ 2790334 w 2790334"/>
                <a:gd name="connsiteY4" fmla="*/ 1960775 h 196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334" h="1960775">
                  <a:moveTo>
                    <a:pt x="0" y="0"/>
                  </a:moveTo>
                  <a:cubicBezTo>
                    <a:pt x="75414" y="415565"/>
                    <a:pt x="150829" y="831130"/>
                    <a:pt x="263951" y="1102936"/>
                  </a:cubicBezTo>
                  <a:cubicBezTo>
                    <a:pt x="377073" y="1374742"/>
                    <a:pt x="501192" y="1502004"/>
                    <a:pt x="678730" y="1630837"/>
                  </a:cubicBezTo>
                  <a:cubicBezTo>
                    <a:pt x="856268" y="1759670"/>
                    <a:pt x="977246" y="1820944"/>
                    <a:pt x="1329180" y="1875934"/>
                  </a:cubicBezTo>
                  <a:cubicBezTo>
                    <a:pt x="1681114" y="1930924"/>
                    <a:pt x="2790334" y="1960775"/>
                    <a:pt x="2790334" y="1960775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103243" y="2389319"/>
              <a:ext cx="2177593" cy="4532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ctr" anchorCtr="0">
              <a:no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600" dirty="0">
                  <a:solidFill>
                    <a:schemeClr val="bg2"/>
                  </a:solidFill>
                  <a:latin typeface="Avenir Book" charset="0"/>
                  <a:ea typeface="Avenir Book" charset="0"/>
                  <a:cs typeface="Avenir Book" charset="0"/>
                </a:rPr>
                <a:t>error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3257735" y="1883944"/>
                  <a:ext cx="2085675" cy="45323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 anchorCtr="0">
                  <a:noAutofit/>
                </a:bodyPr>
                <a:lstStyle/>
                <a:p>
                  <a:pPr>
                    <a:lnSpc>
                      <a:spcPts val="21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sz="2800" b="1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 </a:t>
                  </a:r>
                </a:p>
                <a:p>
                  <a:pPr>
                    <a:lnSpc>
                      <a:spcPts val="2100"/>
                    </a:lnSpc>
                  </a:pPr>
                  <a:r>
                    <a:rPr lang="en-US" sz="1600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cross validation error</a:t>
                  </a: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35" y="1883944"/>
                  <a:ext cx="2085675" cy="45323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58" t="-9459" r="-875" b="-3648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973528" y="2934909"/>
                  <a:ext cx="2085675" cy="45323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 anchorCtr="0">
                  <a:noAutofit/>
                </a:bodyPr>
                <a:lstStyle/>
                <a:p>
                  <a:pPr>
                    <a:lnSpc>
                      <a:spcPts val="21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sz="2800" b="1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 </a:t>
                  </a:r>
                </a:p>
                <a:p>
                  <a:pPr>
                    <a:lnSpc>
                      <a:spcPts val="2100"/>
                    </a:lnSpc>
                  </a:pPr>
                  <a:r>
                    <a:rPr lang="en-US" sz="1600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training error</a:t>
                  </a: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28" y="2934909"/>
                  <a:ext cx="2085675" cy="45323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54" t="-8000" b="-3466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621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Model Complexity vs Error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58935" y="1527141"/>
            <a:ext cx="4584475" cy="2196447"/>
            <a:chOff x="758935" y="1527141"/>
            <a:chExt cx="4584475" cy="2196447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87777" y="1527142"/>
              <a:ext cx="0" cy="219644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87777" y="3714161"/>
              <a:ext cx="35916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1668544" y="1593130"/>
              <a:ext cx="1762813" cy="1408370"/>
            </a:xfrm>
            <a:custGeom>
              <a:avLst/>
              <a:gdLst>
                <a:gd name="connsiteX0" fmla="*/ 0 w 1762813"/>
                <a:gd name="connsiteY0" fmla="*/ 0 h 1408370"/>
                <a:gd name="connsiteX1" fmla="*/ 348792 w 1762813"/>
                <a:gd name="connsiteY1" fmla="*/ 1244338 h 1408370"/>
                <a:gd name="connsiteX2" fmla="*/ 876693 w 1762813"/>
                <a:gd name="connsiteY2" fmla="*/ 1338606 h 1408370"/>
                <a:gd name="connsiteX3" fmla="*/ 1442301 w 1762813"/>
                <a:gd name="connsiteY3" fmla="*/ 725864 h 1408370"/>
                <a:gd name="connsiteX4" fmla="*/ 1762813 w 1762813"/>
                <a:gd name="connsiteY4" fmla="*/ 94268 h 140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2813" h="1408370">
                  <a:moveTo>
                    <a:pt x="0" y="0"/>
                  </a:moveTo>
                  <a:cubicBezTo>
                    <a:pt x="101338" y="510618"/>
                    <a:pt x="202677" y="1021237"/>
                    <a:pt x="348792" y="1244338"/>
                  </a:cubicBezTo>
                  <a:cubicBezTo>
                    <a:pt x="494908" y="1467439"/>
                    <a:pt x="694442" y="1425018"/>
                    <a:pt x="876693" y="1338606"/>
                  </a:cubicBezTo>
                  <a:cubicBezTo>
                    <a:pt x="1058945" y="1252194"/>
                    <a:pt x="1294614" y="933254"/>
                    <a:pt x="1442301" y="725864"/>
                  </a:cubicBezTo>
                  <a:cubicBezTo>
                    <a:pt x="1589988" y="518474"/>
                    <a:pt x="1696825" y="133546"/>
                    <a:pt x="1762813" y="9426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480008" y="1583703"/>
              <a:ext cx="2790334" cy="1960775"/>
            </a:xfrm>
            <a:custGeom>
              <a:avLst/>
              <a:gdLst>
                <a:gd name="connsiteX0" fmla="*/ 0 w 2790334"/>
                <a:gd name="connsiteY0" fmla="*/ 0 h 1960775"/>
                <a:gd name="connsiteX1" fmla="*/ 263951 w 2790334"/>
                <a:gd name="connsiteY1" fmla="*/ 1102936 h 1960775"/>
                <a:gd name="connsiteX2" fmla="*/ 678730 w 2790334"/>
                <a:gd name="connsiteY2" fmla="*/ 1630837 h 1960775"/>
                <a:gd name="connsiteX3" fmla="*/ 1329180 w 2790334"/>
                <a:gd name="connsiteY3" fmla="*/ 1875934 h 1960775"/>
                <a:gd name="connsiteX4" fmla="*/ 2790334 w 2790334"/>
                <a:gd name="connsiteY4" fmla="*/ 1960775 h 196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334" h="1960775">
                  <a:moveTo>
                    <a:pt x="0" y="0"/>
                  </a:moveTo>
                  <a:cubicBezTo>
                    <a:pt x="75414" y="415565"/>
                    <a:pt x="150829" y="831130"/>
                    <a:pt x="263951" y="1102936"/>
                  </a:cubicBezTo>
                  <a:cubicBezTo>
                    <a:pt x="377073" y="1374742"/>
                    <a:pt x="501192" y="1502004"/>
                    <a:pt x="678730" y="1630837"/>
                  </a:cubicBezTo>
                  <a:cubicBezTo>
                    <a:pt x="856268" y="1759670"/>
                    <a:pt x="977246" y="1820944"/>
                    <a:pt x="1329180" y="1875934"/>
                  </a:cubicBezTo>
                  <a:cubicBezTo>
                    <a:pt x="1681114" y="1930924"/>
                    <a:pt x="2790334" y="1960775"/>
                    <a:pt x="2790334" y="1960775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-103243" y="2389319"/>
              <a:ext cx="2177593" cy="4532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ctr" anchorCtr="0">
              <a:no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600" dirty="0">
                  <a:solidFill>
                    <a:schemeClr val="bg2"/>
                  </a:solidFill>
                  <a:latin typeface="Avenir Book" charset="0"/>
                  <a:ea typeface="Avenir Book" charset="0"/>
                  <a:cs typeface="Avenir Book" charset="0"/>
                </a:rPr>
                <a:t>error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3257735" y="1883944"/>
                  <a:ext cx="2085675" cy="45323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 anchorCtr="0">
                  <a:noAutofit/>
                </a:bodyPr>
                <a:lstStyle/>
                <a:p>
                  <a:pPr>
                    <a:lnSpc>
                      <a:spcPts val="21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sz="2800" b="1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 </a:t>
                  </a:r>
                </a:p>
                <a:p>
                  <a:pPr>
                    <a:lnSpc>
                      <a:spcPts val="2100"/>
                    </a:lnSpc>
                  </a:pPr>
                  <a:r>
                    <a:rPr lang="en-US" sz="1600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cross validation error</a:t>
                  </a: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35" y="1883944"/>
                  <a:ext cx="2085675" cy="45323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58" t="-9459" r="-875" b="-3648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973528" y="2934909"/>
                  <a:ext cx="2085675" cy="45323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 anchorCtr="0">
                  <a:noAutofit/>
                </a:bodyPr>
                <a:lstStyle/>
                <a:p>
                  <a:pPr>
                    <a:lnSpc>
                      <a:spcPts val="21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sz="2800" b="1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 </a:t>
                  </a:r>
                </a:p>
                <a:p>
                  <a:pPr>
                    <a:lnSpc>
                      <a:spcPts val="2100"/>
                    </a:lnSpc>
                  </a:pPr>
                  <a:r>
                    <a:rPr lang="en-US" sz="1600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training error</a:t>
                  </a: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28" y="2934909"/>
                  <a:ext cx="2085675" cy="45323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54" t="-8000" b="-3466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9320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Model Complexity vs Error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443" y="4374446"/>
            <a:ext cx="806964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 err="1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Underfitting</a:t>
            </a:r>
            <a:r>
              <a:rPr lang="en-US" sz="21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: training and cross validation error are high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8603" y="1485243"/>
            <a:ext cx="587266" cy="212506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8935" y="1527141"/>
            <a:ext cx="4584475" cy="2196447"/>
            <a:chOff x="758935" y="1527141"/>
            <a:chExt cx="4584475" cy="2196447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1187777" y="1527142"/>
              <a:ext cx="0" cy="219644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187777" y="3714161"/>
              <a:ext cx="35916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1668544" y="1593130"/>
              <a:ext cx="1762813" cy="1408370"/>
            </a:xfrm>
            <a:custGeom>
              <a:avLst/>
              <a:gdLst>
                <a:gd name="connsiteX0" fmla="*/ 0 w 1762813"/>
                <a:gd name="connsiteY0" fmla="*/ 0 h 1408370"/>
                <a:gd name="connsiteX1" fmla="*/ 348792 w 1762813"/>
                <a:gd name="connsiteY1" fmla="*/ 1244338 h 1408370"/>
                <a:gd name="connsiteX2" fmla="*/ 876693 w 1762813"/>
                <a:gd name="connsiteY2" fmla="*/ 1338606 h 1408370"/>
                <a:gd name="connsiteX3" fmla="*/ 1442301 w 1762813"/>
                <a:gd name="connsiteY3" fmla="*/ 725864 h 1408370"/>
                <a:gd name="connsiteX4" fmla="*/ 1762813 w 1762813"/>
                <a:gd name="connsiteY4" fmla="*/ 94268 h 140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2813" h="1408370">
                  <a:moveTo>
                    <a:pt x="0" y="0"/>
                  </a:moveTo>
                  <a:cubicBezTo>
                    <a:pt x="101338" y="510618"/>
                    <a:pt x="202677" y="1021237"/>
                    <a:pt x="348792" y="1244338"/>
                  </a:cubicBezTo>
                  <a:cubicBezTo>
                    <a:pt x="494908" y="1467439"/>
                    <a:pt x="694442" y="1425018"/>
                    <a:pt x="876693" y="1338606"/>
                  </a:cubicBezTo>
                  <a:cubicBezTo>
                    <a:pt x="1058945" y="1252194"/>
                    <a:pt x="1294614" y="933254"/>
                    <a:pt x="1442301" y="725864"/>
                  </a:cubicBezTo>
                  <a:cubicBezTo>
                    <a:pt x="1589988" y="518474"/>
                    <a:pt x="1696825" y="133546"/>
                    <a:pt x="1762813" y="9426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480008" y="1583703"/>
              <a:ext cx="2790334" cy="1960775"/>
            </a:xfrm>
            <a:custGeom>
              <a:avLst/>
              <a:gdLst>
                <a:gd name="connsiteX0" fmla="*/ 0 w 2790334"/>
                <a:gd name="connsiteY0" fmla="*/ 0 h 1960775"/>
                <a:gd name="connsiteX1" fmla="*/ 263951 w 2790334"/>
                <a:gd name="connsiteY1" fmla="*/ 1102936 h 1960775"/>
                <a:gd name="connsiteX2" fmla="*/ 678730 w 2790334"/>
                <a:gd name="connsiteY2" fmla="*/ 1630837 h 1960775"/>
                <a:gd name="connsiteX3" fmla="*/ 1329180 w 2790334"/>
                <a:gd name="connsiteY3" fmla="*/ 1875934 h 1960775"/>
                <a:gd name="connsiteX4" fmla="*/ 2790334 w 2790334"/>
                <a:gd name="connsiteY4" fmla="*/ 1960775 h 196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334" h="1960775">
                  <a:moveTo>
                    <a:pt x="0" y="0"/>
                  </a:moveTo>
                  <a:cubicBezTo>
                    <a:pt x="75414" y="415565"/>
                    <a:pt x="150829" y="831130"/>
                    <a:pt x="263951" y="1102936"/>
                  </a:cubicBezTo>
                  <a:cubicBezTo>
                    <a:pt x="377073" y="1374742"/>
                    <a:pt x="501192" y="1502004"/>
                    <a:pt x="678730" y="1630837"/>
                  </a:cubicBezTo>
                  <a:cubicBezTo>
                    <a:pt x="856268" y="1759670"/>
                    <a:pt x="977246" y="1820944"/>
                    <a:pt x="1329180" y="1875934"/>
                  </a:cubicBezTo>
                  <a:cubicBezTo>
                    <a:pt x="1681114" y="1930924"/>
                    <a:pt x="2790334" y="1960775"/>
                    <a:pt x="2790334" y="1960775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-103243" y="2389319"/>
              <a:ext cx="2177593" cy="4532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ctr" anchorCtr="0">
              <a:no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600" dirty="0">
                  <a:solidFill>
                    <a:schemeClr val="bg2"/>
                  </a:solidFill>
                  <a:latin typeface="Avenir Book" charset="0"/>
                  <a:ea typeface="Avenir Book" charset="0"/>
                  <a:cs typeface="Avenir Book" charset="0"/>
                </a:rPr>
                <a:t>error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3257735" y="1883944"/>
                  <a:ext cx="2085675" cy="45323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 anchorCtr="0">
                  <a:noAutofit/>
                </a:bodyPr>
                <a:lstStyle/>
                <a:p>
                  <a:pPr>
                    <a:lnSpc>
                      <a:spcPts val="21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sz="2800" b="1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 </a:t>
                  </a:r>
                </a:p>
                <a:p>
                  <a:pPr>
                    <a:lnSpc>
                      <a:spcPts val="2100"/>
                    </a:lnSpc>
                  </a:pPr>
                  <a:r>
                    <a:rPr lang="en-US" sz="1600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cross validation error</a:t>
                  </a: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35" y="1883944"/>
                  <a:ext cx="2085675" cy="45323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8" t="-9459" r="-875" b="-3648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973528" y="2934909"/>
                  <a:ext cx="2085675" cy="45323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 anchorCtr="0">
                  <a:noAutofit/>
                </a:bodyPr>
                <a:lstStyle/>
                <a:p>
                  <a:pPr>
                    <a:lnSpc>
                      <a:spcPts val="21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sz="2800" b="1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 </a:t>
                  </a:r>
                </a:p>
                <a:p>
                  <a:pPr>
                    <a:lnSpc>
                      <a:spcPts val="2100"/>
                    </a:lnSpc>
                  </a:pPr>
                  <a:r>
                    <a:rPr lang="en-US" sz="1600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training error</a:t>
                  </a: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28" y="2934909"/>
                  <a:ext cx="2085675" cy="45323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54" t="-8000" b="-3466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/>
          <p:cNvCxnSpPr/>
          <p:nvPr/>
        </p:nvCxnSpPr>
        <p:spPr>
          <a:xfrm flipV="1">
            <a:off x="6001782" y="1527141"/>
            <a:ext cx="10160" cy="216408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01782" y="3691221"/>
            <a:ext cx="2174240" cy="101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6006457" y="2095602"/>
            <a:ext cx="2114900" cy="1071475"/>
          </a:xfrm>
          <a:custGeom>
            <a:avLst/>
            <a:gdLst>
              <a:gd name="connsiteX0" fmla="*/ 0 w 2114900"/>
              <a:gd name="connsiteY0" fmla="*/ 0 h 1071475"/>
              <a:gd name="connsiteX1" fmla="*/ 201953 w 2114900"/>
              <a:gd name="connsiteY1" fmla="*/ 39269 h 1071475"/>
              <a:gd name="connsiteX2" fmla="*/ 409516 w 2114900"/>
              <a:gd name="connsiteY2" fmla="*/ 207564 h 1071475"/>
              <a:gd name="connsiteX3" fmla="*/ 544152 w 2114900"/>
              <a:gd name="connsiteY3" fmla="*/ 347809 h 1071475"/>
              <a:gd name="connsiteX4" fmla="*/ 718056 w 2114900"/>
              <a:gd name="connsiteY4" fmla="*/ 544152 h 1071475"/>
              <a:gd name="connsiteX5" fmla="*/ 886351 w 2114900"/>
              <a:gd name="connsiteY5" fmla="*/ 740496 h 1071475"/>
              <a:gd name="connsiteX6" fmla="*/ 1015377 w 2114900"/>
              <a:gd name="connsiteY6" fmla="*/ 869522 h 1071475"/>
              <a:gd name="connsiteX7" fmla="*/ 1211720 w 2114900"/>
              <a:gd name="connsiteY7" fmla="*/ 1020987 h 1071475"/>
              <a:gd name="connsiteX8" fmla="*/ 1413673 w 2114900"/>
              <a:gd name="connsiteY8" fmla="*/ 1071475 h 1071475"/>
              <a:gd name="connsiteX9" fmla="*/ 1626846 w 2114900"/>
              <a:gd name="connsiteY9" fmla="*/ 1020987 h 1071475"/>
              <a:gd name="connsiteX10" fmla="*/ 1817580 w 2114900"/>
              <a:gd name="connsiteY10" fmla="*/ 875132 h 1071475"/>
              <a:gd name="connsiteX11" fmla="*/ 2114900 w 2114900"/>
              <a:gd name="connsiteY11" fmla="*/ 555372 h 1071475"/>
              <a:gd name="connsiteX12" fmla="*/ 2114900 w 2114900"/>
              <a:gd name="connsiteY12" fmla="*/ 555372 h 10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62685" y="197779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17764" y="201706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29113" y="210682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57204" y="216852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47082" y="269828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042820" y="263096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01214" y="270950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862606" y="279046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823337" y="293600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43676" y="289673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704971" y="301135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643675" y="313023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486601" y="317833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256599" y="304744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335136" y="3148657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88772" y="285459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138792" y="298366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067438" y="3051717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134343" y="313906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953999" y="286188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867970" y="209560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bject 3"/>
          <p:cNvSpPr txBox="1"/>
          <p:nvPr/>
        </p:nvSpPr>
        <p:spPr>
          <a:xfrm>
            <a:off x="6944202" y="3620175"/>
            <a:ext cx="244894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X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bject 3"/>
          <p:cNvSpPr txBox="1"/>
          <p:nvPr/>
        </p:nvSpPr>
        <p:spPr>
          <a:xfrm>
            <a:off x="5769959" y="2437128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Y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bject 3"/>
          <p:cNvSpPr txBox="1"/>
          <p:nvPr/>
        </p:nvSpPr>
        <p:spPr>
          <a:xfrm>
            <a:off x="7107323" y="1684807"/>
            <a:ext cx="106358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Function</a:t>
            </a:r>
          </a:p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Samples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6809293" y="1947006"/>
            <a:ext cx="220356" cy="0"/>
          </a:xfrm>
          <a:prstGeom prst="line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09293" y="1779091"/>
            <a:ext cx="22035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01782" y="2350590"/>
            <a:ext cx="2119575" cy="82774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3"/>
          <p:cNvSpPr txBox="1"/>
          <p:nvPr/>
        </p:nvSpPr>
        <p:spPr>
          <a:xfrm>
            <a:off x="6001782" y="1118811"/>
            <a:ext cx="2114900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600">
                <a:latin typeface="Avenir Book" charset="0"/>
                <a:ea typeface="Avenir Book" charset="0"/>
                <a:cs typeface="Avenir Book" charset="0"/>
              </a:rPr>
              <a:t>Polynomial Degree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= 1</a:t>
            </a:r>
            <a:endParaRPr sz="1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50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Model Complexity vs Error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443" y="4374446"/>
            <a:ext cx="81248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Overfitting: training error is low, cross validation is high</a:t>
            </a:r>
          </a:p>
        </p:txBody>
      </p:sp>
      <p:sp>
        <p:nvSpPr>
          <p:cNvPr id="8" name="Rectangle 7"/>
          <p:cNvSpPr/>
          <p:nvPr/>
        </p:nvSpPr>
        <p:spPr>
          <a:xfrm>
            <a:off x="2739258" y="1485243"/>
            <a:ext cx="792218" cy="212506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5877" y="3767041"/>
            <a:ext cx="2229440" cy="453238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sz="1600" dirty="0">
                <a:solidFill>
                  <a:schemeClr val="bg2"/>
                </a:solidFill>
                <a:latin typeface="Avenir Book" charset="0"/>
                <a:ea typeface="Avenir Book" charset="0"/>
                <a:cs typeface="Avenir Book" charset="0"/>
              </a:rPr>
              <a:t>model complexity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8935" y="1527141"/>
            <a:ext cx="4584475" cy="2196447"/>
            <a:chOff x="758935" y="1527141"/>
            <a:chExt cx="4584475" cy="2196447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187777" y="1527142"/>
              <a:ext cx="0" cy="219644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187777" y="3714161"/>
              <a:ext cx="35916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1668544" y="1593130"/>
              <a:ext cx="1762813" cy="1408370"/>
            </a:xfrm>
            <a:custGeom>
              <a:avLst/>
              <a:gdLst>
                <a:gd name="connsiteX0" fmla="*/ 0 w 1762813"/>
                <a:gd name="connsiteY0" fmla="*/ 0 h 1408370"/>
                <a:gd name="connsiteX1" fmla="*/ 348792 w 1762813"/>
                <a:gd name="connsiteY1" fmla="*/ 1244338 h 1408370"/>
                <a:gd name="connsiteX2" fmla="*/ 876693 w 1762813"/>
                <a:gd name="connsiteY2" fmla="*/ 1338606 h 1408370"/>
                <a:gd name="connsiteX3" fmla="*/ 1442301 w 1762813"/>
                <a:gd name="connsiteY3" fmla="*/ 725864 h 1408370"/>
                <a:gd name="connsiteX4" fmla="*/ 1762813 w 1762813"/>
                <a:gd name="connsiteY4" fmla="*/ 94268 h 140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2813" h="1408370">
                  <a:moveTo>
                    <a:pt x="0" y="0"/>
                  </a:moveTo>
                  <a:cubicBezTo>
                    <a:pt x="101338" y="510618"/>
                    <a:pt x="202677" y="1021237"/>
                    <a:pt x="348792" y="1244338"/>
                  </a:cubicBezTo>
                  <a:cubicBezTo>
                    <a:pt x="494908" y="1467439"/>
                    <a:pt x="694442" y="1425018"/>
                    <a:pt x="876693" y="1338606"/>
                  </a:cubicBezTo>
                  <a:cubicBezTo>
                    <a:pt x="1058945" y="1252194"/>
                    <a:pt x="1294614" y="933254"/>
                    <a:pt x="1442301" y="725864"/>
                  </a:cubicBezTo>
                  <a:cubicBezTo>
                    <a:pt x="1589988" y="518474"/>
                    <a:pt x="1696825" y="133546"/>
                    <a:pt x="1762813" y="9426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480008" y="1583703"/>
              <a:ext cx="2790334" cy="1960775"/>
            </a:xfrm>
            <a:custGeom>
              <a:avLst/>
              <a:gdLst>
                <a:gd name="connsiteX0" fmla="*/ 0 w 2790334"/>
                <a:gd name="connsiteY0" fmla="*/ 0 h 1960775"/>
                <a:gd name="connsiteX1" fmla="*/ 263951 w 2790334"/>
                <a:gd name="connsiteY1" fmla="*/ 1102936 h 1960775"/>
                <a:gd name="connsiteX2" fmla="*/ 678730 w 2790334"/>
                <a:gd name="connsiteY2" fmla="*/ 1630837 h 1960775"/>
                <a:gd name="connsiteX3" fmla="*/ 1329180 w 2790334"/>
                <a:gd name="connsiteY3" fmla="*/ 1875934 h 1960775"/>
                <a:gd name="connsiteX4" fmla="*/ 2790334 w 2790334"/>
                <a:gd name="connsiteY4" fmla="*/ 1960775 h 196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334" h="1960775">
                  <a:moveTo>
                    <a:pt x="0" y="0"/>
                  </a:moveTo>
                  <a:cubicBezTo>
                    <a:pt x="75414" y="415565"/>
                    <a:pt x="150829" y="831130"/>
                    <a:pt x="263951" y="1102936"/>
                  </a:cubicBezTo>
                  <a:cubicBezTo>
                    <a:pt x="377073" y="1374742"/>
                    <a:pt x="501192" y="1502004"/>
                    <a:pt x="678730" y="1630837"/>
                  </a:cubicBezTo>
                  <a:cubicBezTo>
                    <a:pt x="856268" y="1759670"/>
                    <a:pt x="977246" y="1820944"/>
                    <a:pt x="1329180" y="1875934"/>
                  </a:cubicBezTo>
                  <a:cubicBezTo>
                    <a:pt x="1681114" y="1930924"/>
                    <a:pt x="2790334" y="1960775"/>
                    <a:pt x="2790334" y="1960775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103243" y="2389319"/>
              <a:ext cx="2177593" cy="4532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ctr" anchorCtr="0">
              <a:no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600" dirty="0">
                  <a:solidFill>
                    <a:schemeClr val="bg2"/>
                  </a:solidFill>
                  <a:latin typeface="Avenir Book" charset="0"/>
                  <a:ea typeface="Avenir Book" charset="0"/>
                  <a:cs typeface="Avenir Book" charset="0"/>
                </a:rPr>
                <a:t>error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257735" y="1883944"/>
                  <a:ext cx="2085675" cy="45323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 anchorCtr="0">
                  <a:noAutofit/>
                </a:bodyPr>
                <a:lstStyle/>
                <a:p>
                  <a:pPr>
                    <a:lnSpc>
                      <a:spcPts val="21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sz="2800" b="1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 </a:t>
                  </a:r>
                </a:p>
                <a:p>
                  <a:pPr>
                    <a:lnSpc>
                      <a:spcPts val="2100"/>
                    </a:lnSpc>
                  </a:pPr>
                  <a:r>
                    <a:rPr lang="en-US" sz="1600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cross validation error</a:t>
                  </a: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35" y="1883944"/>
                  <a:ext cx="2085675" cy="45323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8" t="-8108" r="-875" b="-3648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73528" y="2934909"/>
                  <a:ext cx="2085675" cy="45323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 anchorCtr="0">
                  <a:noAutofit/>
                </a:bodyPr>
                <a:lstStyle/>
                <a:p>
                  <a:pPr>
                    <a:lnSpc>
                      <a:spcPts val="21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sz="2800" b="1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 </a:t>
                  </a:r>
                </a:p>
                <a:p>
                  <a:pPr>
                    <a:lnSpc>
                      <a:spcPts val="2100"/>
                    </a:lnSpc>
                  </a:pPr>
                  <a:r>
                    <a:rPr lang="en-US" sz="1600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training error</a:t>
                  </a: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28" y="2934909"/>
                  <a:ext cx="2085675" cy="45323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54" t="-8000" b="-36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Freeform 17"/>
          <p:cNvSpPr/>
          <p:nvPr/>
        </p:nvSpPr>
        <p:spPr>
          <a:xfrm>
            <a:off x="5879260" y="1583544"/>
            <a:ext cx="2088572" cy="2026759"/>
          </a:xfrm>
          <a:custGeom>
            <a:avLst/>
            <a:gdLst>
              <a:gd name="connsiteX0" fmla="*/ 0 w 2088572"/>
              <a:gd name="connsiteY0" fmla="*/ 0 h 2026759"/>
              <a:gd name="connsiteX1" fmla="*/ 20781 w 2088572"/>
              <a:gd name="connsiteY1" fmla="*/ 2015837 h 2026759"/>
              <a:gd name="connsiteX2" fmla="*/ 93518 w 2088572"/>
              <a:gd name="connsiteY2" fmla="*/ 789709 h 2026759"/>
              <a:gd name="connsiteX3" fmla="*/ 135081 w 2088572"/>
              <a:gd name="connsiteY3" fmla="*/ 446809 h 2026759"/>
              <a:gd name="connsiteX4" fmla="*/ 218209 w 2088572"/>
              <a:gd name="connsiteY4" fmla="*/ 696191 h 2026759"/>
              <a:gd name="connsiteX5" fmla="*/ 322118 w 2088572"/>
              <a:gd name="connsiteY5" fmla="*/ 394855 h 2026759"/>
              <a:gd name="connsiteX6" fmla="*/ 374072 w 2088572"/>
              <a:gd name="connsiteY6" fmla="*/ 228600 h 2026759"/>
              <a:gd name="connsiteX7" fmla="*/ 436418 w 2088572"/>
              <a:gd name="connsiteY7" fmla="*/ 374073 h 2026759"/>
              <a:gd name="connsiteX8" fmla="*/ 540327 w 2088572"/>
              <a:gd name="connsiteY8" fmla="*/ 1111828 h 2026759"/>
              <a:gd name="connsiteX9" fmla="*/ 644236 w 2088572"/>
              <a:gd name="connsiteY9" fmla="*/ 1361209 h 2026759"/>
              <a:gd name="connsiteX10" fmla="*/ 758536 w 2088572"/>
              <a:gd name="connsiteY10" fmla="*/ 1215737 h 2026759"/>
              <a:gd name="connsiteX11" fmla="*/ 852054 w 2088572"/>
              <a:gd name="connsiteY11" fmla="*/ 1194955 h 2026759"/>
              <a:gd name="connsiteX12" fmla="*/ 997527 w 2088572"/>
              <a:gd name="connsiteY12" fmla="*/ 1517073 h 2026759"/>
              <a:gd name="connsiteX13" fmla="*/ 1143000 w 2088572"/>
              <a:gd name="connsiteY13" fmla="*/ 1506682 h 2026759"/>
              <a:gd name="connsiteX14" fmla="*/ 1267691 w 2088572"/>
              <a:gd name="connsiteY14" fmla="*/ 1485900 h 2026759"/>
              <a:gd name="connsiteX15" fmla="*/ 1402772 w 2088572"/>
              <a:gd name="connsiteY15" fmla="*/ 1683328 h 2026759"/>
              <a:gd name="connsiteX16" fmla="*/ 1548245 w 2088572"/>
              <a:gd name="connsiteY16" fmla="*/ 1652155 h 2026759"/>
              <a:gd name="connsiteX17" fmla="*/ 1652154 w 2088572"/>
              <a:gd name="connsiteY17" fmla="*/ 1496291 h 2026759"/>
              <a:gd name="connsiteX18" fmla="*/ 1818409 w 2088572"/>
              <a:gd name="connsiteY18" fmla="*/ 1454728 h 2026759"/>
              <a:gd name="connsiteX19" fmla="*/ 1870363 w 2088572"/>
              <a:gd name="connsiteY19" fmla="*/ 1278082 h 2026759"/>
              <a:gd name="connsiteX20" fmla="*/ 1995054 w 2088572"/>
              <a:gd name="connsiteY20" fmla="*/ 1246909 h 2026759"/>
              <a:gd name="connsiteX21" fmla="*/ 2026227 w 2088572"/>
              <a:gd name="connsiteY21" fmla="*/ 1143000 h 2026759"/>
              <a:gd name="connsiteX22" fmla="*/ 2067791 w 2088572"/>
              <a:gd name="connsiteY22" fmla="*/ 1558637 h 2026759"/>
              <a:gd name="connsiteX23" fmla="*/ 2078181 w 2088572"/>
              <a:gd name="connsiteY23" fmla="*/ 1558637 h 2026759"/>
              <a:gd name="connsiteX24" fmla="*/ 2088572 w 2088572"/>
              <a:gd name="connsiteY24" fmla="*/ 1569028 h 202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88572" h="2026759">
                <a:moveTo>
                  <a:pt x="0" y="0"/>
                </a:moveTo>
                <a:cubicBezTo>
                  <a:pt x="2597" y="942109"/>
                  <a:pt x="5195" y="1884219"/>
                  <a:pt x="20781" y="2015837"/>
                </a:cubicBezTo>
                <a:cubicBezTo>
                  <a:pt x="36367" y="2147455"/>
                  <a:pt x="74468" y="1051214"/>
                  <a:pt x="93518" y="789709"/>
                </a:cubicBezTo>
                <a:cubicBezTo>
                  <a:pt x="112568" y="528204"/>
                  <a:pt x="114299" y="462395"/>
                  <a:pt x="135081" y="446809"/>
                </a:cubicBezTo>
                <a:cubicBezTo>
                  <a:pt x="155863" y="431223"/>
                  <a:pt x="187036" y="704850"/>
                  <a:pt x="218209" y="696191"/>
                </a:cubicBezTo>
                <a:cubicBezTo>
                  <a:pt x="249382" y="687532"/>
                  <a:pt x="296141" y="472787"/>
                  <a:pt x="322118" y="394855"/>
                </a:cubicBezTo>
                <a:cubicBezTo>
                  <a:pt x="348095" y="316923"/>
                  <a:pt x="355022" y="232064"/>
                  <a:pt x="374072" y="228600"/>
                </a:cubicBezTo>
                <a:cubicBezTo>
                  <a:pt x="393122" y="225136"/>
                  <a:pt x="408709" y="226868"/>
                  <a:pt x="436418" y="374073"/>
                </a:cubicBezTo>
                <a:cubicBezTo>
                  <a:pt x="464127" y="521278"/>
                  <a:pt x="505691" y="947305"/>
                  <a:pt x="540327" y="1111828"/>
                </a:cubicBezTo>
                <a:cubicBezTo>
                  <a:pt x="574963" y="1276351"/>
                  <a:pt x="607868" y="1343891"/>
                  <a:pt x="644236" y="1361209"/>
                </a:cubicBezTo>
                <a:cubicBezTo>
                  <a:pt x="680604" y="1378527"/>
                  <a:pt x="723900" y="1243446"/>
                  <a:pt x="758536" y="1215737"/>
                </a:cubicBezTo>
                <a:cubicBezTo>
                  <a:pt x="793172" y="1188028"/>
                  <a:pt x="812222" y="1144732"/>
                  <a:pt x="852054" y="1194955"/>
                </a:cubicBezTo>
                <a:cubicBezTo>
                  <a:pt x="891886" y="1245178"/>
                  <a:pt x="949036" y="1465119"/>
                  <a:pt x="997527" y="1517073"/>
                </a:cubicBezTo>
                <a:cubicBezTo>
                  <a:pt x="1046018" y="1569027"/>
                  <a:pt x="1097973" y="1511878"/>
                  <a:pt x="1143000" y="1506682"/>
                </a:cubicBezTo>
                <a:cubicBezTo>
                  <a:pt x="1188027" y="1501487"/>
                  <a:pt x="1224396" y="1456459"/>
                  <a:pt x="1267691" y="1485900"/>
                </a:cubicBezTo>
                <a:cubicBezTo>
                  <a:pt x="1310986" y="1515341"/>
                  <a:pt x="1356013" y="1655619"/>
                  <a:pt x="1402772" y="1683328"/>
                </a:cubicBezTo>
                <a:cubicBezTo>
                  <a:pt x="1449531" y="1711037"/>
                  <a:pt x="1506682" y="1683328"/>
                  <a:pt x="1548245" y="1652155"/>
                </a:cubicBezTo>
                <a:cubicBezTo>
                  <a:pt x="1589808" y="1620982"/>
                  <a:pt x="1607127" y="1529196"/>
                  <a:pt x="1652154" y="1496291"/>
                </a:cubicBezTo>
                <a:cubicBezTo>
                  <a:pt x="1697181" y="1463387"/>
                  <a:pt x="1782041" y="1491096"/>
                  <a:pt x="1818409" y="1454728"/>
                </a:cubicBezTo>
                <a:cubicBezTo>
                  <a:pt x="1854777" y="1418360"/>
                  <a:pt x="1840922" y="1312718"/>
                  <a:pt x="1870363" y="1278082"/>
                </a:cubicBezTo>
                <a:cubicBezTo>
                  <a:pt x="1899804" y="1243446"/>
                  <a:pt x="1969077" y="1269423"/>
                  <a:pt x="1995054" y="1246909"/>
                </a:cubicBezTo>
                <a:cubicBezTo>
                  <a:pt x="2021031" y="1224395"/>
                  <a:pt x="2014104" y="1091045"/>
                  <a:pt x="2026227" y="1143000"/>
                </a:cubicBezTo>
                <a:cubicBezTo>
                  <a:pt x="2038350" y="1194955"/>
                  <a:pt x="2059132" y="1489364"/>
                  <a:pt x="2067791" y="1558637"/>
                </a:cubicBezTo>
                <a:cubicBezTo>
                  <a:pt x="2076450" y="1627910"/>
                  <a:pt x="2074718" y="1556905"/>
                  <a:pt x="2078181" y="1558637"/>
                </a:cubicBezTo>
                <a:cubicBezTo>
                  <a:pt x="2081645" y="1560369"/>
                  <a:pt x="2088572" y="1569028"/>
                  <a:pt x="2088572" y="1569028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848620" y="1548908"/>
            <a:ext cx="10160" cy="216408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848620" y="3712988"/>
            <a:ext cx="2174240" cy="101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5853295" y="2117369"/>
            <a:ext cx="2114900" cy="1071475"/>
          </a:xfrm>
          <a:custGeom>
            <a:avLst/>
            <a:gdLst>
              <a:gd name="connsiteX0" fmla="*/ 0 w 2114900"/>
              <a:gd name="connsiteY0" fmla="*/ 0 h 1071475"/>
              <a:gd name="connsiteX1" fmla="*/ 201953 w 2114900"/>
              <a:gd name="connsiteY1" fmla="*/ 39269 h 1071475"/>
              <a:gd name="connsiteX2" fmla="*/ 409516 w 2114900"/>
              <a:gd name="connsiteY2" fmla="*/ 207564 h 1071475"/>
              <a:gd name="connsiteX3" fmla="*/ 544152 w 2114900"/>
              <a:gd name="connsiteY3" fmla="*/ 347809 h 1071475"/>
              <a:gd name="connsiteX4" fmla="*/ 718056 w 2114900"/>
              <a:gd name="connsiteY4" fmla="*/ 544152 h 1071475"/>
              <a:gd name="connsiteX5" fmla="*/ 886351 w 2114900"/>
              <a:gd name="connsiteY5" fmla="*/ 740496 h 1071475"/>
              <a:gd name="connsiteX6" fmla="*/ 1015377 w 2114900"/>
              <a:gd name="connsiteY6" fmla="*/ 869522 h 1071475"/>
              <a:gd name="connsiteX7" fmla="*/ 1211720 w 2114900"/>
              <a:gd name="connsiteY7" fmla="*/ 1020987 h 1071475"/>
              <a:gd name="connsiteX8" fmla="*/ 1413673 w 2114900"/>
              <a:gd name="connsiteY8" fmla="*/ 1071475 h 1071475"/>
              <a:gd name="connsiteX9" fmla="*/ 1626846 w 2114900"/>
              <a:gd name="connsiteY9" fmla="*/ 1020987 h 1071475"/>
              <a:gd name="connsiteX10" fmla="*/ 1817580 w 2114900"/>
              <a:gd name="connsiteY10" fmla="*/ 875132 h 1071475"/>
              <a:gd name="connsiteX11" fmla="*/ 2114900 w 2114900"/>
              <a:gd name="connsiteY11" fmla="*/ 555372 h 1071475"/>
              <a:gd name="connsiteX12" fmla="*/ 2114900 w 2114900"/>
              <a:gd name="connsiteY12" fmla="*/ 555372 h 10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09523" y="199956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64602" y="203883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75951" y="212858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04042" y="219029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93920" y="272004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89658" y="265273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848052" y="2731267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09444" y="281223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70175" y="295777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90514" y="291850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551809" y="303312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90513" y="315200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333439" y="320010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103437" y="306921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181974" y="317042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735610" y="287636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85630" y="3005427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914276" y="307348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81181" y="316083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800837" y="2883647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bject 3"/>
          <p:cNvSpPr txBox="1"/>
          <p:nvPr/>
        </p:nvSpPr>
        <p:spPr>
          <a:xfrm>
            <a:off x="6791040" y="3641942"/>
            <a:ext cx="244894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X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3"/>
          <p:cNvSpPr txBox="1"/>
          <p:nvPr/>
        </p:nvSpPr>
        <p:spPr>
          <a:xfrm>
            <a:off x="5616797" y="245889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Y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67970" y="209560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bject 3"/>
          <p:cNvSpPr txBox="1"/>
          <p:nvPr/>
        </p:nvSpPr>
        <p:spPr>
          <a:xfrm>
            <a:off x="7107323" y="1684807"/>
            <a:ext cx="106358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Function</a:t>
            </a:r>
          </a:p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Samples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809293" y="1947006"/>
            <a:ext cx="220356" cy="0"/>
          </a:xfrm>
          <a:prstGeom prst="line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809293" y="1779091"/>
            <a:ext cx="22035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bject 3"/>
          <p:cNvSpPr txBox="1"/>
          <p:nvPr/>
        </p:nvSpPr>
        <p:spPr>
          <a:xfrm>
            <a:off x="5879260" y="1150258"/>
            <a:ext cx="2309936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600">
                <a:latin typeface="Avenir Book" charset="0"/>
                <a:ea typeface="Avenir Book" charset="0"/>
                <a:cs typeface="Avenir Book" charset="0"/>
              </a:rPr>
              <a:t>Polynomial Degree = 15</a:t>
            </a:r>
            <a:endParaRPr sz="1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01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Model Complexity vs Error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443" y="4374446"/>
            <a:ext cx="804599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Just right: training and cross validation errors are 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0755" y="1485243"/>
            <a:ext cx="437493" cy="212506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venir Book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58935" y="1527141"/>
            <a:ext cx="4584475" cy="2196447"/>
            <a:chOff x="758935" y="1527141"/>
            <a:chExt cx="4584475" cy="2196447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187777" y="1527142"/>
              <a:ext cx="0" cy="219644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187777" y="3714161"/>
              <a:ext cx="35916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1668544" y="1593130"/>
              <a:ext cx="1762813" cy="1408370"/>
            </a:xfrm>
            <a:custGeom>
              <a:avLst/>
              <a:gdLst>
                <a:gd name="connsiteX0" fmla="*/ 0 w 1762813"/>
                <a:gd name="connsiteY0" fmla="*/ 0 h 1408370"/>
                <a:gd name="connsiteX1" fmla="*/ 348792 w 1762813"/>
                <a:gd name="connsiteY1" fmla="*/ 1244338 h 1408370"/>
                <a:gd name="connsiteX2" fmla="*/ 876693 w 1762813"/>
                <a:gd name="connsiteY2" fmla="*/ 1338606 h 1408370"/>
                <a:gd name="connsiteX3" fmla="*/ 1442301 w 1762813"/>
                <a:gd name="connsiteY3" fmla="*/ 725864 h 1408370"/>
                <a:gd name="connsiteX4" fmla="*/ 1762813 w 1762813"/>
                <a:gd name="connsiteY4" fmla="*/ 94268 h 140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2813" h="1408370">
                  <a:moveTo>
                    <a:pt x="0" y="0"/>
                  </a:moveTo>
                  <a:cubicBezTo>
                    <a:pt x="101338" y="510618"/>
                    <a:pt x="202677" y="1021237"/>
                    <a:pt x="348792" y="1244338"/>
                  </a:cubicBezTo>
                  <a:cubicBezTo>
                    <a:pt x="494908" y="1467439"/>
                    <a:pt x="694442" y="1425018"/>
                    <a:pt x="876693" y="1338606"/>
                  </a:cubicBezTo>
                  <a:cubicBezTo>
                    <a:pt x="1058945" y="1252194"/>
                    <a:pt x="1294614" y="933254"/>
                    <a:pt x="1442301" y="725864"/>
                  </a:cubicBezTo>
                  <a:cubicBezTo>
                    <a:pt x="1589988" y="518474"/>
                    <a:pt x="1696825" y="133546"/>
                    <a:pt x="1762813" y="9426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480008" y="1583703"/>
              <a:ext cx="2790334" cy="1960775"/>
            </a:xfrm>
            <a:custGeom>
              <a:avLst/>
              <a:gdLst>
                <a:gd name="connsiteX0" fmla="*/ 0 w 2790334"/>
                <a:gd name="connsiteY0" fmla="*/ 0 h 1960775"/>
                <a:gd name="connsiteX1" fmla="*/ 263951 w 2790334"/>
                <a:gd name="connsiteY1" fmla="*/ 1102936 h 1960775"/>
                <a:gd name="connsiteX2" fmla="*/ 678730 w 2790334"/>
                <a:gd name="connsiteY2" fmla="*/ 1630837 h 1960775"/>
                <a:gd name="connsiteX3" fmla="*/ 1329180 w 2790334"/>
                <a:gd name="connsiteY3" fmla="*/ 1875934 h 1960775"/>
                <a:gd name="connsiteX4" fmla="*/ 2790334 w 2790334"/>
                <a:gd name="connsiteY4" fmla="*/ 1960775 h 196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334" h="1960775">
                  <a:moveTo>
                    <a:pt x="0" y="0"/>
                  </a:moveTo>
                  <a:cubicBezTo>
                    <a:pt x="75414" y="415565"/>
                    <a:pt x="150829" y="831130"/>
                    <a:pt x="263951" y="1102936"/>
                  </a:cubicBezTo>
                  <a:cubicBezTo>
                    <a:pt x="377073" y="1374742"/>
                    <a:pt x="501192" y="1502004"/>
                    <a:pt x="678730" y="1630837"/>
                  </a:cubicBezTo>
                  <a:cubicBezTo>
                    <a:pt x="856268" y="1759670"/>
                    <a:pt x="977246" y="1820944"/>
                    <a:pt x="1329180" y="1875934"/>
                  </a:cubicBezTo>
                  <a:cubicBezTo>
                    <a:pt x="1681114" y="1930924"/>
                    <a:pt x="2790334" y="1960775"/>
                    <a:pt x="2790334" y="1960775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103243" y="2389319"/>
              <a:ext cx="2177593" cy="4532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ctr" anchorCtr="0">
              <a:no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600" dirty="0">
                  <a:solidFill>
                    <a:schemeClr val="bg2"/>
                  </a:solidFill>
                  <a:latin typeface="Avenir Book" charset="0"/>
                  <a:ea typeface="Avenir Book" charset="0"/>
                  <a:cs typeface="Avenir Book" charset="0"/>
                </a:rPr>
                <a:t>error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257735" y="1883944"/>
                  <a:ext cx="2085675" cy="45323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 anchorCtr="0">
                  <a:noAutofit/>
                </a:bodyPr>
                <a:lstStyle/>
                <a:p>
                  <a:pPr>
                    <a:lnSpc>
                      <a:spcPts val="21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sz="2800" b="1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 </a:t>
                  </a:r>
                </a:p>
                <a:p>
                  <a:pPr>
                    <a:lnSpc>
                      <a:spcPts val="2100"/>
                    </a:lnSpc>
                  </a:pPr>
                  <a:r>
                    <a:rPr lang="en-US" sz="1600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cross validation error</a:t>
                  </a: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35" y="1883944"/>
                  <a:ext cx="2085675" cy="45323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8" t="-9459" r="-875" b="-3648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973528" y="2934909"/>
                  <a:ext cx="2085675" cy="45323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 anchorCtr="0">
                  <a:noAutofit/>
                </a:bodyPr>
                <a:lstStyle/>
                <a:p>
                  <a:pPr>
                    <a:lnSpc>
                      <a:spcPts val="21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sz="2800" b="1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 </a:t>
                  </a:r>
                </a:p>
                <a:p>
                  <a:pPr>
                    <a:lnSpc>
                      <a:spcPts val="2100"/>
                    </a:lnSpc>
                  </a:pPr>
                  <a:r>
                    <a:rPr lang="en-US" sz="1600" dirty="0">
                      <a:solidFill>
                        <a:schemeClr val="bg2"/>
                      </a:solidFill>
                      <a:latin typeface="Avenir Book" charset="0"/>
                      <a:ea typeface="Avenir Book" charset="0"/>
                      <a:cs typeface="Avenir Book" charset="0"/>
                    </a:rPr>
                    <a:t>training error</a:t>
                  </a: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28" y="2934909"/>
                  <a:ext cx="2085675" cy="45323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54" t="-8000" b="-3466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Freeform 17"/>
          <p:cNvSpPr/>
          <p:nvPr/>
        </p:nvSpPr>
        <p:spPr>
          <a:xfrm>
            <a:off x="5633949" y="2078182"/>
            <a:ext cx="2119746" cy="1111155"/>
          </a:xfrm>
          <a:custGeom>
            <a:avLst/>
            <a:gdLst>
              <a:gd name="connsiteX0" fmla="*/ 0 w 2119746"/>
              <a:gd name="connsiteY0" fmla="*/ 0 h 1111155"/>
              <a:gd name="connsiteX1" fmla="*/ 197428 w 2119746"/>
              <a:gd name="connsiteY1" fmla="*/ 41563 h 1111155"/>
              <a:gd name="connsiteX2" fmla="*/ 353291 w 2119746"/>
              <a:gd name="connsiteY2" fmla="*/ 166254 h 1111155"/>
              <a:gd name="connsiteX3" fmla="*/ 571500 w 2119746"/>
              <a:gd name="connsiteY3" fmla="*/ 374073 h 1111155"/>
              <a:gd name="connsiteX4" fmla="*/ 748146 w 2119746"/>
              <a:gd name="connsiteY4" fmla="*/ 571500 h 1111155"/>
              <a:gd name="connsiteX5" fmla="*/ 997528 w 2119746"/>
              <a:gd name="connsiteY5" fmla="*/ 872836 h 1111155"/>
              <a:gd name="connsiteX6" fmla="*/ 1257300 w 2119746"/>
              <a:gd name="connsiteY6" fmla="*/ 1049482 h 1111155"/>
              <a:gd name="connsiteX7" fmla="*/ 1548246 w 2119746"/>
              <a:gd name="connsiteY7" fmla="*/ 1101436 h 1111155"/>
              <a:gd name="connsiteX8" fmla="*/ 1880755 w 2119746"/>
              <a:gd name="connsiteY8" fmla="*/ 872836 h 1111155"/>
              <a:gd name="connsiteX9" fmla="*/ 2119746 w 2119746"/>
              <a:gd name="connsiteY9" fmla="*/ 571500 h 11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9746" h="1111155">
                <a:moveTo>
                  <a:pt x="0" y="0"/>
                </a:moveTo>
                <a:cubicBezTo>
                  <a:pt x="69273" y="6927"/>
                  <a:pt x="138546" y="13854"/>
                  <a:pt x="197428" y="41563"/>
                </a:cubicBezTo>
                <a:cubicBezTo>
                  <a:pt x="256310" y="69272"/>
                  <a:pt x="290946" y="110836"/>
                  <a:pt x="353291" y="166254"/>
                </a:cubicBezTo>
                <a:cubicBezTo>
                  <a:pt x="415636" y="221672"/>
                  <a:pt x="505691" y="306532"/>
                  <a:pt x="571500" y="374073"/>
                </a:cubicBezTo>
                <a:cubicBezTo>
                  <a:pt x="637309" y="441614"/>
                  <a:pt x="677141" y="488373"/>
                  <a:pt x="748146" y="571500"/>
                </a:cubicBezTo>
                <a:cubicBezTo>
                  <a:pt x="819151" y="654627"/>
                  <a:pt x="912669" y="793173"/>
                  <a:pt x="997528" y="872836"/>
                </a:cubicBezTo>
                <a:cubicBezTo>
                  <a:pt x="1082387" y="952499"/>
                  <a:pt x="1165514" y="1011382"/>
                  <a:pt x="1257300" y="1049482"/>
                </a:cubicBezTo>
                <a:cubicBezTo>
                  <a:pt x="1349086" y="1087582"/>
                  <a:pt x="1444337" y="1130877"/>
                  <a:pt x="1548246" y="1101436"/>
                </a:cubicBezTo>
                <a:cubicBezTo>
                  <a:pt x="1652155" y="1071995"/>
                  <a:pt x="1785505" y="961159"/>
                  <a:pt x="1880755" y="872836"/>
                </a:cubicBezTo>
                <a:cubicBezTo>
                  <a:pt x="1976005" y="784513"/>
                  <a:pt x="2119746" y="571500"/>
                  <a:pt x="2119746" y="57150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633949" y="1524000"/>
            <a:ext cx="10160" cy="216408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33949" y="3688080"/>
            <a:ext cx="2174240" cy="101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5638624" y="2092461"/>
            <a:ext cx="2114900" cy="1071475"/>
          </a:xfrm>
          <a:custGeom>
            <a:avLst/>
            <a:gdLst>
              <a:gd name="connsiteX0" fmla="*/ 0 w 2114900"/>
              <a:gd name="connsiteY0" fmla="*/ 0 h 1071475"/>
              <a:gd name="connsiteX1" fmla="*/ 201953 w 2114900"/>
              <a:gd name="connsiteY1" fmla="*/ 39269 h 1071475"/>
              <a:gd name="connsiteX2" fmla="*/ 409516 w 2114900"/>
              <a:gd name="connsiteY2" fmla="*/ 207564 h 1071475"/>
              <a:gd name="connsiteX3" fmla="*/ 544152 w 2114900"/>
              <a:gd name="connsiteY3" fmla="*/ 347809 h 1071475"/>
              <a:gd name="connsiteX4" fmla="*/ 718056 w 2114900"/>
              <a:gd name="connsiteY4" fmla="*/ 544152 h 1071475"/>
              <a:gd name="connsiteX5" fmla="*/ 886351 w 2114900"/>
              <a:gd name="connsiteY5" fmla="*/ 740496 h 1071475"/>
              <a:gd name="connsiteX6" fmla="*/ 1015377 w 2114900"/>
              <a:gd name="connsiteY6" fmla="*/ 869522 h 1071475"/>
              <a:gd name="connsiteX7" fmla="*/ 1211720 w 2114900"/>
              <a:gd name="connsiteY7" fmla="*/ 1020987 h 1071475"/>
              <a:gd name="connsiteX8" fmla="*/ 1413673 w 2114900"/>
              <a:gd name="connsiteY8" fmla="*/ 1071475 h 1071475"/>
              <a:gd name="connsiteX9" fmla="*/ 1626846 w 2114900"/>
              <a:gd name="connsiteY9" fmla="*/ 1020987 h 1071475"/>
              <a:gd name="connsiteX10" fmla="*/ 1817580 w 2114900"/>
              <a:gd name="connsiteY10" fmla="*/ 875132 h 1071475"/>
              <a:gd name="connsiteX11" fmla="*/ 2114900 w 2114900"/>
              <a:gd name="connsiteY11" fmla="*/ 555372 h 1071475"/>
              <a:gd name="connsiteX12" fmla="*/ 2114900 w 2114900"/>
              <a:gd name="connsiteY12" fmla="*/ 555372 h 10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94852" y="197465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49931" y="201392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61280" y="2103680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89371" y="216538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79249" y="2695141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74987" y="262782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33381" y="270635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94773" y="27873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55504" y="2932864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75843" y="28935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337138" y="300821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275842" y="3127095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118768" y="317519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88766" y="304430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967303" y="314551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20939" y="2851458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770959" y="298051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699605" y="3048576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766510" y="3135923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86166" y="2858739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bject 3"/>
          <p:cNvSpPr txBox="1"/>
          <p:nvPr/>
        </p:nvSpPr>
        <p:spPr>
          <a:xfrm>
            <a:off x="6576369" y="3617034"/>
            <a:ext cx="244894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X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bject 3"/>
          <p:cNvSpPr txBox="1"/>
          <p:nvPr/>
        </p:nvSpPr>
        <p:spPr>
          <a:xfrm>
            <a:off x="5402126" y="2433987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Y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733500" y="2095602"/>
            <a:ext cx="78537" cy="78537"/>
          </a:xfrm>
          <a:prstGeom prst="ellipse">
            <a:avLst/>
          </a:prstGeom>
          <a:gradFill>
            <a:gsLst>
              <a:gs pos="75000">
                <a:srgbClr val="C00000"/>
              </a:gs>
              <a:gs pos="0">
                <a:schemeClr val="tx1">
                  <a:alpha val="50000"/>
                </a:schemeClr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bject 3"/>
          <p:cNvSpPr txBox="1"/>
          <p:nvPr/>
        </p:nvSpPr>
        <p:spPr>
          <a:xfrm>
            <a:off x="6972853" y="1684807"/>
            <a:ext cx="106358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Function</a:t>
            </a:r>
          </a:p>
          <a:p>
            <a:pPr marL="9525" marR="3810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Samples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674823" y="1947006"/>
            <a:ext cx="220356" cy="0"/>
          </a:xfrm>
          <a:prstGeom prst="line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74823" y="1779091"/>
            <a:ext cx="22035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bject 3"/>
          <p:cNvSpPr txBox="1"/>
          <p:nvPr/>
        </p:nvSpPr>
        <p:spPr>
          <a:xfrm>
            <a:off x="5712718" y="1124812"/>
            <a:ext cx="2114900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Polynomial Degree = 4</a:t>
            </a:r>
            <a:endParaRPr sz="1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30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941" y="931164"/>
            <a:ext cx="84649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Import the train and test split function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sklearn.model_selection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import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cross_val_score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Perform cross-validation with a given model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cross_val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cross_val_score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KNN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X_data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y_data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cv=4,      						  scoring='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neg_mean_squared_error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')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Other methods for cross validation: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sklearn.model_selection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import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KFold</a:t>
            </a:r>
            <a:r>
              <a:rPr lang="en-US" sz="1600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StratifiedKFold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Cross Validation: 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352" y="1793378"/>
            <a:ext cx="8202440" cy="230788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9386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941" y="931164"/>
            <a:ext cx="84649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Import the train and test split function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sklearn.model_selection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import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cross_val_score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Perform cross-validation with a given model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cross_val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cross_val_score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KNN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X_data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y_data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cv=4,      						  scoring='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neg_mean_squared_error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')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Other methods for cross validation: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sklearn.model_selection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import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KFold</a:t>
            </a:r>
            <a:r>
              <a:rPr lang="en-US" sz="1600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StratifiedKFold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Cross Validation: 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352" y="3342040"/>
            <a:ext cx="8202440" cy="93255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80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Cross Validation: 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941" y="931164"/>
            <a:ext cx="84649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Import the train and test split function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sklearn.model_selection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import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cross_val_score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Perform cross-validation with a given model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cross_val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cross_val_score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KNN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X_data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y_data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cv=4,      						  scoring='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neg_mean_squared_error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')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Other methods for cross validation: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sklearn.model_selection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import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KFold</a:t>
            </a:r>
            <a:r>
              <a:rPr lang="en-US" sz="1600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StratifiedKFold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33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 descr="meti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5573" y="1445287"/>
            <a:ext cx="1312850" cy="2100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13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Which Model Fits the Best?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573640" y="2206469"/>
            <a:ext cx="2495520" cy="7798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14629" y="1937119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832179" y="2857869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92404" y="3149969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793954" y="2558631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90679" y="2523706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997029" y="2707856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574754" y="2977745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746204" y="338732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178004" y="318148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39710" y="1677042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292160" y="230737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80960" y="2140861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92060" y="281122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92316" y="2476045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448701" y="1491011"/>
            <a:ext cx="0" cy="213134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48701" y="3614467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3"/>
          <p:cNvSpPr txBox="1"/>
          <p:nvPr/>
        </p:nvSpPr>
        <p:spPr>
          <a:xfrm>
            <a:off x="3388994" y="3565356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3"/>
          <p:cNvSpPr txBox="1"/>
          <p:nvPr/>
        </p:nvSpPr>
        <p:spPr>
          <a:xfrm>
            <a:off x="3182044" y="2711707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object 3"/>
          <p:cNvSpPr txBox="1"/>
          <p:nvPr/>
        </p:nvSpPr>
        <p:spPr>
          <a:xfrm>
            <a:off x="3182044" y="2038563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bject 3"/>
          <p:cNvSpPr txBox="1"/>
          <p:nvPr/>
        </p:nvSpPr>
        <p:spPr>
          <a:xfrm>
            <a:off x="3060652" y="1331510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bject 3"/>
          <p:cNvSpPr txBox="1"/>
          <p:nvPr/>
        </p:nvSpPr>
        <p:spPr>
          <a:xfrm>
            <a:off x="4657548" y="3565356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bject 3"/>
          <p:cNvSpPr txBox="1"/>
          <p:nvPr/>
        </p:nvSpPr>
        <p:spPr>
          <a:xfrm>
            <a:off x="6078500" y="3495808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832179" y="2857869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081016" y="3153281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292160" y="230737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793954" y="2547243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095815" y="1919016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34016" y="1664499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560733" y="2128671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369088" y="246376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488964" y="281122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66616" y="3176994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01452" y="2702983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75761" y="2509810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572297" y="2976999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723582" y="3380632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bject 3"/>
          <p:cNvSpPr txBox="1"/>
          <p:nvPr/>
        </p:nvSpPr>
        <p:spPr>
          <a:xfrm>
            <a:off x="5862181" y="3565356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object 3"/>
          <p:cNvSpPr txBox="1"/>
          <p:nvPr/>
        </p:nvSpPr>
        <p:spPr>
          <a:xfrm>
            <a:off x="4515008" y="3818455"/>
            <a:ext cx="558143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Budget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bject 3"/>
          <p:cNvSpPr txBox="1"/>
          <p:nvPr/>
        </p:nvSpPr>
        <p:spPr>
          <a:xfrm rot="16200000">
            <a:off x="2594971" y="2383799"/>
            <a:ext cx="726556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Box Office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>
            <a:endCxn id="63" idx="0"/>
          </p:cNvCxnSpPr>
          <p:nvPr/>
        </p:nvCxnSpPr>
        <p:spPr>
          <a:xfrm>
            <a:off x="3843458" y="2045607"/>
            <a:ext cx="2141170" cy="151974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7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Calculating the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18259" y="3788169"/>
                <a:ext cx="2975558" cy="736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𝑜𝑏𝑠</m:t>
                              </m:r>
                            </m:sub>
                            <m:sup>
                              <m:r>
                                <a:rPr lang="en-US" sz="320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(</m:t>
                              </m:r>
                              <m:r>
                                <a:rPr lang="en-US" sz="320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  <m:r>
                                <a:rPr lang="en-US" sz="320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sz="320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SupPr>
                        <m:e>
                          <m:r>
                            <a:rPr lang="en-US" sz="320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𝑜𝑏𝑠</m:t>
                          </m:r>
                        </m:sub>
                        <m:sup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259" y="3788169"/>
                <a:ext cx="2975558" cy="736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1956024" y="4398665"/>
            <a:ext cx="121920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50" b="1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predicted value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53645" y="4398665"/>
            <a:ext cx="10877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50" b="1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observed value</a:t>
            </a:r>
            <a:endParaRPr lang="en-US" sz="1650" b="1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785964" y="4272682"/>
            <a:ext cx="389261" cy="2102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337056" y="4251250"/>
            <a:ext cx="389261" cy="2102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4018835" y="2547640"/>
            <a:ext cx="400685" cy="554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46304" y="2257834"/>
            <a:ext cx="9329" cy="17398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22529" y="2082050"/>
            <a:ext cx="11184" cy="6516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1" idx="0"/>
          </p:cNvCxnSpPr>
          <p:nvPr/>
        </p:nvCxnSpPr>
        <p:spPr>
          <a:xfrm>
            <a:off x="5871345" y="1853331"/>
            <a:ext cx="15078" cy="58123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V="1">
            <a:off x="4345802" y="1800246"/>
            <a:ext cx="910275" cy="490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157978" y="1520236"/>
            <a:ext cx="3382" cy="5749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628169" y="1795753"/>
            <a:ext cx="8247" cy="4479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4438340" y="2113557"/>
            <a:ext cx="7079" cy="19285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573640" y="1795753"/>
            <a:ext cx="2455248" cy="76726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32179" y="24345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092404" y="27266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793954" y="213533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574754" y="25544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178004" y="2758186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739710" y="1253741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292160" y="188407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492060" y="238792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448701" y="1067710"/>
            <a:ext cx="0" cy="213134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48701" y="3191166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bject 3"/>
          <p:cNvSpPr txBox="1"/>
          <p:nvPr/>
        </p:nvSpPr>
        <p:spPr>
          <a:xfrm>
            <a:off x="3388994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7" name="object 3"/>
          <p:cNvSpPr txBox="1"/>
          <p:nvPr/>
        </p:nvSpPr>
        <p:spPr>
          <a:xfrm>
            <a:off x="3182044" y="2288406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object 3"/>
          <p:cNvSpPr txBox="1"/>
          <p:nvPr/>
        </p:nvSpPr>
        <p:spPr>
          <a:xfrm>
            <a:off x="3182044" y="161526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9" name="object 3"/>
          <p:cNvSpPr txBox="1"/>
          <p:nvPr/>
        </p:nvSpPr>
        <p:spPr>
          <a:xfrm>
            <a:off x="3060652" y="908209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0" name="object 3"/>
          <p:cNvSpPr txBox="1"/>
          <p:nvPr/>
        </p:nvSpPr>
        <p:spPr>
          <a:xfrm>
            <a:off x="4657548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1" name="object 3"/>
          <p:cNvSpPr txBox="1"/>
          <p:nvPr/>
        </p:nvSpPr>
        <p:spPr>
          <a:xfrm>
            <a:off x="6078500" y="3072507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6" name="object 3"/>
          <p:cNvSpPr txBox="1"/>
          <p:nvPr/>
        </p:nvSpPr>
        <p:spPr>
          <a:xfrm>
            <a:off x="5862181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7" name="object 3"/>
          <p:cNvSpPr txBox="1"/>
          <p:nvPr/>
        </p:nvSpPr>
        <p:spPr>
          <a:xfrm>
            <a:off x="4515008" y="3395154"/>
            <a:ext cx="558143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Budget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8" name="object 3"/>
          <p:cNvSpPr txBox="1"/>
          <p:nvPr/>
        </p:nvSpPr>
        <p:spPr>
          <a:xfrm rot="16200000">
            <a:off x="2594971" y="1960498"/>
            <a:ext cx="726556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Box Office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3794750" y="2503808"/>
            <a:ext cx="3186" cy="45314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114629" y="151381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746204" y="2964019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580960" y="171756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392316" y="20527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832179" y="243456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292160" y="188407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93954" y="2123942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734016" y="12411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488964" y="238792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166616" y="2753693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572297" y="25536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4029812" y="2139053"/>
            <a:ext cx="1123" cy="29276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997029" y="2284555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975761" y="2086509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Calculating the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62767" y="3824560"/>
                <a:ext cx="3742498" cy="736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dirty="0">
                              <a:latin typeface="Avenir Book" charset="0"/>
                              <a:ea typeface="Avenir Book" charset="0"/>
                              <a:cs typeface="Avenir Book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𝑜𝑏𝑠</m:t>
                              </m:r>
                            </m:sub>
                            <m:sup>
                              <m:r>
                                <a:rPr lang="en-US" sz="320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(</m:t>
                              </m:r>
                              <m:r>
                                <a:rPr lang="en-US" sz="320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  <m:r>
                                <a:rPr lang="en-US" sz="320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sz="320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bSupPr>
                        <m:e>
                          <m:r>
                            <a:rPr lang="en-US" sz="320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𝑜𝑏𝑠</m:t>
                          </m:r>
                        </m:sub>
                        <m:sup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67" y="3824560"/>
                <a:ext cx="3742498" cy="736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rot="16200000" flipH="1">
            <a:off x="4018835" y="2547640"/>
            <a:ext cx="400685" cy="554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6304" y="2257834"/>
            <a:ext cx="9329" cy="17398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2529" y="2082050"/>
            <a:ext cx="11184" cy="6516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71345" y="1853331"/>
            <a:ext cx="15078" cy="58123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V="1">
            <a:off x="4345802" y="1800246"/>
            <a:ext cx="910275" cy="490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157978" y="1520236"/>
            <a:ext cx="3382" cy="5749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628169" y="1795753"/>
            <a:ext cx="8247" cy="4479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438340" y="2113557"/>
            <a:ext cx="7079" cy="19285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573640" y="1795753"/>
            <a:ext cx="2455248" cy="76726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179" y="24345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092404" y="27266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793954" y="213533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74754" y="25544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178004" y="2758186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39710" y="1253741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92160" y="188407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492060" y="238792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448701" y="1067710"/>
            <a:ext cx="0" cy="213134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448701" y="3191166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bject 3"/>
          <p:cNvSpPr txBox="1"/>
          <p:nvPr/>
        </p:nvSpPr>
        <p:spPr>
          <a:xfrm>
            <a:off x="3388994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1" name="object 3"/>
          <p:cNvSpPr txBox="1"/>
          <p:nvPr/>
        </p:nvSpPr>
        <p:spPr>
          <a:xfrm>
            <a:off x="3182044" y="2288406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object 3"/>
          <p:cNvSpPr txBox="1"/>
          <p:nvPr/>
        </p:nvSpPr>
        <p:spPr>
          <a:xfrm>
            <a:off x="3182044" y="161526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object 3"/>
          <p:cNvSpPr txBox="1"/>
          <p:nvPr/>
        </p:nvSpPr>
        <p:spPr>
          <a:xfrm>
            <a:off x="3060652" y="908209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object 3"/>
          <p:cNvSpPr txBox="1"/>
          <p:nvPr/>
        </p:nvSpPr>
        <p:spPr>
          <a:xfrm>
            <a:off x="4657548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bject 3"/>
          <p:cNvSpPr txBox="1"/>
          <p:nvPr/>
        </p:nvSpPr>
        <p:spPr>
          <a:xfrm>
            <a:off x="6078500" y="3072507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6" name="object 3"/>
          <p:cNvSpPr txBox="1"/>
          <p:nvPr/>
        </p:nvSpPr>
        <p:spPr>
          <a:xfrm>
            <a:off x="5862181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7" name="object 3"/>
          <p:cNvSpPr txBox="1"/>
          <p:nvPr/>
        </p:nvSpPr>
        <p:spPr>
          <a:xfrm>
            <a:off x="4515008" y="3395154"/>
            <a:ext cx="558143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Budget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object 3"/>
          <p:cNvSpPr txBox="1"/>
          <p:nvPr/>
        </p:nvSpPr>
        <p:spPr>
          <a:xfrm rot="16200000">
            <a:off x="2594971" y="1960498"/>
            <a:ext cx="726556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Box Office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794750" y="2503808"/>
            <a:ext cx="3186" cy="45314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114629" y="151381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746204" y="2964019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580960" y="171756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392316" y="20527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832179" y="243456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292160" y="188407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793954" y="2123942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734016" y="12411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488964" y="238792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166616" y="2753693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572297" y="25536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4029812" y="2139053"/>
            <a:ext cx="1123" cy="29276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97029" y="2284555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975761" y="2086509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9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35126" y="3696962"/>
                <a:ext cx="5610126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32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𝑖</m:t>
                          </m:r>
                          <m:r>
                            <a:rPr lang="en-US" sz="320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mr-IN" sz="32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3200" i="1">
                                      <a:latin typeface="Cambria Math" panose="02040503050406030204" pitchFamily="18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sz="3200" dirty="0">
                                          <a:latin typeface="Avenir Book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𝑜𝑏𝑠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𝑜𝑏𝑠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(</m:t>
                                      </m:r>
                                      <m:r>
                                        <a:rPr lang="en-US" sz="32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3200" dirty="0">
                              <a:latin typeface="Avenir Book" charset="0"/>
                              <a:ea typeface="Avenir Book" charset="0"/>
                              <a:cs typeface="Avenir Book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26" y="3696962"/>
                <a:ext cx="5610126" cy="13443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rot="16200000" flipH="1">
            <a:off x="4018835" y="2547640"/>
            <a:ext cx="400685" cy="554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6304" y="2257834"/>
            <a:ext cx="9329" cy="17398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2529" y="2082050"/>
            <a:ext cx="11184" cy="6516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71345" y="1853331"/>
            <a:ext cx="15078" cy="58123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V="1">
            <a:off x="4345802" y="1800246"/>
            <a:ext cx="910275" cy="490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157978" y="1520236"/>
            <a:ext cx="3382" cy="5749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628169" y="1795753"/>
            <a:ext cx="8247" cy="4479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438340" y="2113557"/>
            <a:ext cx="7079" cy="19285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573640" y="1795753"/>
            <a:ext cx="2455248" cy="76726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179" y="24345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092404" y="27266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793954" y="213533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74754" y="25544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178004" y="2758186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39710" y="1253741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92160" y="188407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492060" y="238792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448701" y="1067710"/>
            <a:ext cx="0" cy="213134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448701" y="3191166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bject 3"/>
          <p:cNvSpPr txBox="1"/>
          <p:nvPr/>
        </p:nvSpPr>
        <p:spPr>
          <a:xfrm>
            <a:off x="3388994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1" name="object 3"/>
          <p:cNvSpPr txBox="1"/>
          <p:nvPr/>
        </p:nvSpPr>
        <p:spPr>
          <a:xfrm>
            <a:off x="3182044" y="2288406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object 3"/>
          <p:cNvSpPr txBox="1"/>
          <p:nvPr/>
        </p:nvSpPr>
        <p:spPr>
          <a:xfrm>
            <a:off x="3182044" y="161526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object 3"/>
          <p:cNvSpPr txBox="1"/>
          <p:nvPr/>
        </p:nvSpPr>
        <p:spPr>
          <a:xfrm>
            <a:off x="3060652" y="908209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object 3"/>
          <p:cNvSpPr txBox="1"/>
          <p:nvPr/>
        </p:nvSpPr>
        <p:spPr>
          <a:xfrm>
            <a:off x="4657548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bject 3"/>
          <p:cNvSpPr txBox="1"/>
          <p:nvPr/>
        </p:nvSpPr>
        <p:spPr>
          <a:xfrm>
            <a:off x="6078500" y="3072507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6" name="object 3"/>
          <p:cNvSpPr txBox="1"/>
          <p:nvPr/>
        </p:nvSpPr>
        <p:spPr>
          <a:xfrm>
            <a:off x="5862181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7" name="object 3"/>
          <p:cNvSpPr txBox="1"/>
          <p:nvPr/>
        </p:nvSpPr>
        <p:spPr>
          <a:xfrm>
            <a:off x="4515008" y="3395154"/>
            <a:ext cx="558143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Budget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object 3"/>
          <p:cNvSpPr txBox="1"/>
          <p:nvPr/>
        </p:nvSpPr>
        <p:spPr>
          <a:xfrm rot="16200000">
            <a:off x="2594971" y="1960498"/>
            <a:ext cx="726556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Box Office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794750" y="2503808"/>
            <a:ext cx="3186" cy="45314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114629" y="151381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746204" y="2964019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580960" y="171756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392316" y="20527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832179" y="243456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292160" y="188407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793954" y="2123942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734016" y="12411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488964" y="238792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166616" y="2753693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572297" y="25536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4029812" y="2139053"/>
            <a:ext cx="1123" cy="29276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97029" y="2284555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975761" y="2086509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Minimum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31044" y="3677954"/>
                <a:ext cx="6438366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320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3200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3200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3200" i="1" smtClean="0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f>
                            <m:fPr>
                              <m:ctrlPr>
                                <a:rPr lang="mr-IN" sz="320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fPr>
                            <m:num>
                              <m:r>
                                <a:rPr lang="en-US" sz="320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𝑚</m:t>
                              </m:r>
                            </m:den>
                          </m:f>
                        </m:fName>
                        <m:e>
                          <m:nary>
                            <m:naryPr>
                              <m:chr m:val="∑"/>
                              <m:ctrlPr>
                                <a:rPr lang="is-IS" sz="32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mr-IN" sz="3200" i="1">
                                      <a:latin typeface="Cambria Math" panose="02040503050406030204" pitchFamily="18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3200" i="1">
                                          <a:latin typeface="Cambria Math" panose="02040503050406030204" pitchFamily="18" charset="0"/>
                                          <a:ea typeface="Avenir Book" charset="0"/>
                                          <a:cs typeface="Avenir Book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Avenir Book" charset="0"/>
                                                  <a:cs typeface="Avenir Book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charset="0"/>
                                                  <a:ea typeface="Avenir Book" charset="0"/>
                                                  <a:cs typeface="Avenir Book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charset="0"/>
                                                  <a:ea typeface="Avenir Book" charset="0"/>
                                                  <a:cs typeface="Avenir Book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</m:rPr>
                                            <a:rPr lang="en-US" sz="3200" dirty="0">
                                              <a:latin typeface="Avenir Book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 +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Avenir Book" charset="0"/>
                                                  <a:cs typeface="Avenir Book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charset="0"/>
                                                  <a:ea typeface="Avenir Book" charset="0"/>
                                                  <a:cs typeface="Avenir Book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charset="0"/>
                                                  <a:ea typeface="Avenir Book" charset="0"/>
                                                  <a:cs typeface="Avenir Book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Avenir Book" charset="0"/>
                                                  <a:cs typeface="Avenir Book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3200" i="1">
                                                  <a:latin typeface="Cambria Math" charset="0"/>
                                                  <a:ea typeface="Avenir Book" charset="0"/>
                                                  <a:cs typeface="Avenir Book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charset="0"/>
                                                  <a:ea typeface="Avenir Book" charset="0"/>
                                                  <a:cs typeface="Avenir Book" charset="0"/>
                                                </a:rPr>
                                                <m:t>𝑜𝑏𝑠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3200" i="1">
                                                  <a:latin typeface="Cambria Math" charset="0"/>
                                                  <a:ea typeface="Avenir Book" charset="0"/>
                                                  <a:cs typeface="Avenir Book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charset="0"/>
                                                  <a:ea typeface="Avenir Book" charset="0"/>
                                                  <a:cs typeface="Avenir Book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charset="0"/>
                                                  <a:ea typeface="Avenir Book" charset="0"/>
                                                  <a:cs typeface="Avenir Book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sz="3200" i="1">
                                          <a:latin typeface="Cambria Math" charset="0"/>
                                          <a:ea typeface="Avenir Book" charset="0"/>
                                          <a:cs typeface="Avenir Book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𝑜𝑏𝑠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Avenir Book" charset="0"/>
                                              <a:cs typeface="Avenir Book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venir Book" charset="0"/>
                                  <a:ea typeface="Avenir Book" charset="0"/>
                                  <a:cs typeface="Avenir Book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044" y="3677954"/>
                <a:ext cx="6438366" cy="13443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rot="16200000" flipH="1">
            <a:off x="4018835" y="2547640"/>
            <a:ext cx="400685" cy="554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6304" y="2257834"/>
            <a:ext cx="9329" cy="17398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2529" y="2082050"/>
            <a:ext cx="11184" cy="6516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71345" y="1853331"/>
            <a:ext cx="15078" cy="58123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V="1">
            <a:off x="4345802" y="1800246"/>
            <a:ext cx="910275" cy="490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157978" y="1520236"/>
            <a:ext cx="3382" cy="5749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628169" y="1795753"/>
            <a:ext cx="8247" cy="4479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438340" y="2113557"/>
            <a:ext cx="7079" cy="19285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573640" y="1795753"/>
            <a:ext cx="2455248" cy="76726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179" y="24345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092404" y="272666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793954" y="213533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74754" y="25544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178004" y="2758186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39710" y="1253741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92160" y="188407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492060" y="2387927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448701" y="1067710"/>
            <a:ext cx="0" cy="213134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448701" y="3191166"/>
            <a:ext cx="2629799" cy="157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bject 3"/>
          <p:cNvSpPr txBox="1"/>
          <p:nvPr/>
        </p:nvSpPr>
        <p:spPr>
          <a:xfrm>
            <a:off x="3388994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1" name="object 3"/>
          <p:cNvSpPr txBox="1"/>
          <p:nvPr/>
        </p:nvSpPr>
        <p:spPr>
          <a:xfrm>
            <a:off x="3182044" y="2288406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object 3"/>
          <p:cNvSpPr txBox="1"/>
          <p:nvPr/>
        </p:nvSpPr>
        <p:spPr>
          <a:xfrm>
            <a:off x="3182044" y="1615262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object 3"/>
          <p:cNvSpPr txBox="1"/>
          <p:nvPr/>
        </p:nvSpPr>
        <p:spPr>
          <a:xfrm>
            <a:off x="3060652" y="908209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object 3"/>
          <p:cNvSpPr txBox="1"/>
          <p:nvPr/>
        </p:nvSpPr>
        <p:spPr>
          <a:xfrm>
            <a:off x="4657548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bject 3"/>
          <p:cNvSpPr txBox="1"/>
          <p:nvPr/>
        </p:nvSpPr>
        <p:spPr>
          <a:xfrm>
            <a:off x="6078500" y="3072507"/>
            <a:ext cx="350327" cy="3173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x10</a:t>
            </a:r>
            <a:r>
              <a:rPr lang="en-US" sz="1000" baseline="30000" dirty="0">
                <a:latin typeface="Avenir Book" charset="0"/>
                <a:ea typeface="Avenir Book" charset="0"/>
                <a:cs typeface="Avenir Book" charset="0"/>
              </a:rPr>
              <a:t>8</a:t>
            </a:r>
            <a:endParaRPr sz="1000" baseline="30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6" name="object 3"/>
          <p:cNvSpPr txBox="1"/>
          <p:nvPr/>
        </p:nvSpPr>
        <p:spPr>
          <a:xfrm>
            <a:off x="5862181" y="3142055"/>
            <a:ext cx="244894" cy="32508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2.0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7" name="object 3"/>
          <p:cNvSpPr txBox="1"/>
          <p:nvPr/>
        </p:nvSpPr>
        <p:spPr>
          <a:xfrm>
            <a:off x="4515008" y="3395154"/>
            <a:ext cx="558143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Budget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object 3"/>
          <p:cNvSpPr txBox="1"/>
          <p:nvPr/>
        </p:nvSpPr>
        <p:spPr>
          <a:xfrm rot="16200000">
            <a:off x="2594971" y="1960498"/>
            <a:ext cx="726556" cy="371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Box Office</a:t>
            </a:r>
            <a:endParaRPr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794750" y="2503808"/>
            <a:ext cx="3186" cy="45314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114629" y="1513818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746204" y="2964019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580960" y="1717560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392316" y="2052744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832179" y="243456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292160" y="188407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793954" y="2123942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734016" y="12411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488964" y="2387927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166616" y="2753693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572297" y="2553698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4029812" y="2139053"/>
            <a:ext cx="1123" cy="29276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97029" y="2284555"/>
            <a:ext cx="108488" cy="10848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975761" y="2086509"/>
            <a:ext cx="119876" cy="11987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00000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60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simple-dark-2">
  <a:themeElements>
    <a:clrScheme name="Custom 1">
      <a:dk1>
        <a:srgbClr val="000000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7211</TotalTime>
  <Words>3330</Words>
  <Application>Microsoft Macintosh PowerPoint</Application>
  <PresentationFormat>On-screen Show (16:9)</PresentationFormat>
  <Paragraphs>669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Arial</vt:lpstr>
      <vt:lpstr>Avenir Book</vt:lpstr>
      <vt:lpstr>Calibri</vt:lpstr>
      <vt:lpstr>Calibri Light</vt:lpstr>
      <vt:lpstr>Cambria Math</vt:lpstr>
      <vt:lpstr>Monaco</vt:lpstr>
      <vt:lpstr>Source Code Pro</vt:lpstr>
      <vt:lpstr>simple-dark-2</vt:lpstr>
      <vt:lpstr>1_simple-dark-2</vt:lpstr>
      <vt:lpstr>Custom Design</vt:lpstr>
      <vt:lpstr>1_Custom Design</vt:lpstr>
      <vt:lpstr>2_simple-dark-2</vt:lpstr>
      <vt:lpstr>2_Custom Design</vt:lpstr>
      <vt:lpstr>Model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&lt;Title&gt;</dc:title>
  <cp:lastModifiedBy>Leah Nicolai Higgins</cp:lastModifiedBy>
  <cp:revision>283</cp:revision>
  <cp:lastPrinted>2017-03-22T04:26:38Z</cp:lastPrinted>
  <dcterms:modified xsi:type="dcterms:W3CDTF">2020-02-17T20:35:19Z</dcterms:modified>
</cp:coreProperties>
</file>