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6.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2" r:id="rId2"/>
    <p:sldMasterId id="2147483678" r:id="rId3"/>
    <p:sldMasterId id="2147483692" r:id="rId4"/>
    <p:sldMasterId id="2147483717" r:id="rId5"/>
    <p:sldMasterId id="2147483746" r:id="rId6"/>
    <p:sldMasterId id="2147483762" r:id="rId7"/>
  </p:sldMasterIdLst>
  <p:notesMasterIdLst>
    <p:notesMasterId r:id="rId90"/>
  </p:notesMasterIdLst>
  <p:sldIdLst>
    <p:sldId id="256" r:id="rId8"/>
    <p:sldId id="1041" r:id="rId9"/>
    <p:sldId id="1098" r:id="rId10"/>
    <p:sldId id="1043" r:id="rId11"/>
    <p:sldId id="1099" r:id="rId12"/>
    <p:sldId id="1100" r:id="rId13"/>
    <p:sldId id="1097" r:id="rId14"/>
    <p:sldId id="1101" r:id="rId15"/>
    <p:sldId id="1082" r:id="rId16"/>
    <p:sldId id="301" r:id="rId17"/>
    <p:sldId id="467" r:id="rId18"/>
    <p:sldId id="468" r:id="rId19"/>
    <p:sldId id="469" r:id="rId20"/>
    <p:sldId id="470" r:id="rId21"/>
    <p:sldId id="471" r:id="rId22"/>
    <p:sldId id="472" r:id="rId23"/>
    <p:sldId id="473" r:id="rId24"/>
    <p:sldId id="474" r:id="rId25"/>
    <p:sldId id="475" r:id="rId26"/>
    <p:sldId id="476" r:id="rId27"/>
    <p:sldId id="311" r:id="rId28"/>
    <p:sldId id="282" r:id="rId29"/>
    <p:sldId id="477" r:id="rId30"/>
    <p:sldId id="478" r:id="rId31"/>
    <p:sldId id="479" r:id="rId32"/>
    <p:sldId id="480" r:id="rId33"/>
    <p:sldId id="481" r:id="rId34"/>
    <p:sldId id="329" r:id="rId35"/>
    <p:sldId id="327" r:id="rId36"/>
    <p:sldId id="328" r:id="rId37"/>
    <p:sldId id="1102" r:id="rId38"/>
    <p:sldId id="302" r:id="rId39"/>
    <p:sldId id="303" r:id="rId40"/>
    <p:sldId id="304" r:id="rId41"/>
    <p:sldId id="330" r:id="rId42"/>
    <p:sldId id="333" r:id="rId43"/>
    <p:sldId id="334" r:id="rId44"/>
    <p:sldId id="308" r:id="rId45"/>
    <p:sldId id="372" r:id="rId46"/>
    <p:sldId id="368" r:id="rId47"/>
    <p:sldId id="371" r:id="rId48"/>
    <p:sldId id="370" r:id="rId49"/>
    <p:sldId id="1103" r:id="rId50"/>
    <p:sldId id="336" r:id="rId51"/>
    <p:sldId id="337" r:id="rId52"/>
    <p:sldId id="338" r:id="rId53"/>
    <p:sldId id="339" r:id="rId54"/>
    <p:sldId id="340" r:id="rId55"/>
    <p:sldId id="341" r:id="rId56"/>
    <p:sldId id="414" r:id="rId57"/>
    <p:sldId id="373" r:id="rId58"/>
    <p:sldId id="381" r:id="rId59"/>
    <p:sldId id="382" r:id="rId60"/>
    <p:sldId id="320" r:id="rId61"/>
    <p:sldId id="342" r:id="rId62"/>
    <p:sldId id="344" r:id="rId63"/>
    <p:sldId id="343" r:id="rId64"/>
    <p:sldId id="380" r:id="rId65"/>
    <p:sldId id="383" r:id="rId66"/>
    <p:sldId id="384" r:id="rId67"/>
    <p:sldId id="490" r:id="rId68"/>
    <p:sldId id="491" r:id="rId69"/>
    <p:sldId id="492" r:id="rId70"/>
    <p:sldId id="493" r:id="rId71"/>
    <p:sldId id="494" r:id="rId72"/>
    <p:sldId id="495" r:id="rId73"/>
    <p:sldId id="496" r:id="rId74"/>
    <p:sldId id="497" r:id="rId75"/>
    <p:sldId id="498" r:id="rId76"/>
    <p:sldId id="499" r:id="rId77"/>
    <p:sldId id="500" r:id="rId78"/>
    <p:sldId id="501" r:id="rId79"/>
    <p:sldId id="502" r:id="rId80"/>
    <p:sldId id="503" r:id="rId81"/>
    <p:sldId id="529" r:id="rId82"/>
    <p:sldId id="530" r:id="rId83"/>
    <p:sldId id="521" r:id="rId84"/>
    <p:sldId id="506" r:id="rId85"/>
    <p:sldId id="507" r:id="rId86"/>
    <p:sldId id="508" r:id="rId87"/>
    <p:sldId id="352" r:id="rId88"/>
    <p:sldId id="505" r:id="rId8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E6FF"/>
    <a:srgbClr val="FFDBE9"/>
    <a:srgbClr val="235F83"/>
    <a:srgbClr val="DF7F7F"/>
    <a:srgbClr val="D78280"/>
    <a:srgbClr val="0070C0"/>
    <a:srgbClr val="C00000"/>
    <a:srgbClr val="8E64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64"/>
    <p:restoredTop sz="69905"/>
  </p:normalViewPr>
  <p:slideViewPr>
    <p:cSldViewPr snapToGrid="0" snapToObjects="1">
      <p:cViewPr varScale="1">
        <p:scale>
          <a:sx n="59" d="100"/>
          <a:sy n="59" d="100"/>
        </p:scale>
        <p:origin x="1764" y="40"/>
      </p:cViewPr>
      <p:guideLst/>
    </p:cSldViewPr>
  </p:slideViewPr>
  <p:notesTextViewPr>
    <p:cViewPr>
      <p:scale>
        <a:sx n="155" d="100"/>
        <a:sy n="155" d="100"/>
      </p:scale>
      <p:origin x="0" y="0"/>
    </p:cViewPr>
  </p:notesTextViewPr>
  <p:sorterViewPr>
    <p:cViewPr>
      <p:scale>
        <a:sx n="116" d="100"/>
        <a:sy n="116" d="100"/>
      </p:scale>
      <p:origin x="0" y="0"/>
    </p:cViewPr>
  </p:sorterViewPr>
  <p:notesViewPr>
    <p:cSldViewPr snapToGrid="0" snapToObjects="1">
      <p:cViewPr varScale="1">
        <p:scale>
          <a:sx n="152" d="100"/>
          <a:sy n="152" d="100"/>
        </p:scale>
        <p:origin x="3496"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5.xml"/><Relationship Id="rId90" Type="http://schemas.openxmlformats.org/officeDocument/2006/relationships/notesMaster" Target="notesMasters/notesMaster1.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lvl1pPr>
            <a:lvl2pPr marL="457200" marR="0" lvl="1" indent="0" algn="l" rtl="0">
              <a:spcBef>
                <a:spcPts val="0"/>
              </a:spcBef>
              <a:buNone/>
              <a:defRPr sz="1100" b="0" i="0" u="none" strike="noStrike" cap="none"/>
            </a:lvl2pPr>
            <a:lvl3pPr marL="914400" marR="0" lvl="2" indent="0" algn="l" rtl="0">
              <a:spcBef>
                <a:spcPts val="0"/>
              </a:spcBef>
              <a:buNone/>
              <a:defRPr sz="1100" b="0" i="0" u="none" strike="noStrike" cap="none"/>
            </a:lvl3pPr>
            <a:lvl4pPr marL="1371600" marR="0" lvl="3" indent="0" algn="l" rtl="0">
              <a:spcBef>
                <a:spcPts val="0"/>
              </a:spcBef>
              <a:buNone/>
              <a:defRPr sz="1100" b="0" i="0" u="none" strike="noStrike" cap="none"/>
            </a:lvl4pPr>
            <a:lvl5pPr marL="1828800" marR="0" lvl="4" indent="0" algn="l" rtl="0">
              <a:spcBef>
                <a:spcPts val="0"/>
              </a:spcBef>
              <a:buNone/>
              <a:defRPr sz="1100" b="0" i="0" u="none" strike="noStrike" cap="none"/>
            </a:lvl5pPr>
            <a:lvl6pPr marL="2286000" marR="0" lvl="5" indent="0" algn="l" rtl="0">
              <a:spcBef>
                <a:spcPts val="0"/>
              </a:spcBef>
              <a:buNone/>
              <a:defRPr sz="1100" b="0" i="0" u="none" strike="noStrike" cap="none"/>
            </a:lvl6pPr>
            <a:lvl7pPr marL="2743200" marR="0" lvl="6" indent="0" algn="l" rtl="0">
              <a:spcBef>
                <a:spcPts val="0"/>
              </a:spcBef>
              <a:buNone/>
              <a:defRPr sz="1100" b="0" i="0" u="none" strike="noStrike" cap="none"/>
            </a:lvl7pPr>
            <a:lvl8pPr marL="3200400" marR="0" lvl="7" indent="0" algn="l" rtl="0">
              <a:spcBef>
                <a:spcPts val="0"/>
              </a:spcBef>
              <a:buNone/>
              <a:defRPr sz="1100" b="0" i="0" u="none" strike="noStrike" cap="none"/>
            </a:lvl8pPr>
            <a:lvl9pPr marL="3657600" marR="0" lvl="8" indent="0" algn="l" rtl="0">
              <a:spcBef>
                <a:spcPts val="0"/>
              </a:spcBef>
              <a:buNone/>
              <a:defRPr sz="1100" b="0" i="0" u="none" strike="noStrike" cap="none"/>
            </a:lvl9pPr>
          </a:lstStyle>
          <a:p>
            <a:endParaRPr dirty="0"/>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20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US" sz="1100" b="0" i="0" u="none" strike="noStrike" cap="none" dirty="0"/>
              <a:t>Today we are going to discuss how we can tweak our ML models</a:t>
            </a:r>
            <a:r>
              <a:rPr lang="en-US" sz="1100" b="0" i="0" u="none" strike="noStrike" cap="none" baseline="0" dirty="0"/>
              <a:t> so that they not only </a:t>
            </a:r>
          </a:p>
          <a:p>
            <a:pPr marL="0" marR="0" lvl="0" indent="0" algn="l" rtl="0">
              <a:spcBef>
                <a:spcPts val="0"/>
              </a:spcBef>
              <a:buSzPct val="25000"/>
              <a:buFont typeface="Arial"/>
              <a:buNone/>
            </a:pPr>
            <a:r>
              <a:rPr lang="en-US" sz="1100" b="0" i="0" u="none" strike="noStrike" cap="none" baseline="0" dirty="0"/>
              <a:t>	describe the training dataset in hand well</a:t>
            </a:r>
          </a:p>
          <a:p>
            <a:pPr marL="0" marR="0" lvl="0" indent="0" algn="l" rtl="0">
              <a:spcBef>
                <a:spcPts val="0"/>
              </a:spcBef>
              <a:buSzPct val="25000"/>
              <a:buFont typeface="Arial"/>
              <a:buNone/>
            </a:pPr>
            <a:r>
              <a:rPr lang="en-US" sz="1100" b="0" i="0" u="none" strike="noStrike" cap="none" baseline="0" dirty="0"/>
              <a:t>	but also generalize outside the training set.</a:t>
            </a:r>
            <a:endParaRPr sz="1100" b="0" i="0" u="none" strike="noStrike" cap="non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baseline="0" dirty="0">
                <a:latin typeface="Avenir Book"/>
              </a:rPr>
              <a:t>Our target var is box office revenue</a:t>
            </a:r>
          </a:p>
          <a:p>
            <a:pPr marL="171450" indent="-171450">
              <a:buFont typeface="Arial" charset="0"/>
              <a:buChar char="•"/>
            </a:pPr>
            <a:r>
              <a:rPr lang="en-US" baseline="0" dirty="0">
                <a:latin typeface="Avenir Book"/>
              </a:rPr>
              <a:t>Our feature is movie budget only</a:t>
            </a:r>
          </a:p>
          <a:p>
            <a:pPr marL="171450" indent="-171450">
              <a:buFont typeface="Arial" charset="0"/>
              <a:buChar char="•"/>
            </a:pPr>
            <a:r>
              <a:rPr lang="en-US" baseline="0" dirty="0">
                <a:latin typeface="Avenir Book"/>
              </a:rPr>
              <a:t>B0 is called the “intercept”</a:t>
            </a:r>
          </a:p>
          <a:p>
            <a:pPr marL="171450" indent="-171450">
              <a:buFont typeface="Arial" charset="0"/>
              <a:buChar char="•"/>
            </a:pPr>
            <a:r>
              <a:rPr lang="en-US" baseline="0" dirty="0">
                <a:latin typeface="Avenir Book"/>
              </a:rPr>
              <a:t>And B1, </a:t>
            </a:r>
            <a:r>
              <a:rPr lang="en-US" baseline="0" dirty="0" err="1">
                <a:latin typeface="Avenir Book"/>
              </a:rPr>
              <a:t>coeff</a:t>
            </a:r>
            <a:r>
              <a:rPr lang="en-US" baseline="0" dirty="0">
                <a:latin typeface="Avenir Book"/>
              </a:rPr>
              <a:t> of x, is the slope of the line.</a:t>
            </a:r>
            <a:endParaRPr lang="en-US" dirty="0"/>
          </a:p>
        </p:txBody>
      </p:sp>
    </p:spTree>
    <p:extLst>
      <p:ext uri="{BB962C8B-B14F-4D97-AF65-F5344CB8AC3E}">
        <p14:creationId xmlns:p14="http://schemas.microsoft.com/office/powerpoint/2010/main" val="4039277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baseline="0" dirty="0">
                <a:latin typeface="Avenir Book"/>
              </a:rPr>
              <a:t>This is the best line, defined by coefficients B0 and B1.</a:t>
            </a:r>
          </a:p>
          <a:p>
            <a:pPr marL="171450" indent="-171450">
              <a:buFont typeface="Arial" charset="0"/>
              <a:buChar char="•"/>
            </a:pPr>
            <a:r>
              <a:rPr lang="en-US" baseline="0" dirty="0">
                <a:latin typeface="Avenir Book"/>
              </a:rPr>
              <a:t>How did we get here though? We minimized a cost function!</a:t>
            </a:r>
          </a:p>
        </p:txBody>
      </p:sp>
    </p:spTree>
    <p:extLst>
      <p:ext uri="{BB962C8B-B14F-4D97-AF65-F5344CB8AC3E}">
        <p14:creationId xmlns:p14="http://schemas.microsoft.com/office/powerpoint/2010/main" val="2527865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baseline="0" dirty="0">
                <a:latin typeface="Avenir Book"/>
              </a:rPr>
              <a:t>With this line, we can predict what the box office revenue will be, for a new movie.</a:t>
            </a:r>
          </a:p>
          <a:p>
            <a:pPr marL="171450" indent="-171450">
              <a:buFont typeface="Arial" charset="0"/>
              <a:buChar char="•"/>
            </a:pPr>
            <a:r>
              <a:rPr lang="en-US" baseline="0" dirty="0">
                <a:latin typeface="Avenir Book"/>
              </a:rPr>
              <a:t>And it is not going to be a any random prediction.</a:t>
            </a:r>
          </a:p>
          <a:p>
            <a:pPr marL="171450" indent="-171450">
              <a:buFont typeface="Arial" charset="0"/>
              <a:buChar char="•"/>
            </a:pPr>
            <a:r>
              <a:rPr lang="en-US" baseline="0" dirty="0">
                <a:latin typeface="Avenir Book"/>
              </a:rPr>
              <a:t>It’s going to be relatively accurate.</a:t>
            </a:r>
          </a:p>
        </p:txBody>
      </p:sp>
    </p:spTree>
    <p:extLst>
      <p:ext uri="{BB962C8B-B14F-4D97-AF65-F5344CB8AC3E}">
        <p14:creationId xmlns:p14="http://schemas.microsoft.com/office/powerpoint/2010/main" val="3277596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a:latin typeface="Avenir Book"/>
              </a:rPr>
              <a:t>So let’s analyze how we found that special line.</a:t>
            </a:r>
            <a:endParaRPr lang="en-US" baseline="0" dirty="0">
              <a:latin typeface="+mn-lt"/>
            </a:endParaRPr>
          </a:p>
          <a:p>
            <a:pPr marL="171450" indent="-171450">
              <a:buFont typeface="Arial" charset="0"/>
              <a:buChar char="•"/>
            </a:pPr>
            <a:r>
              <a:rPr lang="en-US" baseline="0" dirty="0">
                <a:latin typeface="+mn-lt"/>
              </a:rPr>
              <a:t>Why not this purple line instead of the blue?</a:t>
            </a:r>
            <a:endParaRPr lang="en-US" baseline="0" dirty="0">
              <a:latin typeface="Avenir Book"/>
            </a:endParaRPr>
          </a:p>
        </p:txBody>
      </p:sp>
    </p:spTree>
    <p:extLst>
      <p:ext uri="{BB962C8B-B14F-4D97-AF65-F5344CB8AC3E}">
        <p14:creationId xmlns:p14="http://schemas.microsoft.com/office/powerpoint/2010/main" val="3454885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a:latin typeface="Avenir Book"/>
              </a:rPr>
              <a:t>For a given line, we have predicted values (values on the line), and the ground truth from our training set</a:t>
            </a:r>
          </a:p>
          <a:p>
            <a:pPr marL="171450" indent="-171450">
              <a:buFont typeface="Arial" charset="0"/>
              <a:buChar char="•"/>
            </a:pPr>
            <a:r>
              <a:rPr lang="en-US" baseline="0" dirty="0">
                <a:latin typeface="Avenir Book"/>
              </a:rPr>
              <a:t>Thus, for any movie, we know the magnitude of the error in our predictions!</a:t>
            </a:r>
          </a:p>
          <a:p>
            <a:endParaRPr lang="en-US" dirty="0"/>
          </a:p>
        </p:txBody>
      </p:sp>
    </p:spTree>
    <p:extLst>
      <p:ext uri="{BB962C8B-B14F-4D97-AF65-F5344CB8AC3E}">
        <p14:creationId xmlns:p14="http://schemas.microsoft.com/office/powerpoint/2010/main" val="60408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error</a:t>
            </a:r>
            <a:r>
              <a:rPr lang="en-US" baseline="0" dirty="0"/>
              <a:t> formula for a given observation.</a:t>
            </a:r>
          </a:p>
          <a:p>
            <a:r>
              <a:rPr lang="en-US" baseline="0" dirty="0"/>
              <a:t>Since this can be negative, we’re more interested in a positive version of this.</a:t>
            </a:r>
          </a:p>
          <a:p>
            <a:r>
              <a:rPr lang="en-US" baseline="0" dirty="0"/>
              <a:t>Something like the absolute value of this (L1 norm)</a:t>
            </a:r>
          </a:p>
          <a:p>
            <a:r>
              <a:rPr lang="en-US" baseline="0" dirty="0"/>
              <a:t>Or the </a:t>
            </a:r>
            <a:r>
              <a:rPr lang="en-US" baseline="0" dirty="0" err="1"/>
              <a:t>euclidean</a:t>
            </a:r>
            <a:r>
              <a:rPr lang="en-US" baseline="0" dirty="0"/>
              <a:t> distance / length of the gray line segments (L2 norm) </a:t>
            </a:r>
            <a:r>
              <a:rPr lang="mr-IN" baseline="0" dirty="0"/>
              <a:t>–</a:t>
            </a:r>
            <a:r>
              <a:rPr lang="en-US" baseline="0" dirty="0"/>
              <a:t> more popular</a:t>
            </a:r>
          </a:p>
        </p:txBody>
      </p:sp>
    </p:spTree>
    <p:extLst>
      <p:ext uri="{BB962C8B-B14F-4D97-AF65-F5344CB8AC3E}">
        <p14:creationId xmlns:p14="http://schemas.microsoft.com/office/powerpoint/2010/main" val="1834912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probably the most popular cost function for linear regression</a:t>
            </a:r>
          </a:p>
          <a:p>
            <a:r>
              <a:rPr lang="en-US" baseline="0" dirty="0"/>
              <a:t>It’s called the Mean Squared Error</a:t>
            </a:r>
          </a:p>
          <a:p>
            <a:r>
              <a:rPr lang="en-US" baseline="0" dirty="0"/>
              <a:t>It gives us the average length of the gray line segments in the figure.</a:t>
            </a:r>
          </a:p>
          <a:p>
            <a:endParaRPr lang="en-US" baseline="0" dirty="0"/>
          </a:p>
          <a:p>
            <a:r>
              <a:rPr lang="en-US" baseline="0" dirty="0"/>
              <a:t>Here, x’s and y’s are given in the </a:t>
            </a:r>
            <a:r>
              <a:rPr lang="en-US" baseline="0" dirty="0" err="1"/>
              <a:t>trainingset</a:t>
            </a:r>
            <a:r>
              <a:rPr lang="en-US" baseline="0" dirty="0"/>
              <a:t>, and we’re thinking of this as a function of B0 and B1</a:t>
            </a:r>
          </a:p>
        </p:txBody>
      </p:sp>
    </p:spTree>
    <p:extLst>
      <p:ext uri="{BB962C8B-B14F-4D97-AF65-F5344CB8AC3E}">
        <p14:creationId xmlns:p14="http://schemas.microsoft.com/office/powerpoint/2010/main" val="3073069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pair of values</a:t>
            </a:r>
            <a:r>
              <a:rPr lang="en-US" baseline="0" dirty="0"/>
              <a:t> (B0, B1) which minimizes this gives us the best line!</a:t>
            </a:r>
            <a:endParaRPr lang="en-US" dirty="0"/>
          </a:p>
        </p:txBody>
      </p:sp>
    </p:spTree>
    <p:extLst>
      <p:ext uri="{BB962C8B-B14F-4D97-AF65-F5344CB8AC3E}">
        <p14:creationId xmlns:p14="http://schemas.microsoft.com/office/powerpoint/2010/main" val="3245589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 cost function will be written like this. Minimizing this is equivalent to the previous function.</a:t>
            </a:r>
          </a:p>
        </p:txBody>
      </p:sp>
    </p:spTree>
    <p:extLst>
      <p:ext uri="{BB962C8B-B14F-4D97-AF65-F5344CB8AC3E}">
        <p14:creationId xmlns:p14="http://schemas.microsoft.com/office/powerpoint/2010/main" val="3102503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2548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457200" eaLnBrk="1" fontAlgn="auto" latinLnBrk="0" hangingPunct="1">
              <a:lnSpc>
                <a:spcPct val="100000"/>
              </a:lnSpc>
              <a:spcBef>
                <a:spcPts val="0"/>
              </a:spcBef>
              <a:spcAft>
                <a:spcPts val="0"/>
              </a:spcAft>
              <a:buClrTx/>
              <a:buSzTx/>
              <a:buFontTx/>
              <a:buNone/>
              <a:tabLst/>
              <a:defRPr/>
            </a:pPr>
            <a:r>
              <a:rPr lang="en-US" baseline="0" dirty="0"/>
              <a:t>Use this slide to provide context for what we are about to discuss. Can relate to examples discussed in the introduction.</a:t>
            </a:r>
            <a:endParaRPr lang="en-US" dirty="0"/>
          </a:p>
        </p:txBody>
      </p:sp>
    </p:spTree>
    <p:extLst>
      <p:ext uri="{BB962C8B-B14F-4D97-AF65-F5344CB8AC3E}">
        <p14:creationId xmlns:p14="http://schemas.microsoft.com/office/powerpoint/2010/main" val="3321753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defTabSz="457200" rtl="0" latinLnBrk="0"/>
            <a:r>
              <a:rPr lang="en-US" dirty="0"/>
              <a:t>Idea here is that you want your cross-validation score to be near your training score.</a:t>
            </a:r>
          </a:p>
        </p:txBody>
      </p:sp>
    </p:spTree>
    <p:extLst>
      <p:ext uri="{BB962C8B-B14F-4D97-AF65-F5344CB8AC3E}">
        <p14:creationId xmlns:p14="http://schemas.microsoft.com/office/powerpoint/2010/main" val="2026261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Underfitting</a:t>
            </a:r>
            <a:r>
              <a:rPr lang="en-US" dirty="0"/>
              <a:t> means that our model is not performing well on the training data—the data it sees.</a:t>
            </a:r>
          </a:p>
          <a:p>
            <a:endParaRPr lang="en-US" dirty="0"/>
          </a:p>
          <a:p>
            <a:r>
              <a:rPr lang="en-US" dirty="0"/>
              <a:t>Overfitting means that our model is not performing well on the validation data—data the model does not see.</a:t>
            </a:r>
          </a:p>
        </p:txBody>
      </p:sp>
    </p:spTree>
    <p:extLst>
      <p:ext uri="{BB962C8B-B14F-4D97-AF65-F5344CB8AC3E}">
        <p14:creationId xmlns:p14="http://schemas.microsoft.com/office/powerpoint/2010/main" val="2532240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These</a:t>
            </a:r>
            <a:r>
              <a:rPr lang="en-US" baseline="0" dirty="0"/>
              <a:t> are some model metrics.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Sum of Squared Error, or Sum of Squared Residuals. This is the total squared error the model is making. Related to the cost function.</a:t>
            </a:r>
          </a:p>
        </p:txBody>
      </p:sp>
    </p:spTree>
    <p:extLst>
      <p:ext uri="{BB962C8B-B14F-4D97-AF65-F5344CB8AC3E}">
        <p14:creationId xmlns:p14="http://schemas.microsoft.com/office/powerpoint/2010/main" val="654616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Total sum of squares</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Difference between our observed values and the average observed value.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Notice there is no predictions involved with this 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It’s a measure of how the observed values differ from the mean. Are they concentrated around the mean or not?</a:t>
            </a:r>
            <a:endParaRPr lang="en-US" dirty="0"/>
          </a:p>
          <a:p>
            <a:endParaRPr lang="en-US" dirty="0"/>
          </a:p>
        </p:txBody>
      </p:sp>
    </p:spTree>
    <p:extLst>
      <p:ext uri="{BB962C8B-B14F-4D97-AF65-F5344CB8AC3E}">
        <p14:creationId xmlns:p14="http://schemas.microsoft.com/office/powerpoint/2010/main" val="19725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venir Book"/>
              </a:rPr>
              <a:t>This</a:t>
            </a:r>
            <a:r>
              <a:rPr lang="en-US" baseline="0" dirty="0">
                <a:latin typeface="Avenir Book"/>
              </a:rPr>
              <a:t> is the famous R^2 metric.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latin typeface="Avenir Book"/>
              </a:rPr>
              <a:t>SSE measures the distance between truth and our predictions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latin typeface="Avenir Book"/>
              </a:rPr>
              <a:t>TSS measures the distance between truth and average truth.</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latin typeface="Avenir Book"/>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latin typeface="Avenir Book"/>
              </a:rPr>
              <a:t>SSE is the unexplained variation by our model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latin typeface="Avenir Book"/>
              </a:rPr>
              <a:t>TSS is the total variation of the truth values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latin typeface="Avenir Book"/>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latin typeface="Avenir Book"/>
              </a:rPr>
              <a:t>So R2 is a measure of the explained variation by our model! (1-unexplained/total = explained / total)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latin typeface="Avenir Book"/>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latin typeface="Avenir Book"/>
              </a:rPr>
              <a:t>Keep in mind that this can be applied to any regression algorithm, not restricted to linear reg.</a:t>
            </a:r>
            <a:endParaRPr lang="en-US" dirty="0"/>
          </a:p>
        </p:txBody>
      </p:sp>
    </p:spTree>
    <p:extLst>
      <p:ext uri="{BB962C8B-B14F-4D97-AF65-F5344CB8AC3E}">
        <p14:creationId xmlns:p14="http://schemas.microsoft.com/office/powerpoint/2010/main" val="9368681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latin typeface="Avenir Book"/>
              </a:rPr>
              <a:t>Another preprocessing trick we can apply is to create new features out of the ones we already have.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latin typeface="Avenir Book"/>
              </a:rPr>
              <a:t>We have seen this during the overfitting discussion. Instead of a line, we can add budget^2 to the list of features and fit a polynomial.</a:t>
            </a:r>
          </a:p>
        </p:txBody>
      </p:sp>
    </p:spTree>
    <p:extLst>
      <p:ext uri="{BB962C8B-B14F-4D97-AF65-F5344CB8AC3E}">
        <p14:creationId xmlns:p14="http://schemas.microsoft.com/office/powerpoint/2010/main" val="7501316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latin typeface="Avenir Book"/>
              </a:rPr>
              <a:t>The resulting algorithm is still linear regression, since the outcome is still a linear combination of the features.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latin typeface="Avenir Book"/>
              </a:rPr>
              <a:t>The non-linear relationship between one feature and the other does not make the algorithm non-linear.</a:t>
            </a:r>
          </a:p>
        </p:txBody>
      </p:sp>
    </p:spTree>
    <p:extLst>
      <p:ext uri="{BB962C8B-B14F-4D97-AF65-F5344CB8AC3E}">
        <p14:creationId xmlns:p14="http://schemas.microsoft.com/office/powerpoint/2010/main" val="537865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Another way to find the best model is to ask how well does it generalize?</a:t>
            </a:r>
          </a:p>
          <a:p>
            <a:pPr marL="171450" indent="-171450">
              <a:buFont typeface="Arial" charset="0"/>
              <a:buChar char="•"/>
            </a:pPr>
            <a:r>
              <a:rPr lang="en-US" dirty="0">
                <a:latin typeface="Avenir Book"/>
              </a:rPr>
              <a:t>Model on left performs</a:t>
            </a:r>
            <a:r>
              <a:rPr lang="en-US" baseline="0" dirty="0">
                <a:latin typeface="Avenir Book"/>
              </a:rPr>
              <a:t> poorly during both training and predicting</a:t>
            </a:r>
          </a:p>
          <a:p>
            <a:pPr marL="171450" indent="-171450">
              <a:buFont typeface="Arial" charset="0"/>
              <a:buChar char="•"/>
            </a:pPr>
            <a:r>
              <a:rPr lang="en-US" baseline="0" dirty="0">
                <a:latin typeface="Avenir Book"/>
              </a:rPr>
              <a:t>Model on right performs perfectly during training, poorly when predicting</a:t>
            </a:r>
          </a:p>
          <a:p>
            <a:pPr marL="171450" indent="-171450">
              <a:buFont typeface="Arial" charset="0"/>
              <a:buChar char="•"/>
            </a:pPr>
            <a:r>
              <a:rPr lang="en-US" baseline="0" dirty="0">
                <a:latin typeface="Avenir Book"/>
              </a:rPr>
              <a:t>Middle model is just right for both training and prediction</a:t>
            </a:r>
            <a:endParaRPr lang="en-US" dirty="0"/>
          </a:p>
        </p:txBody>
      </p:sp>
    </p:spTree>
    <p:extLst>
      <p:ext uri="{BB962C8B-B14F-4D97-AF65-F5344CB8AC3E}">
        <p14:creationId xmlns:p14="http://schemas.microsoft.com/office/powerpoint/2010/main" val="10508799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These concepts have names:</a:t>
            </a:r>
          </a:p>
          <a:p>
            <a:pPr marL="171450" indent="-171450">
              <a:buFont typeface="Arial" charset="0"/>
              <a:buChar char="•"/>
            </a:pPr>
            <a:r>
              <a:rPr lang="en-US" dirty="0">
                <a:latin typeface="Avenir Book"/>
              </a:rPr>
              <a:t>Example</a:t>
            </a:r>
            <a:r>
              <a:rPr lang="en-US" baseline="0" dirty="0">
                <a:latin typeface="Avenir Book"/>
              </a:rPr>
              <a:t> on left is underfitting the data—model is too simple to represent data</a:t>
            </a:r>
          </a:p>
          <a:p>
            <a:pPr marL="171450" indent="-171450">
              <a:buFont typeface="Arial" charset="0"/>
              <a:buChar char="•"/>
            </a:pPr>
            <a:r>
              <a:rPr lang="en-US" baseline="0" dirty="0">
                <a:latin typeface="Avenir Book"/>
              </a:rPr>
              <a:t>Example on right is overfitting the data—model is too complex to represent data</a:t>
            </a:r>
          </a:p>
          <a:p>
            <a:pPr marL="171450" indent="-171450">
              <a:buFont typeface="Arial" charset="0"/>
              <a:buChar char="•"/>
            </a:pPr>
            <a:r>
              <a:rPr lang="en-US" dirty="0"/>
              <a:t>As we've discussed, center</a:t>
            </a:r>
            <a:r>
              <a:rPr lang="en-US" baseline="0" dirty="0"/>
              <a:t> example is just right</a:t>
            </a:r>
            <a:endParaRPr lang="en-US" dirty="0"/>
          </a:p>
        </p:txBody>
      </p:sp>
    </p:spTree>
    <p:extLst>
      <p:ext uri="{BB962C8B-B14F-4D97-AF65-F5344CB8AC3E}">
        <p14:creationId xmlns:p14="http://schemas.microsoft.com/office/powerpoint/2010/main" val="21126119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In machine learning</a:t>
            </a:r>
            <a:r>
              <a:rPr lang="en-US" baseline="0" dirty="0">
                <a:latin typeface="Avenir Book"/>
              </a:rPr>
              <a:t> lingo, the situation on the left is high bias and low variance</a:t>
            </a:r>
          </a:p>
          <a:p>
            <a:pPr marL="171450" indent="-171450">
              <a:buFont typeface="Arial" charset="0"/>
              <a:buChar char="•"/>
            </a:pPr>
            <a:r>
              <a:rPr lang="en-US" baseline="0" dirty="0">
                <a:latin typeface="Avenir Book"/>
              </a:rPr>
              <a:t>On right is low bias and high variance</a:t>
            </a:r>
          </a:p>
          <a:p>
            <a:pPr marL="171450" indent="-171450">
              <a:buFont typeface="Arial" charset="0"/>
              <a:buChar char="•"/>
            </a:pPr>
            <a:r>
              <a:rPr lang="en-US" baseline="0" dirty="0">
                <a:latin typeface="Avenir Book"/>
              </a:rPr>
              <a:t>So, how do we know that we have achieved the center, a balance of bias and variance?</a:t>
            </a:r>
          </a:p>
          <a:p>
            <a:pPr marL="171450" indent="-171450">
              <a:buFont typeface="Arial" charset="0"/>
              <a:buChar char="•"/>
            </a:pPr>
            <a:r>
              <a:rPr lang="en-US" baseline="0" dirty="0">
                <a:latin typeface="Avenir Book"/>
              </a:rPr>
              <a:t>Put differently, we want to find the combination of parameters that will generalize to unknown/new data</a:t>
            </a:r>
            <a:endParaRPr lang="en-US" dirty="0"/>
          </a:p>
          <a:p>
            <a:endParaRPr lang="en-US" dirty="0"/>
          </a:p>
        </p:txBody>
      </p:sp>
    </p:spTree>
    <p:extLst>
      <p:ext uri="{BB962C8B-B14F-4D97-AF65-F5344CB8AC3E}">
        <p14:creationId xmlns:p14="http://schemas.microsoft.com/office/powerpoint/2010/main" val="1470171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457200" eaLnBrk="1" fontAlgn="auto" latinLnBrk="0" hangingPunct="1">
              <a:lnSpc>
                <a:spcPct val="100000"/>
              </a:lnSpc>
              <a:spcBef>
                <a:spcPts val="0"/>
              </a:spcBef>
              <a:spcAft>
                <a:spcPts val="0"/>
              </a:spcAft>
              <a:buClrTx/>
              <a:buSzTx/>
              <a:buFontTx/>
              <a:buNone/>
              <a:tabLst/>
              <a:defRPr/>
            </a:pPr>
            <a:r>
              <a:rPr lang="en-US" baseline="0" dirty="0"/>
              <a:t>Use this slide to provide context for what we are about to discuss. Can relate to examples discussed in the introduction.</a:t>
            </a:r>
            <a:endParaRPr lang="en-US" dirty="0"/>
          </a:p>
        </p:txBody>
      </p:sp>
    </p:spTree>
    <p:extLst>
      <p:ext uri="{BB962C8B-B14F-4D97-AF65-F5344CB8AC3E}">
        <p14:creationId xmlns:p14="http://schemas.microsoft.com/office/powerpoint/2010/main" val="37500902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Solution</a:t>
            </a:r>
            <a:r>
              <a:rPr lang="en-US" baseline="0" dirty="0">
                <a:latin typeface="Avenir Book"/>
              </a:rPr>
              <a:t> lies in the existing data used to fit our model.</a:t>
            </a:r>
          </a:p>
          <a:p>
            <a:pPr marL="171450" indent="-171450">
              <a:buFont typeface="Arial" charset="0"/>
              <a:buChar char="•"/>
            </a:pPr>
            <a:r>
              <a:rPr lang="en-US" baseline="0" dirty="0">
                <a:latin typeface="Avenir Book"/>
              </a:rPr>
              <a:t>Let’s say this is some historical training set we have.</a:t>
            </a:r>
            <a:endParaRPr lang="en-US" dirty="0"/>
          </a:p>
        </p:txBody>
      </p:sp>
    </p:spTree>
    <p:extLst>
      <p:ext uri="{BB962C8B-B14F-4D97-AF65-F5344CB8AC3E}">
        <p14:creationId xmlns:p14="http://schemas.microsoft.com/office/powerpoint/2010/main" val="10929092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Split the data into two parts—one is usually</a:t>
            </a:r>
            <a:r>
              <a:rPr lang="en-US" baseline="0" dirty="0">
                <a:latin typeface="Avenir Book"/>
              </a:rPr>
              <a:t> larger than the other (say 60/40 or 70/30)</a:t>
            </a:r>
          </a:p>
          <a:p>
            <a:pPr marL="171450" indent="-171450">
              <a:buFont typeface="Arial" charset="0"/>
              <a:buChar char="•"/>
            </a:pPr>
            <a:r>
              <a:rPr lang="en-US" baseline="0" dirty="0">
                <a:latin typeface="Avenir Book"/>
              </a:rPr>
              <a:t>Larger data set is the training data that we use to train the model, as before</a:t>
            </a:r>
          </a:p>
          <a:p>
            <a:pPr marL="171450" indent="-171450">
              <a:buFont typeface="Arial" charset="0"/>
              <a:buChar char="•"/>
            </a:pPr>
            <a:r>
              <a:rPr lang="en-US" baseline="0" dirty="0">
                <a:latin typeface="Avenir Book"/>
              </a:rPr>
              <a:t>Smaller data set is unseen until last step where the error of the model is calculated</a:t>
            </a:r>
          </a:p>
          <a:p>
            <a:pPr marL="171450" indent="-171450">
              <a:buFont typeface="Arial" charset="0"/>
              <a:buChar char="•"/>
            </a:pPr>
            <a:r>
              <a:rPr lang="en-US" baseline="0" dirty="0">
                <a:latin typeface="Avenir Book"/>
              </a:rPr>
              <a:t>Ensures the model generalizes to new situations</a:t>
            </a:r>
          </a:p>
          <a:p>
            <a:pPr marL="171450" indent="-171450">
              <a:buFont typeface="Arial" charset="0"/>
              <a:buChar char="•"/>
            </a:pPr>
            <a:r>
              <a:rPr lang="en-US" baseline="0" dirty="0">
                <a:latin typeface="Avenir Book"/>
              </a:rPr>
              <a:t>Make sure the splits are independent from each other!</a:t>
            </a:r>
          </a:p>
        </p:txBody>
      </p:sp>
    </p:spTree>
    <p:extLst>
      <p:ext uri="{BB962C8B-B14F-4D97-AF65-F5344CB8AC3E}">
        <p14:creationId xmlns:p14="http://schemas.microsoft.com/office/powerpoint/2010/main" val="8343424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t>To summarize, the training data is used to fit the model</a:t>
            </a:r>
          </a:p>
          <a:p>
            <a:pPr marL="171450" indent="-171450">
              <a:buFont typeface="Arial" charset="0"/>
              <a:buChar char="•"/>
            </a:pPr>
            <a:r>
              <a:rPr lang="en-US" dirty="0"/>
              <a:t>Using this model, predict results on the test data</a:t>
            </a:r>
          </a:p>
          <a:p>
            <a:pPr marL="171450" indent="-171450">
              <a:buFont typeface="Arial" charset="0"/>
              <a:buChar char="•"/>
            </a:pPr>
            <a:r>
              <a:rPr lang="en-US" dirty="0"/>
              <a:t>Measure performance</a:t>
            </a:r>
          </a:p>
        </p:txBody>
      </p:sp>
    </p:spTree>
    <p:extLst>
      <p:ext uri="{BB962C8B-B14F-4D97-AF65-F5344CB8AC3E}">
        <p14:creationId xmlns:p14="http://schemas.microsoft.com/office/powerpoint/2010/main" val="18729603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Let's</a:t>
            </a:r>
            <a:r>
              <a:rPr lang="en-US" baseline="0" dirty="0">
                <a:latin typeface="Avenir Book"/>
              </a:rPr>
              <a:t> look at an actual scenario</a:t>
            </a:r>
          </a:p>
          <a:p>
            <a:pPr marL="171450" indent="-171450">
              <a:buFont typeface="Arial" charset="0"/>
              <a:buChar char="•"/>
            </a:pPr>
            <a:r>
              <a:rPr lang="en-US" baseline="0" dirty="0">
                <a:latin typeface="Avenir Book"/>
              </a:rPr>
              <a:t>Here we have split data in to training and test sets</a:t>
            </a:r>
          </a:p>
          <a:p>
            <a:pPr marL="171450" indent="-171450">
              <a:buFont typeface="Arial" charset="0"/>
              <a:buChar char="•"/>
            </a:pPr>
            <a:r>
              <a:rPr lang="en-US" baseline="0" dirty="0">
                <a:latin typeface="Avenir Book"/>
              </a:rPr>
              <a:t>Will be performing linear regression </a:t>
            </a:r>
            <a:r>
              <a:rPr lang="mr-IN" baseline="0" dirty="0">
                <a:latin typeface="Avenir Book"/>
              </a:rPr>
              <a:t>–</a:t>
            </a:r>
            <a:r>
              <a:rPr lang="en-US" baseline="0" dirty="0">
                <a:latin typeface="Avenir Book"/>
              </a:rPr>
              <a:t> that is, we’re going to fit a line that explains the training set.</a:t>
            </a:r>
            <a:endParaRPr lang="en-US" dirty="0"/>
          </a:p>
        </p:txBody>
      </p:sp>
    </p:spTree>
    <p:extLst>
      <p:ext uri="{BB962C8B-B14F-4D97-AF65-F5344CB8AC3E}">
        <p14:creationId xmlns:p14="http://schemas.microsoft.com/office/powerpoint/2010/main" val="10291870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Perform</a:t>
            </a:r>
            <a:r>
              <a:rPr lang="en-US" baseline="0" dirty="0">
                <a:latin typeface="Avenir Book"/>
              </a:rPr>
              <a:t> regression on the the training data</a:t>
            </a:r>
          </a:p>
          <a:p>
            <a:pPr marL="171450" indent="-171450">
              <a:buFont typeface="Arial" charset="0"/>
              <a:buChar char="•"/>
            </a:pPr>
            <a:r>
              <a:rPr lang="en-US" baseline="0" dirty="0">
                <a:latin typeface="Avenir Book"/>
              </a:rPr>
              <a:t>Determine parameters of best fit</a:t>
            </a:r>
            <a:endParaRPr lang="en-US" dirty="0"/>
          </a:p>
        </p:txBody>
      </p:sp>
    </p:spTree>
    <p:extLst>
      <p:ext uri="{BB962C8B-B14F-4D97-AF65-F5344CB8AC3E}">
        <p14:creationId xmlns:p14="http://schemas.microsoft.com/office/powerpoint/2010/main" val="17138765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Predict value for each point</a:t>
            </a:r>
            <a:r>
              <a:rPr lang="en-US" baseline="0" dirty="0">
                <a:latin typeface="Avenir Book"/>
              </a:rPr>
              <a:t> in the test data based on previously determined parameters</a:t>
            </a:r>
          </a:p>
          <a:p>
            <a:pPr marL="171450" indent="-171450">
              <a:buFont typeface="Arial" charset="0"/>
              <a:buChar char="•"/>
            </a:pPr>
            <a:r>
              <a:rPr lang="en-US" baseline="0" dirty="0">
                <a:latin typeface="Avenir Book"/>
              </a:rPr>
              <a:t>Predictions are shown by purple squares</a:t>
            </a:r>
          </a:p>
          <a:p>
            <a:pPr marL="171450" indent="-171450">
              <a:buFont typeface="Arial" charset="0"/>
              <a:buChar char="•"/>
            </a:pPr>
            <a:r>
              <a:rPr lang="en-US" baseline="0" dirty="0">
                <a:latin typeface="Avenir Book"/>
              </a:rPr>
              <a:t>How did the predictions do?</a:t>
            </a:r>
            <a:endParaRPr lang="en-US" dirty="0"/>
          </a:p>
        </p:txBody>
      </p:sp>
    </p:spTree>
    <p:extLst>
      <p:ext uri="{BB962C8B-B14F-4D97-AF65-F5344CB8AC3E}">
        <p14:creationId xmlns:p14="http://schemas.microsoft.com/office/powerpoint/2010/main" val="9256404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Measure error</a:t>
            </a:r>
            <a:r>
              <a:rPr lang="en-US" baseline="0" dirty="0">
                <a:latin typeface="Avenir Book"/>
              </a:rPr>
              <a:t> for each predicted point</a:t>
            </a:r>
          </a:p>
          <a:p>
            <a:pPr marL="171450" indent="-171450">
              <a:buFont typeface="Arial" charset="0"/>
              <a:buChar char="•"/>
            </a:pPr>
            <a:r>
              <a:rPr lang="en-US" baseline="0" dirty="0">
                <a:latin typeface="Avenir Book"/>
              </a:rPr>
              <a:t>Residuals used for error metric are shown as black lines</a:t>
            </a:r>
          </a:p>
          <a:p>
            <a:pPr marL="171450" indent="-171450">
              <a:buFont typeface="Arial" charset="0"/>
              <a:buChar char="•"/>
            </a:pPr>
            <a:r>
              <a:rPr lang="en-US" dirty="0"/>
              <a:t>Model with smallest error value is chosen as</a:t>
            </a:r>
            <a:r>
              <a:rPr lang="en-US" baseline="0" dirty="0"/>
              <a:t> best fit</a:t>
            </a:r>
            <a:endParaRPr lang="en-US" dirty="0"/>
          </a:p>
        </p:txBody>
      </p:sp>
    </p:spTree>
    <p:extLst>
      <p:ext uri="{BB962C8B-B14F-4D97-AF65-F5344CB8AC3E}">
        <p14:creationId xmlns:p14="http://schemas.microsoft.com/office/powerpoint/2010/main" val="8683110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Conceptual</a:t>
            </a:r>
            <a:r>
              <a:rPr lang="en-US" baseline="0" dirty="0">
                <a:latin typeface="Avenir Book"/>
              </a:rPr>
              <a:t> workflow for using train and test data</a:t>
            </a:r>
          </a:p>
          <a:p>
            <a:pPr marL="171450" indent="-171450">
              <a:buFont typeface="Arial" charset="0"/>
              <a:buChar char="•"/>
            </a:pPr>
            <a:r>
              <a:rPr lang="en-US" baseline="0" dirty="0">
                <a:latin typeface="Avenir Book"/>
              </a:rPr>
              <a:t>Training data (both features and labels) are given to a model, K-nearest neighbors is shown here</a:t>
            </a:r>
          </a:p>
          <a:p>
            <a:pPr marL="171450" indent="-171450">
              <a:buFont typeface="Arial" charset="0"/>
              <a:buChar char="•"/>
            </a:pPr>
            <a:r>
              <a:rPr lang="en-US" baseline="0" dirty="0">
                <a:latin typeface="Avenir Book"/>
              </a:rPr>
              <a:t>Model parameters are fit using this data</a:t>
            </a:r>
          </a:p>
          <a:p>
            <a:pPr marL="171450" indent="-171450">
              <a:buFont typeface="Arial" charset="0"/>
              <a:buChar char="•"/>
            </a:pPr>
            <a:r>
              <a:rPr lang="en-US" baseline="0" dirty="0">
                <a:latin typeface="Avenir Book"/>
              </a:rPr>
              <a:t>Error is then calculated on the features that were split into the test data set</a:t>
            </a:r>
            <a:endParaRPr lang="en-US" dirty="0"/>
          </a:p>
        </p:txBody>
      </p:sp>
    </p:spTree>
    <p:extLst>
      <p:ext uri="{BB962C8B-B14F-4D97-AF65-F5344CB8AC3E}">
        <p14:creationId xmlns:p14="http://schemas.microsoft.com/office/powerpoint/2010/main" val="15518981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The predicted labels (</a:t>
            </a:r>
            <a:r>
              <a:rPr lang="en-US" dirty="0" err="1">
                <a:latin typeface="Avenir Book"/>
              </a:rPr>
              <a:t>Y_predict</a:t>
            </a:r>
            <a:r>
              <a:rPr lang="en-US" dirty="0">
                <a:latin typeface="Avenir Book"/>
              </a:rPr>
              <a:t>) can</a:t>
            </a:r>
            <a:r>
              <a:rPr lang="en-US" baseline="0" dirty="0">
                <a:latin typeface="Avenir Book"/>
              </a:rPr>
              <a:t> then be compared to the actual ones (</a:t>
            </a:r>
            <a:r>
              <a:rPr lang="en-US" baseline="0" dirty="0" err="1">
                <a:latin typeface="Avenir Book"/>
              </a:rPr>
              <a:t>Y_test</a:t>
            </a:r>
            <a:r>
              <a:rPr lang="en-US" baseline="0" dirty="0">
                <a:latin typeface="Avenir Book"/>
              </a:rPr>
              <a:t>)</a:t>
            </a:r>
          </a:p>
          <a:p>
            <a:pPr marL="171450" indent="-171450">
              <a:buFont typeface="Arial" charset="0"/>
              <a:buChar char="•"/>
            </a:pPr>
            <a:r>
              <a:rPr lang="en-US" baseline="0" dirty="0">
                <a:latin typeface="Avenir Book"/>
              </a:rPr>
              <a:t>Can use these two data sets to calculate the error</a:t>
            </a:r>
          </a:p>
          <a:p>
            <a:pPr marL="171450" indent="-171450">
              <a:buFont typeface="Arial" charset="0"/>
              <a:buChar char="•"/>
            </a:pPr>
            <a:r>
              <a:rPr lang="en-US" baseline="0" dirty="0">
                <a:latin typeface="Avenir Book"/>
              </a:rPr>
              <a:t>Choice of error metric depends on situation, but we will cover these at the end of this lecture</a:t>
            </a:r>
            <a:endParaRPr lang="en-US" dirty="0"/>
          </a:p>
        </p:txBody>
      </p:sp>
    </p:spTree>
    <p:extLst>
      <p:ext uri="{BB962C8B-B14F-4D97-AF65-F5344CB8AC3E}">
        <p14:creationId xmlns:p14="http://schemas.microsoft.com/office/powerpoint/2010/main" val="15634991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a:latin typeface="Avenir Book"/>
              </a:rPr>
              <a:t>Let's</a:t>
            </a:r>
            <a:r>
              <a:rPr lang="en-US" baseline="0" dirty="0">
                <a:latin typeface="Avenir Book"/>
              </a:rPr>
              <a:t> take a look from a practical stand point now about how the data are split</a:t>
            </a:r>
          </a:p>
          <a:p>
            <a:pPr marL="171450" indent="-171450">
              <a:buFont typeface="Arial" charset="0"/>
              <a:buChar char="•"/>
            </a:pPr>
            <a:r>
              <a:rPr lang="en-US" baseline="0" dirty="0" err="1">
                <a:latin typeface="Avenir Book"/>
              </a:rPr>
              <a:t>Scikit</a:t>
            </a:r>
            <a:r>
              <a:rPr lang="en-US" baseline="0" dirty="0">
                <a:latin typeface="Avenir Book"/>
              </a:rPr>
              <a:t> learn has a model selection library that contains </a:t>
            </a:r>
            <a:r>
              <a:rPr lang="en-US" baseline="0" dirty="0" err="1">
                <a:latin typeface="Avenir Book"/>
              </a:rPr>
              <a:t>train_test_split</a:t>
            </a:r>
            <a:endParaRPr lang="en-US" dirty="0"/>
          </a:p>
        </p:txBody>
      </p:sp>
    </p:spTree>
    <p:extLst>
      <p:ext uri="{BB962C8B-B14F-4D97-AF65-F5344CB8AC3E}">
        <p14:creationId xmlns:p14="http://schemas.microsoft.com/office/powerpoint/2010/main" val="1433545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a:p>
          <a:p>
            <a:pPr marL="171450" indent="-171450">
              <a:buFontTx/>
              <a:buChar char="-"/>
            </a:pPr>
            <a:r>
              <a:rPr lang="en-US" dirty="0"/>
              <a:t>There are 2 types of ML: Supervised and Unsupervised</a:t>
            </a:r>
          </a:p>
          <a:p>
            <a:pPr marL="171450" indent="-171450">
              <a:buFontTx/>
              <a:buChar char="-"/>
            </a:pPr>
            <a:r>
              <a:rPr lang="en-US" dirty="0"/>
              <a:t>Supervised has a target column or label.  The goal is for the ML algorithm to learn how to predict the label.</a:t>
            </a:r>
          </a:p>
          <a:p>
            <a:pPr marL="171450" indent="-171450">
              <a:buFontTx/>
              <a:buChar char="-"/>
            </a:pPr>
            <a:r>
              <a:rPr lang="en-US" dirty="0"/>
              <a:t>Unsupervised does not have a target column.  The goal is for the ML algorithm to find structure.  There is no right or wrong answer, so the user will need to test different models and see which results tend to make more sense.</a:t>
            </a:r>
          </a:p>
          <a:p>
            <a:pPr marL="171450" indent="-171450">
              <a:buFontTx/>
              <a:buChar char="-"/>
            </a:pPr>
            <a:endParaRPr lang="en-US" dirty="0"/>
          </a:p>
        </p:txBody>
      </p:sp>
    </p:spTree>
    <p:extLst>
      <p:ext uri="{BB962C8B-B14F-4D97-AF65-F5344CB8AC3E}">
        <p14:creationId xmlns:p14="http://schemas.microsoft.com/office/powerpoint/2010/main" val="9047557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a:latin typeface="Avenir Book"/>
              </a:rPr>
              <a:t>This is used to split the data into train</a:t>
            </a:r>
            <a:r>
              <a:rPr lang="en-US" baseline="0" dirty="0">
                <a:latin typeface="Avenir Book"/>
              </a:rPr>
              <a:t> and test sets</a:t>
            </a:r>
          </a:p>
          <a:p>
            <a:pPr marL="171450" indent="-171450">
              <a:buFont typeface="Arial" charset="0"/>
              <a:buChar char="•"/>
            </a:pPr>
            <a:r>
              <a:rPr lang="en-US" baseline="0" dirty="0">
                <a:latin typeface="Avenir Book"/>
              </a:rPr>
              <a:t>Can set parameters like the percent of test (or train data)</a:t>
            </a:r>
          </a:p>
        </p:txBody>
      </p:sp>
    </p:spTree>
    <p:extLst>
      <p:ext uri="{BB962C8B-B14F-4D97-AF65-F5344CB8AC3E}">
        <p14:creationId xmlns:p14="http://schemas.microsoft.com/office/powerpoint/2010/main" val="2860970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a:latin typeface="Avenir Book"/>
              </a:rPr>
              <a:t>There are other ways of splitting the data</a:t>
            </a:r>
            <a:r>
              <a:rPr lang="en-US" baseline="0" dirty="0">
                <a:latin typeface="Avenir Book"/>
              </a:rPr>
              <a:t> </a:t>
            </a:r>
          </a:p>
          <a:p>
            <a:pPr marL="171450" indent="-171450">
              <a:buFont typeface="Arial" charset="0"/>
              <a:buChar char="•"/>
            </a:pPr>
            <a:r>
              <a:rPr lang="en-US" baseline="0" dirty="0">
                <a:latin typeface="Avenir Book"/>
              </a:rPr>
              <a:t>For example, the data can be stratified, which means to ensure the label composition is uniformly distributed</a:t>
            </a:r>
          </a:p>
          <a:p>
            <a:pPr marL="628650" lvl="1" indent="-171450">
              <a:buFont typeface="Arial" charset="0"/>
              <a:buChar char="•"/>
            </a:pPr>
            <a:r>
              <a:rPr lang="en-US" baseline="0" dirty="0">
                <a:latin typeface="Avenir Book"/>
              </a:rPr>
              <a:t>This is to guarantee that we don’t get an unlucky split that’s skewed. Our splits should be similar to the original dataset.</a:t>
            </a:r>
          </a:p>
          <a:p>
            <a:pPr marL="171450" indent="-171450">
              <a:buFont typeface="Arial" charset="0"/>
              <a:buChar char="•"/>
            </a:pPr>
            <a:endParaRPr lang="en-US" dirty="0"/>
          </a:p>
        </p:txBody>
      </p:sp>
    </p:spTree>
    <p:extLst>
      <p:ext uri="{BB962C8B-B14F-4D97-AF65-F5344CB8AC3E}">
        <p14:creationId xmlns:p14="http://schemas.microsoft.com/office/powerpoint/2010/main" val="435133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171450" indent="-171450">
              <a:buFont typeface="Arial" charset="0"/>
              <a:buChar char="•"/>
            </a:pPr>
            <a:r>
              <a:rPr lang="en-US" dirty="0">
                <a:latin typeface="Avenir Book"/>
              </a:rPr>
              <a:t>XXX</a:t>
            </a:r>
            <a:endParaRPr lang="en-US" dirty="0"/>
          </a:p>
        </p:txBody>
      </p:sp>
    </p:spTree>
    <p:extLst>
      <p:ext uri="{BB962C8B-B14F-4D97-AF65-F5344CB8AC3E}">
        <p14:creationId xmlns:p14="http://schemas.microsoft.com/office/powerpoint/2010/main" val="5850231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Even better than</a:t>
            </a:r>
            <a:r>
              <a:rPr lang="en-US" baseline="0" dirty="0">
                <a:latin typeface="Avenir Book"/>
              </a:rPr>
              <a:t> calculating error on a single test split is to use cross validation to calculate the error</a:t>
            </a:r>
          </a:p>
          <a:p>
            <a:pPr marL="171450" indent="-171450">
              <a:buFont typeface="Arial" charset="0"/>
              <a:buChar char="•"/>
            </a:pPr>
            <a:r>
              <a:rPr lang="en-US" baseline="0" dirty="0">
                <a:latin typeface="Avenir Book"/>
              </a:rPr>
              <a:t>Involves splitting the data into two parts, like before</a:t>
            </a:r>
          </a:p>
          <a:p>
            <a:pPr marL="171450" indent="-171450">
              <a:buFont typeface="Arial" charset="0"/>
              <a:buChar char="•"/>
            </a:pPr>
            <a:r>
              <a:rPr lang="en-US" baseline="0" dirty="0">
                <a:latin typeface="Avenir Book"/>
              </a:rPr>
              <a:t>This time we will call them training and validation data</a:t>
            </a:r>
          </a:p>
          <a:p>
            <a:pPr marL="171450" indent="-171450">
              <a:buFont typeface="Arial" charset="0"/>
              <a:buChar char="•"/>
            </a:pPr>
            <a:r>
              <a:rPr lang="en-US" baseline="0" dirty="0">
                <a:latin typeface="Avenir Book"/>
              </a:rPr>
              <a:t>However, we will be doing this split multiple times and then will be averaging the resulting error</a:t>
            </a:r>
          </a:p>
          <a:p>
            <a:pPr marL="171450" indent="-171450">
              <a:buFont typeface="Arial" charset="0"/>
              <a:buChar char="•"/>
            </a:pPr>
            <a:r>
              <a:rPr lang="en-US" baseline="0" dirty="0">
                <a:latin typeface="Avenir Book"/>
              </a:rPr>
              <a:t>This takes more time, however the performance measure is more statistically significant.</a:t>
            </a:r>
          </a:p>
          <a:p>
            <a:pPr marL="171450" indent="-171450">
              <a:buFont typeface="Arial" charset="0"/>
              <a:buChar char="•"/>
            </a:pPr>
            <a:endParaRPr lang="en-US" dirty="0"/>
          </a:p>
        </p:txBody>
      </p:sp>
    </p:spTree>
    <p:extLst>
      <p:ext uri="{BB962C8B-B14F-4D97-AF65-F5344CB8AC3E}">
        <p14:creationId xmlns:p14="http://schemas.microsoft.com/office/powerpoint/2010/main" val="11196706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As before, the model</a:t>
            </a:r>
            <a:r>
              <a:rPr lang="en-US" baseline="0" dirty="0">
                <a:latin typeface="Avenir Book"/>
              </a:rPr>
              <a:t> parameters are determined from training data</a:t>
            </a:r>
          </a:p>
          <a:p>
            <a:pPr marL="171450" indent="-171450">
              <a:buFont typeface="Arial" charset="0"/>
              <a:buChar char="•"/>
            </a:pPr>
            <a:r>
              <a:rPr lang="en-US" baseline="0" dirty="0">
                <a:latin typeface="Avenir Book"/>
              </a:rPr>
              <a:t>Error calculated on the validation data is recorded</a:t>
            </a:r>
            <a:endParaRPr lang="en-US" dirty="0">
              <a:latin typeface="Avenir Book"/>
            </a:endParaRPr>
          </a:p>
        </p:txBody>
      </p:sp>
    </p:spTree>
    <p:extLst>
      <p:ext uri="{BB962C8B-B14F-4D97-AF65-F5344CB8AC3E}">
        <p14:creationId xmlns:p14="http://schemas.microsoft.com/office/powerpoint/2010/main" val="20536054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The process is actually repeated many</a:t>
            </a:r>
            <a:r>
              <a:rPr lang="en-US" baseline="0" dirty="0">
                <a:latin typeface="Avenir Book"/>
              </a:rPr>
              <a:t> times for different splits</a:t>
            </a:r>
          </a:p>
          <a:p>
            <a:pPr marL="171450" indent="-171450">
              <a:buFont typeface="Arial" charset="0"/>
              <a:buChar char="•"/>
            </a:pPr>
            <a:r>
              <a:rPr lang="en-US" baseline="0" dirty="0">
                <a:latin typeface="Avenir Book"/>
              </a:rPr>
              <a:t>Here is the first split with the training data on top</a:t>
            </a:r>
          </a:p>
          <a:p>
            <a:pPr marL="171450" indent="-171450">
              <a:buFont typeface="Arial" charset="0"/>
              <a:buChar char="•"/>
            </a:pPr>
            <a:r>
              <a:rPr lang="en-US" baseline="0" dirty="0">
                <a:latin typeface="Avenir Book"/>
              </a:rPr>
              <a:t>Smaller validation set on the bottom</a:t>
            </a:r>
            <a:endParaRPr lang="en-US" dirty="0"/>
          </a:p>
        </p:txBody>
      </p:sp>
    </p:spTree>
    <p:extLst>
      <p:ext uri="{BB962C8B-B14F-4D97-AF65-F5344CB8AC3E}">
        <p14:creationId xmlns:p14="http://schemas.microsoft.com/office/powerpoint/2010/main" val="5892874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The</a:t>
            </a:r>
            <a:r>
              <a:rPr lang="en-US" baseline="0" dirty="0">
                <a:latin typeface="Avenir Book"/>
              </a:rPr>
              <a:t> second set could look something like this with the validation set encompassing a different data set</a:t>
            </a:r>
            <a:endParaRPr lang="en-US" dirty="0"/>
          </a:p>
        </p:txBody>
      </p:sp>
    </p:spTree>
    <p:extLst>
      <p:ext uri="{BB962C8B-B14F-4D97-AF65-F5344CB8AC3E}">
        <p14:creationId xmlns:p14="http://schemas.microsoft.com/office/powerpoint/2010/main" val="21066724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And then</a:t>
            </a:r>
            <a:r>
              <a:rPr lang="en-US" baseline="0" dirty="0">
                <a:latin typeface="Avenir Book"/>
              </a:rPr>
              <a:t> here would be the third cross validation split with the validation data being a different part of the data</a:t>
            </a:r>
            <a:endParaRPr lang="en-US" dirty="0"/>
          </a:p>
        </p:txBody>
      </p:sp>
    </p:spTree>
    <p:extLst>
      <p:ext uri="{BB962C8B-B14F-4D97-AF65-F5344CB8AC3E}">
        <p14:creationId xmlns:p14="http://schemas.microsoft.com/office/powerpoint/2010/main" val="12812311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And this is the final cross</a:t>
            </a:r>
            <a:r>
              <a:rPr lang="en-US" baseline="0" dirty="0">
                <a:latin typeface="Avenir Book"/>
              </a:rPr>
              <a:t> validation split</a:t>
            </a:r>
            <a:endParaRPr lang="en-US" dirty="0"/>
          </a:p>
        </p:txBody>
      </p:sp>
    </p:spTree>
    <p:extLst>
      <p:ext uri="{BB962C8B-B14F-4D97-AF65-F5344CB8AC3E}">
        <p14:creationId xmlns:p14="http://schemas.microsoft.com/office/powerpoint/2010/main" val="8336784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Errors are averaged together and a single performance measure for the model is produced</a:t>
            </a:r>
          </a:p>
        </p:txBody>
      </p:sp>
    </p:spTree>
    <p:extLst>
      <p:ext uri="{BB962C8B-B14F-4D97-AF65-F5344CB8AC3E}">
        <p14:creationId xmlns:p14="http://schemas.microsoft.com/office/powerpoint/2010/main" val="2011881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a:p>
          <a:p>
            <a:pPr marL="171450" indent="-171450">
              <a:buFontTx/>
              <a:buChar char="-"/>
            </a:pPr>
            <a:r>
              <a:rPr lang="en-US" dirty="0"/>
              <a:t>There are 2 types of ML: Supervised and Unsupervised</a:t>
            </a:r>
          </a:p>
          <a:p>
            <a:pPr marL="171450" indent="-171450">
              <a:buFontTx/>
              <a:buChar char="-"/>
            </a:pPr>
            <a:r>
              <a:rPr lang="en-US" dirty="0"/>
              <a:t>Supervised has a target column or label.  The goal is for the ML algorithm to learn how to predict the label.</a:t>
            </a:r>
          </a:p>
          <a:p>
            <a:pPr marL="171450" indent="-171450">
              <a:buFontTx/>
              <a:buChar char="-"/>
            </a:pPr>
            <a:r>
              <a:rPr lang="en-US" dirty="0"/>
              <a:t>Unsupervised does not have a target column.  The goal is for the ML algorithm to find structure.  There is no right or wrong answer, so the user will need to test different models and see which results tend to make more sense.</a:t>
            </a:r>
          </a:p>
          <a:p>
            <a:pPr marL="171450" indent="-171450">
              <a:buFontTx/>
              <a:buChar char="-"/>
            </a:pPr>
            <a:endParaRPr lang="en-US" dirty="0"/>
          </a:p>
        </p:txBody>
      </p:sp>
    </p:spTree>
    <p:extLst>
      <p:ext uri="{BB962C8B-B14F-4D97-AF65-F5344CB8AC3E}">
        <p14:creationId xmlns:p14="http://schemas.microsoft.com/office/powerpoint/2010/main" val="3089085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This can be used to compare models: We can do this for several models, and choose the best model</a:t>
            </a:r>
          </a:p>
          <a:p>
            <a:pPr marL="171450" indent="-171450">
              <a:buFont typeface="Arial" charset="0"/>
              <a:buChar char="•"/>
            </a:pPr>
            <a:endParaRPr lang="en-US" dirty="0">
              <a:latin typeface="Avenir Book"/>
            </a:endParaRPr>
          </a:p>
          <a:p>
            <a:pPr marL="171450" indent="-171450">
              <a:buFont typeface="Arial" charset="0"/>
              <a:buChar char="•"/>
            </a:pPr>
            <a:r>
              <a:rPr lang="en-US" dirty="0">
                <a:latin typeface="Avenir Book"/>
              </a:rPr>
              <a:t>To</a:t>
            </a:r>
            <a:r>
              <a:rPr lang="en-US" baseline="0" dirty="0">
                <a:latin typeface="Avenir Book"/>
              </a:rPr>
              <a:t> contrast, choosing the best model by testing on a single test split can be a bad idea, as trying many things can produce a result that does really well on THAT test split, but not so much on others.</a:t>
            </a:r>
            <a:endParaRPr lang="en-US" dirty="0">
              <a:latin typeface="Avenir Book"/>
            </a:endParaRPr>
          </a:p>
        </p:txBody>
      </p:sp>
    </p:spTree>
    <p:extLst>
      <p:ext uri="{BB962C8B-B14F-4D97-AF65-F5344CB8AC3E}">
        <p14:creationId xmlns:p14="http://schemas.microsoft.com/office/powerpoint/2010/main" val="14511188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Let’s look at how the error metrics</a:t>
            </a:r>
            <a:r>
              <a:rPr lang="en-US" baseline="0" dirty="0">
                <a:latin typeface="Avenir Book"/>
              </a:rPr>
              <a:t> (usually) behave with various levels of model complexity.</a:t>
            </a:r>
            <a:endParaRPr lang="en-US" dirty="0">
              <a:latin typeface="Avenir Book"/>
            </a:endParaRPr>
          </a:p>
          <a:p>
            <a:pPr marL="171450" indent="-171450">
              <a:buFont typeface="Arial" charset="0"/>
              <a:buChar char="•"/>
            </a:pPr>
            <a:endParaRPr lang="en-US" dirty="0">
              <a:latin typeface="Avenir Book"/>
            </a:endParaRPr>
          </a:p>
          <a:p>
            <a:pPr marL="171450" indent="-171450">
              <a:buFont typeface="Arial" charset="0"/>
              <a:buChar char="•"/>
            </a:pPr>
            <a:r>
              <a:rPr lang="en-US" dirty="0">
                <a:latin typeface="Avenir Book"/>
              </a:rPr>
              <a:t>Training error: we’re fitting our model on the training data, and then testing it</a:t>
            </a:r>
            <a:r>
              <a:rPr lang="en-US" baseline="0" dirty="0">
                <a:latin typeface="Avenir Book"/>
              </a:rPr>
              <a:t> on the same training data (bad practice if this is the only thing that we do)</a:t>
            </a:r>
          </a:p>
          <a:p>
            <a:pPr marL="171450" indent="-171450">
              <a:buFont typeface="Arial" charset="0"/>
              <a:buChar char="•"/>
            </a:pPr>
            <a:r>
              <a:rPr lang="en-US" baseline="0" dirty="0">
                <a:latin typeface="Avenir Book"/>
              </a:rPr>
              <a:t>Cross-validation error: same as before, averaged out error values obtained from the various test splits.</a:t>
            </a:r>
          </a:p>
          <a:p>
            <a:pPr marL="171450" indent="-171450">
              <a:buFont typeface="Arial" charset="0"/>
              <a:buChar char="•"/>
            </a:pPr>
            <a:endParaRPr lang="en-US" baseline="0" dirty="0">
              <a:latin typeface="Avenir Book"/>
            </a:endParaRPr>
          </a:p>
          <a:p>
            <a:pPr marL="171450" indent="-171450">
              <a:buFont typeface="Arial" charset="0"/>
              <a:buChar char="•"/>
            </a:pPr>
            <a:r>
              <a:rPr lang="en-US" dirty="0">
                <a:latin typeface="Avenir Book"/>
              </a:rPr>
              <a:t>Error for the training data will continue to decrease and eventually plateau</a:t>
            </a:r>
          </a:p>
          <a:p>
            <a:pPr marL="171450" indent="-171450">
              <a:buFont typeface="Arial" charset="0"/>
              <a:buChar char="•"/>
            </a:pPr>
            <a:r>
              <a:rPr lang="en-US" dirty="0">
                <a:latin typeface="Avenir Book"/>
              </a:rPr>
              <a:t>Doesn't</a:t>
            </a:r>
            <a:r>
              <a:rPr lang="en-US" baseline="0" dirty="0">
                <a:latin typeface="Avenir Book"/>
              </a:rPr>
              <a:t> increase because we can always fit training data better with more complex model.</a:t>
            </a:r>
            <a:endParaRPr lang="en-US" dirty="0"/>
          </a:p>
        </p:txBody>
      </p:sp>
    </p:spTree>
    <p:extLst>
      <p:ext uri="{BB962C8B-B14F-4D97-AF65-F5344CB8AC3E}">
        <p14:creationId xmlns:p14="http://schemas.microsoft.com/office/powerpoint/2010/main" val="7490887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However, Effect</a:t>
            </a:r>
            <a:r>
              <a:rPr lang="en-US" baseline="0" dirty="0">
                <a:latin typeface="Avenir Book"/>
              </a:rPr>
              <a:t> of polynomial complexity on cross validation error is a different story</a:t>
            </a:r>
          </a:p>
          <a:p>
            <a:pPr marL="171450" indent="-171450">
              <a:buFont typeface="Arial" charset="0"/>
              <a:buChar char="•"/>
            </a:pPr>
            <a:r>
              <a:rPr lang="en-US" baseline="0" dirty="0">
                <a:latin typeface="Avenir Book"/>
              </a:rPr>
              <a:t>Error will decrease for a while and then start to increase again</a:t>
            </a:r>
          </a:p>
          <a:p>
            <a:pPr marL="171450" indent="-171450">
              <a:buFont typeface="Arial" charset="0"/>
              <a:buChar char="•"/>
            </a:pPr>
            <a:r>
              <a:rPr lang="en-US" baseline="0" dirty="0">
                <a:latin typeface="Avenir Book"/>
              </a:rPr>
              <a:t>Increase signifies failure of model to generalize</a:t>
            </a:r>
          </a:p>
        </p:txBody>
      </p:sp>
    </p:spTree>
    <p:extLst>
      <p:ext uri="{BB962C8B-B14F-4D97-AF65-F5344CB8AC3E}">
        <p14:creationId xmlns:p14="http://schemas.microsoft.com/office/powerpoint/2010/main" val="2740973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This can be </a:t>
            </a:r>
            <a:r>
              <a:rPr lang="en-US" baseline="0" dirty="0">
                <a:latin typeface="Avenir Book"/>
              </a:rPr>
              <a:t>used to find the best model parameters, such as the best polynomial degree</a:t>
            </a:r>
          </a:p>
          <a:p>
            <a:pPr marL="171450" indent="-171450">
              <a:buFont typeface="Arial" charset="0"/>
              <a:buChar char="•"/>
            </a:pPr>
            <a:r>
              <a:rPr lang="en-US" baseline="0" dirty="0">
                <a:latin typeface="Avenir Book"/>
              </a:rPr>
              <a:t>Here is what the error looks like on the training and cross validation data sets on a validation curve</a:t>
            </a:r>
          </a:p>
          <a:p>
            <a:endParaRPr lang="en-US" dirty="0"/>
          </a:p>
        </p:txBody>
      </p:sp>
    </p:spTree>
    <p:extLst>
      <p:ext uri="{BB962C8B-B14F-4D97-AF65-F5344CB8AC3E}">
        <p14:creationId xmlns:p14="http://schemas.microsoft.com/office/powerpoint/2010/main" val="21297628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Avenir Book"/>
              </a:rPr>
              <a:t>Models associated with left side of</a:t>
            </a:r>
            <a:r>
              <a:rPr lang="en-US" baseline="0" dirty="0">
                <a:latin typeface="Avenir Book"/>
              </a:rPr>
              <a:t> this curve are </a:t>
            </a:r>
            <a:r>
              <a:rPr lang="en-US" baseline="0" dirty="0" err="1">
                <a:latin typeface="Avenir Book"/>
              </a:rPr>
              <a:t>underfitting</a:t>
            </a:r>
            <a:r>
              <a:rPr lang="en-US" baseline="0" dirty="0">
                <a:latin typeface="Avenir Book"/>
              </a:rPr>
              <a:t> the data</a:t>
            </a:r>
          </a:p>
          <a:p>
            <a:pPr marL="171450" indent="-171450">
              <a:buFont typeface="Arial" charset="0"/>
              <a:buChar char="•"/>
            </a:pPr>
            <a:r>
              <a:rPr lang="en-US" baseline="0" dirty="0">
                <a:latin typeface="Avenir Book"/>
              </a:rPr>
              <a:t>Diagnostic is that they have high error for both training and cross validation data</a:t>
            </a:r>
          </a:p>
          <a:p>
            <a:pPr marL="171450" indent="-171450">
              <a:buFont typeface="Arial" charset="0"/>
              <a:buChar char="•"/>
            </a:pPr>
            <a:r>
              <a:rPr lang="en-US" baseline="0" dirty="0">
                <a:latin typeface="Avenir Book"/>
              </a:rPr>
              <a:t>Training error probably can be improved with a more complicated model.</a:t>
            </a:r>
            <a:endParaRPr lang="en-US" dirty="0"/>
          </a:p>
        </p:txBody>
      </p:sp>
    </p:spTree>
    <p:extLst>
      <p:ext uri="{BB962C8B-B14F-4D97-AF65-F5344CB8AC3E}">
        <p14:creationId xmlns:p14="http://schemas.microsoft.com/office/powerpoint/2010/main" val="6664388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Models associated with the right side of this curve</a:t>
            </a:r>
            <a:r>
              <a:rPr lang="en-US" baseline="0" dirty="0">
                <a:latin typeface="Avenir Book"/>
              </a:rPr>
              <a:t> are overfitting the data</a:t>
            </a:r>
          </a:p>
          <a:p>
            <a:pPr marL="171450" indent="-171450">
              <a:buFont typeface="Arial" charset="0"/>
              <a:buChar char="•"/>
            </a:pPr>
            <a:r>
              <a:rPr lang="en-US" baseline="0" dirty="0">
                <a:latin typeface="Avenir Book"/>
              </a:rPr>
              <a:t>Diagnostic is that training error is low while cross validation error is high</a:t>
            </a:r>
          </a:p>
          <a:p>
            <a:pPr marL="171450" indent="-171450">
              <a:buFont typeface="Arial" charset="0"/>
              <a:buChar char="•"/>
            </a:pPr>
            <a:r>
              <a:rPr lang="en-US" baseline="0" dirty="0">
                <a:latin typeface="Avenir Book"/>
              </a:rPr>
              <a:t>Cross validation error can probably be improved by simplifying the model a little bit</a:t>
            </a:r>
            <a:endParaRPr lang="en-US" dirty="0"/>
          </a:p>
        </p:txBody>
      </p:sp>
    </p:spTree>
    <p:extLst>
      <p:ext uri="{BB962C8B-B14F-4D97-AF65-F5344CB8AC3E}">
        <p14:creationId xmlns:p14="http://schemas.microsoft.com/office/powerpoint/2010/main" val="17098101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Middle of the curve is where we'd like to be</a:t>
            </a:r>
          </a:p>
          <a:p>
            <a:pPr marL="171450" indent="-171450">
              <a:buFont typeface="Arial" charset="0"/>
              <a:buChar char="•"/>
            </a:pPr>
            <a:r>
              <a:rPr lang="en-US" dirty="0">
                <a:latin typeface="Avenir Book"/>
              </a:rPr>
              <a:t>Diagnostic here is that both training and cross validation error are low,</a:t>
            </a:r>
            <a:r>
              <a:rPr lang="en-US" baseline="0" dirty="0">
                <a:latin typeface="Avenir Book"/>
              </a:rPr>
              <a:t> and they are close to each other.</a:t>
            </a:r>
            <a:endParaRPr lang="en-US" dirty="0"/>
          </a:p>
        </p:txBody>
      </p:sp>
    </p:spTree>
    <p:extLst>
      <p:ext uri="{BB962C8B-B14F-4D97-AF65-F5344CB8AC3E}">
        <p14:creationId xmlns:p14="http://schemas.microsoft.com/office/powerpoint/2010/main" val="13004097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a:latin typeface="Avenir Book"/>
              </a:rPr>
              <a:t>The model selection library</a:t>
            </a:r>
            <a:r>
              <a:rPr lang="en-US" baseline="0" dirty="0">
                <a:latin typeface="Avenir Book"/>
              </a:rPr>
              <a:t> of </a:t>
            </a:r>
            <a:r>
              <a:rPr lang="en-US" baseline="0" dirty="0" err="1">
                <a:latin typeface="Avenir Book"/>
              </a:rPr>
              <a:t>scikit</a:t>
            </a:r>
            <a:r>
              <a:rPr lang="en-US" baseline="0" dirty="0">
                <a:latin typeface="Avenir Book"/>
              </a:rPr>
              <a:t> learn also contains a cross validation scoring function</a:t>
            </a:r>
          </a:p>
          <a:p>
            <a:pPr marL="171450" indent="-171450">
              <a:buFont typeface="Arial" charset="0"/>
              <a:buChar char="•"/>
            </a:pPr>
            <a:endParaRPr lang="en-US" dirty="0"/>
          </a:p>
        </p:txBody>
      </p:sp>
    </p:spTree>
    <p:extLst>
      <p:ext uri="{BB962C8B-B14F-4D97-AF65-F5344CB8AC3E}">
        <p14:creationId xmlns:p14="http://schemas.microsoft.com/office/powerpoint/2010/main" val="8904654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baseline="0" dirty="0">
                <a:latin typeface="Avenir Book"/>
              </a:rPr>
              <a:t>Cross validation requires the model, feature data, label data, number of splits and method of scoring</a:t>
            </a:r>
          </a:p>
          <a:p>
            <a:pPr marL="171450" indent="-171450">
              <a:buFont typeface="Arial" charset="0"/>
              <a:buChar char="•"/>
            </a:pPr>
            <a:r>
              <a:rPr lang="en-US" dirty="0"/>
              <a:t>Will return the average</a:t>
            </a:r>
            <a:r>
              <a:rPr lang="en-US" baseline="0" dirty="0"/>
              <a:t> score of all cross validations</a:t>
            </a:r>
            <a:endParaRPr lang="en-US" dirty="0"/>
          </a:p>
        </p:txBody>
      </p:sp>
    </p:spTree>
    <p:extLst>
      <p:ext uri="{BB962C8B-B14F-4D97-AF65-F5344CB8AC3E}">
        <p14:creationId xmlns:p14="http://schemas.microsoft.com/office/powerpoint/2010/main" val="11991296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a:latin typeface="Avenir Book"/>
              </a:rPr>
              <a:t>There are other,</a:t>
            </a:r>
            <a:r>
              <a:rPr lang="en-US" baseline="0" dirty="0">
                <a:latin typeface="Avenir Book"/>
              </a:rPr>
              <a:t> lower level, methods available for splitting data into multiple cross validation splits</a:t>
            </a:r>
          </a:p>
          <a:p>
            <a:pPr marL="171450" indent="-171450">
              <a:buFont typeface="Arial" charset="0"/>
              <a:buChar char="•"/>
            </a:pPr>
            <a:r>
              <a:rPr lang="en-US" baseline="0" dirty="0">
                <a:latin typeface="Avenir Book"/>
              </a:rPr>
              <a:t>Difference generally is whether or not the labels are stratified into the splits.</a:t>
            </a:r>
          </a:p>
          <a:p>
            <a:pPr marL="171450" indent="-171450">
              <a:buFont typeface="Arial" charset="0"/>
              <a:buChar char="•"/>
            </a:pPr>
            <a:endParaRPr lang="en-US" dirty="0"/>
          </a:p>
        </p:txBody>
      </p:sp>
    </p:spTree>
    <p:extLst>
      <p:ext uri="{BB962C8B-B14F-4D97-AF65-F5344CB8AC3E}">
        <p14:creationId xmlns:p14="http://schemas.microsoft.com/office/powerpoint/2010/main" val="994877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a:p>
          <a:p>
            <a:pPr marL="171450" indent="-171450">
              <a:buFontTx/>
              <a:buChar char="-"/>
            </a:pPr>
            <a:r>
              <a:rPr lang="en-US" dirty="0"/>
              <a:t>There are 2 types of ML: Supervised and Unsupervised</a:t>
            </a:r>
          </a:p>
          <a:p>
            <a:pPr marL="171450" indent="-171450">
              <a:buFontTx/>
              <a:buChar char="-"/>
            </a:pPr>
            <a:r>
              <a:rPr lang="en-US" dirty="0"/>
              <a:t>Supervised has a target column or label.  The goal is for the ML algorithm to learn how to predict the label.</a:t>
            </a:r>
          </a:p>
          <a:p>
            <a:pPr marL="171450" indent="-171450">
              <a:buFontTx/>
              <a:buChar char="-"/>
            </a:pPr>
            <a:r>
              <a:rPr lang="en-US" dirty="0"/>
              <a:t>Unsupervised does not have a target column.  The goal is for the ML algorithm to find structure.  There is no right or wrong answer, so the user will need to test different models and see which results tend to make more sense.</a:t>
            </a:r>
          </a:p>
          <a:p>
            <a:pPr marL="171450" indent="-171450">
              <a:buFontTx/>
              <a:buChar char="-"/>
            </a:pPr>
            <a:endParaRPr lang="en-US" dirty="0"/>
          </a:p>
        </p:txBody>
      </p:sp>
    </p:spTree>
    <p:extLst>
      <p:ext uri="{BB962C8B-B14F-4D97-AF65-F5344CB8AC3E}">
        <p14:creationId xmlns:p14="http://schemas.microsoft.com/office/powerpoint/2010/main" val="363287264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171450" indent="-171450">
              <a:buFont typeface="Arial" charset="0"/>
              <a:buChar char="•"/>
            </a:pPr>
            <a:r>
              <a:rPr lang="en-US" dirty="0">
                <a:latin typeface="Avenir Book"/>
              </a:rPr>
              <a:t>XXX</a:t>
            </a:r>
            <a:endParaRPr lang="en-US" dirty="0"/>
          </a:p>
        </p:txBody>
      </p:sp>
    </p:spTree>
    <p:extLst>
      <p:ext uri="{BB962C8B-B14F-4D97-AF65-F5344CB8AC3E}">
        <p14:creationId xmlns:p14="http://schemas.microsoft.com/office/powerpoint/2010/main" val="6242599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a:latin typeface="Avenir Book"/>
              </a:rPr>
              <a:t>In</a:t>
            </a:r>
            <a:r>
              <a:rPr lang="en-US" baseline="0" dirty="0">
                <a:latin typeface="Avenir Book"/>
              </a:rPr>
              <a:t> this lecture, we have extensively covered how models are selected based on splitting the data and calculating the error</a:t>
            </a:r>
          </a:p>
          <a:p>
            <a:pPr marL="171450" indent="-171450">
              <a:buFont typeface="Arial" charset="0"/>
              <a:buChar char="•"/>
            </a:pPr>
            <a:r>
              <a:rPr lang="en-US" baseline="0" dirty="0">
                <a:latin typeface="Avenir Book"/>
              </a:rPr>
              <a:t>Let's then move on to how to calculate this error</a:t>
            </a:r>
          </a:p>
          <a:p>
            <a:pPr marL="171450" indent="-171450">
              <a:buFont typeface="Arial" charset="0"/>
              <a:buChar char="•"/>
            </a:pPr>
            <a:r>
              <a:rPr lang="en-US" baseline="0" dirty="0">
                <a:latin typeface="Avenir Book"/>
              </a:rPr>
              <a:t>The choice of the “right” error metric depends heavily on the question and the data</a:t>
            </a:r>
          </a:p>
          <a:p>
            <a:pPr marL="171450" indent="-171450">
              <a:buFont typeface="Arial" charset="0"/>
              <a:buChar char="•"/>
            </a:pPr>
            <a:r>
              <a:rPr lang="en-US" baseline="0" dirty="0">
                <a:latin typeface="Avenir Book"/>
              </a:rPr>
              <a:t>For example, assume we are classifying patients likely to get leukemia</a:t>
            </a:r>
          </a:p>
          <a:p>
            <a:pPr marL="171450" indent="-171450">
              <a:buFont typeface="Arial" charset="0"/>
              <a:buChar char="•"/>
            </a:pPr>
            <a:r>
              <a:rPr lang="en-US" baseline="0" dirty="0">
                <a:latin typeface="Avenir Book"/>
              </a:rPr>
              <a:t>In our training data, a large majority (99%) of patients are healthy </a:t>
            </a:r>
          </a:p>
          <a:p>
            <a:pPr marL="171450" indent="-171450">
              <a:buFont typeface="Arial" charset="0"/>
              <a:buChar char="•"/>
            </a:pPr>
            <a:r>
              <a:rPr lang="en-US" dirty="0"/>
              <a:t>Let's say we build a classifier and use accuracy as</a:t>
            </a:r>
            <a:r>
              <a:rPr lang="en-US" baseline="0" dirty="0"/>
              <a:t> the metric</a:t>
            </a:r>
            <a:endParaRPr dirty="0"/>
          </a:p>
        </p:txBody>
      </p:sp>
    </p:spTree>
    <p:extLst>
      <p:ext uri="{BB962C8B-B14F-4D97-AF65-F5344CB8AC3E}">
        <p14:creationId xmlns:p14="http://schemas.microsoft.com/office/powerpoint/2010/main" val="18008589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a:latin typeface="Avenir Book"/>
              </a:rPr>
              <a:t>However, a</a:t>
            </a:r>
            <a:r>
              <a:rPr lang="en-US" baseline="0" dirty="0">
                <a:latin typeface="Avenir Book"/>
              </a:rPr>
              <a:t> simple model could be built that always predicts healthy </a:t>
            </a:r>
            <a:r>
              <a:rPr lang="mr-IN" baseline="0" dirty="0">
                <a:latin typeface="Avenir Book"/>
              </a:rPr>
              <a:t>–</a:t>
            </a:r>
            <a:r>
              <a:rPr lang="en-US" baseline="0" dirty="0">
                <a:latin typeface="Avenir Book"/>
              </a:rPr>
              <a:t> USELESS model</a:t>
            </a:r>
          </a:p>
          <a:p>
            <a:pPr marL="171450" indent="-171450">
              <a:buFont typeface="Arial" charset="0"/>
              <a:buChar char="•"/>
            </a:pPr>
            <a:r>
              <a:rPr lang="en-US" baseline="0" dirty="0">
                <a:latin typeface="Avenir Book"/>
              </a:rPr>
              <a:t>And this model would result in 99% accuracy</a:t>
            </a:r>
          </a:p>
          <a:p>
            <a:pPr marL="171450" indent="-171450">
              <a:buFont typeface="Arial" charset="0"/>
              <a:buChar char="•"/>
            </a:pPr>
            <a:r>
              <a:rPr lang="en-US" baseline="0" dirty="0">
                <a:latin typeface="Avenir Book"/>
              </a:rPr>
              <a:t>Thus, we see the importance in understanding the data and choosing the appropriate metric</a:t>
            </a:r>
            <a:endParaRPr lang="en-US" baseline="0" dirty="0">
              <a:latin typeface="+mn-lt"/>
            </a:endParaRPr>
          </a:p>
          <a:p>
            <a:pPr marL="171450" indent="-171450">
              <a:buFont typeface="Arial" charset="0"/>
              <a:buChar char="•"/>
            </a:pPr>
            <a:r>
              <a:rPr lang="en-US" baseline="0" dirty="0">
                <a:latin typeface="+mn-lt"/>
              </a:rPr>
              <a:t>Accuracy is often not the right metric for a binary classification problem!</a:t>
            </a:r>
            <a:endParaRPr lang="en-US" dirty="0"/>
          </a:p>
        </p:txBody>
      </p:sp>
    </p:spTree>
    <p:extLst>
      <p:ext uri="{BB962C8B-B14F-4D97-AF65-F5344CB8AC3E}">
        <p14:creationId xmlns:p14="http://schemas.microsoft.com/office/powerpoint/2010/main" val="37350463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a:latin typeface="Avenir Book"/>
              </a:rPr>
              <a:t>When thinking about errors</a:t>
            </a:r>
            <a:r>
              <a:rPr lang="en-US" baseline="0" dirty="0">
                <a:latin typeface="Avenir Book"/>
              </a:rPr>
              <a:t> with classification, we often talk about a confusion matrix</a:t>
            </a:r>
          </a:p>
          <a:p>
            <a:pPr marL="171450" indent="-171450">
              <a:buFont typeface="Arial" charset="0"/>
              <a:buChar char="•"/>
            </a:pPr>
            <a:r>
              <a:rPr lang="en-US" baseline="0" dirty="0">
                <a:latin typeface="Avenir Book"/>
              </a:rPr>
              <a:t>The vertical axis contains rows that correspond to the ground truth, either positive or negative here</a:t>
            </a:r>
          </a:p>
          <a:p>
            <a:pPr marL="171450" indent="-171450">
              <a:buFont typeface="Arial" charset="0"/>
              <a:buChar char="•"/>
            </a:pPr>
            <a:r>
              <a:rPr lang="en-US" baseline="0" dirty="0">
                <a:latin typeface="Avenir Book"/>
              </a:rPr>
              <a:t>And the horizontal axis corresponds to what the model predicts, either true or positive</a:t>
            </a:r>
            <a:endParaRPr lang="en-US" baseline="0" dirty="0">
              <a:latin typeface="+mn-lt"/>
            </a:endParaRPr>
          </a:p>
          <a:p>
            <a:pPr marL="171450" indent="-171450">
              <a:buFont typeface="Arial" charset="0"/>
              <a:buChar char="•"/>
            </a:pPr>
            <a:r>
              <a:rPr lang="en-US" baseline="0" dirty="0">
                <a:latin typeface="+mn-lt"/>
              </a:rPr>
              <a:t>The (blue) diagonal elements are correctly predicted values</a:t>
            </a:r>
          </a:p>
        </p:txBody>
      </p:sp>
    </p:spTree>
    <p:extLst>
      <p:ext uri="{BB962C8B-B14F-4D97-AF65-F5344CB8AC3E}">
        <p14:creationId xmlns:p14="http://schemas.microsoft.com/office/powerpoint/2010/main" val="493265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baseline="0" dirty="0">
                <a:latin typeface="+mn-lt"/>
              </a:rPr>
              <a:t>The (red) off-diagonal elements correspond to errors</a:t>
            </a:r>
            <a:endParaRPr lang="en-US" dirty="0"/>
          </a:p>
          <a:p>
            <a:pPr marL="171450" indent="-171450">
              <a:buFont typeface="Arial" charset="0"/>
              <a:buChar char="•"/>
            </a:pPr>
            <a:r>
              <a:rPr lang="en-US" baseline="0" dirty="0">
                <a:latin typeface="Avenir Book"/>
              </a:rPr>
              <a:t>The bottom left is a false positive, which is also sometimes called a type I error</a:t>
            </a:r>
          </a:p>
          <a:p>
            <a:pPr marL="171450" indent="-171450">
              <a:buFont typeface="Arial" charset="0"/>
              <a:buChar char="•"/>
            </a:pPr>
            <a:r>
              <a:rPr lang="en-US" baseline="0" dirty="0">
                <a:latin typeface="Avenir Book"/>
              </a:rPr>
              <a:t>The top right is a false negative, which is also sometimes called a type II error</a:t>
            </a:r>
            <a:endParaRPr lang="en-US" dirty="0"/>
          </a:p>
          <a:p>
            <a:endParaRPr dirty="0"/>
          </a:p>
        </p:txBody>
      </p:sp>
    </p:spTree>
    <p:extLst>
      <p:ext uri="{BB962C8B-B14F-4D97-AF65-F5344CB8AC3E}">
        <p14:creationId xmlns:p14="http://schemas.microsoft.com/office/powerpoint/2010/main" val="6059538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a:latin typeface="Avenir Book"/>
              </a:rPr>
              <a:t>We can calculate accuracy as</a:t>
            </a:r>
            <a:r>
              <a:rPr lang="en-US" baseline="0" dirty="0">
                <a:latin typeface="Avenir Book"/>
              </a:rPr>
              <a:t> the sum of both correct predictions (positives and negatives) </a:t>
            </a:r>
          </a:p>
          <a:p>
            <a:pPr marL="171450" indent="-171450">
              <a:buFont typeface="Arial" charset="0"/>
              <a:buChar char="•"/>
            </a:pPr>
            <a:r>
              <a:rPr lang="en-US" baseline="0" dirty="0">
                <a:latin typeface="Avenir Book"/>
              </a:rPr>
              <a:t>The denominator is the total number of samples</a:t>
            </a:r>
          </a:p>
          <a:p>
            <a:pPr marL="171450" indent="-171450">
              <a:buFont typeface="Arial" charset="0"/>
              <a:buChar char="•"/>
            </a:pPr>
            <a:r>
              <a:rPr lang="en-US" baseline="0" dirty="0">
                <a:latin typeface="Avenir Book"/>
              </a:rPr>
              <a:t>This is probably the most common error metric, but it can be deceiving in situations where the populations are skewed</a:t>
            </a:r>
            <a:endParaRPr dirty="0"/>
          </a:p>
        </p:txBody>
      </p:sp>
    </p:spTree>
    <p:extLst>
      <p:ext uri="{BB962C8B-B14F-4D97-AF65-F5344CB8AC3E}">
        <p14:creationId xmlns:p14="http://schemas.microsoft.com/office/powerpoint/2010/main" val="20086194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a:latin typeface="Avenir Book"/>
              </a:rPr>
              <a:t>Recall (or sensitivity)</a:t>
            </a:r>
            <a:r>
              <a:rPr lang="en-US" baseline="0" dirty="0">
                <a:latin typeface="Avenir Book"/>
              </a:rPr>
              <a:t> is another common error metric</a:t>
            </a:r>
          </a:p>
          <a:p>
            <a:pPr marL="171450" indent="-171450">
              <a:buFont typeface="Arial" charset="0"/>
              <a:buChar char="•"/>
            </a:pPr>
            <a:r>
              <a:rPr lang="en-US" baseline="0" dirty="0">
                <a:latin typeface="Avenir Book"/>
              </a:rPr>
              <a:t>Recall measures the percentage of the actual positive class that is correctly predicted</a:t>
            </a:r>
          </a:p>
          <a:p>
            <a:pPr marL="171450" indent="-171450">
              <a:buFont typeface="Arial" charset="0"/>
              <a:buChar char="•"/>
            </a:pPr>
            <a:r>
              <a:rPr lang="en-US" baseline="0" dirty="0">
                <a:latin typeface="Avenir Book"/>
              </a:rPr>
              <a:t>In other words, it is the capture rate. </a:t>
            </a:r>
          </a:p>
          <a:p>
            <a:pPr marL="628650" lvl="1" indent="-171450">
              <a:buFont typeface="Arial" charset="0"/>
              <a:buChar char="•"/>
            </a:pPr>
            <a:r>
              <a:rPr lang="en-US" baseline="0" dirty="0">
                <a:latin typeface="Avenir Book"/>
              </a:rPr>
              <a:t>What percentage of the true leukemia cases is your model capturing?</a:t>
            </a:r>
          </a:p>
          <a:p>
            <a:pPr marL="171450" lvl="0" indent="-171450">
              <a:buFont typeface="Arial" charset="0"/>
              <a:buChar char="•"/>
            </a:pPr>
            <a:r>
              <a:rPr lang="en-US" baseline="0" dirty="0">
                <a:latin typeface="Avenir Book"/>
              </a:rPr>
              <a:t>Notice: you can easily achieve 100% recall by predicting everything to be positive. Everyone has leukemia =&gt; 100% recall</a:t>
            </a:r>
            <a:endParaRPr lang="en-US" dirty="0"/>
          </a:p>
          <a:p>
            <a:endParaRPr dirty="0"/>
          </a:p>
        </p:txBody>
      </p:sp>
    </p:spTree>
    <p:extLst>
      <p:ext uri="{BB962C8B-B14F-4D97-AF65-F5344CB8AC3E}">
        <p14:creationId xmlns:p14="http://schemas.microsoft.com/office/powerpoint/2010/main" val="12301236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a:latin typeface="Avenir Book"/>
              </a:rPr>
              <a:t>To balance that, enter precision: another error metric is</a:t>
            </a:r>
            <a:r>
              <a:rPr lang="en-US" baseline="0" dirty="0">
                <a:latin typeface="Avenir Book"/>
              </a:rPr>
              <a:t> precision</a:t>
            </a:r>
          </a:p>
          <a:p>
            <a:pPr marL="171450" indent="-171450">
              <a:buFont typeface="Arial" charset="0"/>
              <a:buChar char="•"/>
            </a:pPr>
            <a:r>
              <a:rPr lang="en-US" baseline="0" dirty="0">
                <a:latin typeface="Avenir Book"/>
              </a:rPr>
              <a:t>Precision measures the percentage of the the predicted positive class that is correct</a:t>
            </a:r>
          </a:p>
          <a:p>
            <a:pPr marL="628650" lvl="1" indent="-171450">
              <a:buFont typeface="Arial" charset="0"/>
              <a:buChar char="•"/>
            </a:pPr>
            <a:r>
              <a:rPr lang="en-US" dirty="0"/>
              <a:t>When the</a:t>
            </a:r>
            <a:r>
              <a:rPr lang="en-US" baseline="0" dirty="0"/>
              <a:t> model predicts leukemia, how often is it right?</a:t>
            </a:r>
          </a:p>
          <a:p>
            <a:pPr marL="628650" lvl="1" indent="-171450">
              <a:buFont typeface="Arial" charset="0"/>
              <a:buChar char="•"/>
            </a:pPr>
            <a:r>
              <a:rPr lang="en-US" baseline="0" dirty="0"/>
              <a:t>If you always predict leukemia, then your recall is 100% but your precision will suffer a lot!</a:t>
            </a:r>
          </a:p>
          <a:p>
            <a:pPr marL="171450" lvl="0" indent="-171450">
              <a:buFont typeface="Arial" charset="0"/>
              <a:buChar char="•"/>
            </a:pPr>
            <a:r>
              <a:rPr lang="en-US" baseline="0" dirty="0"/>
              <a:t>Notice: you can predict 1 really sure case to be leukemia, and everything else is non-leukemia, and achieve 100% precision.</a:t>
            </a:r>
          </a:p>
          <a:p>
            <a:pPr marL="628650" lvl="1" indent="-171450">
              <a:buFont typeface="Arial" charset="0"/>
              <a:buChar char="•"/>
            </a:pPr>
            <a:r>
              <a:rPr lang="en-US" baseline="0" dirty="0"/>
              <a:t>In that case your recall will be very low! You only captured 1 true case!</a:t>
            </a:r>
          </a:p>
          <a:p>
            <a:pPr marL="171450" lvl="0" indent="-171450">
              <a:buFont typeface="Arial" charset="0"/>
              <a:buChar char="•"/>
            </a:pPr>
            <a:r>
              <a:rPr lang="en-US" baseline="0" dirty="0"/>
              <a:t>So there is a trade-off here.</a:t>
            </a:r>
          </a:p>
        </p:txBody>
      </p:sp>
    </p:spTree>
    <p:extLst>
      <p:ext uri="{BB962C8B-B14F-4D97-AF65-F5344CB8AC3E}">
        <p14:creationId xmlns:p14="http://schemas.microsoft.com/office/powerpoint/2010/main" val="4224105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a:latin typeface="Avenir Book"/>
              </a:rPr>
              <a:t>Next we have specificity</a:t>
            </a:r>
          </a:p>
          <a:p>
            <a:pPr marL="171450" indent="-171450">
              <a:buFont typeface="Arial" charset="0"/>
              <a:buChar char="•"/>
            </a:pPr>
            <a:r>
              <a:rPr lang="en-US" dirty="0">
                <a:latin typeface="Avenir Book"/>
              </a:rPr>
              <a:t>Specificity is concerned with how correctly the</a:t>
            </a:r>
            <a:r>
              <a:rPr lang="en-US" baseline="0" dirty="0">
                <a:latin typeface="Avenir Book"/>
              </a:rPr>
              <a:t> actual negative class is predicted</a:t>
            </a:r>
          </a:p>
          <a:p>
            <a:pPr marL="628650" lvl="1" indent="-171450">
              <a:buFont typeface="Arial" charset="0"/>
              <a:buChar char="•"/>
            </a:pPr>
            <a:r>
              <a:rPr lang="en-US" baseline="0" dirty="0">
                <a:latin typeface="Avenir Book"/>
              </a:rPr>
              <a:t>In other words, it is ”recall” for class 0</a:t>
            </a:r>
            <a:endParaRPr lang="en-US" dirty="0"/>
          </a:p>
          <a:p>
            <a:endParaRPr dirty="0"/>
          </a:p>
        </p:txBody>
      </p:sp>
    </p:spTree>
    <p:extLst>
      <p:ext uri="{BB962C8B-B14F-4D97-AF65-F5344CB8AC3E}">
        <p14:creationId xmlns:p14="http://schemas.microsoft.com/office/powerpoint/2010/main" val="82592237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a:latin typeface="Avenir Book"/>
              </a:rPr>
              <a:t>Putting these all together, we have accuracy and precision</a:t>
            </a:r>
            <a:endParaRPr dirty="0"/>
          </a:p>
        </p:txBody>
      </p:sp>
    </p:spTree>
    <p:extLst>
      <p:ext uri="{BB962C8B-B14F-4D97-AF65-F5344CB8AC3E}">
        <p14:creationId xmlns:p14="http://schemas.microsoft.com/office/powerpoint/2010/main" val="827749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sz="2400" baseline="0" dirty="0">
                <a:latin typeface="Arial" charset="0"/>
                <a:ea typeface="Arial" charset="0"/>
                <a:cs typeface="Arial" charset="0"/>
              </a:rPr>
              <a:t>If we have categories we want to predict, that is, classes, it’s a classification problem</a:t>
            </a:r>
          </a:p>
          <a:p>
            <a:pPr marL="171450" indent="-171450">
              <a:buFont typeface="Arial" charset="0"/>
              <a:buChar char="•"/>
            </a:pPr>
            <a:r>
              <a:rPr lang="en-US" sz="2400" baseline="0" dirty="0">
                <a:latin typeface="Arial" charset="0"/>
                <a:ea typeface="Arial" charset="0"/>
                <a:cs typeface="Arial" charset="0"/>
              </a:rPr>
              <a:t>E.g. transaction is fraudulent / good , which customers are going to cancel this month, democrat / republican?</a:t>
            </a:r>
          </a:p>
        </p:txBody>
      </p:sp>
    </p:spTree>
    <p:extLst>
      <p:ext uri="{BB962C8B-B14F-4D97-AF65-F5344CB8AC3E}">
        <p14:creationId xmlns:p14="http://schemas.microsoft.com/office/powerpoint/2010/main" val="310134337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a:latin typeface="Avenir Book"/>
              </a:rPr>
              <a:t>And recall and specificity</a:t>
            </a:r>
            <a:endParaRPr dirty="0"/>
          </a:p>
        </p:txBody>
      </p:sp>
    </p:spTree>
    <p:extLst>
      <p:ext uri="{BB962C8B-B14F-4D97-AF65-F5344CB8AC3E}">
        <p14:creationId xmlns:p14="http://schemas.microsoft.com/office/powerpoint/2010/main" val="54176406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a:latin typeface="Avenir Book"/>
              </a:rPr>
              <a:t>The last important metric is the</a:t>
            </a:r>
            <a:r>
              <a:rPr lang="en-US" baseline="0" dirty="0">
                <a:latin typeface="Avenir Book"/>
              </a:rPr>
              <a:t> F1 score</a:t>
            </a:r>
          </a:p>
          <a:p>
            <a:pPr marL="171450" indent="-171450">
              <a:buFont typeface="Arial" charset="0"/>
              <a:buChar char="•"/>
            </a:pPr>
            <a:r>
              <a:rPr lang="en-US" baseline="0" dirty="0">
                <a:latin typeface="Avenir Book"/>
              </a:rPr>
              <a:t>The F1 score is 2 times the product of precision and recall over their some</a:t>
            </a:r>
          </a:p>
          <a:p>
            <a:pPr marL="171450" indent="-171450">
              <a:buFont typeface="Arial" charset="0"/>
              <a:buChar char="•"/>
            </a:pPr>
            <a:r>
              <a:rPr lang="en-US" baseline="0" dirty="0">
                <a:latin typeface="Avenir Book"/>
              </a:rPr>
              <a:t>This is the harmonic mean</a:t>
            </a:r>
          </a:p>
          <a:p>
            <a:pPr marL="171450" indent="-171450">
              <a:buFont typeface="Arial" charset="0"/>
              <a:buChar char="•"/>
            </a:pPr>
            <a:r>
              <a:rPr lang="en-US" baseline="0" dirty="0">
                <a:latin typeface="Avenir Book"/>
              </a:rPr>
              <a:t>F1 score is a nice metric because it uses both precision and recall</a:t>
            </a:r>
          </a:p>
          <a:p>
            <a:pPr marL="628650" lvl="1" indent="-171450">
              <a:buFont typeface="Arial" charset="0"/>
              <a:buChar char="•"/>
            </a:pPr>
            <a:r>
              <a:rPr lang="en-US" baseline="0" dirty="0">
                <a:latin typeface="Avenir Book"/>
              </a:rPr>
              <a:t>It tries to capture that tradeoff between recall / precision</a:t>
            </a:r>
          </a:p>
          <a:p>
            <a:pPr marL="628650" lvl="1" indent="-171450">
              <a:buFont typeface="Arial" charset="0"/>
              <a:buChar char="•"/>
            </a:pPr>
            <a:r>
              <a:rPr lang="en-US" baseline="0" dirty="0">
                <a:latin typeface="Avenir Book"/>
              </a:rPr>
              <a:t>Optimizing F1 will not allow for the corner cases like predicting everything to be 1.</a:t>
            </a:r>
            <a:endParaRPr dirty="0"/>
          </a:p>
        </p:txBody>
      </p:sp>
    </p:spTree>
    <p:extLst>
      <p:ext uri="{BB962C8B-B14F-4D97-AF65-F5344CB8AC3E}">
        <p14:creationId xmlns:p14="http://schemas.microsoft.com/office/powerpoint/2010/main" val="4298487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a:latin typeface="Avenir Book"/>
              </a:rPr>
              <a:t>Another method of evaluating a</a:t>
            </a:r>
            <a:r>
              <a:rPr lang="en-US" baseline="0" dirty="0">
                <a:latin typeface="Avenir Book"/>
              </a:rPr>
              <a:t> model is called the Receiver Operating Characteristic (ROC) curve</a:t>
            </a:r>
          </a:p>
          <a:p>
            <a:pPr marL="171450" indent="-171450">
              <a:buFont typeface="Arial" charset="0"/>
              <a:buChar char="•"/>
            </a:pPr>
            <a:r>
              <a:rPr lang="en-US" baseline="0" dirty="0">
                <a:latin typeface="Avenir Book"/>
              </a:rPr>
              <a:t>A ROC curve indicates sensitivity on the Y-axis and the False positive rate (1 </a:t>
            </a:r>
            <a:r>
              <a:rPr lang="mr-IN" baseline="0" dirty="0">
                <a:latin typeface="Avenir Book"/>
              </a:rPr>
              <a:t>–</a:t>
            </a:r>
            <a:r>
              <a:rPr lang="en-US" baseline="0" dirty="0">
                <a:latin typeface="Avenir Book"/>
              </a:rPr>
              <a:t> Specificity) on the X-axis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latin typeface="Avenir Book"/>
              </a:rPr>
              <a:t>This looks at the </a:t>
            </a:r>
            <a:r>
              <a:rPr lang="en-US" baseline="0" dirty="0" err="1">
                <a:latin typeface="Avenir Book"/>
              </a:rPr>
              <a:t>predict_proba</a:t>
            </a:r>
            <a:r>
              <a:rPr lang="en-US" baseline="0" dirty="0">
                <a:latin typeface="Avenir Book"/>
              </a:rPr>
              <a:t>() output which is a list of scores, not classes!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latin typeface="Avenir Book"/>
              </a:rPr>
              <a:t>and plots the recall, </a:t>
            </a:r>
            <a:r>
              <a:rPr lang="en-US" baseline="0" dirty="0" err="1">
                <a:latin typeface="Avenir Book"/>
              </a:rPr>
              <a:t>fpr</a:t>
            </a:r>
            <a:r>
              <a:rPr lang="en-US" baseline="0" dirty="0">
                <a:latin typeface="Avenir Book"/>
              </a:rPr>
              <a:t> values for various score thresholds.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latin typeface="Avenir Book"/>
              </a:rPr>
              <a:t>So we are not interested in the classes predicted, but how meaningful the class probabilities output by the model are!</a:t>
            </a:r>
          </a:p>
          <a:p>
            <a:pPr marL="171450" indent="-171450">
              <a:buFont typeface="Arial" charset="0"/>
              <a:buChar char="•"/>
            </a:pPr>
            <a:r>
              <a:rPr lang="en-US" baseline="0" dirty="0">
                <a:latin typeface="Avenir Book"/>
              </a:rPr>
              <a:t>The diagonal of this matrix represents the value that can be obtained by random guessing</a:t>
            </a:r>
          </a:p>
          <a:p>
            <a:pPr marL="171450" indent="-171450">
              <a:buFont typeface="Arial" charset="0"/>
              <a:buChar char="•"/>
            </a:pPr>
            <a:r>
              <a:rPr lang="en-US" baseline="0" dirty="0">
                <a:latin typeface="Avenir Book"/>
              </a:rPr>
              <a:t>The lower right portion we want to avoid—models that end up here are doing worse than guessing</a:t>
            </a:r>
          </a:p>
          <a:p>
            <a:pPr marL="628650" lvl="1" indent="-171450">
              <a:buFont typeface="Arial" charset="0"/>
              <a:buChar char="•"/>
            </a:pPr>
            <a:r>
              <a:rPr lang="en-US" baseline="0" dirty="0">
                <a:latin typeface="Avenir Book"/>
              </a:rPr>
              <a:t>This almost never happens in real life.</a:t>
            </a:r>
          </a:p>
          <a:p>
            <a:pPr marL="171450" indent="-171450">
              <a:buFont typeface="Arial" charset="0"/>
              <a:buChar char="•"/>
            </a:pPr>
            <a:r>
              <a:rPr lang="en-US" baseline="0" dirty="0">
                <a:latin typeface="Avenir Book"/>
              </a:rPr>
              <a:t>The top left is where we want to be and the closer to the top left corner the better</a:t>
            </a:r>
            <a:endParaRPr lang="en-US" dirty="0"/>
          </a:p>
          <a:p>
            <a:endParaRPr dirty="0"/>
          </a:p>
        </p:txBody>
      </p:sp>
    </p:spTree>
    <p:extLst>
      <p:ext uri="{BB962C8B-B14F-4D97-AF65-F5344CB8AC3E}">
        <p14:creationId xmlns:p14="http://schemas.microsoft.com/office/powerpoint/2010/main" val="55745357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a:latin typeface="Avenir Book"/>
              </a:rPr>
              <a:t>This</a:t>
            </a:r>
            <a:r>
              <a:rPr lang="en-US" baseline="0" dirty="0">
                <a:latin typeface="Avenir Book"/>
              </a:rPr>
              <a:t> gives a measure of “how well are we separating the two classes”</a:t>
            </a:r>
          </a:p>
          <a:p>
            <a:pPr marL="171450" indent="-171450">
              <a:buFont typeface="Arial" charset="0"/>
              <a:buChar char="•"/>
            </a:pPr>
            <a:r>
              <a:rPr lang="en-US" baseline="0" dirty="0">
                <a:latin typeface="Avenir Book"/>
              </a:rPr>
              <a:t>0.5 is random </a:t>
            </a:r>
            <a:r>
              <a:rPr lang="mr-IN" baseline="0" dirty="0">
                <a:latin typeface="Avenir Book"/>
              </a:rPr>
              <a:t>–</a:t>
            </a:r>
            <a:r>
              <a:rPr lang="en-US" baseline="0" dirty="0">
                <a:latin typeface="Avenir Book"/>
              </a:rPr>
              <a:t> useless model.</a:t>
            </a:r>
          </a:p>
          <a:p>
            <a:pPr marL="171450" indent="-171450">
              <a:buFont typeface="Arial" charset="0"/>
              <a:buChar char="•"/>
            </a:pPr>
            <a:r>
              <a:rPr lang="en-US" baseline="0" dirty="0">
                <a:latin typeface="Avenir Book"/>
              </a:rPr>
              <a:t>1 is perfect classification.</a:t>
            </a:r>
          </a:p>
          <a:p>
            <a:pPr marL="171450" indent="-171450">
              <a:buFont typeface="Arial" charset="0"/>
              <a:buChar char="•"/>
            </a:pPr>
            <a:r>
              <a:rPr lang="en-US" baseline="0" dirty="0">
                <a:latin typeface="Avenir Book"/>
              </a:rPr>
              <a:t>This is a “balanced” metric, as opposed to accuracy which can have an inflated value even with a useless (predict all 0s) model.</a:t>
            </a:r>
          </a:p>
          <a:p>
            <a:pPr marL="171450" indent="-171450">
              <a:buFont typeface="Arial" charset="0"/>
              <a:buChar char="•"/>
            </a:pPr>
            <a:r>
              <a:rPr lang="en-US" baseline="0" dirty="0">
                <a:latin typeface="Avenir Book"/>
              </a:rPr>
              <a:t>The curve will always connect the bottom left to upper right. In practice, it will be mostly convex.</a:t>
            </a:r>
            <a:endParaRPr dirty="0"/>
          </a:p>
        </p:txBody>
      </p:sp>
    </p:spTree>
    <p:extLst>
      <p:ext uri="{BB962C8B-B14F-4D97-AF65-F5344CB8AC3E}">
        <p14:creationId xmlns:p14="http://schemas.microsoft.com/office/powerpoint/2010/main" val="109752780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a:latin typeface="Avenir Book"/>
              </a:rPr>
              <a:t>Here is an example confusion matrix for a 3 class classification problem</a:t>
            </a:r>
          </a:p>
          <a:p>
            <a:pPr marL="171450" indent="-171450">
              <a:buFont typeface="Arial" charset="0"/>
              <a:buChar char="•"/>
            </a:pPr>
            <a:r>
              <a:rPr lang="en-US" dirty="0">
                <a:latin typeface="Avenir Book"/>
              </a:rPr>
              <a:t>The blue</a:t>
            </a:r>
            <a:r>
              <a:rPr lang="en-US" baseline="0" dirty="0">
                <a:latin typeface="Avenir Book"/>
              </a:rPr>
              <a:t> diagonal is the true predictions by the model.</a:t>
            </a:r>
          </a:p>
        </p:txBody>
      </p:sp>
    </p:spTree>
    <p:extLst>
      <p:ext uri="{BB962C8B-B14F-4D97-AF65-F5344CB8AC3E}">
        <p14:creationId xmlns:p14="http://schemas.microsoft.com/office/powerpoint/2010/main" val="126817566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a:t>Accuracy is the ratio of this diagonal by the total number of samples</a:t>
            </a:r>
          </a:p>
        </p:txBody>
      </p:sp>
    </p:spTree>
    <p:extLst>
      <p:ext uri="{BB962C8B-B14F-4D97-AF65-F5344CB8AC3E}">
        <p14:creationId xmlns:p14="http://schemas.microsoft.com/office/powerpoint/2010/main" val="99712310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a:t>There</a:t>
            </a:r>
            <a:r>
              <a:rPr lang="en-US" baseline="0" dirty="0"/>
              <a:t> is no direct generalization of roc, precision recall etc.</a:t>
            </a:r>
          </a:p>
          <a:p>
            <a:pPr marL="628650" lvl="1" indent="-171450">
              <a:buFont typeface="Arial" charset="0"/>
              <a:buChar char="•"/>
            </a:pPr>
            <a:r>
              <a:rPr lang="en-US" baseline="0" dirty="0"/>
              <a:t>We can look at precision, recall, specificity </a:t>
            </a:r>
            <a:r>
              <a:rPr lang="en-US" baseline="0" dirty="0" err="1"/>
              <a:t>etc</a:t>
            </a:r>
            <a:r>
              <a:rPr lang="en-US" baseline="0" dirty="0"/>
              <a:t> for each class as a one-vs-all approach.</a:t>
            </a:r>
          </a:p>
          <a:p>
            <a:pPr marL="628650" lvl="1" indent="-171450">
              <a:buFont typeface="Arial" charset="0"/>
              <a:buChar char="•"/>
            </a:pPr>
            <a:endParaRPr lang="en-US" baseline="0" dirty="0"/>
          </a:p>
          <a:p>
            <a:pPr marL="171450" lvl="0" indent="-171450">
              <a:buFont typeface="Arial" charset="0"/>
              <a:buChar char="•"/>
            </a:pPr>
            <a:r>
              <a:rPr lang="en-US" baseline="0" dirty="0"/>
              <a:t>It is important to pick / define the right metric for the problem in hand</a:t>
            </a:r>
          </a:p>
          <a:p>
            <a:pPr marL="628650" lvl="1" indent="-171450">
              <a:buFont typeface="Arial" charset="0"/>
              <a:buChar char="•"/>
            </a:pPr>
            <a:r>
              <a:rPr lang="en-US" baseline="0" dirty="0"/>
              <a:t>What is the cost of misclassifying Class1 as Class2? Class3 as Class1? Etc.</a:t>
            </a:r>
          </a:p>
        </p:txBody>
      </p:sp>
    </p:spTree>
    <p:extLst>
      <p:ext uri="{BB962C8B-B14F-4D97-AF65-F5344CB8AC3E}">
        <p14:creationId xmlns:p14="http://schemas.microsoft.com/office/powerpoint/2010/main" val="97211584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a:latin typeface="Avenir Book"/>
              </a:rPr>
              <a:t>The error metrics</a:t>
            </a:r>
            <a:r>
              <a:rPr lang="en-US" baseline="0" dirty="0">
                <a:latin typeface="Avenir Book"/>
              </a:rPr>
              <a:t> are located in the appropriately named metrics library of </a:t>
            </a:r>
            <a:r>
              <a:rPr lang="en-US" baseline="0" dirty="0" err="1">
                <a:latin typeface="Avenir Book"/>
              </a:rPr>
              <a:t>scikit</a:t>
            </a:r>
            <a:r>
              <a:rPr lang="en-US" baseline="0" dirty="0">
                <a:latin typeface="Avenir Book"/>
              </a:rPr>
              <a:t>-learn</a:t>
            </a:r>
            <a:endParaRPr lang="en-US" dirty="0"/>
          </a:p>
        </p:txBody>
      </p:sp>
    </p:spTree>
    <p:extLst>
      <p:ext uri="{BB962C8B-B14F-4D97-AF65-F5344CB8AC3E}">
        <p14:creationId xmlns:p14="http://schemas.microsoft.com/office/powerpoint/2010/main" val="5945590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a:latin typeface="Avenir Book"/>
              </a:rPr>
              <a:t>They follow a similar syntax where the inputs are the actual</a:t>
            </a:r>
            <a:r>
              <a:rPr lang="en-US" baseline="0" dirty="0">
                <a:latin typeface="Avenir Book"/>
              </a:rPr>
              <a:t> and predicted labels, respectively</a:t>
            </a:r>
            <a:endParaRPr lang="en-US" dirty="0"/>
          </a:p>
        </p:txBody>
      </p:sp>
    </p:spTree>
    <p:extLst>
      <p:ext uri="{BB962C8B-B14F-4D97-AF65-F5344CB8AC3E}">
        <p14:creationId xmlns:p14="http://schemas.microsoft.com/office/powerpoint/2010/main" val="189763109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a:latin typeface="Avenir Book"/>
              </a:rPr>
              <a:t>There are many other error metrics and diagnostic</a:t>
            </a:r>
            <a:r>
              <a:rPr lang="en-US" baseline="0" dirty="0">
                <a:latin typeface="Avenir Book"/>
              </a:rPr>
              <a:t> tools</a:t>
            </a:r>
          </a:p>
          <a:p>
            <a:pPr marL="171450" indent="-171450">
              <a:buFont typeface="Arial" charset="0"/>
              <a:buChar char="•"/>
            </a:pPr>
            <a:r>
              <a:rPr lang="en-US" baseline="0" dirty="0">
                <a:latin typeface="Avenir Book"/>
              </a:rPr>
              <a:t>Some of them take in the predicted CLASSES (accuracy, f1, precision, recall), some of them take in the predicted PROBABILITIES (</a:t>
            </a:r>
            <a:r>
              <a:rPr lang="en-US" baseline="0" dirty="0" err="1">
                <a:latin typeface="Avenir Book"/>
              </a:rPr>
              <a:t>roc_auc_score</a:t>
            </a:r>
            <a:r>
              <a:rPr lang="en-US" baseline="0" dirty="0">
                <a:latin typeface="Avenir Book"/>
              </a:rPr>
              <a:t>, </a:t>
            </a:r>
            <a:r>
              <a:rPr lang="en-US" baseline="0" dirty="0" err="1">
                <a:latin typeface="Avenir Book"/>
              </a:rPr>
              <a:t>acerage_precision_score</a:t>
            </a:r>
            <a:r>
              <a:rPr lang="en-US" baseline="0" dirty="0">
                <a:latin typeface="Avenir Book"/>
              </a:rPr>
              <a:t>)</a:t>
            </a:r>
          </a:p>
          <a:p>
            <a:pPr marL="171450" indent="-171450">
              <a:buFont typeface="Arial" charset="0"/>
              <a:buChar char="•"/>
            </a:pPr>
            <a:r>
              <a:rPr lang="en-US" baseline="0" dirty="0">
                <a:latin typeface="Avenir Book"/>
              </a:rPr>
              <a:t>Read the docs.</a:t>
            </a:r>
          </a:p>
        </p:txBody>
      </p:sp>
    </p:spTree>
    <p:extLst>
      <p:ext uri="{BB962C8B-B14F-4D97-AF65-F5344CB8AC3E}">
        <p14:creationId xmlns:p14="http://schemas.microsoft.com/office/powerpoint/2010/main" val="1188377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137829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351351677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a:latin typeface="Avenir Book"/>
              </a:rPr>
              <a:t>Similar</a:t>
            </a:r>
            <a:r>
              <a:rPr lang="en-US" baseline="0" dirty="0">
                <a:latin typeface="Avenir Book"/>
              </a:rPr>
              <a:t> to ROC curve, we can plot the precision </a:t>
            </a:r>
            <a:r>
              <a:rPr lang="mr-IN" baseline="0" dirty="0">
                <a:latin typeface="Avenir Book"/>
              </a:rPr>
              <a:t>–</a:t>
            </a:r>
            <a:r>
              <a:rPr lang="en-US" baseline="0" dirty="0">
                <a:latin typeface="Avenir Book"/>
              </a:rPr>
              <a:t> recall values for various score thresholds.</a:t>
            </a:r>
          </a:p>
          <a:p>
            <a:pPr marL="171450" indent="-171450">
              <a:buFont typeface="Arial" charset="0"/>
              <a:buChar char="•"/>
            </a:pPr>
            <a:r>
              <a:rPr lang="en-US" baseline="0" dirty="0">
                <a:latin typeface="Avenir Book"/>
              </a:rPr>
              <a:t>This is an unbalanced metric.</a:t>
            </a:r>
          </a:p>
          <a:p>
            <a:pPr marL="628650" lvl="1" indent="-171450">
              <a:buFont typeface="Arial" charset="0"/>
              <a:buChar char="•"/>
            </a:pPr>
            <a:r>
              <a:rPr lang="en-US" baseline="0" dirty="0">
                <a:latin typeface="Avenir Book"/>
              </a:rPr>
              <a:t>This will mostly be a decreasing curve</a:t>
            </a:r>
          </a:p>
          <a:p>
            <a:pPr marL="628650" lvl="1" indent="-171450">
              <a:buFont typeface="Arial" charset="0"/>
              <a:buChar char="•"/>
            </a:pPr>
            <a:r>
              <a:rPr lang="en-US" baseline="0" dirty="0">
                <a:latin typeface="Avenir Book"/>
              </a:rPr>
              <a:t>The curve will end at recall=1 (predict all 1s) and precision =N1/(N0+N1)</a:t>
            </a:r>
          </a:p>
          <a:p>
            <a:pPr marL="628650" lvl="1" indent="-171450">
              <a:buFont typeface="Arial" charset="0"/>
              <a:buChar char="•"/>
            </a:pPr>
            <a:r>
              <a:rPr lang="en-US" baseline="0" dirty="0">
                <a:latin typeface="Avenir Book"/>
              </a:rPr>
              <a:t>So area under the curve will depend on how unbalanced the dataset is.</a:t>
            </a:r>
            <a:endParaRPr lang="en-US" dirty="0"/>
          </a:p>
          <a:p>
            <a:endParaRPr dirty="0"/>
          </a:p>
        </p:txBody>
      </p:sp>
    </p:spTree>
    <p:extLst>
      <p:ext uri="{BB962C8B-B14F-4D97-AF65-F5344CB8AC3E}">
        <p14:creationId xmlns:p14="http://schemas.microsoft.com/office/powerpoint/2010/main" val="2102177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Solution</a:t>
            </a:r>
            <a:r>
              <a:rPr lang="en-US" baseline="0" dirty="0">
                <a:latin typeface="Avenir Book"/>
              </a:rPr>
              <a:t> lies in the existing data used to fit our model.</a:t>
            </a:r>
          </a:p>
          <a:p>
            <a:pPr marL="171450" indent="-171450">
              <a:buFont typeface="Arial" charset="0"/>
              <a:buChar char="•"/>
            </a:pPr>
            <a:r>
              <a:rPr lang="en-US" baseline="0" dirty="0">
                <a:latin typeface="Avenir Book"/>
              </a:rPr>
              <a:t>Let’s say this is some historical training set we have.</a:t>
            </a:r>
            <a:endParaRPr lang="en-US" dirty="0"/>
          </a:p>
        </p:txBody>
      </p:sp>
    </p:spTree>
    <p:extLst>
      <p:ext uri="{BB962C8B-B14F-4D97-AF65-F5344CB8AC3E}">
        <p14:creationId xmlns:p14="http://schemas.microsoft.com/office/powerpoint/2010/main" val="1157886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52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5200">
                <a:solidFill>
                  <a:schemeClr val="dk1"/>
                </a:solidFill>
              </a:defRPr>
            </a:lvl2pPr>
            <a:lvl3pPr lvl="2" indent="0" algn="ctr">
              <a:spcBef>
                <a:spcPts val="0"/>
              </a:spcBef>
              <a:buClr>
                <a:schemeClr val="dk1"/>
              </a:buClr>
              <a:buFont typeface="Arial"/>
              <a:buNone/>
              <a:defRPr sz="5200">
                <a:solidFill>
                  <a:schemeClr val="dk1"/>
                </a:solidFill>
              </a:defRPr>
            </a:lvl3pPr>
            <a:lvl4pPr lvl="3" indent="0" algn="ctr">
              <a:spcBef>
                <a:spcPts val="0"/>
              </a:spcBef>
              <a:buClr>
                <a:schemeClr val="dk1"/>
              </a:buClr>
              <a:buFont typeface="Arial"/>
              <a:buNone/>
              <a:defRPr sz="5200">
                <a:solidFill>
                  <a:schemeClr val="dk1"/>
                </a:solidFill>
              </a:defRPr>
            </a:lvl4pPr>
            <a:lvl5pPr lvl="4" indent="0" algn="ctr">
              <a:spcBef>
                <a:spcPts val="0"/>
              </a:spcBef>
              <a:buClr>
                <a:schemeClr val="dk1"/>
              </a:buClr>
              <a:buFont typeface="Arial"/>
              <a:buNone/>
              <a:defRPr sz="5200">
                <a:solidFill>
                  <a:schemeClr val="dk1"/>
                </a:solidFill>
              </a:defRPr>
            </a:lvl5pPr>
            <a:lvl6pPr lvl="5" indent="0" algn="ctr">
              <a:spcBef>
                <a:spcPts val="0"/>
              </a:spcBef>
              <a:buClr>
                <a:schemeClr val="dk1"/>
              </a:buClr>
              <a:buFont typeface="Arial"/>
              <a:buNone/>
              <a:defRPr sz="5200">
                <a:solidFill>
                  <a:schemeClr val="dk1"/>
                </a:solidFill>
              </a:defRPr>
            </a:lvl6pPr>
            <a:lvl7pPr lvl="6" indent="0" algn="ctr">
              <a:spcBef>
                <a:spcPts val="0"/>
              </a:spcBef>
              <a:buClr>
                <a:schemeClr val="dk1"/>
              </a:buClr>
              <a:buFont typeface="Arial"/>
              <a:buNone/>
              <a:defRPr sz="5200">
                <a:solidFill>
                  <a:schemeClr val="dk1"/>
                </a:solidFill>
              </a:defRPr>
            </a:lvl7pPr>
            <a:lvl8pPr lvl="7" indent="0" algn="ctr">
              <a:spcBef>
                <a:spcPts val="0"/>
              </a:spcBef>
              <a:buClr>
                <a:schemeClr val="dk1"/>
              </a:buClr>
              <a:buFont typeface="Arial"/>
              <a:buNone/>
              <a:defRPr sz="5200">
                <a:solidFill>
                  <a:schemeClr val="dk1"/>
                </a:solidFill>
              </a:defRPr>
            </a:lvl8pPr>
            <a:lvl9pPr lvl="8" indent="0" algn="ctr">
              <a:spcBef>
                <a:spcPts val="0"/>
              </a:spcBef>
              <a:buClr>
                <a:schemeClr val="dk1"/>
              </a:buClr>
              <a:buFont typeface="Arial"/>
              <a:buNone/>
              <a:defRPr sz="5200">
                <a:solidFill>
                  <a:schemeClr val="dk1"/>
                </a:solidFill>
              </a:defRPr>
            </a:lvl9pPr>
          </a:lstStyle>
          <a:p>
            <a:endParaRPr/>
          </a:p>
        </p:txBody>
      </p:sp>
      <p:sp>
        <p:nvSpPr>
          <p:cNvPr id="11" name="Shape 11"/>
          <p:cNvSpPr txBox="1">
            <a:spLocks noGrp="1"/>
          </p:cNvSpPr>
          <p:nvPr>
            <p:ph type="subTitle" idx="1"/>
          </p:nvPr>
        </p:nvSpPr>
        <p:spPr>
          <a:xfrm>
            <a:off x="311700" y="2834125"/>
            <a:ext cx="8520599" cy="7926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1pPr>
            <a:lvl2pPr marL="457200" marR="0" lvl="1"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2pPr>
            <a:lvl3pPr marL="914400" marR="0" lvl="2"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3pPr>
            <a:lvl4pPr marL="1371600" marR="0" lvl="3"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4pPr>
            <a:lvl5pPr marL="1828800" marR="0" lvl="4"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5pPr>
            <a:lvl6pPr marL="2286000" marR="0" lvl="5"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6pPr>
            <a:lvl7pPr marL="2743200" marR="0" lvl="6"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7pPr>
            <a:lvl8pPr marL="3200400" marR="0" lvl="7"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8pPr>
            <a:lvl9pPr marL="3657600" marR="0" lvl="8"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9pPr>
          </a:lstStyle>
          <a:p>
            <a:endParaRPr/>
          </a:p>
        </p:txBody>
      </p:sp>
      <p:sp>
        <p:nvSpPr>
          <p:cNvPr id="12" name="Shape 12"/>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F90D3069-4415-4E77-B65B-EF0115801BAA}" type="datetimeFigureOut">
              <a:rPr lang="en-US" smtClean="0"/>
              <a:t>2/17/2020</a:t>
            </a:fld>
            <a:endParaRPr 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A880DE4-6F28-4CEB-87D6-558DEE0C46BF}" type="slidenum">
              <a:rPr lang="en-US" smtClean="0"/>
              <a:t>‹#›</a:t>
            </a:fld>
            <a:endParaRPr lang="en-US"/>
          </a:p>
        </p:txBody>
      </p:sp>
    </p:spTree>
    <p:extLst>
      <p:ext uri="{BB962C8B-B14F-4D97-AF65-F5344CB8AC3E}">
        <p14:creationId xmlns:p14="http://schemas.microsoft.com/office/powerpoint/2010/main" val="107664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body">
    <p:spTree>
      <p:nvGrpSpPr>
        <p:cNvPr id="1" name="Shape 13"/>
        <p:cNvGrpSpPr/>
        <p:nvPr/>
      </p:nvGrpSpPr>
      <p:grpSpPr>
        <a:xfrm>
          <a:off x="0" y="0"/>
          <a:ext cx="0" cy="0"/>
          <a:chOff x="0" y="0"/>
          <a:chExt cx="0" cy="0"/>
        </a:xfrm>
      </p:grpSpPr>
      <p:sp>
        <p:nvSpPr>
          <p:cNvPr id="2" name="Shape 99"/>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3" name="Shape 106"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Tree>
    <p:extLst>
      <p:ext uri="{BB962C8B-B14F-4D97-AF65-F5344CB8AC3E}">
        <p14:creationId xmlns:p14="http://schemas.microsoft.com/office/powerpoint/2010/main" val="1455023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Machine Learning Foundation  © 2020 IBM Corporation</a:t>
            </a:r>
          </a:p>
        </p:txBody>
      </p:sp>
    </p:spTree>
    <p:extLst>
      <p:ext uri="{BB962C8B-B14F-4D97-AF65-F5344CB8AC3E}">
        <p14:creationId xmlns:p14="http://schemas.microsoft.com/office/powerpoint/2010/main" val="494112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Bulleted Text">
    <p:spTree>
      <p:nvGrpSpPr>
        <p:cNvPr id="1" name=""/>
        <p:cNvGrpSpPr/>
        <p:nvPr/>
      </p:nvGrpSpPr>
      <p:grpSpPr>
        <a:xfrm>
          <a:off x="0" y="0"/>
          <a:ext cx="0" cy="0"/>
          <a:chOff x="0" y="0"/>
          <a:chExt cx="0" cy="0"/>
        </a:xfrm>
      </p:grpSpPr>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6" name="Title Text"/>
          <p:cNvSpPr txBox="1">
            <a:spLocks noGrp="1"/>
          </p:cNvSpPr>
          <p:nvPr>
            <p:ph type="title"/>
          </p:nvPr>
        </p:nvSpPr>
        <p:spPr>
          <a:prstGeom prst="rect">
            <a:avLst/>
          </a:prstGeom>
        </p:spPr>
        <p:txBody>
          <a:bodyPr/>
          <a:lstStyle/>
          <a:p>
            <a:r>
              <a:t>Title Text</a:t>
            </a:r>
          </a:p>
        </p:txBody>
      </p:sp>
      <p:sp>
        <p:nvSpPr>
          <p:cNvPr id="4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456309174"/>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body">
    <p:spTree>
      <p:nvGrpSpPr>
        <p:cNvPr id="1" name="Shape 13"/>
        <p:cNvGrpSpPr/>
        <p:nvPr/>
      </p:nvGrpSpPr>
      <p:grpSpPr>
        <a:xfrm>
          <a:off x="0" y="0"/>
          <a:ext cx="0" cy="0"/>
          <a:chOff x="0" y="0"/>
          <a:chExt cx="0" cy="0"/>
        </a:xfrm>
      </p:grpSpPr>
      <p:sp>
        <p:nvSpPr>
          <p:cNvPr id="2" name="Shape 99"/>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pic>
        <p:nvPicPr>
          <p:cNvPr id="4" name="Shape 106"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ody">
    <p:spTree>
      <p:nvGrpSpPr>
        <p:cNvPr id="1" name="Shape 13"/>
        <p:cNvGrpSpPr/>
        <p:nvPr/>
      </p:nvGrpSpPr>
      <p:grpSpPr>
        <a:xfrm>
          <a:off x="0" y="0"/>
          <a:ext cx="0" cy="0"/>
          <a:chOff x="0" y="0"/>
          <a:chExt cx="0" cy="0"/>
        </a:xfrm>
      </p:grpSpPr>
      <p:sp>
        <p:nvSpPr>
          <p:cNvPr id="7" name="Shape 99"/>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cxnSp>
        <p:nvCxnSpPr>
          <p:cNvPr id="6" name="Shape 98"/>
          <p:cNvCxnSpPr/>
          <p:nvPr userDrawn="1"/>
        </p:nvCxnSpPr>
        <p:spPr>
          <a:xfrm>
            <a:off x="0" y="1024800"/>
            <a:ext cx="4178099" cy="0"/>
          </a:xfrm>
          <a:prstGeom prst="straightConnector1">
            <a:avLst/>
          </a:prstGeom>
          <a:noFill/>
          <a:ln w="19050" cap="flat" cmpd="sng">
            <a:solidFill>
              <a:srgbClr val="3A9ED9"/>
            </a:solidFill>
            <a:prstDash val="solid"/>
            <a:round/>
            <a:headEnd type="none" w="med" len="med"/>
            <a:tailEnd type="none" w="med" len="med"/>
          </a:ln>
        </p:spPr>
      </p:cxnSp>
      <p:pic>
        <p:nvPicPr>
          <p:cNvPr id="9" name="Shape 106"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2" name="Title 1"/>
          <p:cNvSpPr>
            <a:spLocks noGrp="1"/>
          </p:cNvSpPr>
          <p:nvPr>
            <p:ph type="title" hasCustomPrompt="1"/>
          </p:nvPr>
        </p:nvSpPr>
        <p:spPr>
          <a:xfrm>
            <a:off x="311700" y="192126"/>
            <a:ext cx="7766550" cy="690525"/>
          </a:xfrm>
          <a:prstGeom prst="rect">
            <a:avLst/>
          </a:prstGeom>
        </p:spPr>
        <p:txBody>
          <a:bodyPr/>
          <a:lstStyle>
            <a:lvl1pPr>
              <a:buSzPct val="25000"/>
              <a:buFont typeface="Source Code Pro"/>
              <a:buNone/>
              <a:defRPr sz="2800" baseline="0"/>
            </a:lvl1pPr>
          </a:lstStyle>
          <a:p>
            <a:pPr>
              <a:buSzPct val="25000"/>
              <a:buFont typeface="Source Code Pro"/>
              <a:buNone/>
            </a:pPr>
            <a:r>
              <a:rPr lang="en-US" b="1" dirty="0">
                <a:solidFill>
                  <a:srgbClr val="3A9ED9"/>
                </a:solidFill>
                <a:latin typeface="Source Code Pro"/>
                <a:ea typeface="Source Code Pro"/>
                <a:cs typeface="Source Code Pro"/>
                <a:sym typeface="Source Code Pro"/>
              </a:rPr>
              <a:t>Title</a:t>
            </a:r>
            <a:endParaRPr lang="en" b="1" dirty="0">
              <a:solidFill>
                <a:srgbClr val="3A9ED9"/>
              </a:solidFill>
              <a:latin typeface="Source Code Pro"/>
              <a:ea typeface="Source Code Pro"/>
              <a:cs typeface="Source Code Pro"/>
              <a:sym typeface="Source Code Pro"/>
            </a:endParaRPr>
          </a:p>
        </p:txBody>
      </p:sp>
      <p:sp>
        <p:nvSpPr>
          <p:cNvPr id="4" name="Text Placeholder 3"/>
          <p:cNvSpPr>
            <a:spLocks noGrp="1"/>
          </p:cNvSpPr>
          <p:nvPr>
            <p:ph type="body" sz="quarter" idx="10" hasCustomPrompt="1"/>
          </p:nvPr>
        </p:nvSpPr>
        <p:spPr>
          <a:xfrm>
            <a:off x="311700" y="1295930"/>
            <a:ext cx="8527498" cy="3542769"/>
          </a:xfrm>
          <a:prstGeom prst="rect">
            <a:avLst/>
          </a:prstGeom>
        </p:spPr>
        <p:txBody>
          <a:bodyPr/>
          <a:lstStyle>
            <a:lvl1pPr marL="457200" marR="0" indent="-381000" algn="l" rtl="0">
              <a:lnSpc>
                <a:spcPct val="115000"/>
              </a:lnSpc>
              <a:spcBef>
                <a:spcPts val="0"/>
              </a:spcBef>
              <a:spcAft>
                <a:spcPts val="0"/>
              </a:spcAft>
              <a:buClr>
                <a:srgbClr val="434343"/>
              </a:buClr>
              <a:buSzPct val="100000"/>
              <a:buFont typeface="Calibri"/>
              <a:buChar char="●"/>
              <a:defRPr sz="1400"/>
            </a:lvl1pPr>
          </a:lstStyle>
          <a:p>
            <a:pPr marL="457200" marR="0" lvl="0" indent="-381000" algn="l" rtl="0">
              <a:lnSpc>
                <a:spcPct val="115000"/>
              </a:lnSpc>
              <a:spcBef>
                <a:spcPts val="0"/>
              </a:spcBef>
              <a:spcAft>
                <a:spcPts val="0"/>
              </a:spcAft>
              <a:buClr>
                <a:srgbClr val="434343"/>
              </a:buClr>
              <a:buSzPct val="100000"/>
              <a:buFont typeface="Calibri"/>
              <a:buChar char="●"/>
            </a:pPr>
            <a:r>
              <a:rPr lang="en" sz="2400" b="0" i="0" u="none" strike="noStrike" cap="none" dirty="0">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100000"/>
              <a:buFont typeface="Calibri"/>
              <a:buChar char="●"/>
            </a:pPr>
            <a:r>
              <a:rPr lang="en" sz="2400" b="0" i="0" u="none" strike="noStrike" cap="none" dirty="0">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100000"/>
              <a:buFont typeface="Calibri"/>
              <a:buChar char="●"/>
            </a:pPr>
            <a:r>
              <a:rPr lang="en" sz="2400" b="0" i="0" u="none" strike="noStrike" cap="none" dirty="0">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100000"/>
              <a:buFont typeface="Calibri"/>
              <a:buChar char="●"/>
            </a:pPr>
            <a:r>
              <a:rPr lang="en" sz="2400" b="0" i="0" u="none" strike="noStrike" cap="none" dirty="0">
                <a:solidFill>
                  <a:srgbClr val="434343"/>
                </a:solidFill>
                <a:latin typeface="Calibri"/>
                <a:ea typeface="Calibri"/>
                <a:cs typeface="Calibri"/>
                <a:sym typeface="Calibri"/>
              </a:rPr>
              <a:t>Bullet point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20"/>
        <p:cNvGrpSpPr/>
        <p:nvPr/>
      </p:nvGrpSpPr>
      <p:grpSpPr>
        <a:xfrm>
          <a:off x="0" y="0"/>
          <a:ext cx="0" cy="0"/>
          <a:chOff x="0" y="0"/>
          <a:chExt cx="0" cy="0"/>
        </a:xfrm>
      </p:grpSpPr>
      <p:sp>
        <p:nvSpPr>
          <p:cNvPr id="6" name="Shape 113"/>
          <p:cNvSpPr txBox="1">
            <a:spLocks noGrp="1"/>
          </p:cNvSpPr>
          <p:nvPr>
            <p:ph type="title"/>
          </p:nvPr>
        </p:nvSpPr>
        <p:spPr>
          <a:xfrm>
            <a:off x="1028550" y="1135100"/>
            <a:ext cx="1813199" cy="4724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1800" b="1" i="0" u="none" strike="noStrike" cap="none" dirty="0">
                <a:solidFill>
                  <a:srgbClr val="3A9ED9"/>
                </a:solidFill>
                <a:latin typeface="Source Code Pro"/>
                <a:ea typeface="Source Code Pro"/>
                <a:cs typeface="Source Code Pro"/>
                <a:sym typeface="Source Code Pro"/>
              </a:rPr>
              <a:t>Heading</a:t>
            </a:r>
          </a:p>
        </p:txBody>
      </p:sp>
      <p:sp>
        <p:nvSpPr>
          <p:cNvPr id="7" name="Shape 114"/>
          <p:cNvSpPr txBox="1">
            <a:spLocks noGrp="1"/>
          </p:cNvSpPr>
          <p:nvPr>
            <p:ph type="body" idx="1"/>
          </p:nvPr>
        </p:nvSpPr>
        <p:spPr>
          <a:xfrm>
            <a:off x="912150" y="1981550"/>
            <a:ext cx="2045999" cy="17007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pic>
        <p:nvPicPr>
          <p:cNvPr id="8" name="Shape 115"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9" name="Shape 116"/>
          <p:cNvCxnSpPr/>
          <p:nvPr userDrawn="1"/>
        </p:nvCxnSpPr>
        <p:spPr>
          <a:xfrm>
            <a:off x="959550" y="1701550"/>
            <a:ext cx="1951199" cy="0"/>
          </a:xfrm>
          <a:prstGeom prst="straightConnector1">
            <a:avLst/>
          </a:prstGeom>
          <a:noFill/>
          <a:ln w="19050" cap="flat" cmpd="sng">
            <a:solidFill>
              <a:srgbClr val="3A9ED9"/>
            </a:solidFill>
            <a:prstDash val="solid"/>
            <a:round/>
            <a:headEnd type="none" w="med" len="med"/>
            <a:tailEnd type="none" w="med" len="med"/>
          </a:ln>
        </p:spPr>
      </p:cxnSp>
      <p:sp>
        <p:nvSpPr>
          <p:cNvPr id="10" name="Shape 117"/>
          <p:cNvSpPr txBox="1">
            <a:spLocks/>
          </p:cNvSpPr>
          <p:nvPr userDrawn="1"/>
        </p:nvSpPr>
        <p:spPr>
          <a:xfrm>
            <a:off x="3607200" y="1135100"/>
            <a:ext cx="1813199" cy="472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FFFFFF"/>
              </a:buClr>
              <a:buSzPct val="25000"/>
              <a:buFont typeface="Source Code Pro"/>
              <a:buNone/>
            </a:pPr>
            <a:r>
              <a:rPr lang="en" sz="1800" b="1" dirty="0">
                <a:solidFill>
                  <a:srgbClr val="ED0096"/>
                </a:solidFill>
                <a:latin typeface="Source Code Pro"/>
                <a:ea typeface="Source Code Pro"/>
                <a:cs typeface="Source Code Pro"/>
                <a:sym typeface="Source Code Pro"/>
              </a:rPr>
              <a:t>Heading</a:t>
            </a:r>
          </a:p>
        </p:txBody>
      </p:sp>
      <p:sp>
        <p:nvSpPr>
          <p:cNvPr id="11" name="Shape 118"/>
          <p:cNvSpPr txBox="1">
            <a:spLocks noGrp="1"/>
          </p:cNvSpPr>
          <p:nvPr>
            <p:ph type="body" idx="10"/>
          </p:nvPr>
        </p:nvSpPr>
        <p:spPr>
          <a:xfrm>
            <a:off x="3490800" y="1981550"/>
            <a:ext cx="2045999" cy="17007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cxnSp>
        <p:nvCxnSpPr>
          <p:cNvPr id="12" name="Shape 119"/>
          <p:cNvCxnSpPr/>
          <p:nvPr userDrawn="1"/>
        </p:nvCxnSpPr>
        <p:spPr>
          <a:xfrm>
            <a:off x="3538200" y="1701550"/>
            <a:ext cx="1951199" cy="0"/>
          </a:xfrm>
          <a:prstGeom prst="straightConnector1">
            <a:avLst/>
          </a:prstGeom>
          <a:noFill/>
          <a:ln w="19050" cap="flat" cmpd="sng">
            <a:solidFill>
              <a:srgbClr val="ED0096"/>
            </a:solidFill>
            <a:prstDash val="solid"/>
            <a:round/>
            <a:headEnd type="none" w="med" len="med"/>
            <a:tailEnd type="none" w="med" len="med"/>
          </a:ln>
        </p:spPr>
      </p:cxnSp>
      <p:sp>
        <p:nvSpPr>
          <p:cNvPr id="13" name="Shape 120"/>
          <p:cNvSpPr txBox="1">
            <a:spLocks/>
          </p:cNvSpPr>
          <p:nvPr userDrawn="1"/>
        </p:nvSpPr>
        <p:spPr>
          <a:xfrm>
            <a:off x="6302250" y="1135100"/>
            <a:ext cx="1813199" cy="472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FFFFFF"/>
              </a:buClr>
              <a:buSzPct val="25000"/>
              <a:buFont typeface="Source Code Pro"/>
              <a:buNone/>
            </a:pPr>
            <a:r>
              <a:rPr lang="en" sz="1800" b="1">
                <a:solidFill>
                  <a:srgbClr val="EF3969"/>
                </a:solidFill>
                <a:latin typeface="Source Code Pro"/>
                <a:ea typeface="Source Code Pro"/>
                <a:cs typeface="Source Code Pro"/>
                <a:sym typeface="Source Code Pro"/>
              </a:rPr>
              <a:t>Heading</a:t>
            </a:r>
          </a:p>
        </p:txBody>
      </p:sp>
      <p:sp>
        <p:nvSpPr>
          <p:cNvPr id="14" name="Shape 121"/>
          <p:cNvSpPr txBox="1">
            <a:spLocks noGrp="1"/>
          </p:cNvSpPr>
          <p:nvPr>
            <p:ph type="body" idx="11"/>
          </p:nvPr>
        </p:nvSpPr>
        <p:spPr>
          <a:xfrm>
            <a:off x="6185850" y="1981550"/>
            <a:ext cx="2045999" cy="17007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cxnSp>
        <p:nvCxnSpPr>
          <p:cNvPr id="15" name="Shape 122"/>
          <p:cNvCxnSpPr/>
          <p:nvPr userDrawn="1"/>
        </p:nvCxnSpPr>
        <p:spPr>
          <a:xfrm>
            <a:off x="6233250" y="1701550"/>
            <a:ext cx="1951199" cy="0"/>
          </a:xfrm>
          <a:prstGeom prst="straightConnector1">
            <a:avLst/>
          </a:prstGeom>
          <a:noFill/>
          <a:ln w="19050" cap="flat" cmpd="sng">
            <a:solidFill>
              <a:srgbClr val="EF3969"/>
            </a:solidFill>
            <a:prstDash val="solid"/>
            <a:round/>
            <a:headEnd type="none" w="med" len="med"/>
            <a:tailEnd type="none" w="med" len="med"/>
          </a:ln>
        </p:spPr>
      </p:cxnSp>
      <p:cxnSp>
        <p:nvCxnSpPr>
          <p:cNvPr id="16" name="Shape 123"/>
          <p:cNvCxnSpPr/>
          <p:nvPr userDrawn="1"/>
        </p:nvCxnSpPr>
        <p:spPr>
          <a:xfrm>
            <a:off x="959550" y="3763075"/>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17" name="Shape 124"/>
          <p:cNvCxnSpPr/>
          <p:nvPr userDrawn="1"/>
        </p:nvCxnSpPr>
        <p:spPr>
          <a:xfrm>
            <a:off x="3538200" y="3763075"/>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18" name="Shape 125"/>
          <p:cNvCxnSpPr/>
          <p:nvPr userDrawn="1"/>
        </p:nvCxnSpPr>
        <p:spPr>
          <a:xfrm>
            <a:off x="6233250" y="3763075"/>
            <a:ext cx="1951199" cy="0"/>
          </a:xfrm>
          <a:prstGeom prst="straightConnector1">
            <a:avLst/>
          </a:prstGeom>
          <a:noFill/>
          <a:ln w="19050" cap="flat" cmpd="sng">
            <a:solidFill>
              <a:srgbClr val="EF3969"/>
            </a:solidFill>
            <a:prstDash val="solid"/>
            <a:round/>
            <a:headEnd type="none" w="med" len="med"/>
            <a:tailEnd type="none" w="med" len="med"/>
          </a:ln>
        </p:spPr>
      </p:cxnSp>
      <p:sp>
        <p:nvSpPr>
          <p:cNvPr id="19" name="Shape 126"/>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5"/>
        <p:cNvGrpSpPr/>
        <p:nvPr/>
      </p:nvGrpSpPr>
      <p:grpSpPr>
        <a:xfrm>
          <a:off x="0" y="0"/>
          <a:ext cx="0" cy="0"/>
          <a:chOff x="0" y="0"/>
          <a:chExt cx="0" cy="0"/>
        </a:xfrm>
      </p:grpSpPr>
      <p:sp>
        <p:nvSpPr>
          <p:cNvPr id="4" name="Shape 131"/>
          <p:cNvSpPr txBox="1">
            <a:spLocks noGrp="1"/>
          </p:cNvSpPr>
          <p:nvPr>
            <p:ph type="title"/>
          </p:nvPr>
        </p:nvSpPr>
        <p:spPr>
          <a:xfrm>
            <a:off x="1028550" y="1917783"/>
            <a:ext cx="1813199" cy="4724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1800" b="1" i="0" u="none" strike="noStrike" cap="none">
                <a:solidFill>
                  <a:srgbClr val="3A9ED9"/>
                </a:solidFill>
                <a:latin typeface="Source Code Pro"/>
                <a:ea typeface="Source Code Pro"/>
                <a:cs typeface="Source Code Pro"/>
                <a:sym typeface="Source Code Pro"/>
              </a:rPr>
              <a:t>Heading</a:t>
            </a:r>
          </a:p>
        </p:txBody>
      </p:sp>
      <p:sp>
        <p:nvSpPr>
          <p:cNvPr id="5" name="Shape 132"/>
          <p:cNvSpPr txBox="1">
            <a:spLocks noGrp="1"/>
          </p:cNvSpPr>
          <p:nvPr>
            <p:ph type="body" idx="1"/>
          </p:nvPr>
        </p:nvSpPr>
        <p:spPr>
          <a:xfrm>
            <a:off x="912150" y="2438750"/>
            <a:ext cx="2045999" cy="14706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pic>
        <p:nvPicPr>
          <p:cNvPr id="6" name="Shape 133"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7" name="Shape 134"/>
          <p:cNvSpPr txBox="1">
            <a:spLocks/>
          </p:cNvSpPr>
          <p:nvPr userDrawn="1"/>
        </p:nvSpPr>
        <p:spPr>
          <a:xfrm>
            <a:off x="3607200" y="1917783"/>
            <a:ext cx="1813199" cy="472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FFFFFF"/>
              </a:buClr>
              <a:buSzPct val="25000"/>
              <a:buFont typeface="Source Code Pro"/>
              <a:buNone/>
            </a:pPr>
            <a:r>
              <a:rPr lang="en" sz="1800" b="1">
                <a:solidFill>
                  <a:srgbClr val="ED0096"/>
                </a:solidFill>
                <a:latin typeface="Source Code Pro"/>
                <a:ea typeface="Source Code Pro"/>
                <a:cs typeface="Source Code Pro"/>
                <a:sym typeface="Source Code Pro"/>
              </a:rPr>
              <a:t>Heading</a:t>
            </a:r>
          </a:p>
        </p:txBody>
      </p:sp>
      <p:sp>
        <p:nvSpPr>
          <p:cNvPr id="8" name="Shape 135"/>
          <p:cNvSpPr txBox="1">
            <a:spLocks noGrp="1"/>
          </p:cNvSpPr>
          <p:nvPr>
            <p:ph type="body" idx="10"/>
          </p:nvPr>
        </p:nvSpPr>
        <p:spPr>
          <a:xfrm>
            <a:off x="3490800" y="2438750"/>
            <a:ext cx="2045999" cy="14706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sp>
        <p:nvSpPr>
          <p:cNvPr id="9" name="Shape 136"/>
          <p:cNvSpPr txBox="1">
            <a:spLocks/>
          </p:cNvSpPr>
          <p:nvPr userDrawn="1"/>
        </p:nvSpPr>
        <p:spPr>
          <a:xfrm>
            <a:off x="6302250" y="1917783"/>
            <a:ext cx="1813199" cy="472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FFFFFF"/>
              </a:buClr>
              <a:buSzPct val="25000"/>
              <a:buFont typeface="Source Code Pro"/>
              <a:buNone/>
            </a:pPr>
            <a:r>
              <a:rPr lang="en" sz="1800" b="1">
                <a:solidFill>
                  <a:srgbClr val="EF3969"/>
                </a:solidFill>
                <a:latin typeface="Source Code Pro"/>
                <a:ea typeface="Source Code Pro"/>
                <a:cs typeface="Source Code Pro"/>
                <a:sym typeface="Source Code Pro"/>
              </a:rPr>
              <a:t>Heading</a:t>
            </a:r>
          </a:p>
        </p:txBody>
      </p:sp>
      <p:sp>
        <p:nvSpPr>
          <p:cNvPr id="10" name="Shape 137"/>
          <p:cNvSpPr txBox="1">
            <a:spLocks noGrp="1"/>
          </p:cNvSpPr>
          <p:nvPr>
            <p:ph type="body" idx="11"/>
          </p:nvPr>
        </p:nvSpPr>
        <p:spPr>
          <a:xfrm>
            <a:off x="6185850" y="2438750"/>
            <a:ext cx="2045999" cy="14706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cxnSp>
        <p:nvCxnSpPr>
          <p:cNvPr id="11" name="Shape 138"/>
          <p:cNvCxnSpPr/>
          <p:nvPr userDrawn="1"/>
        </p:nvCxnSpPr>
        <p:spPr>
          <a:xfrm>
            <a:off x="959550" y="4144075"/>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12" name="Shape 139"/>
          <p:cNvCxnSpPr/>
          <p:nvPr userDrawn="1"/>
        </p:nvCxnSpPr>
        <p:spPr>
          <a:xfrm>
            <a:off x="3538200" y="4144075"/>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13" name="Shape 140"/>
          <p:cNvCxnSpPr/>
          <p:nvPr userDrawn="1"/>
        </p:nvCxnSpPr>
        <p:spPr>
          <a:xfrm>
            <a:off x="6233250" y="4144075"/>
            <a:ext cx="1951199" cy="0"/>
          </a:xfrm>
          <a:prstGeom prst="straightConnector1">
            <a:avLst/>
          </a:prstGeom>
          <a:noFill/>
          <a:ln w="19050" cap="flat" cmpd="sng">
            <a:solidFill>
              <a:srgbClr val="EF3969"/>
            </a:solidFill>
            <a:prstDash val="solid"/>
            <a:round/>
            <a:headEnd type="none" w="med" len="med"/>
            <a:tailEnd type="none" w="med" len="med"/>
          </a:ln>
        </p:spPr>
      </p:cxnSp>
      <p:cxnSp>
        <p:nvCxnSpPr>
          <p:cNvPr id="14" name="Shape 141"/>
          <p:cNvCxnSpPr/>
          <p:nvPr userDrawn="1"/>
        </p:nvCxnSpPr>
        <p:spPr>
          <a:xfrm>
            <a:off x="959550" y="1316850"/>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15" name="Shape 142"/>
          <p:cNvCxnSpPr/>
          <p:nvPr userDrawn="1"/>
        </p:nvCxnSpPr>
        <p:spPr>
          <a:xfrm>
            <a:off x="3538200" y="1316850"/>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16" name="Shape 143"/>
          <p:cNvCxnSpPr/>
          <p:nvPr userDrawn="1"/>
        </p:nvCxnSpPr>
        <p:spPr>
          <a:xfrm>
            <a:off x="6233250" y="1316850"/>
            <a:ext cx="1951199" cy="0"/>
          </a:xfrm>
          <a:prstGeom prst="straightConnector1">
            <a:avLst/>
          </a:prstGeom>
          <a:noFill/>
          <a:ln w="19050" cap="flat" cmpd="sng">
            <a:solidFill>
              <a:srgbClr val="EF3969"/>
            </a:solidFill>
            <a:prstDash val="solid"/>
            <a:round/>
            <a:headEnd type="none" w="med" len="med"/>
            <a:tailEnd type="none" w="med" len="med"/>
          </a:ln>
        </p:spPr>
      </p:cxnSp>
      <p:sp>
        <p:nvSpPr>
          <p:cNvPr id="17" name="Shape 144"/>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18" name="Shape 145"/>
          <p:cNvSpPr/>
          <p:nvPr userDrawn="1"/>
        </p:nvSpPr>
        <p:spPr>
          <a:xfrm>
            <a:off x="1500750" y="882450"/>
            <a:ext cx="868800" cy="868800"/>
          </a:xfrm>
          <a:prstGeom prst="ellipse">
            <a:avLst/>
          </a:prstGeom>
          <a:solidFill>
            <a:srgbClr val="3A9ED9"/>
          </a:solidFill>
          <a:ln>
            <a:noFill/>
          </a:ln>
        </p:spPr>
        <p:txBody>
          <a:bodyPr lIns="91425" tIns="91425" rIns="91425" bIns="91425" anchor="ctr" anchorCtr="0">
            <a:noAutofit/>
          </a:bodyPr>
          <a:lstStyle/>
          <a:p>
            <a:pPr>
              <a:buClr>
                <a:srgbClr val="000000"/>
              </a:buClr>
              <a:buFont typeface="Arial"/>
              <a:buNone/>
            </a:pPr>
            <a:endParaRPr/>
          </a:p>
        </p:txBody>
      </p:sp>
      <p:sp>
        <p:nvSpPr>
          <p:cNvPr id="19" name="Shape 146"/>
          <p:cNvSpPr/>
          <p:nvPr userDrawn="1"/>
        </p:nvSpPr>
        <p:spPr>
          <a:xfrm>
            <a:off x="4079400" y="882450"/>
            <a:ext cx="868800" cy="868800"/>
          </a:xfrm>
          <a:prstGeom prst="ellipse">
            <a:avLst/>
          </a:prstGeom>
          <a:solidFill>
            <a:srgbClr val="ED0096"/>
          </a:solidFill>
          <a:ln>
            <a:noFill/>
          </a:ln>
        </p:spPr>
        <p:txBody>
          <a:bodyPr lIns="91425" tIns="91425" rIns="91425" bIns="91425" anchor="ctr" anchorCtr="0">
            <a:noAutofit/>
          </a:bodyPr>
          <a:lstStyle/>
          <a:p>
            <a:pPr>
              <a:buClr>
                <a:srgbClr val="000000"/>
              </a:buClr>
              <a:buFont typeface="Arial"/>
              <a:buNone/>
            </a:pPr>
            <a:endParaRPr/>
          </a:p>
        </p:txBody>
      </p:sp>
      <p:sp>
        <p:nvSpPr>
          <p:cNvPr id="20" name="Shape 147"/>
          <p:cNvSpPr/>
          <p:nvPr userDrawn="1"/>
        </p:nvSpPr>
        <p:spPr>
          <a:xfrm>
            <a:off x="6774450" y="882450"/>
            <a:ext cx="868800" cy="868800"/>
          </a:xfrm>
          <a:prstGeom prst="ellipse">
            <a:avLst/>
          </a:prstGeom>
          <a:solidFill>
            <a:srgbClr val="EF3969"/>
          </a:solidFill>
          <a:ln>
            <a:noFill/>
          </a:ln>
        </p:spPr>
        <p:txBody>
          <a:bodyPr lIns="91425" tIns="91425" rIns="91425" bIns="91425" anchor="ctr" anchorCtr="0">
            <a:noAutofit/>
          </a:bodyPr>
          <a:lstStyle/>
          <a:p>
            <a:pPr>
              <a:buClr>
                <a:srgbClr val="000000"/>
              </a:buClr>
              <a:buFont typeface="Arial"/>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25"/>
        <p:cNvGrpSpPr/>
        <p:nvPr/>
      </p:nvGrpSpPr>
      <p:grpSpPr>
        <a:xfrm>
          <a:off x="0" y="0"/>
          <a:ext cx="0" cy="0"/>
          <a:chOff x="0" y="0"/>
          <a:chExt cx="0" cy="0"/>
        </a:xfrm>
      </p:grpSpPr>
      <p:sp>
        <p:nvSpPr>
          <p:cNvPr id="21" name="Shape 152"/>
          <p:cNvSpPr txBox="1">
            <a:spLocks noGrp="1"/>
          </p:cNvSpPr>
          <p:nvPr>
            <p:ph type="title"/>
          </p:nvPr>
        </p:nvSpPr>
        <p:spPr>
          <a:xfrm>
            <a:off x="1666500" y="1612975"/>
            <a:ext cx="5811000" cy="7724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3000" b="1" i="0" u="none" strike="noStrike" cap="none">
                <a:solidFill>
                  <a:srgbClr val="3A9ED9"/>
                </a:solidFill>
                <a:latin typeface="Source Code Pro"/>
                <a:ea typeface="Source Code Pro"/>
                <a:cs typeface="Source Code Pro"/>
                <a:sym typeface="Source Code Pro"/>
              </a:rPr>
              <a:t>/ Heading goes here /</a:t>
            </a:r>
          </a:p>
        </p:txBody>
      </p:sp>
      <p:pic>
        <p:nvPicPr>
          <p:cNvPr id="22" name="Shape 153"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23" name="Shape 154"/>
          <p:cNvCxnSpPr/>
          <p:nvPr userDrawn="1"/>
        </p:nvCxnSpPr>
        <p:spPr>
          <a:xfrm>
            <a:off x="3596400" y="4372675"/>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24" name="Shape 155"/>
          <p:cNvCxnSpPr/>
          <p:nvPr userDrawn="1"/>
        </p:nvCxnSpPr>
        <p:spPr>
          <a:xfrm>
            <a:off x="3596400" y="935850"/>
            <a:ext cx="1951199" cy="0"/>
          </a:xfrm>
          <a:prstGeom prst="straightConnector1">
            <a:avLst/>
          </a:prstGeom>
          <a:noFill/>
          <a:ln w="19050" cap="flat" cmpd="sng">
            <a:solidFill>
              <a:srgbClr val="3A9ED9"/>
            </a:solidFill>
            <a:prstDash val="solid"/>
            <a:round/>
            <a:headEnd type="none" w="med" len="med"/>
            <a:tailEnd type="none" w="med" len="med"/>
          </a:ln>
        </p:spPr>
      </p:cxnSp>
      <p:sp>
        <p:nvSpPr>
          <p:cNvPr id="25" name="Shape 156"/>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26" name="Shape 157"/>
          <p:cNvSpPr/>
          <p:nvPr userDrawn="1"/>
        </p:nvSpPr>
        <p:spPr>
          <a:xfrm>
            <a:off x="4137600" y="501450"/>
            <a:ext cx="868800" cy="868800"/>
          </a:xfrm>
          <a:prstGeom prst="ellipse">
            <a:avLst/>
          </a:prstGeom>
          <a:solidFill>
            <a:srgbClr val="3A9ED9"/>
          </a:solidFill>
          <a:ln>
            <a:noFill/>
          </a:ln>
        </p:spPr>
        <p:txBody>
          <a:bodyPr lIns="91425" tIns="91425" rIns="91425" bIns="91425" anchor="ctr" anchorCtr="0">
            <a:noAutofit/>
          </a:bodyPr>
          <a:lstStyle/>
          <a:p>
            <a:pPr algn="ctr">
              <a:buClr>
                <a:srgbClr val="FFFFFF"/>
              </a:buClr>
              <a:buSzPct val="25000"/>
              <a:buFont typeface="Source Code Pro"/>
              <a:buNone/>
            </a:pPr>
            <a:r>
              <a:rPr lang="en" sz="3000" b="1">
                <a:solidFill>
                  <a:srgbClr val="FFFFFF"/>
                </a:solidFill>
                <a:latin typeface="Source Code Pro"/>
                <a:ea typeface="Source Code Pro"/>
                <a:cs typeface="Source Code Pro"/>
                <a:sym typeface="Source Code Pro"/>
              </a:rPr>
              <a:t>1</a:t>
            </a:r>
          </a:p>
        </p:txBody>
      </p:sp>
      <p:sp>
        <p:nvSpPr>
          <p:cNvPr id="27" name="Shape 158"/>
          <p:cNvSpPr txBox="1">
            <a:spLocks noGrp="1"/>
          </p:cNvSpPr>
          <p:nvPr>
            <p:ph type="body" idx="1"/>
          </p:nvPr>
        </p:nvSpPr>
        <p:spPr>
          <a:xfrm>
            <a:off x="770400" y="2422475"/>
            <a:ext cx="7603199" cy="1535099"/>
          </a:xfrm>
          <a:prstGeom prst="rect">
            <a:avLst/>
          </a:prstGeom>
          <a:noFill/>
          <a:ln>
            <a:noFill/>
          </a:ln>
        </p:spPr>
        <p:txBody>
          <a:bodyPr lIns="91425" tIns="91425" rIns="91425" bIns="91425" anchor="t" anchorCtr="0">
            <a:noAutofit/>
          </a:bodyPr>
          <a:lstStyle/>
          <a:p>
            <a:pPr marL="0" marR="0" lvl="0" indent="0" algn="ctr" rtl="0">
              <a:lnSpc>
                <a:spcPct val="115000"/>
              </a:lnSpc>
              <a:spcBef>
                <a:spcPts val="0"/>
              </a:spcBef>
              <a:spcAft>
                <a:spcPts val="0"/>
              </a:spcAft>
              <a:buClr>
                <a:schemeClr val="lt2"/>
              </a:buClr>
              <a:buSzPct val="25000"/>
              <a:buFont typeface="Calibri"/>
              <a:buNone/>
            </a:pPr>
            <a:r>
              <a:rPr lang="en" sz="2400" b="0" i="0" u="none" strike="noStrike" cap="none">
                <a:solidFill>
                  <a:srgbClr val="434343"/>
                </a:solidFill>
                <a:latin typeface="Calibri"/>
                <a:ea typeface="Calibri"/>
                <a:cs typeface="Calibri"/>
                <a:sym typeface="Calibri"/>
              </a:rPr>
              <a:t>Fusce dapibus, tellus ac cursus commodo, tortor mauris condimentum nibh, ut fermentum massa justo sit amet risus. Aenean eu leo quam. Pellentesque ornare sem.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150850"/>
            <a:ext cx="8520599" cy="8418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36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3600">
                <a:solidFill>
                  <a:schemeClr val="dk1"/>
                </a:solidFill>
              </a:defRPr>
            </a:lvl2pPr>
            <a:lvl3pPr lvl="2" indent="0" algn="ctr">
              <a:spcBef>
                <a:spcPts val="0"/>
              </a:spcBef>
              <a:buClr>
                <a:schemeClr val="dk1"/>
              </a:buClr>
              <a:buFont typeface="Arial"/>
              <a:buNone/>
              <a:defRPr sz="3600">
                <a:solidFill>
                  <a:schemeClr val="dk1"/>
                </a:solidFill>
              </a:defRPr>
            </a:lvl3pPr>
            <a:lvl4pPr lvl="3" indent="0" algn="ctr">
              <a:spcBef>
                <a:spcPts val="0"/>
              </a:spcBef>
              <a:buClr>
                <a:schemeClr val="dk1"/>
              </a:buClr>
              <a:buFont typeface="Arial"/>
              <a:buNone/>
              <a:defRPr sz="3600">
                <a:solidFill>
                  <a:schemeClr val="dk1"/>
                </a:solidFill>
              </a:defRPr>
            </a:lvl4pPr>
            <a:lvl5pPr lvl="4" indent="0" algn="ctr">
              <a:spcBef>
                <a:spcPts val="0"/>
              </a:spcBef>
              <a:buClr>
                <a:schemeClr val="dk1"/>
              </a:buClr>
              <a:buFont typeface="Arial"/>
              <a:buNone/>
              <a:defRPr sz="3600">
                <a:solidFill>
                  <a:schemeClr val="dk1"/>
                </a:solidFill>
              </a:defRPr>
            </a:lvl5pPr>
            <a:lvl6pPr lvl="5" indent="0" algn="ctr">
              <a:spcBef>
                <a:spcPts val="0"/>
              </a:spcBef>
              <a:buClr>
                <a:schemeClr val="dk1"/>
              </a:buClr>
              <a:buFont typeface="Arial"/>
              <a:buNone/>
              <a:defRPr sz="3600">
                <a:solidFill>
                  <a:schemeClr val="dk1"/>
                </a:solidFill>
              </a:defRPr>
            </a:lvl6pPr>
            <a:lvl7pPr lvl="6" indent="0" algn="ctr">
              <a:spcBef>
                <a:spcPts val="0"/>
              </a:spcBef>
              <a:buClr>
                <a:schemeClr val="dk1"/>
              </a:buClr>
              <a:buFont typeface="Arial"/>
              <a:buNone/>
              <a:defRPr sz="3600">
                <a:solidFill>
                  <a:schemeClr val="dk1"/>
                </a:solidFill>
              </a:defRPr>
            </a:lvl7pPr>
            <a:lvl8pPr lvl="7" indent="0" algn="ctr">
              <a:spcBef>
                <a:spcPts val="0"/>
              </a:spcBef>
              <a:buClr>
                <a:schemeClr val="dk1"/>
              </a:buClr>
              <a:buFont typeface="Arial"/>
              <a:buNone/>
              <a:defRPr sz="3600">
                <a:solidFill>
                  <a:schemeClr val="dk1"/>
                </a:solidFill>
              </a:defRPr>
            </a:lvl8pPr>
            <a:lvl9pPr lvl="8" indent="0" algn="ctr">
              <a:spcBef>
                <a:spcPts val="0"/>
              </a:spcBef>
              <a:buClr>
                <a:schemeClr val="dk1"/>
              </a:buClr>
              <a:buFont typeface="Arial"/>
              <a:buNone/>
              <a:defRPr sz="3600">
                <a:solidFill>
                  <a:schemeClr val="dk1"/>
                </a:solidFill>
              </a:defRPr>
            </a:lvl9pPr>
          </a:lstStyle>
          <a:p>
            <a:endParaRPr/>
          </a:p>
        </p:txBody>
      </p:sp>
      <p:sp>
        <p:nvSpPr>
          <p:cNvPr id="19" name="Shape 19"/>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Shape 25"/>
        <p:cNvGrpSpPr/>
        <p:nvPr/>
      </p:nvGrpSpPr>
      <p:grpSpPr>
        <a:xfrm>
          <a:off x="0" y="0"/>
          <a:ext cx="0" cy="0"/>
          <a:chOff x="0" y="0"/>
          <a:chExt cx="0" cy="0"/>
        </a:xfrm>
      </p:grpSpPr>
      <p:sp>
        <p:nvSpPr>
          <p:cNvPr id="21" name="Shape 163"/>
          <p:cNvSpPr txBox="1">
            <a:spLocks noGrp="1"/>
          </p:cNvSpPr>
          <p:nvPr>
            <p:ph type="title"/>
          </p:nvPr>
        </p:nvSpPr>
        <p:spPr>
          <a:xfrm>
            <a:off x="1666500" y="1612975"/>
            <a:ext cx="5811000" cy="7724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3000" b="1" i="0" u="none" strike="noStrike" cap="none">
                <a:solidFill>
                  <a:srgbClr val="ED0096"/>
                </a:solidFill>
                <a:latin typeface="Source Code Pro"/>
                <a:ea typeface="Source Code Pro"/>
                <a:cs typeface="Source Code Pro"/>
                <a:sym typeface="Source Code Pro"/>
              </a:rPr>
              <a:t>/ Heading goes here /</a:t>
            </a:r>
          </a:p>
        </p:txBody>
      </p:sp>
      <p:pic>
        <p:nvPicPr>
          <p:cNvPr id="22" name="Shape 164"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23" name="Shape 165"/>
          <p:cNvCxnSpPr/>
          <p:nvPr userDrawn="1"/>
        </p:nvCxnSpPr>
        <p:spPr>
          <a:xfrm>
            <a:off x="3596400" y="4372675"/>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24" name="Shape 166"/>
          <p:cNvCxnSpPr/>
          <p:nvPr userDrawn="1"/>
        </p:nvCxnSpPr>
        <p:spPr>
          <a:xfrm>
            <a:off x="3596400" y="935850"/>
            <a:ext cx="1951199" cy="0"/>
          </a:xfrm>
          <a:prstGeom prst="straightConnector1">
            <a:avLst/>
          </a:prstGeom>
          <a:noFill/>
          <a:ln w="19050" cap="flat" cmpd="sng">
            <a:solidFill>
              <a:srgbClr val="ED0096"/>
            </a:solidFill>
            <a:prstDash val="solid"/>
            <a:round/>
            <a:headEnd type="none" w="med" len="med"/>
            <a:tailEnd type="none" w="med" len="med"/>
          </a:ln>
        </p:spPr>
      </p:cxnSp>
      <p:sp>
        <p:nvSpPr>
          <p:cNvPr id="25" name="Shape 167"/>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26" name="Shape 168"/>
          <p:cNvSpPr/>
          <p:nvPr userDrawn="1"/>
        </p:nvSpPr>
        <p:spPr>
          <a:xfrm>
            <a:off x="4137600" y="501450"/>
            <a:ext cx="868800" cy="868800"/>
          </a:xfrm>
          <a:prstGeom prst="ellipse">
            <a:avLst/>
          </a:prstGeom>
          <a:solidFill>
            <a:srgbClr val="ED0096"/>
          </a:solidFill>
          <a:ln>
            <a:noFill/>
          </a:ln>
        </p:spPr>
        <p:txBody>
          <a:bodyPr lIns="91425" tIns="91425" rIns="91425" bIns="91425" anchor="ctr" anchorCtr="0">
            <a:noAutofit/>
          </a:bodyPr>
          <a:lstStyle/>
          <a:p>
            <a:pPr algn="ctr">
              <a:buClr>
                <a:srgbClr val="FFFFFF"/>
              </a:buClr>
              <a:buSzPct val="25000"/>
              <a:buFont typeface="Source Code Pro"/>
              <a:buNone/>
            </a:pPr>
            <a:r>
              <a:rPr lang="en" sz="3000" b="1">
                <a:solidFill>
                  <a:srgbClr val="FFFFFF"/>
                </a:solidFill>
                <a:latin typeface="Source Code Pro"/>
                <a:ea typeface="Source Code Pro"/>
                <a:cs typeface="Source Code Pro"/>
                <a:sym typeface="Source Code Pro"/>
              </a:rPr>
              <a:t>2</a:t>
            </a:r>
          </a:p>
        </p:txBody>
      </p:sp>
      <p:sp>
        <p:nvSpPr>
          <p:cNvPr id="27" name="Shape 169"/>
          <p:cNvSpPr txBox="1">
            <a:spLocks noGrp="1"/>
          </p:cNvSpPr>
          <p:nvPr>
            <p:ph type="body" idx="1"/>
          </p:nvPr>
        </p:nvSpPr>
        <p:spPr>
          <a:xfrm>
            <a:off x="770400" y="2422475"/>
            <a:ext cx="7603199" cy="1535099"/>
          </a:xfrm>
          <a:prstGeom prst="rect">
            <a:avLst/>
          </a:prstGeom>
          <a:noFill/>
          <a:ln>
            <a:noFill/>
          </a:ln>
        </p:spPr>
        <p:txBody>
          <a:bodyPr lIns="91425" tIns="91425" rIns="91425" bIns="91425" anchor="t" anchorCtr="0">
            <a:noAutofit/>
          </a:bodyPr>
          <a:lstStyle/>
          <a:p>
            <a:pPr marL="0" marR="0" lvl="0" indent="0" algn="ctr" rtl="0">
              <a:lnSpc>
                <a:spcPct val="115000"/>
              </a:lnSpc>
              <a:spcBef>
                <a:spcPts val="0"/>
              </a:spcBef>
              <a:spcAft>
                <a:spcPts val="0"/>
              </a:spcAft>
              <a:buClr>
                <a:schemeClr val="lt2"/>
              </a:buClr>
              <a:buSzPct val="25000"/>
              <a:buFont typeface="Calibri"/>
              <a:buNone/>
            </a:pPr>
            <a:r>
              <a:rPr lang="en" sz="2400" b="0" i="0" u="none" strike="noStrike" cap="none">
                <a:solidFill>
                  <a:srgbClr val="434343"/>
                </a:solidFill>
                <a:latin typeface="Calibri"/>
                <a:ea typeface="Calibri"/>
                <a:cs typeface="Calibri"/>
                <a:sym typeface="Calibri"/>
              </a:rPr>
              <a:t>Fusce dapibus, tellus ac cursus commodo, tortor mauris condimentum nibh, ut fermentum massa justo sit amet risus. Aenean eu leo quam. Pellentesque ornare sem.</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nd description">
    <p:spTree>
      <p:nvGrpSpPr>
        <p:cNvPr id="1" name="Shape 35"/>
        <p:cNvGrpSpPr/>
        <p:nvPr/>
      </p:nvGrpSpPr>
      <p:grpSpPr>
        <a:xfrm>
          <a:off x="0" y="0"/>
          <a:ext cx="0" cy="0"/>
          <a:chOff x="0" y="0"/>
          <a:chExt cx="0" cy="0"/>
        </a:xfrm>
      </p:grpSpPr>
      <p:sp>
        <p:nvSpPr>
          <p:cNvPr id="7" name="Shape 174"/>
          <p:cNvSpPr/>
          <p:nvPr userDrawn="1"/>
        </p:nvSpPr>
        <p:spPr>
          <a:xfrm>
            <a:off x="0" y="0"/>
            <a:ext cx="4793700" cy="5151300"/>
          </a:xfrm>
          <a:prstGeom prst="rect">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8" name="Shape 176"/>
          <p:cNvSpPr txBox="1">
            <a:spLocks noGrp="1"/>
          </p:cNvSpPr>
          <p:nvPr>
            <p:ph type="title"/>
          </p:nvPr>
        </p:nvSpPr>
        <p:spPr>
          <a:xfrm>
            <a:off x="525200" y="590275"/>
            <a:ext cx="3390900" cy="228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Add a</a:t>
            </a:r>
          </a:p>
          <a:p>
            <a:pPr marL="0" marR="0" lvl="0" indent="0" algn="l"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&lt;headline&gt;</a:t>
            </a:r>
          </a:p>
          <a:p>
            <a:pPr marL="0" marR="0" lvl="0" indent="0" algn="l"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here</a:t>
            </a:r>
          </a:p>
        </p:txBody>
      </p:sp>
      <p:sp>
        <p:nvSpPr>
          <p:cNvPr id="9" name="Shape 177"/>
          <p:cNvSpPr/>
          <p:nvPr userDrawn="1"/>
        </p:nvSpPr>
        <p:spPr>
          <a:xfrm>
            <a:off x="3592175" y="0"/>
            <a:ext cx="2399399" cy="5151300"/>
          </a:xfrm>
          <a:prstGeom prst="triangle">
            <a:avLst>
              <a:gd name="adj" fmla="val 50000"/>
            </a:avLst>
          </a:prstGeom>
          <a:solidFill>
            <a:srgbClr val="FFFFFF"/>
          </a:solidFill>
          <a:ln>
            <a:noFill/>
          </a:ln>
        </p:spPr>
        <p:txBody>
          <a:bodyPr lIns="91425" tIns="91425" rIns="91425" bIns="91425" anchor="ctr" anchorCtr="0">
            <a:noAutofit/>
          </a:bodyPr>
          <a:lstStyle/>
          <a:p>
            <a:pPr>
              <a:buClr>
                <a:srgbClr val="000000"/>
              </a:buClr>
              <a:buFont typeface="Arial"/>
              <a:buNone/>
            </a:pPr>
            <a:endParaRPr/>
          </a:p>
        </p:txBody>
      </p:sp>
      <p:sp>
        <p:nvSpPr>
          <p:cNvPr id="10" name="Shape 178"/>
          <p:cNvSpPr txBox="1">
            <a:spLocks noGrp="1"/>
          </p:cNvSpPr>
          <p:nvPr>
            <p:ph type="body" idx="1"/>
          </p:nvPr>
        </p:nvSpPr>
        <p:spPr>
          <a:xfrm>
            <a:off x="5365125" y="771400"/>
            <a:ext cx="2995199" cy="31694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Calibri"/>
              <a:buNone/>
            </a:pPr>
            <a:r>
              <a:rPr lang="en" sz="2400" b="0" i="0" u="none" strike="noStrike" cap="none">
                <a:solidFill>
                  <a:srgbClr val="434343"/>
                </a:solidFill>
                <a:latin typeface="Calibri"/>
                <a:ea typeface="Calibri"/>
                <a:cs typeface="Calibri"/>
                <a:sym typeface="Calibri"/>
              </a:rPr>
              <a:t>Cras mattis cons ctetur purus sit amet fermentum adon:</a:t>
            </a:r>
          </a:p>
          <a:p>
            <a:pPr marL="0" marR="0" lvl="0" indent="0" algn="l" rtl="0">
              <a:lnSpc>
                <a:spcPct val="115000"/>
              </a:lnSpc>
              <a:spcBef>
                <a:spcPts val="0"/>
              </a:spcBef>
              <a:spcAft>
                <a:spcPts val="0"/>
              </a:spcAft>
              <a:buClr>
                <a:schemeClr val="lt2"/>
              </a:buClr>
              <a:buSzPct val="25000"/>
              <a:buFont typeface="Arial"/>
              <a:buNone/>
            </a:pPr>
            <a:endParaRPr sz="2400" b="0" i="0" u="none" strike="noStrike" cap="none">
              <a:solidFill>
                <a:srgbClr val="434343"/>
              </a:solidFill>
              <a:latin typeface="Calibri"/>
              <a:ea typeface="Calibri"/>
              <a:cs typeface="Calibri"/>
              <a:sym typeface="Calibri"/>
            </a:endParaRP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p:txBody>
      </p:sp>
      <p:pic>
        <p:nvPicPr>
          <p:cNvPr id="11" name="Shape 179"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41"/>
        <p:cNvGrpSpPr/>
        <p:nvPr/>
      </p:nvGrpSpPr>
      <p:grpSpPr>
        <a:xfrm>
          <a:off x="0" y="0"/>
          <a:ext cx="0" cy="0"/>
          <a:chOff x="0" y="0"/>
          <a:chExt cx="0" cy="0"/>
        </a:xfrm>
      </p:grpSpPr>
      <p:sp>
        <p:nvSpPr>
          <p:cNvPr id="4" name="Shape 184"/>
          <p:cNvSpPr/>
          <p:nvPr userDrawn="1"/>
        </p:nvSpPr>
        <p:spPr>
          <a:xfrm>
            <a:off x="4350200" y="0"/>
            <a:ext cx="4793700" cy="5151300"/>
          </a:xfrm>
          <a:prstGeom prst="rect">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5" name="Shape 186"/>
          <p:cNvSpPr txBox="1">
            <a:spLocks noGrp="1"/>
          </p:cNvSpPr>
          <p:nvPr>
            <p:ph type="title"/>
          </p:nvPr>
        </p:nvSpPr>
        <p:spPr>
          <a:xfrm>
            <a:off x="5310889" y="590275"/>
            <a:ext cx="3390900" cy="2284800"/>
          </a:xfrm>
          <a:prstGeom prst="rect">
            <a:avLst/>
          </a:prstGeom>
          <a:noFill/>
          <a:ln>
            <a:noFill/>
          </a:ln>
        </p:spPr>
        <p:txBody>
          <a:bodyPr lIns="91425" tIns="91425" rIns="91425" bIns="91425" anchor="t" anchorCtr="0">
            <a:noAutofit/>
          </a:bodyPr>
          <a:lstStyle/>
          <a:p>
            <a:pPr marL="0" marR="0" lvl="0" indent="0" algn="r"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Add a</a:t>
            </a:r>
          </a:p>
          <a:p>
            <a:pPr marL="0" marR="0" lvl="0" indent="0" algn="r"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&lt;headline&gt;</a:t>
            </a:r>
          </a:p>
          <a:p>
            <a:pPr marL="0" marR="0" lvl="0" indent="0" algn="r"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here</a:t>
            </a:r>
          </a:p>
        </p:txBody>
      </p:sp>
      <p:sp>
        <p:nvSpPr>
          <p:cNvPr id="6" name="Shape 187"/>
          <p:cNvSpPr/>
          <p:nvPr userDrawn="1"/>
        </p:nvSpPr>
        <p:spPr>
          <a:xfrm>
            <a:off x="3150900" y="0"/>
            <a:ext cx="2399399" cy="5151300"/>
          </a:xfrm>
          <a:prstGeom prst="triangle">
            <a:avLst>
              <a:gd name="adj" fmla="val 50000"/>
            </a:avLst>
          </a:prstGeom>
          <a:solidFill>
            <a:srgbClr val="FFFFFF"/>
          </a:solidFill>
          <a:ln>
            <a:noFill/>
          </a:ln>
        </p:spPr>
        <p:txBody>
          <a:bodyPr lIns="91425" tIns="91425" rIns="91425" bIns="91425" anchor="ctr" anchorCtr="0">
            <a:noAutofit/>
          </a:bodyPr>
          <a:lstStyle/>
          <a:p>
            <a:pPr>
              <a:buClr>
                <a:srgbClr val="000000"/>
              </a:buClr>
              <a:buFont typeface="Arial"/>
              <a:buNone/>
            </a:pPr>
            <a:endParaRPr/>
          </a:p>
        </p:txBody>
      </p:sp>
      <p:sp>
        <p:nvSpPr>
          <p:cNvPr id="7" name="Shape 188"/>
          <p:cNvSpPr txBox="1">
            <a:spLocks noGrp="1"/>
          </p:cNvSpPr>
          <p:nvPr>
            <p:ph type="body" idx="1"/>
          </p:nvPr>
        </p:nvSpPr>
        <p:spPr>
          <a:xfrm>
            <a:off x="677600" y="771400"/>
            <a:ext cx="2995199" cy="31694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Calibri"/>
              <a:buNone/>
            </a:pPr>
            <a:r>
              <a:rPr lang="en" sz="2400" b="0" i="0" u="none" strike="noStrike" cap="none">
                <a:solidFill>
                  <a:srgbClr val="434343"/>
                </a:solidFill>
                <a:latin typeface="Calibri"/>
                <a:ea typeface="Calibri"/>
                <a:cs typeface="Calibri"/>
                <a:sym typeface="Calibri"/>
              </a:rPr>
              <a:t>Cras mattis cons ctetur purus sit amet fermentum adon:</a:t>
            </a:r>
          </a:p>
          <a:p>
            <a:pPr marL="0" marR="0" lvl="0" indent="0" algn="l" rtl="0">
              <a:lnSpc>
                <a:spcPct val="115000"/>
              </a:lnSpc>
              <a:spcBef>
                <a:spcPts val="0"/>
              </a:spcBef>
              <a:spcAft>
                <a:spcPts val="0"/>
              </a:spcAft>
              <a:buClr>
                <a:schemeClr val="lt2"/>
              </a:buClr>
              <a:buSzPct val="25000"/>
              <a:buFont typeface="Arial"/>
              <a:buNone/>
            </a:pPr>
            <a:endParaRPr sz="2400" b="0" i="0" u="none" strike="noStrike" cap="none">
              <a:solidFill>
                <a:srgbClr val="434343"/>
              </a:solidFill>
              <a:latin typeface="Calibri"/>
              <a:ea typeface="Calibri"/>
              <a:cs typeface="Calibri"/>
              <a:sym typeface="Calibri"/>
            </a:endParaRP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p:txBody>
      </p:sp>
      <p:pic>
        <p:nvPicPr>
          <p:cNvPr id="8" name="Shape 189"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g number">
    <p:spTree>
      <p:nvGrpSpPr>
        <p:cNvPr id="1" name="Shape 44"/>
        <p:cNvGrpSpPr/>
        <p:nvPr/>
      </p:nvGrpSpPr>
      <p:grpSpPr>
        <a:xfrm>
          <a:off x="0" y="0"/>
          <a:ext cx="0" cy="0"/>
          <a:chOff x="0" y="0"/>
          <a:chExt cx="0" cy="0"/>
        </a:xfrm>
      </p:grpSpPr>
      <p:sp>
        <p:nvSpPr>
          <p:cNvPr id="5" name="Shape 68"/>
          <p:cNvSpPr/>
          <p:nvPr userDrawn="1"/>
        </p:nvSpPr>
        <p:spPr>
          <a:xfrm>
            <a:off x="0" y="2206325"/>
            <a:ext cx="9144000" cy="2936999"/>
          </a:xfrm>
          <a:prstGeom prst="rect">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6" name="Shape 69"/>
          <p:cNvSpPr txBox="1">
            <a:spLocks noGrp="1"/>
          </p:cNvSpPr>
          <p:nvPr>
            <p:ph type="title"/>
          </p:nvPr>
        </p:nvSpPr>
        <p:spPr>
          <a:xfrm>
            <a:off x="720000" y="308200"/>
            <a:ext cx="7704000" cy="5726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2800" b="0" i="0" u="none" strike="noStrike" cap="none">
                <a:solidFill>
                  <a:srgbClr val="3A9ED9"/>
                </a:solidFill>
                <a:latin typeface="Source Code Pro"/>
                <a:ea typeface="Source Code Pro"/>
                <a:cs typeface="Source Code Pro"/>
                <a:sym typeface="Source Code Pro"/>
              </a:rPr>
              <a:t>/ meet your team /</a:t>
            </a:r>
          </a:p>
        </p:txBody>
      </p:sp>
      <p:pic>
        <p:nvPicPr>
          <p:cNvPr id="7" name="Shape 70" descr="megan.png"/>
          <p:cNvPicPr preferRelativeResize="0"/>
          <p:nvPr userDrawn="1"/>
        </p:nvPicPr>
        <p:blipFill rotWithShape="1">
          <a:blip r:embed="rId2">
            <a:alphaModFix/>
          </a:blip>
          <a:srcRect/>
          <a:stretch/>
        </p:blipFill>
        <p:spPr>
          <a:xfrm>
            <a:off x="1520895" y="1427375"/>
            <a:ext cx="1544624" cy="1544624"/>
          </a:xfrm>
          <a:prstGeom prst="rect">
            <a:avLst/>
          </a:prstGeom>
          <a:noFill/>
          <a:ln>
            <a:noFill/>
          </a:ln>
        </p:spPr>
      </p:pic>
      <p:pic>
        <p:nvPicPr>
          <p:cNvPr id="8" name="Shape 71" descr="jennifer.png"/>
          <p:cNvPicPr preferRelativeResize="0"/>
          <p:nvPr userDrawn="1"/>
        </p:nvPicPr>
        <p:blipFill rotWithShape="1">
          <a:blip r:embed="rId3">
            <a:alphaModFix/>
          </a:blip>
          <a:srcRect/>
          <a:stretch/>
        </p:blipFill>
        <p:spPr>
          <a:xfrm>
            <a:off x="3799691" y="1427374"/>
            <a:ext cx="1544624" cy="1544624"/>
          </a:xfrm>
          <a:prstGeom prst="rect">
            <a:avLst/>
          </a:prstGeom>
          <a:noFill/>
          <a:ln>
            <a:noFill/>
          </a:ln>
        </p:spPr>
      </p:pic>
      <p:sp>
        <p:nvSpPr>
          <p:cNvPr id="9" name="Shape 72"/>
          <p:cNvSpPr txBox="1"/>
          <p:nvPr userDrawn="1"/>
        </p:nvSpPr>
        <p:spPr>
          <a:xfrm>
            <a:off x="1334562" y="3288050"/>
            <a:ext cx="1917300" cy="648899"/>
          </a:xfrm>
          <a:prstGeom prst="rect">
            <a:avLst/>
          </a:prstGeom>
          <a:noFill/>
          <a:ln>
            <a:noFill/>
          </a:ln>
        </p:spPr>
        <p:txBody>
          <a:bodyPr lIns="91425" tIns="91425" rIns="91425" bIns="91425" anchor="t" anchorCtr="0">
            <a:noAutofit/>
          </a:bodyPr>
          <a:lstStyle/>
          <a:p>
            <a:pPr algn="ctr">
              <a:buClr>
                <a:srgbClr val="FFFFFF"/>
              </a:buClr>
              <a:buSzPct val="25000"/>
              <a:buFont typeface="Arial"/>
              <a:buNone/>
            </a:pPr>
            <a:r>
              <a:rPr lang="en" sz="1600" b="1">
                <a:solidFill>
                  <a:srgbClr val="FFFFFF"/>
                </a:solidFill>
                <a:latin typeface="Calibri"/>
                <a:ea typeface="Calibri"/>
                <a:cs typeface="Calibri"/>
                <a:sym typeface="Calibri"/>
              </a:rPr>
              <a:t>NAME</a:t>
            </a:r>
          </a:p>
          <a:p>
            <a:pPr algn="ctr">
              <a:buClr>
                <a:srgbClr val="FFFFFF"/>
              </a:buClr>
              <a:buSzPct val="25000"/>
              <a:buFont typeface="Arial"/>
              <a:buNone/>
            </a:pPr>
            <a:r>
              <a:rPr lang="en" sz="1200">
                <a:solidFill>
                  <a:srgbClr val="FFFFFF"/>
                </a:solidFill>
                <a:latin typeface="Calibri"/>
                <a:ea typeface="Calibri"/>
                <a:cs typeface="Calibri"/>
                <a:sym typeface="Calibri"/>
              </a:rPr>
              <a:t>Title Here</a:t>
            </a:r>
          </a:p>
        </p:txBody>
      </p:sp>
      <p:sp>
        <p:nvSpPr>
          <p:cNvPr id="10" name="Shape 73"/>
          <p:cNvSpPr txBox="1"/>
          <p:nvPr userDrawn="1"/>
        </p:nvSpPr>
        <p:spPr>
          <a:xfrm>
            <a:off x="3455689" y="3288050"/>
            <a:ext cx="2232599" cy="648899"/>
          </a:xfrm>
          <a:prstGeom prst="rect">
            <a:avLst/>
          </a:prstGeom>
          <a:noFill/>
          <a:ln>
            <a:noFill/>
          </a:ln>
        </p:spPr>
        <p:txBody>
          <a:bodyPr lIns="91425" tIns="91425" rIns="91425" bIns="91425" anchor="t" anchorCtr="0">
            <a:noAutofit/>
          </a:bodyPr>
          <a:lstStyle/>
          <a:p>
            <a:pPr algn="ctr">
              <a:buClr>
                <a:srgbClr val="F3F3F3"/>
              </a:buClr>
              <a:buSzPct val="25000"/>
              <a:buFont typeface="Arial"/>
              <a:buNone/>
            </a:pPr>
            <a:r>
              <a:rPr lang="en" sz="1600" b="1">
                <a:solidFill>
                  <a:srgbClr val="F3F3F3"/>
                </a:solidFill>
                <a:latin typeface="Calibri"/>
                <a:ea typeface="Calibri"/>
                <a:cs typeface="Calibri"/>
                <a:sym typeface="Calibri"/>
              </a:rPr>
              <a:t>NAME</a:t>
            </a:r>
          </a:p>
          <a:p>
            <a:pPr algn="ctr">
              <a:buClr>
                <a:srgbClr val="FFFFFF"/>
              </a:buClr>
              <a:buSzPct val="25000"/>
              <a:buFont typeface="Arial"/>
              <a:buNone/>
            </a:pPr>
            <a:r>
              <a:rPr lang="en" sz="1200">
                <a:solidFill>
                  <a:srgbClr val="FFFFFF"/>
                </a:solidFill>
                <a:latin typeface="Calibri"/>
                <a:ea typeface="Calibri"/>
                <a:cs typeface="Calibri"/>
                <a:sym typeface="Calibri"/>
              </a:rPr>
              <a:t>Title Here</a:t>
            </a:r>
          </a:p>
        </p:txBody>
      </p:sp>
      <p:pic>
        <p:nvPicPr>
          <p:cNvPr id="11" name="Shape 74" descr="megan.png"/>
          <p:cNvPicPr preferRelativeResize="0"/>
          <p:nvPr userDrawn="1"/>
        </p:nvPicPr>
        <p:blipFill rotWithShape="1">
          <a:blip r:embed="rId2">
            <a:alphaModFix/>
          </a:blip>
          <a:srcRect/>
          <a:stretch/>
        </p:blipFill>
        <p:spPr>
          <a:xfrm>
            <a:off x="6078496" y="1427375"/>
            <a:ext cx="1544624" cy="1544624"/>
          </a:xfrm>
          <a:prstGeom prst="rect">
            <a:avLst/>
          </a:prstGeom>
          <a:noFill/>
          <a:ln>
            <a:noFill/>
          </a:ln>
        </p:spPr>
      </p:pic>
      <p:sp>
        <p:nvSpPr>
          <p:cNvPr id="12" name="Shape 75"/>
          <p:cNvSpPr txBox="1"/>
          <p:nvPr userDrawn="1"/>
        </p:nvSpPr>
        <p:spPr>
          <a:xfrm>
            <a:off x="5892112" y="3288050"/>
            <a:ext cx="1917300" cy="648899"/>
          </a:xfrm>
          <a:prstGeom prst="rect">
            <a:avLst/>
          </a:prstGeom>
          <a:noFill/>
          <a:ln>
            <a:noFill/>
          </a:ln>
        </p:spPr>
        <p:txBody>
          <a:bodyPr lIns="91425" tIns="91425" rIns="91425" bIns="91425" anchor="t" anchorCtr="0">
            <a:noAutofit/>
          </a:bodyPr>
          <a:lstStyle/>
          <a:p>
            <a:pPr algn="ctr">
              <a:buClr>
                <a:srgbClr val="FFFFFF"/>
              </a:buClr>
              <a:buSzPct val="25000"/>
              <a:buFont typeface="Arial"/>
              <a:buNone/>
            </a:pPr>
            <a:r>
              <a:rPr lang="en" sz="1600" b="1">
                <a:solidFill>
                  <a:srgbClr val="FFFFFF"/>
                </a:solidFill>
                <a:latin typeface="Calibri"/>
                <a:ea typeface="Calibri"/>
                <a:cs typeface="Calibri"/>
                <a:sym typeface="Calibri"/>
              </a:rPr>
              <a:t>NAME</a:t>
            </a:r>
          </a:p>
          <a:p>
            <a:pPr algn="ctr">
              <a:buClr>
                <a:srgbClr val="FFFFFF"/>
              </a:buClr>
              <a:buSzPct val="25000"/>
              <a:buFont typeface="Arial"/>
              <a:buNone/>
            </a:pPr>
            <a:r>
              <a:rPr lang="en" sz="1200">
                <a:solidFill>
                  <a:srgbClr val="FFFFFF"/>
                </a:solidFill>
                <a:latin typeface="Calibri"/>
                <a:ea typeface="Calibri"/>
                <a:cs typeface="Calibri"/>
                <a:sym typeface="Calibri"/>
              </a:rPr>
              <a:t>Title Here</a:t>
            </a:r>
          </a:p>
        </p:txBody>
      </p:sp>
      <p:pic>
        <p:nvPicPr>
          <p:cNvPr id="13" name="Shape 76" descr="metis-mini.png"/>
          <p:cNvPicPr preferRelativeResize="0"/>
          <p:nvPr userDrawn="1"/>
        </p:nvPicPr>
        <p:blipFill rotWithShape="1">
          <a:blip r:embed="rId4">
            <a:alphaModFix amt="25000"/>
          </a:blip>
          <a:srcRect/>
          <a:stretch/>
        </p:blipFill>
        <p:spPr>
          <a:xfrm>
            <a:off x="4408787" y="4444075"/>
            <a:ext cx="326424" cy="38499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48"/>
        <p:cNvGrpSpPr/>
        <p:nvPr/>
      </p:nvGrpSpPr>
      <p:grpSpPr>
        <a:xfrm>
          <a:off x="0" y="0"/>
          <a:ext cx="0" cy="0"/>
          <a:chOff x="0" y="0"/>
          <a:chExt cx="0" cy="0"/>
        </a:xfrm>
      </p:grpSpPr>
      <p:sp>
        <p:nvSpPr>
          <p:cNvPr id="3" name="Shape 210"/>
          <p:cNvSpPr/>
          <p:nvPr userDrawn="1"/>
        </p:nvSpPr>
        <p:spPr>
          <a:xfrm>
            <a:off x="6096000" y="0"/>
            <a:ext cx="3048000" cy="118200"/>
          </a:xfrm>
          <a:prstGeom prst="rect">
            <a:avLst/>
          </a:prstGeom>
          <a:solidFill>
            <a:srgbClr val="EF3969"/>
          </a:solidFill>
          <a:ln>
            <a:noFill/>
          </a:ln>
        </p:spPr>
        <p:txBody>
          <a:bodyPr lIns="91425" tIns="91425" rIns="91425" bIns="91425" anchor="ctr" anchorCtr="0">
            <a:noAutofit/>
          </a:bodyPr>
          <a:lstStyle/>
          <a:p>
            <a:pPr>
              <a:buClr>
                <a:srgbClr val="000000"/>
              </a:buClr>
              <a:buFont typeface="Arial"/>
              <a:buNone/>
            </a:pPr>
            <a:endParaRPr/>
          </a:p>
        </p:txBody>
      </p:sp>
      <p:sp>
        <p:nvSpPr>
          <p:cNvPr id="5" name="Shape 212"/>
          <p:cNvSpPr/>
          <p:nvPr userDrawn="1"/>
        </p:nvSpPr>
        <p:spPr>
          <a:xfrm>
            <a:off x="3048000" y="0"/>
            <a:ext cx="3048000" cy="118200"/>
          </a:xfrm>
          <a:prstGeom prst="rect">
            <a:avLst/>
          </a:prstGeom>
          <a:solidFill>
            <a:srgbClr val="ED0096"/>
          </a:solidFill>
          <a:ln>
            <a:noFill/>
          </a:ln>
        </p:spPr>
        <p:txBody>
          <a:bodyPr lIns="91425" tIns="91425" rIns="91425" bIns="91425" anchor="ctr" anchorCtr="0">
            <a:noAutofit/>
          </a:bodyPr>
          <a:lstStyle/>
          <a:p>
            <a:pPr>
              <a:buClr>
                <a:srgbClr val="000000"/>
              </a:buClr>
              <a:buFont typeface="Arial"/>
              <a:buNone/>
            </a:pPr>
            <a:endParaRPr/>
          </a:p>
        </p:txBody>
      </p:sp>
      <p:sp>
        <p:nvSpPr>
          <p:cNvPr id="6" name="Shape 213"/>
          <p:cNvSpPr/>
          <p:nvPr userDrawn="1"/>
        </p:nvSpPr>
        <p:spPr>
          <a:xfrm>
            <a:off x="0" y="0"/>
            <a:ext cx="3048000" cy="118200"/>
          </a:xfrm>
          <a:prstGeom prst="rect">
            <a:avLst/>
          </a:prstGeom>
          <a:solidFill>
            <a:srgbClr val="3A9ED9"/>
          </a:solidFill>
          <a:ln>
            <a:noFill/>
          </a:ln>
        </p:spPr>
        <p:txBody>
          <a:bodyPr lIns="91425" tIns="91425" rIns="91425" bIns="91425" anchor="ctr" anchorCtr="0">
            <a:noAutofit/>
          </a:bodyPr>
          <a:lstStyle/>
          <a:p>
            <a:pPr>
              <a:buClr>
                <a:srgbClr val="000000"/>
              </a:buClr>
              <a:buFont typeface="Arial"/>
              <a:buNone/>
            </a:pPr>
            <a:endParaRPr/>
          </a:p>
        </p:txBody>
      </p:sp>
      <p:pic>
        <p:nvPicPr>
          <p:cNvPr id="7" name="Shape 214"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8" name="Shape 215"/>
          <p:cNvSpPr txBox="1">
            <a:spLocks/>
          </p:cNvSpPr>
          <p:nvPr userDrawn="1"/>
        </p:nvSpPr>
        <p:spPr>
          <a:xfrm>
            <a:off x="1038875" y="874125"/>
            <a:ext cx="6703800" cy="842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3600">
                <a:solidFill>
                  <a:srgbClr val="3A9ED9"/>
                </a:solidFill>
                <a:latin typeface="Source Code Pro"/>
                <a:ea typeface="Source Code Pro"/>
                <a:cs typeface="Source Code Pro"/>
                <a:sym typeface="Source Code Pro"/>
              </a:rPr>
              <a:t>/ headline goes here /</a:t>
            </a:r>
          </a:p>
        </p:txBody>
      </p:sp>
      <p:sp>
        <p:nvSpPr>
          <p:cNvPr id="9" name="Shape 216"/>
          <p:cNvSpPr txBox="1">
            <a:spLocks/>
          </p:cNvSpPr>
          <p:nvPr userDrawn="1"/>
        </p:nvSpPr>
        <p:spPr>
          <a:xfrm>
            <a:off x="1038875" y="1951700"/>
            <a:ext cx="6703800" cy="22817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48"/>
        <p:cNvGrpSpPr/>
        <p:nvPr/>
      </p:nvGrpSpPr>
      <p:grpSpPr>
        <a:xfrm>
          <a:off x="0" y="0"/>
          <a:ext cx="0" cy="0"/>
          <a:chOff x="0" y="0"/>
          <a:chExt cx="0" cy="0"/>
        </a:xfrm>
      </p:grpSpPr>
      <p:sp>
        <p:nvSpPr>
          <p:cNvPr id="10" name="Shape 221"/>
          <p:cNvSpPr/>
          <p:nvPr userDrawn="1"/>
        </p:nvSpPr>
        <p:spPr>
          <a:xfrm>
            <a:off x="6096000" y="0"/>
            <a:ext cx="3048000" cy="118200"/>
          </a:xfrm>
          <a:prstGeom prst="rect">
            <a:avLst/>
          </a:prstGeom>
          <a:solidFill>
            <a:srgbClr val="EF3969"/>
          </a:solidFill>
          <a:ln>
            <a:noFill/>
          </a:ln>
        </p:spPr>
        <p:txBody>
          <a:bodyPr lIns="91425" tIns="91425" rIns="91425" bIns="91425" anchor="ctr" anchorCtr="0">
            <a:noAutofit/>
          </a:bodyPr>
          <a:lstStyle/>
          <a:p>
            <a:pPr>
              <a:buClr>
                <a:srgbClr val="000000"/>
              </a:buClr>
              <a:buFont typeface="Arial"/>
              <a:buNone/>
            </a:pPr>
            <a:endParaRPr/>
          </a:p>
        </p:txBody>
      </p:sp>
      <p:sp>
        <p:nvSpPr>
          <p:cNvPr id="12" name="Shape 223"/>
          <p:cNvSpPr/>
          <p:nvPr userDrawn="1"/>
        </p:nvSpPr>
        <p:spPr>
          <a:xfrm>
            <a:off x="3048000" y="0"/>
            <a:ext cx="3048000" cy="118200"/>
          </a:xfrm>
          <a:prstGeom prst="rect">
            <a:avLst/>
          </a:prstGeom>
          <a:solidFill>
            <a:srgbClr val="ED0096"/>
          </a:solidFill>
          <a:ln>
            <a:noFill/>
          </a:ln>
        </p:spPr>
        <p:txBody>
          <a:bodyPr lIns="91425" tIns="91425" rIns="91425" bIns="91425" anchor="ctr" anchorCtr="0">
            <a:noAutofit/>
          </a:bodyPr>
          <a:lstStyle/>
          <a:p>
            <a:pPr>
              <a:buClr>
                <a:srgbClr val="000000"/>
              </a:buClr>
              <a:buFont typeface="Arial"/>
              <a:buNone/>
            </a:pPr>
            <a:endParaRPr/>
          </a:p>
        </p:txBody>
      </p:sp>
      <p:sp>
        <p:nvSpPr>
          <p:cNvPr id="13" name="Shape 224"/>
          <p:cNvSpPr/>
          <p:nvPr userDrawn="1"/>
        </p:nvSpPr>
        <p:spPr>
          <a:xfrm>
            <a:off x="0" y="0"/>
            <a:ext cx="3048000" cy="1323900"/>
          </a:xfrm>
          <a:prstGeom prst="rect">
            <a:avLst/>
          </a:prstGeom>
          <a:solidFill>
            <a:srgbClr val="3A9ED9"/>
          </a:solidFill>
          <a:ln>
            <a:noFill/>
          </a:ln>
        </p:spPr>
        <p:txBody>
          <a:bodyPr lIns="91425" tIns="91425" rIns="91425" bIns="91425" anchor="ctr" anchorCtr="0">
            <a:noAutofit/>
          </a:bodyPr>
          <a:lstStyle/>
          <a:p>
            <a:pPr>
              <a:buClr>
                <a:srgbClr val="000000"/>
              </a:buClr>
              <a:buFont typeface="Arial"/>
              <a:buNone/>
            </a:pPr>
            <a:endParaRPr/>
          </a:p>
        </p:txBody>
      </p:sp>
      <p:pic>
        <p:nvPicPr>
          <p:cNvPr id="14" name="Shape 225"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15" name="Shape 226"/>
          <p:cNvSpPr txBox="1">
            <a:spLocks/>
          </p:cNvSpPr>
          <p:nvPr userDrawn="1"/>
        </p:nvSpPr>
        <p:spPr>
          <a:xfrm>
            <a:off x="1038875" y="1951700"/>
            <a:ext cx="6703800" cy="22817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p>
        </p:txBody>
      </p:sp>
      <p:sp>
        <p:nvSpPr>
          <p:cNvPr id="16" name="Shape 227"/>
          <p:cNvSpPr txBox="1">
            <a:spLocks/>
          </p:cNvSpPr>
          <p:nvPr userDrawn="1"/>
        </p:nvSpPr>
        <p:spPr>
          <a:xfrm>
            <a:off x="266650" y="170500"/>
            <a:ext cx="2415300" cy="9668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a:solidFill>
                  <a:srgbClr val="FFFFFF"/>
                </a:solidFill>
                <a:latin typeface="Source Code Pro"/>
                <a:ea typeface="Source Code Pro"/>
                <a:cs typeface="Source Code Pro"/>
                <a:sym typeface="Source Code Pro"/>
              </a:rPr>
              <a:t>Section </a:t>
            </a:r>
          </a:p>
          <a:p>
            <a:pPr>
              <a:buClr>
                <a:srgbClr val="FFFFFF"/>
              </a:buClr>
              <a:buSzPct val="25000"/>
              <a:buFont typeface="Source Code Pro"/>
              <a:buNone/>
            </a:pPr>
            <a:r>
              <a:rPr lang="en" sz="2400">
                <a:solidFill>
                  <a:srgbClr val="FFFFFF"/>
                </a:solidFill>
                <a:latin typeface="Source Code Pro"/>
                <a:ea typeface="Source Code Pro"/>
                <a:cs typeface="Source Code Pro"/>
                <a:sym typeface="Source Code Pro"/>
              </a:rPr>
              <a:t>001</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Shape 48"/>
        <p:cNvGrpSpPr/>
        <p:nvPr/>
      </p:nvGrpSpPr>
      <p:grpSpPr>
        <a:xfrm>
          <a:off x="0" y="0"/>
          <a:ext cx="0" cy="0"/>
          <a:chOff x="0" y="0"/>
          <a:chExt cx="0" cy="0"/>
        </a:xfrm>
      </p:grpSpPr>
      <p:sp>
        <p:nvSpPr>
          <p:cNvPr id="9" name="Shape 232"/>
          <p:cNvSpPr/>
          <p:nvPr userDrawn="1"/>
        </p:nvSpPr>
        <p:spPr>
          <a:xfrm>
            <a:off x="6096000" y="0"/>
            <a:ext cx="3048000" cy="118200"/>
          </a:xfrm>
          <a:prstGeom prst="rect">
            <a:avLst/>
          </a:prstGeom>
          <a:solidFill>
            <a:srgbClr val="EF3969"/>
          </a:solidFill>
          <a:ln>
            <a:noFill/>
          </a:ln>
        </p:spPr>
        <p:txBody>
          <a:bodyPr lIns="91425" tIns="91425" rIns="91425" bIns="91425" anchor="ctr" anchorCtr="0">
            <a:noAutofit/>
          </a:bodyPr>
          <a:lstStyle/>
          <a:p>
            <a:pPr>
              <a:buClr>
                <a:srgbClr val="000000"/>
              </a:buClr>
              <a:buFont typeface="Arial"/>
              <a:buNone/>
            </a:pPr>
            <a:endParaRPr/>
          </a:p>
        </p:txBody>
      </p:sp>
      <p:sp>
        <p:nvSpPr>
          <p:cNvPr id="18" name="Shape 234"/>
          <p:cNvSpPr/>
          <p:nvPr userDrawn="1"/>
        </p:nvSpPr>
        <p:spPr>
          <a:xfrm>
            <a:off x="3048000" y="0"/>
            <a:ext cx="3048000" cy="1323900"/>
          </a:xfrm>
          <a:prstGeom prst="rect">
            <a:avLst/>
          </a:prstGeom>
          <a:solidFill>
            <a:srgbClr val="ED0096"/>
          </a:solidFill>
          <a:ln>
            <a:noFill/>
          </a:ln>
        </p:spPr>
        <p:txBody>
          <a:bodyPr lIns="91425" tIns="91425" rIns="91425" bIns="91425" anchor="ctr" anchorCtr="0">
            <a:noAutofit/>
          </a:bodyPr>
          <a:lstStyle/>
          <a:p>
            <a:pPr>
              <a:buClr>
                <a:srgbClr val="000000"/>
              </a:buClr>
              <a:buFont typeface="Arial"/>
              <a:buNone/>
            </a:pPr>
            <a:endParaRPr/>
          </a:p>
        </p:txBody>
      </p:sp>
      <p:sp>
        <p:nvSpPr>
          <p:cNvPr id="19" name="Shape 235"/>
          <p:cNvSpPr/>
          <p:nvPr userDrawn="1"/>
        </p:nvSpPr>
        <p:spPr>
          <a:xfrm>
            <a:off x="0" y="0"/>
            <a:ext cx="3048000" cy="118200"/>
          </a:xfrm>
          <a:prstGeom prst="rect">
            <a:avLst/>
          </a:prstGeom>
          <a:solidFill>
            <a:srgbClr val="3A9ED9"/>
          </a:solidFill>
          <a:ln>
            <a:noFill/>
          </a:ln>
        </p:spPr>
        <p:txBody>
          <a:bodyPr lIns="91425" tIns="91425" rIns="91425" bIns="91425" anchor="ctr" anchorCtr="0">
            <a:noAutofit/>
          </a:bodyPr>
          <a:lstStyle/>
          <a:p>
            <a:pPr>
              <a:buClr>
                <a:srgbClr val="000000"/>
              </a:buClr>
              <a:buFont typeface="Arial"/>
              <a:buNone/>
            </a:pPr>
            <a:endParaRPr/>
          </a:p>
        </p:txBody>
      </p:sp>
      <p:pic>
        <p:nvPicPr>
          <p:cNvPr id="20" name="Shape 236"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21" name="Shape 237"/>
          <p:cNvSpPr txBox="1">
            <a:spLocks/>
          </p:cNvSpPr>
          <p:nvPr userDrawn="1"/>
        </p:nvSpPr>
        <p:spPr>
          <a:xfrm>
            <a:off x="3321050" y="170500"/>
            <a:ext cx="2415300" cy="9668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a:solidFill>
                  <a:srgbClr val="FFFFFF"/>
                </a:solidFill>
                <a:latin typeface="Source Code Pro"/>
                <a:ea typeface="Source Code Pro"/>
                <a:cs typeface="Source Code Pro"/>
                <a:sym typeface="Source Code Pro"/>
              </a:rPr>
              <a:t>Section </a:t>
            </a:r>
          </a:p>
          <a:p>
            <a:pPr>
              <a:buClr>
                <a:srgbClr val="FFFFFF"/>
              </a:buClr>
              <a:buSzPct val="25000"/>
              <a:buFont typeface="Source Code Pro"/>
              <a:buNone/>
            </a:pPr>
            <a:r>
              <a:rPr lang="en" sz="2400">
                <a:solidFill>
                  <a:srgbClr val="FFFFFF"/>
                </a:solidFill>
                <a:latin typeface="Source Code Pro"/>
                <a:ea typeface="Source Code Pro"/>
                <a:cs typeface="Source Code Pro"/>
                <a:sym typeface="Source Code Pro"/>
              </a:rPr>
              <a:t>002</a:t>
            </a:r>
          </a:p>
        </p:txBody>
      </p:sp>
      <p:sp>
        <p:nvSpPr>
          <p:cNvPr id="22" name="Shape 238"/>
          <p:cNvSpPr txBox="1">
            <a:spLocks/>
          </p:cNvSpPr>
          <p:nvPr userDrawn="1"/>
        </p:nvSpPr>
        <p:spPr>
          <a:xfrm>
            <a:off x="1038875" y="1951700"/>
            <a:ext cx="6703800" cy="22817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Shape 48"/>
        <p:cNvGrpSpPr/>
        <p:nvPr/>
      </p:nvGrpSpPr>
      <p:grpSpPr>
        <a:xfrm>
          <a:off x="0" y="0"/>
          <a:ext cx="0" cy="0"/>
          <a:chOff x="0" y="0"/>
          <a:chExt cx="0" cy="0"/>
        </a:xfrm>
      </p:grpSpPr>
      <p:sp>
        <p:nvSpPr>
          <p:cNvPr id="9" name="Shape 243"/>
          <p:cNvSpPr/>
          <p:nvPr userDrawn="1"/>
        </p:nvSpPr>
        <p:spPr>
          <a:xfrm>
            <a:off x="6096000" y="0"/>
            <a:ext cx="3048000" cy="1323900"/>
          </a:xfrm>
          <a:prstGeom prst="rect">
            <a:avLst/>
          </a:prstGeom>
          <a:solidFill>
            <a:srgbClr val="EF3969"/>
          </a:solidFill>
          <a:ln>
            <a:noFill/>
          </a:ln>
        </p:spPr>
        <p:txBody>
          <a:bodyPr lIns="91425" tIns="91425" rIns="91425" bIns="91425" anchor="ctr" anchorCtr="0">
            <a:noAutofit/>
          </a:bodyPr>
          <a:lstStyle/>
          <a:p>
            <a:pPr>
              <a:buClr>
                <a:srgbClr val="000000"/>
              </a:buClr>
              <a:buFont typeface="Arial"/>
              <a:buNone/>
            </a:pPr>
            <a:endParaRPr/>
          </a:p>
        </p:txBody>
      </p:sp>
      <p:sp>
        <p:nvSpPr>
          <p:cNvPr id="18" name="Shape 245"/>
          <p:cNvSpPr/>
          <p:nvPr userDrawn="1"/>
        </p:nvSpPr>
        <p:spPr>
          <a:xfrm>
            <a:off x="3048000" y="0"/>
            <a:ext cx="3048000" cy="118200"/>
          </a:xfrm>
          <a:prstGeom prst="rect">
            <a:avLst/>
          </a:prstGeom>
          <a:solidFill>
            <a:srgbClr val="ED0096"/>
          </a:solidFill>
          <a:ln>
            <a:noFill/>
          </a:ln>
        </p:spPr>
        <p:txBody>
          <a:bodyPr lIns="91425" tIns="91425" rIns="91425" bIns="91425" anchor="ctr" anchorCtr="0">
            <a:noAutofit/>
          </a:bodyPr>
          <a:lstStyle/>
          <a:p>
            <a:pPr>
              <a:buClr>
                <a:srgbClr val="000000"/>
              </a:buClr>
              <a:buFont typeface="Arial"/>
              <a:buNone/>
            </a:pPr>
            <a:endParaRPr/>
          </a:p>
        </p:txBody>
      </p:sp>
      <p:sp>
        <p:nvSpPr>
          <p:cNvPr id="19" name="Shape 246"/>
          <p:cNvSpPr/>
          <p:nvPr userDrawn="1"/>
        </p:nvSpPr>
        <p:spPr>
          <a:xfrm>
            <a:off x="0" y="0"/>
            <a:ext cx="3048000" cy="118200"/>
          </a:xfrm>
          <a:prstGeom prst="rect">
            <a:avLst/>
          </a:prstGeom>
          <a:solidFill>
            <a:srgbClr val="3A9ED9"/>
          </a:solidFill>
          <a:ln>
            <a:noFill/>
          </a:ln>
        </p:spPr>
        <p:txBody>
          <a:bodyPr lIns="91425" tIns="91425" rIns="91425" bIns="91425" anchor="ctr" anchorCtr="0">
            <a:noAutofit/>
          </a:bodyPr>
          <a:lstStyle/>
          <a:p>
            <a:pPr>
              <a:buClr>
                <a:srgbClr val="000000"/>
              </a:buClr>
              <a:buFont typeface="Arial"/>
              <a:buNone/>
            </a:pPr>
            <a:endParaRPr/>
          </a:p>
        </p:txBody>
      </p:sp>
      <p:pic>
        <p:nvPicPr>
          <p:cNvPr id="20" name="Shape 247"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21" name="Shape 248"/>
          <p:cNvSpPr txBox="1">
            <a:spLocks/>
          </p:cNvSpPr>
          <p:nvPr userDrawn="1"/>
        </p:nvSpPr>
        <p:spPr>
          <a:xfrm>
            <a:off x="6319900" y="170500"/>
            <a:ext cx="2415300" cy="9668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a:solidFill>
                  <a:srgbClr val="FFFFFF"/>
                </a:solidFill>
                <a:latin typeface="Source Code Pro"/>
                <a:ea typeface="Source Code Pro"/>
                <a:cs typeface="Source Code Pro"/>
                <a:sym typeface="Source Code Pro"/>
              </a:rPr>
              <a:t>Section </a:t>
            </a:r>
          </a:p>
          <a:p>
            <a:pPr>
              <a:buClr>
                <a:srgbClr val="FFFFFF"/>
              </a:buClr>
              <a:buSzPct val="25000"/>
              <a:buFont typeface="Source Code Pro"/>
              <a:buNone/>
            </a:pPr>
            <a:r>
              <a:rPr lang="en" sz="2400">
                <a:solidFill>
                  <a:srgbClr val="FFFFFF"/>
                </a:solidFill>
                <a:latin typeface="Source Code Pro"/>
                <a:ea typeface="Source Code Pro"/>
                <a:cs typeface="Source Code Pro"/>
                <a:sym typeface="Source Code Pro"/>
              </a:rPr>
              <a:t>003</a:t>
            </a:r>
          </a:p>
        </p:txBody>
      </p:sp>
      <p:sp>
        <p:nvSpPr>
          <p:cNvPr id="22" name="Shape 249"/>
          <p:cNvSpPr txBox="1">
            <a:spLocks/>
          </p:cNvSpPr>
          <p:nvPr userDrawn="1"/>
        </p:nvSpPr>
        <p:spPr>
          <a:xfrm>
            <a:off x="1038875" y="1951700"/>
            <a:ext cx="6703800" cy="22817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Shape 48"/>
        <p:cNvGrpSpPr/>
        <p:nvPr/>
      </p:nvGrpSpPr>
      <p:grpSpPr>
        <a:xfrm>
          <a:off x="0" y="0"/>
          <a:ext cx="0" cy="0"/>
          <a:chOff x="0" y="0"/>
          <a:chExt cx="0" cy="0"/>
        </a:xfrm>
      </p:grpSpPr>
      <p:sp>
        <p:nvSpPr>
          <p:cNvPr id="8" name="Shape 254"/>
          <p:cNvSpPr txBox="1">
            <a:spLocks noGrp="1"/>
          </p:cNvSpPr>
          <p:nvPr>
            <p:ph type="title"/>
          </p:nvPr>
        </p:nvSpPr>
        <p:spPr>
          <a:xfrm>
            <a:off x="464100" y="1644150"/>
            <a:ext cx="4900499" cy="12792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Source Code Pro"/>
              <a:buNone/>
            </a:pPr>
            <a:r>
              <a:rPr lang="en" sz="6000" b="1" i="0" u="none" strike="noStrike" cap="none">
                <a:solidFill>
                  <a:srgbClr val="ED0096"/>
                </a:solidFill>
                <a:latin typeface="Source Code Pro"/>
                <a:ea typeface="Source Code Pro"/>
                <a:cs typeface="Source Code Pro"/>
                <a:sym typeface="Source Code Pro"/>
              </a:rPr>
              <a:t>Questions?</a:t>
            </a:r>
          </a:p>
        </p:txBody>
      </p:sp>
      <p:pic>
        <p:nvPicPr>
          <p:cNvPr id="10" name="Shape 255"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11" name="Shape 256"/>
          <p:cNvCxnSpPr/>
          <p:nvPr userDrawn="1"/>
        </p:nvCxnSpPr>
        <p:spPr>
          <a:xfrm>
            <a:off x="0" y="3082200"/>
            <a:ext cx="5322899" cy="0"/>
          </a:xfrm>
          <a:prstGeom prst="straightConnector1">
            <a:avLst/>
          </a:prstGeom>
          <a:noFill/>
          <a:ln w="19050" cap="flat" cmpd="sng">
            <a:solidFill>
              <a:srgbClr val="ED0096"/>
            </a:solidFill>
            <a:prstDash val="solid"/>
            <a:round/>
            <a:headEnd type="none" w="med" len="med"/>
            <a:tailEnd type="none" w="med" len="med"/>
          </a:ln>
        </p:spPr>
      </p:cxnSp>
      <p:sp>
        <p:nvSpPr>
          <p:cNvPr id="12" name="Shape 257"/>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22" name="Shape 22"/>
          <p:cNvSpPr txBox="1">
            <a:spLocks noGrp="1"/>
          </p:cNvSpPr>
          <p:nvPr>
            <p:ph type="body" idx="1"/>
          </p:nvPr>
        </p:nvSpPr>
        <p:spPr>
          <a:xfrm>
            <a:off x="311700" y="1152475"/>
            <a:ext cx="39998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1pPr>
            <a:lvl2pPr marL="457200" marR="0" lvl="1"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2pPr>
            <a:lvl3pPr marL="914400" marR="0" lvl="2"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3pPr>
            <a:lvl4pPr marL="1371600" marR="0" lvl="3"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4pPr>
            <a:lvl5pPr marL="1828800" marR="0" lvl="4"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5pPr>
            <a:lvl6pPr marL="2286000" marR="0" lvl="5"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6pPr>
            <a:lvl7pPr marL="2743200" marR="0" lvl="6"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7pPr>
            <a:lvl8pPr marL="3200400" marR="0" lvl="7"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8pPr>
            <a:lvl9pPr marL="3657600" marR="0" lvl="8"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9pPr>
          </a:lstStyle>
          <a:p>
            <a:endParaRPr/>
          </a:p>
        </p:txBody>
      </p:sp>
      <p:sp>
        <p:nvSpPr>
          <p:cNvPr id="23" name="Shape 23"/>
          <p:cNvSpPr txBox="1">
            <a:spLocks noGrp="1"/>
          </p:cNvSpPr>
          <p:nvPr>
            <p:ph type="body" idx="2"/>
          </p:nvPr>
        </p:nvSpPr>
        <p:spPr>
          <a:xfrm>
            <a:off x="4832400" y="1152475"/>
            <a:ext cx="39998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1pPr>
            <a:lvl2pPr marL="457200" marR="0" lvl="1"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2pPr>
            <a:lvl3pPr marL="914400" marR="0" lvl="2"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3pPr>
            <a:lvl4pPr marL="1371600" marR="0" lvl="3"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4pPr>
            <a:lvl5pPr marL="1828800" marR="0" lvl="4"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5pPr>
            <a:lvl6pPr marL="2286000" marR="0" lvl="5"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6pPr>
            <a:lvl7pPr marL="2743200" marR="0" lvl="6"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7pPr>
            <a:lvl8pPr marL="3200400" marR="0" lvl="7"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8pPr>
            <a:lvl9pPr marL="3657600" marR="0" lvl="8"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27" name="Shape 2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le and body">
    <p:spTree>
      <p:nvGrpSpPr>
        <p:cNvPr id="1" name="Shape 13"/>
        <p:cNvGrpSpPr/>
        <p:nvPr/>
      </p:nvGrpSpPr>
      <p:grpSpPr>
        <a:xfrm>
          <a:off x="0" y="0"/>
          <a:ext cx="0" cy="0"/>
          <a:chOff x="0" y="0"/>
          <a:chExt cx="0" cy="0"/>
        </a:xfrm>
      </p:grpSpPr>
      <p:sp>
        <p:nvSpPr>
          <p:cNvPr id="2" name="Shape 99"/>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4" name="Shape 106"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Tree>
    <p:extLst>
      <p:ext uri="{BB962C8B-B14F-4D97-AF65-F5344CB8AC3E}">
        <p14:creationId xmlns:p14="http://schemas.microsoft.com/office/powerpoint/2010/main" val="19694252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7999" cy="755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400">
                <a:solidFill>
                  <a:schemeClr val="dk1"/>
                </a:solidFill>
              </a:defRPr>
            </a:lvl2pPr>
            <a:lvl3pPr lvl="2" indent="0">
              <a:spcBef>
                <a:spcPts val="0"/>
              </a:spcBef>
              <a:buClr>
                <a:schemeClr val="dk1"/>
              </a:buClr>
              <a:buFont typeface="Arial"/>
              <a:buNone/>
              <a:defRPr sz="2400">
                <a:solidFill>
                  <a:schemeClr val="dk1"/>
                </a:solidFill>
              </a:defRPr>
            </a:lvl3pPr>
            <a:lvl4pPr lvl="3" indent="0">
              <a:spcBef>
                <a:spcPts val="0"/>
              </a:spcBef>
              <a:buClr>
                <a:schemeClr val="dk1"/>
              </a:buClr>
              <a:buFont typeface="Arial"/>
              <a:buNone/>
              <a:defRPr sz="2400">
                <a:solidFill>
                  <a:schemeClr val="dk1"/>
                </a:solidFill>
              </a:defRPr>
            </a:lvl4pPr>
            <a:lvl5pPr lvl="4" indent="0">
              <a:spcBef>
                <a:spcPts val="0"/>
              </a:spcBef>
              <a:buClr>
                <a:schemeClr val="dk1"/>
              </a:buClr>
              <a:buFont typeface="Arial"/>
              <a:buNone/>
              <a:defRPr sz="2400">
                <a:solidFill>
                  <a:schemeClr val="dk1"/>
                </a:solidFill>
              </a:defRPr>
            </a:lvl5pPr>
            <a:lvl6pPr lvl="5" indent="0">
              <a:spcBef>
                <a:spcPts val="0"/>
              </a:spcBef>
              <a:buClr>
                <a:schemeClr val="dk1"/>
              </a:buClr>
              <a:buFont typeface="Arial"/>
              <a:buNone/>
              <a:defRPr sz="2400">
                <a:solidFill>
                  <a:schemeClr val="dk1"/>
                </a:solidFill>
              </a:defRPr>
            </a:lvl6pPr>
            <a:lvl7pPr lvl="6" indent="0">
              <a:spcBef>
                <a:spcPts val="0"/>
              </a:spcBef>
              <a:buClr>
                <a:schemeClr val="dk1"/>
              </a:buClr>
              <a:buFont typeface="Arial"/>
              <a:buNone/>
              <a:defRPr sz="2400">
                <a:solidFill>
                  <a:schemeClr val="dk1"/>
                </a:solidFill>
              </a:defRPr>
            </a:lvl7pPr>
            <a:lvl8pPr lvl="7" indent="0">
              <a:spcBef>
                <a:spcPts val="0"/>
              </a:spcBef>
              <a:buClr>
                <a:schemeClr val="dk1"/>
              </a:buClr>
              <a:buFont typeface="Arial"/>
              <a:buNone/>
              <a:defRPr sz="2400">
                <a:solidFill>
                  <a:schemeClr val="dk1"/>
                </a:solidFill>
              </a:defRPr>
            </a:lvl8pPr>
            <a:lvl9pPr lvl="8" indent="0">
              <a:spcBef>
                <a:spcPts val="0"/>
              </a:spcBef>
              <a:buClr>
                <a:schemeClr val="dk1"/>
              </a:buClr>
              <a:buFont typeface="Arial"/>
              <a:buNone/>
              <a:defRPr sz="2400">
                <a:solidFill>
                  <a:schemeClr val="dk1"/>
                </a:solidFill>
              </a:defRPr>
            </a:lvl9pPr>
          </a:lstStyle>
          <a:p>
            <a:endParaRPr/>
          </a:p>
        </p:txBody>
      </p:sp>
      <p:sp>
        <p:nvSpPr>
          <p:cNvPr id="30" name="Shape 30"/>
          <p:cNvSpPr txBox="1">
            <a:spLocks noGrp="1"/>
          </p:cNvSpPr>
          <p:nvPr>
            <p:ph type="body" idx="1"/>
          </p:nvPr>
        </p:nvSpPr>
        <p:spPr>
          <a:xfrm>
            <a:off x="311700" y="1389600"/>
            <a:ext cx="2807999" cy="3179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1pPr>
            <a:lvl2pPr marL="457200" marR="0" lvl="1"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2pPr>
            <a:lvl3pPr marL="914400" marR="0" lvl="2"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3pPr>
            <a:lvl4pPr marL="1371600" marR="0" lvl="3"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4pPr>
            <a:lvl5pPr marL="1828800" marR="0" lvl="4"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5pPr>
            <a:lvl6pPr marL="2286000" marR="0" lvl="5"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6pPr>
            <a:lvl7pPr marL="2743200" marR="0" lvl="6"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7pPr>
            <a:lvl8pPr marL="3200400" marR="0" lvl="7"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8pPr>
            <a:lvl9pPr marL="3657600" marR="0" lvl="8"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9pPr>
          </a:lstStyle>
          <a:p>
            <a:endParaRPr/>
          </a:p>
        </p:txBody>
      </p:sp>
      <p:sp>
        <p:nvSpPr>
          <p:cNvPr id="31" name="Shape 31"/>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body">
    <p:spTree>
      <p:nvGrpSpPr>
        <p:cNvPr id="1" name="Shape 13"/>
        <p:cNvGrpSpPr/>
        <p:nvPr/>
      </p:nvGrpSpPr>
      <p:grpSpPr>
        <a:xfrm>
          <a:off x="0" y="0"/>
          <a:ext cx="0" cy="0"/>
          <a:chOff x="0" y="0"/>
          <a:chExt cx="0" cy="0"/>
        </a:xfrm>
      </p:grpSpPr>
      <p:sp>
        <p:nvSpPr>
          <p:cNvPr id="2" name="Shape 99"/>
          <p:cNvSpPr/>
          <p:nvPr userDrawn="1"/>
        </p:nvSpPr>
        <p:spPr>
          <a:xfrm rot="10800000">
            <a:off x="7958099" y="0"/>
            <a:ext cx="1185900" cy="1185900"/>
          </a:xfrm>
          <a:prstGeom prst="rtTriangle">
            <a:avLst/>
          </a:prstGeom>
          <a:solidFill>
            <a:srgbClr val="235F83"/>
          </a:solidFill>
          <a:ln>
            <a:noFill/>
          </a:ln>
        </p:spPr>
        <p:txBody>
          <a:bodyPr lIns="91340" tIns="91340" rIns="91340" bIns="91340" anchor="ctr" anchorCtr="0">
            <a:noAutofit/>
          </a:bodyPr>
          <a:lstStyle/>
          <a:p>
            <a:pPr>
              <a:buClr>
                <a:srgbClr val="000000"/>
              </a:buClr>
              <a:buFont typeface="Arial"/>
              <a:buNone/>
            </a:pPr>
            <a:endParaRPr sz="1399" kern="1200"/>
          </a:p>
        </p:txBody>
      </p:sp>
      <p:pic>
        <p:nvPicPr>
          <p:cNvPr id="4" name="Shape 106" descr="metis-mini.png"/>
          <p:cNvPicPr preferRelativeResize="0"/>
          <p:nvPr userDrawn="1"/>
        </p:nvPicPr>
        <p:blipFill rotWithShape="1">
          <a:blip r:embed="rId2">
            <a:alphaModFix amt="25000"/>
          </a:blip>
          <a:srcRect/>
          <a:stretch/>
        </p:blipFill>
        <p:spPr>
          <a:xfrm>
            <a:off x="8489576" y="4453700"/>
            <a:ext cx="349622" cy="384999"/>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body">
    <p:spTree>
      <p:nvGrpSpPr>
        <p:cNvPr id="1" name="Shape 13"/>
        <p:cNvGrpSpPr/>
        <p:nvPr/>
      </p:nvGrpSpPr>
      <p:grpSpPr>
        <a:xfrm>
          <a:off x="0" y="0"/>
          <a:ext cx="0" cy="0"/>
          <a:chOff x="0" y="0"/>
          <a:chExt cx="0" cy="0"/>
        </a:xfrm>
      </p:grpSpPr>
      <p:sp>
        <p:nvSpPr>
          <p:cNvPr id="7" name="Shape 99"/>
          <p:cNvSpPr/>
          <p:nvPr userDrawn="1"/>
        </p:nvSpPr>
        <p:spPr>
          <a:xfrm rot="10800000">
            <a:off x="7958099" y="0"/>
            <a:ext cx="1185900" cy="1185900"/>
          </a:xfrm>
          <a:prstGeom prst="rtTriangle">
            <a:avLst/>
          </a:prstGeom>
          <a:solidFill>
            <a:srgbClr val="235F83"/>
          </a:solidFill>
          <a:ln>
            <a:noFill/>
          </a:ln>
        </p:spPr>
        <p:txBody>
          <a:bodyPr lIns="91340" tIns="91340" rIns="91340" bIns="91340" anchor="ctr" anchorCtr="0">
            <a:noAutofit/>
          </a:bodyPr>
          <a:lstStyle/>
          <a:p>
            <a:pPr>
              <a:buClr>
                <a:srgbClr val="000000"/>
              </a:buClr>
              <a:buFont typeface="Arial"/>
              <a:buNone/>
            </a:pPr>
            <a:endParaRPr sz="1399" kern="1200"/>
          </a:p>
        </p:txBody>
      </p:sp>
      <p:cxnSp>
        <p:nvCxnSpPr>
          <p:cNvPr id="6" name="Shape 98"/>
          <p:cNvCxnSpPr/>
          <p:nvPr userDrawn="1"/>
        </p:nvCxnSpPr>
        <p:spPr>
          <a:xfrm>
            <a:off x="7" y="1024800"/>
            <a:ext cx="4178099" cy="0"/>
          </a:xfrm>
          <a:prstGeom prst="straightConnector1">
            <a:avLst/>
          </a:prstGeom>
          <a:noFill/>
          <a:ln w="19050" cap="flat" cmpd="sng">
            <a:solidFill>
              <a:srgbClr val="3A9ED9"/>
            </a:solidFill>
            <a:prstDash val="solid"/>
            <a:round/>
            <a:headEnd type="none" w="med" len="med"/>
            <a:tailEnd type="none" w="med" len="med"/>
          </a:ln>
        </p:spPr>
      </p:cxnSp>
      <p:pic>
        <p:nvPicPr>
          <p:cNvPr id="9" name="Shape 106"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2" name="Title 1"/>
          <p:cNvSpPr>
            <a:spLocks noGrp="1"/>
          </p:cNvSpPr>
          <p:nvPr>
            <p:ph type="title" hasCustomPrompt="1"/>
          </p:nvPr>
        </p:nvSpPr>
        <p:spPr>
          <a:xfrm>
            <a:off x="311700" y="192128"/>
            <a:ext cx="7766550" cy="690525"/>
          </a:xfrm>
          <a:prstGeom prst="rect">
            <a:avLst/>
          </a:prstGeom>
        </p:spPr>
        <p:txBody>
          <a:bodyPr/>
          <a:lstStyle>
            <a:lvl1pPr>
              <a:buSzPct val="25000"/>
              <a:buFont typeface="Source Code Pro"/>
              <a:buNone/>
              <a:defRPr sz="2797" baseline="0"/>
            </a:lvl1pPr>
          </a:lstStyle>
          <a:p>
            <a:pPr>
              <a:buSzPct val="25000"/>
              <a:buFont typeface="Source Code Pro"/>
              <a:buNone/>
            </a:pPr>
            <a:r>
              <a:rPr lang="en-US" b="1" dirty="0">
                <a:solidFill>
                  <a:srgbClr val="3A9ED9"/>
                </a:solidFill>
                <a:latin typeface="Source Code Pro"/>
                <a:ea typeface="Source Code Pro"/>
                <a:cs typeface="Source Code Pro"/>
                <a:sym typeface="Source Code Pro"/>
              </a:rPr>
              <a:t>Title</a:t>
            </a:r>
            <a:endParaRPr lang="en" b="1" dirty="0">
              <a:solidFill>
                <a:srgbClr val="3A9ED9"/>
              </a:solidFill>
              <a:latin typeface="Source Code Pro"/>
              <a:ea typeface="Source Code Pro"/>
              <a:cs typeface="Source Code Pro"/>
              <a:sym typeface="Source Code Pro"/>
            </a:endParaRPr>
          </a:p>
        </p:txBody>
      </p:sp>
      <p:sp>
        <p:nvSpPr>
          <p:cNvPr id="4" name="Text Placeholder 3"/>
          <p:cNvSpPr>
            <a:spLocks noGrp="1"/>
          </p:cNvSpPr>
          <p:nvPr>
            <p:ph type="body" sz="quarter" idx="10" hasCustomPrompt="1"/>
          </p:nvPr>
        </p:nvSpPr>
        <p:spPr>
          <a:xfrm>
            <a:off x="311700" y="1295930"/>
            <a:ext cx="8527498" cy="3542769"/>
          </a:xfrm>
          <a:prstGeom prst="rect">
            <a:avLst/>
          </a:prstGeom>
        </p:spPr>
        <p:txBody>
          <a:bodyPr/>
          <a:lstStyle>
            <a:lvl1pPr marL="456792" marR="0" indent="-380660" algn="l" rtl="0">
              <a:lnSpc>
                <a:spcPct val="115000"/>
              </a:lnSpc>
              <a:spcBef>
                <a:spcPts val="0"/>
              </a:spcBef>
              <a:spcAft>
                <a:spcPts val="0"/>
              </a:spcAft>
              <a:buClr>
                <a:srgbClr val="434343"/>
              </a:buClr>
              <a:buSzPct val="100000"/>
              <a:buFont typeface="Calibri"/>
              <a:buChar char="●"/>
              <a:defRPr sz="1399"/>
            </a:lvl1pPr>
          </a:lstStyle>
          <a:p>
            <a:pPr marL="456792" marR="0" lvl="0" indent="-380660" algn="l" rtl="0">
              <a:lnSpc>
                <a:spcPct val="115000"/>
              </a:lnSpc>
              <a:spcBef>
                <a:spcPts val="0"/>
              </a:spcBef>
              <a:spcAft>
                <a:spcPts val="0"/>
              </a:spcAft>
              <a:buClr>
                <a:srgbClr val="434343"/>
              </a:buClr>
              <a:buSzPct val="100000"/>
              <a:buFont typeface="Calibri"/>
              <a:buChar char="●"/>
            </a:pPr>
            <a:r>
              <a:rPr lang="en" sz="2398" b="0" i="0" u="none" strike="noStrike" cap="none" dirty="0">
                <a:solidFill>
                  <a:srgbClr val="434343"/>
                </a:solidFill>
                <a:latin typeface="Calibri"/>
                <a:ea typeface="Calibri"/>
                <a:cs typeface="Calibri"/>
                <a:sym typeface="Calibri"/>
              </a:rPr>
              <a:t>Bullet point</a:t>
            </a:r>
          </a:p>
          <a:p>
            <a:pPr marL="456792" marR="0" lvl="0" indent="-380660" algn="l" rtl="0">
              <a:lnSpc>
                <a:spcPct val="115000"/>
              </a:lnSpc>
              <a:spcBef>
                <a:spcPts val="0"/>
              </a:spcBef>
              <a:spcAft>
                <a:spcPts val="0"/>
              </a:spcAft>
              <a:buClr>
                <a:srgbClr val="434343"/>
              </a:buClr>
              <a:buSzPct val="100000"/>
              <a:buFont typeface="Calibri"/>
              <a:buChar char="●"/>
            </a:pPr>
            <a:r>
              <a:rPr lang="en" sz="2398" b="0" i="0" u="none" strike="noStrike" cap="none" dirty="0">
                <a:solidFill>
                  <a:srgbClr val="434343"/>
                </a:solidFill>
                <a:latin typeface="Calibri"/>
                <a:ea typeface="Calibri"/>
                <a:cs typeface="Calibri"/>
                <a:sym typeface="Calibri"/>
              </a:rPr>
              <a:t>Bullet point</a:t>
            </a:r>
          </a:p>
          <a:p>
            <a:pPr marL="456792" marR="0" lvl="0" indent="-380660" algn="l" rtl="0">
              <a:lnSpc>
                <a:spcPct val="115000"/>
              </a:lnSpc>
              <a:spcBef>
                <a:spcPts val="0"/>
              </a:spcBef>
              <a:spcAft>
                <a:spcPts val="0"/>
              </a:spcAft>
              <a:buClr>
                <a:srgbClr val="434343"/>
              </a:buClr>
              <a:buSzPct val="100000"/>
              <a:buFont typeface="Calibri"/>
              <a:buChar char="●"/>
            </a:pPr>
            <a:r>
              <a:rPr lang="en" sz="2398" b="0" i="0" u="none" strike="noStrike" cap="none" dirty="0">
                <a:solidFill>
                  <a:srgbClr val="434343"/>
                </a:solidFill>
                <a:latin typeface="Calibri"/>
                <a:ea typeface="Calibri"/>
                <a:cs typeface="Calibri"/>
                <a:sym typeface="Calibri"/>
              </a:rPr>
              <a:t>Bullet point</a:t>
            </a:r>
          </a:p>
          <a:p>
            <a:pPr marL="456792" marR="0" lvl="0" indent="-380660" algn="l" rtl="0">
              <a:lnSpc>
                <a:spcPct val="115000"/>
              </a:lnSpc>
              <a:spcBef>
                <a:spcPts val="0"/>
              </a:spcBef>
              <a:spcAft>
                <a:spcPts val="0"/>
              </a:spcAft>
              <a:buClr>
                <a:srgbClr val="434343"/>
              </a:buClr>
              <a:buSzPct val="100000"/>
              <a:buFont typeface="Calibri"/>
              <a:buChar char="●"/>
            </a:pPr>
            <a:r>
              <a:rPr lang="en" sz="2398" b="0" i="0" u="none" strike="noStrike" cap="none" dirty="0">
                <a:solidFill>
                  <a:srgbClr val="434343"/>
                </a:solidFill>
                <a:latin typeface="Calibri"/>
                <a:ea typeface="Calibri"/>
                <a:cs typeface="Calibri"/>
                <a:sym typeface="Calibri"/>
              </a:rPr>
              <a:t>Bullet point</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20"/>
        <p:cNvGrpSpPr/>
        <p:nvPr/>
      </p:nvGrpSpPr>
      <p:grpSpPr>
        <a:xfrm>
          <a:off x="0" y="0"/>
          <a:ext cx="0" cy="0"/>
          <a:chOff x="0" y="0"/>
          <a:chExt cx="0" cy="0"/>
        </a:xfrm>
      </p:grpSpPr>
      <p:sp>
        <p:nvSpPr>
          <p:cNvPr id="6" name="Shape 113"/>
          <p:cNvSpPr txBox="1">
            <a:spLocks noGrp="1"/>
          </p:cNvSpPr>
          <p:nvPr>
            <p:ph type="title"/>
          </p:nvPr>
        </p:nvSpPr>
        <p:spPr>
          <a:xfrm>
            <a:off x="1028554" y="1135104"/>
            <a:ext cx="1813199" cy="4724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1798" b="1" i="0" u="none" strike="noStrike" cap="none" dirty="0">
                <a:solidFill>
                  <a:srgbClr val="3A9ED9"/>
                </a:solidFill>
                <a:latin typeface="Source Code Pro"/>
                <a:ea typeface="Source Code Pro"/>
                <a:cs typeface="Source Code Pro"/>
                <a:sym typeface="Source Code Pro"/>
              </a:rPr>
              <a:t>Heading</a:t>
            </a:r>
          </a:p>
        </p:txBody>
      </p:sp>
      <p:sp>
        <p:nvSpPr>
          <p:cNvPr id="7" name="Shape 114"/>
          <p:cNvSpPr txBox="1">
            <a:spLocks noGrp="1"/>
          </p:cNvSpPr>
          <p:nvPr>
            <p:ph type="body" idx="1"/>
          </p:nvPr>
        </p:nvSpPr>
        <p:spPr>
          <a:xfrm>
            <a:off x="912154" y="1981551"/>
            <a:ext cx="2045999" cy="1700700"/>
          </a:xfrm>
          <a:prstGeom prst="rect">
            <a:avLst/>
          </a:prstGeom>
          <a:noFill/>
          <a:ln>
            <a:noFill/>
          </a:ln>
        </p:spPr>
        <p:txBody>
          <a:bodyPr lIns="91425" tIns="91425" rIns="91425" bIns="91425" anchor="t" anchorCtr="0">
            <a:noAutofit/>
          </a:bodyPr>
          <a:lstStyle/>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p:txBody>
      </p:sp>
      <p:pic>
        <p:nvPicPr>
          <p:cNvPr id="8" name="Shape 115"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9" name="Shape 116"/>
          <p:cNvCxnSpPr/>
          <p:nvPr userDrawn="1"/>
        </p:nvCxnSpPr>
        <p:spPr>
          <a:xfrm>
            <a:off x="959554" y="1701549"/>
            <a:ext cx="1951199" cy="0"/>
          </a:xfrm>
          <a:prstGeom prst="straightConnector1">
            <a:avLst/>
          </a:prstGeom>
          <a:noFill/>
          <a:ln w="19050" cap="flat" cmpd="sng">
            <a:solidFill>
              <a:srgbClr val="3A9ED9"/>
            </a:solidFill>
            <a:prstDash val="solid"/>
            <a:round/>
            <a:headEnd type="none" w="med" len="med"/>
            <a:tailEnd type="none" w="med" len="med"/>
          </a:ln>
        </p:spPr>
      </p:cxnSp>
      <p:sp>
        <p:nvSpPr>
          <p:cNvPr id="10" name="Shape 117"/>
          <p:cNvSpPr txBox="1">
            <a:spLocks/>
          </p:cNvSpPr>
          <p:nvPr userDrawn="1"/>
        </p:nvSpPr>
        <p:spPr>
          <a:xfrm>
            <a:off x="3607207" y="1135104"/>
            <a:ext cx="1813199" cy="472499"/>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000000"/>
              </a:buClr>
              <a:buSzPct val="25000"/>
              <a:buFont typeface="Source Code Pro"/>
              <a:buNone/>
            </a:pPr>
            <a:r>
              <a:rPr lang="en" sz="1798" b="1" kern="1200" dirty="0">
                <a:solidFill>
                  <a:srgbClr val="ED0096"/>
                </a:solidFill>
                <a:latin typeface="Source Code Pro"/>
                <a:ea typeface="Source Code Pro"/>
                <a:cs typeface="Source Code Pro"/>
                <a:sym typeface="Source Code Pro"/>
              </a:rPr>
              <a:t>Heading</a:t>
            </a:r>
          </a:p>
        </p:txBody>
      </p:sp>
      <p:sp>
        <p:nvSpPr>
          <p:cNvPr id="11" name="Shape 118"/>
          <p:cNvSpPr txBox="1">
            <a:spLocks noGrp="1"/>
          </p:cNvSpPr>
          <p:nvPr>
            <p:ph type="body" idx="10"/>
          </p:nvPr>
        </p:nvSpPr>
        <p:spPr>
          <a:xfrm>
            <a:off x="3490807" y="1981551"/>
            <a:ext cx="2045999" cy="1700700"/>
          </a:xfrm>
          <a:prstGeom prst="rect">
            <a:avLst/>
          </a:prstGeom>
          <a:noFill/>
          <a:ln>
            <a:noFill/>
          </a:ln>
        </p:spPr>
        <p:txBody>
          <a:bodyPr lIns="91425" tIns="91425" rIns="91425" bIns="91425" anchor="t" anchorCtr="0">
            <a:noAutofit/>
          </a:bodyPr>
          <a:lstStyle/>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p:txBody>
      </p:sp>
      <p:cxnSp>
        <p:nvCxnSpPr>
          <p:cNvPr id="12" name="Shape 119"/>
          <p:cNvCxnSpPr/>
          <p:nvPr userDrawn="1"/>
        </p:nvCxnSpPr>
        <p:spPr>
          <a:xfrm>
            <a:off x="3538207" y="1701549"/>
            <a:ext cx="1951199" cy="0"/>
          </a:xfrm>
          <a:prstGeom prst="straightConnector1">
            <a:avLst/>
          </a:prstGeom>
          <a:noFill/>
          <a:ln w="19050" cap="flat" cmpd="sng">
            <a:solidFill>
              <a:srgbClr val="ED0096"/>
            </a:solidFill>
            <a:prstDash val="solid"/>
            <a:round/>
            <a:headEnd type="none" w="med" len="med"/>
            <a:tailEnd type="none" w="med" len="med"/>
          </a:ln>
        </p:spPr>
      </p:cxnSp>
      <p:sp>
        <p:nvSpPr>
          <p:cNvPr id="13" name="Shape 120"/>
          <p:cNvSpPr txBox="1">
            <a:spLocks/>
          </p:cNvSpPr>
          <p:nvPr userDrawn="1"/>
        </p:nvSpPr>
        <p:spPr>
          <a:xfrm>
            <a:off x="6302254" y="1135104"/>
            <a:ext cx="1813199" cy="472499"/>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000000"/>
              </a:buClr>
              <a:buSzPct val="25000"/>
              <a:buFont typeface="Source Code Pro"/>
              <a:buNone/>
            </a:pPr>
            <a:r>
              <a:rPr lang="en" sz="1798" b="1" kern="1200">
                <a:solidFill>
                  <a:srgbClr val="EF3969"/>
                </a:solidFill>
                <a:latin typeface="Source Code Pro"/>
                <a:ea typeface="Source Code Pro"/>
                <a:cs typeface="Source Code Pro"/>
                <a:sym typeface="Source Code Pro"/>
              </a:rPr>
              <a:t>Heading</a:t>
            </a:r>
          </a:p>
        </p:txBody>
      </p:sp>
      <p:sp>
        <p:nvSpPr>
          <p:cNvPr id="14" name="Shape 121"/>
          <p:cNvSpPr txBox="1">
            <a:spLocks noGrp="1"/>
          </p:cNvSpPr>
          <p:nvPr>
            <p:ph type="body" idx="11"/>
          </p:nvPr>
        </p:nvSpPr>
        <p:spPr>
          <a:xfrm>
            <a:off x="6185854" y="1981551"/>
            <a:ext cx="2045999" cy="1700700"/>
          </a:xfrm>
          <a:prstGeom prst="rect">
            <a:avLst/>
          </a:prstGeom>
          <a:noFill/>
          <a:ln>
            <a:noFill/>
          </a:ln>
        </p:spPr>
        <p:txBody>
          <a:bodyPr lIns="91425" tIns="91425" rIns="91425" bIns="91425" anchor="t" anchorCtr="0">
            <a:noAutofit/>
          </a:bodyPr>
          <a:lstStyle/>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p:txBody>
      </p:sp>
      <p:cxnSp>
        <p:nvCxnSpPr>
          <p:cNvPr id="15" name="Shape 122"/>
          <p:cNvCxnSpPr/>
          <p:nvPr userDrawn="1"/>
        </p:nvCxnSpPr>
        <p:spPr>
          <a:xfrm>
            <a:off x="6233254" y="1701549"/>
            <a:ext cx="1951199" cy="0"/>
          </a:xfrm>
          <a:prstGeom prst="straightConnector1">
            <a:avLst/>
          </a:prstGeom>
          <a:noFill/>
          <a:ln w="19050" cap="flat" cmpd="sng">
            <a:solidFill>
              <a:srgbClr val="EF3969"/>
            </a:solidFill>
            <a:prstDash val="solid"/>
            <a:round/>
            <a:headEnd type="none" w="med" len="med"/>
            <a:tailEnd type="none" w="med" len="med"/>
          </a:ln>
        </p:spPr>
      </p:cxnSp>
      <p:cxnSp>
        <p:nvCxnSpPr>
          <p:cNvPr id="16" name="Shape 123"/>
          <p:cNvCxnSpPr/>
          <p:nvPr userDrawn="1"/>
        </p:nvCxnSpPr>
        <p:spPr>
          <a:xfrm>
            <a:off x="959554" y="3763074"/>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17" name="Shape 124"/>
          <p:cNvCxnSpPr/>
          <p:nvPr userDrawn="1"/>
        </p:nvCxnSpPr>
        <p:spPr>
          <a:xfrm>
            <a:off x="3538207" y="3763074"/>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18" name="Shape 125"/>
          <p:cNvCxnSpPr/>
          <p:nvPr userDrawn="1"/>
        </p:nvCxnSpPr>
        <p:spPr>
          <a:xfrm>
            <a:off x="6233254" y="3763074"/>
            <a:ext cx="1951199" cy="0"/>
          </a:xfrm>
          <a:prstGeom prst="straightConnector1">
            <a:avLst/>
          </a:prstGeom>
          <a:noFill/>
          <a:ln w="19050" cap="flat" cmpd="sng">
            <a:solidFill>
              <a:srgbClr val="EF3969"/>
            </a:solidFill>
            <a:prstDash val="solid"/>
            <a:round/>
            <a:headEnd type="none" w="med" len="med"/>
            <a:tailEnd type="none" w="med" len="med"/>
          </a:ln>
        </p:spPr>
      </p:cxnSp>
      <p:sp>
        <p:nvSpPr>
          <p:cNvPr id="19" name="Shape 126"/>
          <p:cNvSpPr/>
          <p:nvPr userDrawn="1"/>
        </p:nvSpPr>
        <p:spPr>
          <a:xfrm rot="10800000">
            <a:off x="7958099" y="0"/>
            <a:ext cx="1185900" cy="1185900"/>
          </a:xfrm>
          <a:prstGeom prst="rtTriangle">
            <a:avLst/>
          </a:prstGeom>
          <a:solidFill>
            <a:srgbClr val="235F83"/>
          </a:solidFill>
          <a:ln>
            <a:noFill/>
          </a:ln>
        </p:spPr>
        <p:txBody>
          <a:bodyPr lIns="91340" tIns="91340" rIns="91340" bIns="91340" anchor="ctr" anchorCtr="0">
            <a:noAutofit/>
          </a:bodyPr>
          <a:lstStyle/>
          <a:p>
            <a:pPr>
              <a:buClr>
                <a:srgbClr val="000000"/>
              </a:buClr>
              <a:buFont typeface="Arial"/>
              <a:buNone/>
            </a:pPr>
            <a:endParaRPr sz="1399" kern="120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5"/>
        <p:cNvGrpSpPr/>
        <p:nvPr/>
      </p:nvGrpSpPr>
      <p:grpSpPr>
        <a:xfrm>
          <a:off x="0" y="0"/>
          <a:ext cx="0" cy="0"/>
          <a:chOff x="0" y="0"/>
          <a:chExt cx="0" cy="0"/>
        </a:xfrm>
      </p:grpSpPr>
      <p:sp>
        <p:nvSpPr>
          <p:cNvPr id="4" name="Shape 131"/>
          <p:cNvSpPr txBox="1">
            <a:spLocks noGrp="1"/>
          </p:cNvSpPr>
          <p:nvPr>
            <p:ph type="title"/>
          </p:nvPr>
        </p:nvSpPr>
        <p:spPr>
          <a:xfrm>
            <a:off x="1028554" y="1917787"/>
            <a:ext cx="1813199" cy="4724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1798" b="1" i="0" u="none" strike="noStrike" cap="none">
                <a:solidFill>
                  <a:srgbClr val="3A9ED9"/>
                </a:solidFill>
                <a:latin typeface="Source Code Pro"/>
                <a:ea typeface="Source Code Pro"/>
                <a:cs typeface="Source Code Pro"/>
                <a:sym typeface="Source Code Pro"/>
              </a:rPr>
              <a:t>Heading</a:t>
            </a:r>
          </a:p>
        </p:txBody>
      </p:sp>
      <p:sp>
        <p:nvSpPr>
          <p:cNvPr id="5" name="Shape 132"/>
          <p:cNvSpPr txBox="1">
            <a:spLocks noGrp="1"/>
          </p:cNvSpPr>
          <p:nvPr>
            <p:ph type="body" idx="1"/>
          </p:nvPr>
        </p:nvSpPr>
        <p:spPr>
          <a:xfrm>
            <a:off x="912154" y="2438750"/>
            <a:ext cx="2045999" cy="1470600"/>
          </a:xfrm>
          <a:prstGeom prst="rect">
            <a:avLst/>
          </a:prstGeom>
          <a:noFill/>
          <a:ln>
            <a:noFill/>
          </a:ln>
        </p:spPr>
        <p:txBody>
          <a:bodyPr lIns="91425" tIns="91425" rIns="91425" bIns="91425" anchor="t" anchorCtr="0">
            <a:noAutofit/>
          </a:bodyPr>
          <a:lstStyle/>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p:txBody>
      </p:sp>
      <p:pic>
        <p:nvPicPr>
          <p:cNvPr id="6" name="Shape 133"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7" name="Shape 134"/>
          <p:cNvSpPr txBox="1">
            <a:spLocks/>
          </p:cNvSpPr>
          <p:nvPr userDrawn="1"/>
        </p:nvSpPr>
        <p:spPr>
          <a:xfrm>
            <a:off x="3607207" y="1917787"/>
            <a:ext cx="1813199" cy="472499"/>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000000"/>
              </a:buClr>
              <a:buSzPct val="25000"/>
              <a:buFont typeface="Source Code Pro"/>
              <a:buNone/>
            </a:pPr>
            <a:r>
              <a:rPr lang="en" sz="1798" b="1" kern="1200">
                <a:solidFill>
                  <a:srgbClr val="ED0096"/>
                </a:solidFill>
                <a:latin typeface="Source Code Pro"/>
                <a:ea typeface="Source Code Pro"/>
                <a:cs typeface="Source Code Pro"/>
                <a:sym typeface="Source Code Pro"/>
              </a:rPr>
              <a:t>Heading</a:t>
            </a:r>
          </a:p>
        </p:txBody>
      </p:sp>
      <p:sp>
        <p:nvSpPr>
          <p:cNvPr id="8" name="Shape 135"/>
          <p:cNvSpPr txBox="1">
            <a:spLocks noGrp="1"/>
          </p:cNvSpPr>
          <p:nvPr>
            <p:ph type="body" idx="10"/>
          </p:nvPr>
        </p:nvSpPr>
        <p:spPr>
          <a:xfrm>
            <a:off x="3490807" y="2438750"/>
            <a:ext cx="2045999" cy="1470600"/>
          </a:xfrm>
          <a:prstGeom prst="rect">
            <a:avLst/>
          </a:prstGeom>
          <a:noFill/>
          <a:ln>
            <a:noFill/>
          </a:ln>
        </p:spPr>
        <p:txBody>
          <a:bodyPr lIns="91425" tIns="91425" rIns="91425" bIns="91425" anchor="t" anchorCtr="0">
            <a:noAutofit/>
          </a:bodyPr>
          <a:lstStyle/>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p:txBody>
      </p:sp>
      <p:sp>
        <p:nvSpPr>
          <p:cNvPr id="9" name="Shape 136"/>
          <p:cNvSpPr txBox="1">
            <a:spLocks/>
          </p:cNvSpPr>
          <p:nvPr userDrawn="1"/>
        </p:nvSpPr>
        <p:spPr>
          <a:xfrm>
            <a:off x="6302254" y="1917787"/>
            <a:ext cx="1813199" cy="472499"/>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000000"/>
              </a:buClr>
              <a:buSzPct val="25000"/>
              <a:buFont typeface="Source Code Pro"/>
              <a:buNone/>
            </a:pPr>
            <a:r>
              <a:rPr lang="en" sz="1798" b="1" kern="1200">
                <a:solidFill>
                  <a:srgbClr val="EF3969"/>
                </a:solidFill>
                <a:latin typeface="Source Code Pro"/>
                <a:ea typeface="Source Code Pro"/>
                <a:cs typeface="Source Code Pro"/>
                <a:sym typeface="Source Code Pro"/>
              </a:rPr>
              <a:t>Heading</a:t>
            </a:r>
          </a:p>
        </p:txBody>
      </p:sp>
      <p:sp>
        <p:nvSpPr>
          <p:cNvPr id="10" name="Shape 137"/>
          <p:cNvSpPr txBox="1">
            <a:spLocks noGrp="1"/>
          </p:cNvSpPr>
          <p:nvPr>
            <p:ph type="body" idx="11"/>
          </p:nvPr>
        </p:nvSpPr>
        <p:spPr>
          <a:xfrm>
            <a:off x="6185854" y="2438750"/>
            <a:ext cx="2045999" cy="1470600"/>
          </a:xfrm>
          <a:prstGeom prst="rect">
            <a:avLst/>
          </a:prstGeom>
          <a:noFill/>
          <a:ln>
            <a:noFill/>
          </a:ln>
        </p:spPr>
        <p:txBody>
          <a:bodyPr lIns="91425" tIns="91425" rIns="91425" bIns="91425" anchor="t" anchorCtr="0">
            <a:noAutofit/>
          </a:bodyPr>
          <a:lstStyle/>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p:txBody>
      </p:sp>
      <p:cxnSp>
        <p:nvCxnSpPr>
          <p:cNvPr id="11" name="Shape 138"/>
          <p:cNvCxnSpPr/>
          <p:nvPr userDrawn="1"/>
        </p:nvCxnSpPr>
        <p:spPr>
          <a:xfrm>
            <a:off x="959554" y="4144074"/>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12" name="Shape 139"/>
          <p:cNvCxnSpPr/>
          <p:nvPr userDrawn="1"/>
        </p:nvCxnSpPr>
        <p:spPr>
          <a:xfrm>
            <a:off x="3538207" y="4144074"/>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13" name="Shape 140"/>
          <p:cNvCxnSpPr/>
          <p:nvPr userDrawn="1"/>
        </p:nvCxnSpPr>
        <p:spPr>
          <a:xfrm>
            <a:off x="6233254" y="4144074"/>
            <a:ext cx="1951199" cy="0"/>
          </a:xfrm>
          <a:prstGeom prst="straightConnector1">
            <a:avLst/>
          </a:prstGeom>
          <a:noFill/>
          <a:ln w="19050" cap="flat" cmpd="sng">
            <a:solidFill>
              <a:srgbClr val="EF3969"/>
            </a:solidFill>
            <a:prstDash val="solid"/>
            <a:round/>
            <a:headEnd type="none" w="med" len="med"/>
            <a:tailEnd type="none" w="med" len="med"/>
          </a:ln>
        </p:spPr>
      </p:cxnSp>
      <p:cxnSp>
        <p:nvCxnSpPr>
          <p:cNvPr id="14" name="Shape 141"/>
          <p:cNvCxnSpPr/>
          <p:nvPr userDrawn="1"/>
        </p:nvCxnSpPr>
        <p:spPr>
          <a:xfrm>
            <a:off x="959554" y="1316850"/>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15" name="Shape 142"/>
          <p:cNvCxnSpPr/>
          <p:nvPr userDrawn="1"/>
        </p:nvCxnSpPr>
        <p:spPr>
          <a:xfrm>
            <a:off x="3538207" y="1316850"/>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16" name="Shape 143"/>
          <p:cNvCxnSpPr/>
          <p:nvPr userDrawn="1"/>
        </p:nvCxnSpPr>
        <p:spPr>
          <a:xfrm>
            <a:off x="6233254" y="1316850"/>
            <a:ext cx="1951199" cy="0"/>
          </a:xfrm>
          <a:prstGeom prst="straightConnector1">
            <a:avLst/>
          </a:prstGeom>
          <a:noFill/>
          <a:ln w="19050" cap="flat" cmpd="sng">
            <a:solidFill>
              <a:srgbClr val="EF3969"/>
            </a:solidFill>
            <a:prstDash val="solid"/>
            <a:round/>
            <a:headEnd type="none" w="med" len="med"/>
            <a:tailEnd type="none" w="med" len="med"/>
          </a:ln>
        </p:spPr>
      </p:cxnSp>
      <p:sp>
        <p:nvSpPr>
          <p:cNvPr id="17" name="Shape 144"/>
          <p:cNvSpPr/>
          <p:nvPr userDrawn="1"/>
        </p:nvSpPr>
        <p:spPr>
          <a:xfrm rot="10800000">
            <a:off x="7958099" y="0"/>
            <a:ext cx="1185900" cy="1185900"/>
          </a:xfrm>
          <a:prstGeom prst="rtTriangle">
            <a:avLst/>
          </a:prstGeom>
          <a:solidFill>
            <a:srgbClr val="235F83"/>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18" name="Shape 145"/>
          <p:cNvSpPr/>
          <p:nvPr userDrawn="1"/>
        </p:nvSpPr>
        <p:spPr>
          <a:xfrm>
            <a:off x="1500750" y="882453"/>
            <a:ext cx="868800" cy="868800"/>
          </a:xfrm>
          <a:prstGeom prst="ellipse">
            <a:avLst/>
          </a:prstGeom>
          <a:solidFill>
            <a:srgbClr val="3A9ED9"/>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19" name="Shape 146"/>
          <p:cNvSpPr/>
          <p:nvPr userDrawn="1"/>
        </p:nvSpPr>
        <p:spPr>
          <a:xfrm>
            <a:off x="4079400" y="882453"/>
            <a:ext cx="868800" cy="868800"/>
          </a:xfrm>
          <a:prstGeom prst="ellipse">
            <a:avLst/>
          </a:prstGeom>
          <a:solidFill>
            <a:srgbClr val="ED0096"/>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20" name="Shape 147"/>
          <p:cNvSpPr/>
          <p:nvPr userDrawn="1"/>
        </p:nvSpPr>
        <p:spPr>
          <a:xfrm>
            <a:off x="6774450" y="882453"/>
            <a:ext cx="868800" cy="868800"/>
          </a:xfrm>
          <a:prstGeom prst="ellipse">
            <a:avLst/>
          </a:prstGeom>
          <a:solidFill>
            <a:srgbClr val="EF3969"/>
          </a:solidFill>
          <a:ln>
            <a:noFill/>
          </a:ln>
        </p:spPr>
        <p:txBody>
          <a:bodyPr lIns="91340" tIns="91340" rIns="91340" bIns="91340" anchor="ctr" anchorCtr="0">
            <a:noAutofit/>
          </a:bodyPr>
          <a:lstStyle/>
          <a:p>
            <a:pPr>
              <a:buClr>
                <a:srgbClr val="000000"/>
              </a:buClr>
              <a:buFont typeface="Arial"/>
              <a:buNone/>
            </a:pPr>
            <a:endParaRPr sz="1399" kern="120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25"/>
        <p:cNvGrpSpPr/>
        <p:nvPr/>
      </p:nvGrpSpPr>
      <p:grpSpPr>
        <a:xfrm>
          <a:off x="0" y="0"/>
          <a:ext cx="0" cy="0"/>
          <a:chOff x="0" y="0"/>
          <a:chExt cx="0" cy="0"/>
        </a:xfrm>
      </p:grpSpPr>
      <p:sp>
        <p:nvSpPr>
          <p:cNvPr id="21" name="Shape 152"/>
          <p:cNvSpPr txBox="1">
            <a:spLocks noGrp="1"/>
          </p:cNvSpPr>
          <p:nvPr>
            <p:ph type="title"/>
          </p:nvPr>
        </p:nvSpPr>
        <p:spPr>
          <a:xfrm>
            <a:off x="1666500" y="1612976"/>
            <a:ext cx="5811000" cy="7725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2997" b="1" i="0" u="none" strike="noStrike" cap="none">
                <a:solidFill>
                  <a:srgbClr val="3A9ED9"/>
                </a:solidFill>
                <a:latin typeface="Source Code Pro"/>
                <a:ea typeface="Source Code Pro"/>
                <a:cs typeface="Source Code Pro"/>
                <a:sym typeface="Source Code Pro"/>
              </a:rPr>
              <a:t>/ Heading goes here /</a:t>
            </a:r>
          </a:p>
        </p:txBody>
      </p:sp>
      <p:pic>
        <p:nvPicPr>
          <p:cNvPr id="22" name="Shape 153"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23" name="Shape 154"/>
          <p:cNvCxnSpPr/>
          <p:nvPr userDrawn="1"/>
        </p:nvCxnSpPr>
        <p:spPr>
          <a:xfrm>
            <a:off x="3596407" y="4372675"/>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24" name="Shape 155"/>
          <p:cNvCxnSpPr/>
          <p:nvPr userDrawn="1"/>
        </p:nvCxnSpPr>
        <p:spPr>
          <a:xfrm>
            <a:off x="3596407" y="935850"/>
            <a:ext cx="1951199" cy="0"/>
          </a:xfrm>
          <a:prstGeom prst="straightConnector1">
            <a:avLst/>
          </a:prstGeom>
          <a:noFill/>
          <a:ln w="19050" cap="flat" cmpd="sng">
            <a:solidFill>
              <a:srgbClr val="3A9ED9"/>
            </a:solidFill>
            <a:prstDash val="solid"/>
            <a:round/>
            <a:headEnd type="none" w="med" len="med"/>
            <a:tailEnd type="none" w="med" len="med"/>
          </a:ln>
        </p:spPr>
      </p:cxnSp>
      <p:sp>
        <p:nvSpPr>
          <p:cNvPr id="25" name="Shape 156"/>
          <p:cNvSpPr/>
          <p:nvPr userDrawn="1"/>
        </p:nvSpPr>
        <p:spPr>
          <a:xfrm rot="10800000">
            <a:off x="7958099" y="0"/>
            <a:ext cx="1185900" cy="1185900"/>
          </a:xfrm>
          <a:prstGeom prst="rtTriangle">
            <a:avLst/>
          </a:prstGeom>
          <a:solidFill>
            <a:srgbClr val="235F83"/>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26" name="Shape 157"/>
          <p:cNvSpPr/>
          <p:nvPr userDrawn="1"/>
        </p:nvSpPr>
        <p:spPr>
          <a:xfrm>
            <a:off x="4137600" y="501452"/>
            <a:ext cx="868800" cy="868800"/>
          </a:xfrm>
          <a:prstGeom prst="ellipse">
            <a:avLst/>
          </a:prstGeom>
          <a:solidFill>
            <a:srgbClr val="3A9ED9"/>
          </a:solidFill>
          <a:ln>
            <a:noFill/>
          </a:ln>
        </p:spPr>
        <p:txBody>
          <a:bodyPr lIns="91340" tIns="91340" rIns="91340" bIns="91340" anchor="ctr" anchorCtr="0">
            <a:noAutofit/>
          </a:bodyPr>
          <a:lstStyle/>
          <a:p>
            <a:pPr algn="ctr">
              <a:buClr>
                <a:srgbClr val="FFFFFF"/>
              </a:buClr>
              <a:buSzPct val="25000"/>
              <a:buFont typeface="Source Code Pro"/>
              <a:buNone/>
            </a:pPr>
            <a:r>
              <a:rPr lang="en" sz="2997" b="1" kern="1200">
                <a:solidFill>
                  <a:srgbClr val="FFFFFF"/>
                </a:solidFill>
                <a:latin typeface="Source Code Pro"/>
                <a:ea typeface="Source Code Pro"/>
                <a:cs typeface="Source Code Pro"/>
                <a:sym typeface="Source Code Pro"/>
              </a:rPr>
              <a:t>1</a:t>
            </a:r>
          </a:p>
        </p:txBody>
      </p:sp>
      <p:sp>
        <p:nvSpPr>
          <p:cNvPr id="27" name="Shape 158"/>
          <p:cNvSpPr txBox="1">
            <a:spLocks noGrp="1"/>
          </p:cNvSpPr>
          <p:nvPr>
            <p:ph type="body" idx="1"/>
          </p:nvPr>
        </p:nvSpPr>
        <p:spPr>
          <a:xfrm>
            <a:off x="770407" y="2422478"/>
            <a:ext cx="7603199" cy="1535099"/>
          </a:xfrm>
          <a:prstGeom prst="rect">
            <a:avLst/>
          </a:prstGeom>
          <a:noFill/>
          <a:ln>
            <a:noFill/>
          </a:ln>
        </p:spPr>
        <p:txBody>
          <a:bodyPr lIns="91425" tIns="91425" rIns="91425" bIns="91425" anchor="t" anchorCtr="0">
            <a:noAutofit/>
          </a:bodyPr>
          <a:lstStyle/>
          <a:p>
            <a:pPr marL="0" marR="0" lvl="0" indent="0" algn="ctr" rtl="0">
              <a:lnSpc>
                <a:spcPct val="115000"/>
              </a:lnSpc>
              <a:spcBef>
                <a:spcPts val="0"/>
              </a:spcBef>
              <a:spcAft>
                <a:spcPts val="0"/>
              </a:spcAft>
              <a:buClr>
                <a:schemeClr val="lt2"/>
              </a:buClr>
              <a:buSzPct val="25000"/>
              <a:buFont typeface="Calibri"/>
              <a:buNone/>
            </a:pPr>
            <a:r>
              <a:rPr lang="en" sz="2398" b="0" i="0" u="none" strike="noStrike" cap="none">
                <a:solidFill>
                  <a:srgbClr val="434343"/>
                </a:solidFill>
                <a:latin typeface="Calibri"/>
                <a:ea typeface="Calibri"/>
                <a:cs typeface="Calibri"/>
                <a:sym typeface="Calibri"/>
              </a:rPr>
              <a:t>Fusce dapibus, tellus ac cursus commodo, tortor mauris condimentum nibh, ut fermentum massa justo sit amet risus. Aenean eu leo quam. Pellentesque ornare sem.</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Shape 25"/>
        <p:cNvGrpSpPr/>
        <p:nvPr/>
      </p:nvGrpSpPr>
      <p:grpSpPr>
        <a:xfrm>
          <a:off x="0" y="0"/>
          <a:ext cx="0" cy="0"/>
          <a:chOff x="0" y="0"/>
          <a:chExt cx="0" cy="0"/>
        </a:xfrm>
      </p:grpSpPr>
      <p:sp>
        <p:nvSpPr>
          <p:cNvPr id="21" name="Shape 163"/>
          <p:cNvSpPr txBox="1">
            <a:spLocks noGrp="1"/>
          </p:cNvSpPr>
          <p:nvPr>
            <p:ph type="title"/>
          </p:nvPr>
        </p:nvSpPr>
        <p:spPr>
          <a:xfrm>
            <a:off x="1666500" y="1612976"/>
            <a:ext cx="5811000" cy="7725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2997" b="1" i="0" u="none" strike="noStrike" cap="none">
                <a:solidFill>
                  <a:srgbClr val="ED0096"/>
                </a:solidFill>
                <a:latin typeface="Source Code Pro"/>
                <a:ea typeface="Source Code Pro"/>
                <a:cs typeface="Source Code Pro"/>
                <a:sym typeface="Source Code Pro"/>
              </a:rPr>
              <a:t>/ Heading goes here /</a:t>
            </a:r>
          </a:p>
        </p:txBody>
      </p:sp>
      <p:pic>
        <p:nvPicPr>
          <p:cNvPr id="22" name="Shape 164"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23" name="Shape 165"/>
          <p:cNvCxnSpPr/>
          <p:nvPr userDrawn="1"/>
        </p:nvCxnSpPr>
        <p:spPr>
          <a:xfrm>
            <a:off x="3596407" y="4372675"/>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24" name="Shape 166"/>
          <p:cNvCxnSpPr/>
          <p:nvPr userDrawn="1"/>
        </p:nvCxnSpPr>
        <p:spPr>
          <a:xfrm>
            <a:off x="3596407" y="935850"/>
            <a:ext cx="1951199" cy="0"/>
          </a:xfrm>
          <a:prstGeom prst="straightConnector1">
            <a:avLst/>
          </a:prstGeom>
          <a:noFill/>
          <a:ln w="19050" cap="flat" cmpd="sng">
            <a:solidFill>
              <a:srgbClr val="ED0096"/>
            </a:solidFill>
            <a:prstDash val="solid"/>
            <a:round/>
            <a:headEnd type="none" w="med" len="med"/>
            <a:tailEnd type="none" w="med" len="med"/>
          </a:ln>
        </p:spPr>
      </p:cxnSp>
      <p:sp>
        <p:nvSpPr>
          <p:cNvPr id="25" name="Shape 167"/>
          <p:cNvSpPr/>
          <p:nvPr userDrawn="1"/>
        </p:nvSpPr>
        <p:spPr>
          <a:xfrm rot="10800000">
            <a:off x="7958099" y="0"/>
            <a:ext cx="1185900" cy="1185900"/>
          </a:xfrm>
          <a:prstGeom prst="rtTriangle">
            <a:avLst/>
          </a:prstGeom>
          <a:solidFill>
            <a:srgbClr val="235F83"/>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26" name="Shape 168"/>
          <p:cNvSpPr/>
          <p:nvPr userDrawn="1"/>
        </p:nvSpPr>
        <p:spPr>
          <a:xfrm>
            <a:off x="4137600" y="501452"/>
            <a:ext cx="868800" cy="868800"/>
          </a:xfrm>
          <a:prstGeom prst="ellipse">
            <a:avLst/>
          </a:prstGeom>
          <a:solidFill>
            <a:srgbClr val="ED0096"/>
          </a:solidFill>
          <a:ln>
            <a:noFill/>
          </a:ln>
        </p:spPr>
        <p:txBody>
          <a:bodyPr lIns="91340" tIns="91340" rIns="91340" bIns="91340" anchor="ctr" anchorCtr="0">
            <a:noAutofit/>
          </a:bodyPr>
          <a:lstStyle/>
          <a:p>
            <a:pPr algn="ctr">
              <a:buClr>
                <a:srgbClr val="FFFFFF"/>
              </a:buClr>
              <a:buSzPct val="25000"/>
              <a:buFont typeface="Source Code Pro"/>
              <a:buNone/>
            </a:pPr>
            <a:r>
              <a:rPr lang="en" sz="2997" b="1" kern="1200">
                <a:solidFill>
                  <a:srgbClr val="FFFFFF"/>
                </a:solidFill>
                <a:latin typeface="Source Code Pro"/>
                <a:ea typeface="Source Code Pro"/>
                <a:cs typeface="Source Code Pro"/>
                <a:sym typeface="Source Code Pro"/>
              </a:rPr>
              <a:t>2</a:t>
            </a:r>
          </a:p>
        </p:txBody>
      </p:sp>
      <p:sp>
        <p:nvSpPr>
          <p:cNvPr id="27" name="Shape 169"/>
          <p:cNvSpPr txBox="1">
            <a:spLocks noGrp="1"/>
          </p:cNvSpPr>
          <p:nvPr>
            <p:ph type="body" idx="1"/>
          </p:nvPr>
        </p:nvSpPr>
        <p:spPr>
          <a:xfrm>
            <a:off x="770407" y="2422478"/>
            <a:ext cx="7603199" cy="1535099"/>
          </a:xfrm>
          <a:prstGeom prst="rect">
            <a:avLst/>
          </a:prstGeom>
          <a:noFill/>
          <a:ln>
            <a:noFill/>
          </a:ln>
        </p:spPr>
        <p:txBody>
          <a:bodyPr lIns="91425" tIns="91425" rIns="91425" bIns="91425" anchor="t" anchorCtr="0">
            <a:noAutofit/>
          </a:bodyPr>
          <a:lstStyle/>
          <a:p>
            <a:pPr marL="0" marR="0" lvl="0" indent="0" algn="ctr" rtl="0">
              <a:lnSpc>
                <a:spcPct val="115000"/>
              </a:lnSpc>
              <a:spcBef>
                <a:spcPts val="0"/>
              </a:spcBef>
              <a:spcAft>
                <a:spcPts val="0"/>
              </a:spcAft>
              <a:buClr>
                <a:schemeClr val="lt2"/>
              </a:buClr>
              <a:buSzPct val="25000"/>
              <a:buFont typeface="Calibri"/>
              <a:buNone/>
            </a:pPr>
            <a:r>
              <a:rPr lang="en" sz="2398" b="0" i="0" u="none" strike="noStrike" cap="none">
                <a:solidFill>
                  <a:srgbClr val="434343"/>
                </a:solidFill>
                <a:latin typeface="Calibri"/>
                <a:ea typeface="Calibri"/>
                <a:cs typeface="Calibri"/>
                <a:sym typeface="Calibri"/>
              </a:rPr>
              <a:t>Fusce dapibus, tellus ac cursus commodo, tortor mauris condimentum nibh, ut fermentum massa justo sit amet risus. Aenean eu leo quam. Pellentesque ornare sem.</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and description">
    <p:spTree>
      <p:nvGrpSpPr>
        <p:cNvPr id="1" name="Shape 35"/>
        <p:cNvGrpSpPr/>
        <p:nvPr/>
      </p:nvGrpSpPr>
      <p:grpSpPr>
        <a:xfrm>
          <a:off x="0" y="0"/>
          <a:ext cx="0" cy="0"/>
          <a:chOff x="0" y="0"/>
          <a:chExt cx="0" cy="0"/>
        </a:xfrm>
      </p:grpSpPr>
      <p:sp>
        <p:nvSpPr>
          <p:cNvPr id="7" name="Shape 174"/>
          <p:cNvSpPr/>
          <p:nvPr userDrawn="1"/>
        </p:nvSpPr>
        <p:spPr>
          <a:xfrm>
            <a:off x="0" y="0"/>
            <a:ext cx="4793700" cy="5151300"/>
          </a:xfrm>
          <a:prstGeom prst="rect">
            <a:avLst/>
          </a:prstGeom>
          <a:solidFill>
            <a:srgbClr val="235F83"/>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8" name="Shape 176"/>
          <p:cNvSpPr txBox="1">
            <a:spLocks noGrp="1"/>
          </p:cNvSpPr>
          <p:nvPr>
            <p:ph type="title"/>
          </p:nvPr>
        </p:nvSpPr>
        <p:spPr>
          <a:xfrm>
            <a:off x="525200" y="590275"/>
            <a:ext cx="3390900" cy="228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Source Code Pro"/>
              <a:buNone/>
            </a:pPr>
            <a:r>
              <a:rPr lang="en" sz="3996" b="0" i="0" u="none" strike="noStrike" cap="none">
                <a:solidFill>
                  <a:srgbClr val="FFFFFF"/>
                </a:solidFill>
                <a:latin typeface="Source Code Pro"/>
                <a:ea typeface="Source Code Pro"/>
                <a:cs typeface="Source Code Pro"/>
                <a:sym typeface="Source Code Pro"/>
              </a:rPr>
              <a:t>Add a</a:t>
            </a:r>
          </a:p>
          <a:p>
            <a:pPr marL="0" marR="0" lvl="0" indent="0" algn="l" rtl="0">
              <a:lnSpc>
                <a:spcPct val="100000"/>
              </a:lnSpc>
              <a:spcBef>
                <a:spcPts val="0"/>
              </a:spcBef>
              <a:spcAft>
                <a:spcPts val="0"/>
              </a:spcAft>
              <a:buClr>
                <a:schemeClr val="dk1"/>
              </a:buClr>
              <a:buSzPct val="25000"/>
              <a:buFont typeface="Source Code Pro"/>
              <a:buNone/>
            </a:pPr>
            <a:r>
              <a:rPr lang="en" sz="3996" b="0" i="0" u="none" strike="noStrike" cap="none">
                <a:solidFill>
                  <a:srgbClr val="FFFFFF"/>
                </a:solidFill>
                <a:latin typeface="Source Code Pro"/>
                <a:ea typeface="Source Code Pro"/>
                <a:cs typeface="Source Code Pro"/>
                <a:sym typeface="Source Code Pro"/>
              </a:rPr>
              <a:t>&lt;headline&gt;</a:t>
            </a:r>
          </a:p>
          <a:p>
            <a:pPr marL="0" marR="0" lvl="0" indent="0" algn="l" rtl="0">
              <a:lnSpc>
                <a:spcPct val="100000"/>
              </a:lnSpc>
              <a:spcBef>
                <a:spcPts val="0"/>
              </a:spcBef>
              <a:spcAft>
                <a:spcPts val="0"/>
              </a:spcAft>
              <a:buClr>
                <a:schemeClr val="dk1"/>
              </a:buClr>
              <a:buSzPct val="25000"/>
              <a:buFont typeface="Source Code Pro"/>
              <a:buNone/>
            </a:pPr>
            <a:r>
              <a:rPr lang="en" sz="3996" b="0" i="0" u="none" strike="noStrike" cap="none">
                <a:solidFill>
                  <a:srgbClr val="FFFFFF"/>
                </a:solidFill>
                <a:latin typeface="Source Code Pro"/>
                <a:ea typeface="Source Code Pro"/>
                <a:cs typeface="Source Code Pro"/>
                <a:sym typeface="Source Code Pro"/>
              </a:rPr>
              <a:t>here</a:t>
            </a:r>
          </a:p>
        </p:txBody>
      </p:sp>
      <p:sp>
        <p:nvSpPr>
          <p:cNvPr id="9" name="Shape 177"/>
          <p:cNvSpPr/>
          <p:nvPr userDrawn="1"/>
        </p:nvSpPr>
        <p:spPr>
          <a:xfrm>
            <a:off x="3592182" y="0"/>
            <a:ext cx="2399399" cy="5151300"/>
          </a:xfrm>
          <a:prstGeom prst="triangle">
            <a:avLst>
              <a:gd name="adj" fmla="val 50000"/>
            </a:avLst>
          </a:prstGeom>
          <a:solidFill>
            <a:srgbClr val="FFFFFF"/>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10" name="Shape 178"/>
          <p:cNvSpPr txBox="1">
            <a:spLocks noGrp="1"/>
          </p:cNvSpPr>
          <p:nvPr>
            <p:ph type="body" idx="1"/>
          </p:nvPr>
        </p:nvSpPr>
        <p:spPr>
          <a:xfrm>
            <a:off x="5365132" y="771401"/>
            <a:ext cx="2995199" cy="31694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Calibri"/>
              <a:buNone/>
            </a:pPr>
            <a:r>
              <a:rPr lang="en" sz="2398" b="0" i="0" u="none" strike="noStrike" cap="none">
                <a:solidFill>
                  <a:srgbClr val="434343"/>
                </a:solidFill>
                <a:latin typeface="Calibri"/>
                <a:ea typeface="Calibri"/>
                <a:cs typeface="Calibri"/>
                <a:sym typeface="Calibri"/>
              </a:rPr>
              <a:t>Cras mattis cons ctetur purus sit amet fermentum adon:</a:t>
            </a:r>
          </a:p>
          <a:p>
            <a:pPr marL="0" marR="0" lvl="0" indent="0" algn="l" rtl="0">
              <a:lnSpc>
                <a:spcPct val="115000"/>
              </a:lnSpc>
              <a:spcBef>
                <a:spcPts val="0"/>
              </a:spcBef>
              <a:spcAft>
                <a:spcPts val="0"/>
              </a:spcAft>
              <a:buClr>
                <a:schemeClr val="lt2"/>
              </a:buClr>
              <a:buSzPct val="25000"/>
              <a:buFont typeface="Arial"/>
              <a:buNone/>
            </a:pPr>
            <a:endParaRPr sz="2398" b="0" i="0" u="none" strike="noStrike" cap="none">
              <a:solidFill>
                <a:srgbClr val="434343"/>
              </a:solidFill>
              <a:latin typeface="Calibri"/>
              <a:ea typeface="Calibri"/>
              <a:cs typeface="Calibri"/>
              <a:sym typeface="Calibri"/>
            </a:endParaRPr>
          </a:p>
          <a:p>
            <a:pPr marL="456792" marR="0" lvl="0" indent="-380660" algn="l" rtl="0">
              <a:lnSpc>
                <a:spcPct val="115000"/>
              </a:lnSpc>
              <a:spcBef>
                <a:spcPts val="0"/>
              </a:spcBef>
              <a:spcAft>
                <a:spcPts val="0"/>
              </a:spcAft>
              <a:buClr>
                <a:srgbClr val="434343"/>
              </a:buClr>
              <a:buSzPct val="25000"/>
              <a:buFont typeface="Calibri"/>
              <a:buNone/>
            </a:pPr>
            <a:r>
              <a:rPr lang="en" sz="2398" b="0" i="0" u="none" strike="noStrike" cap="none">
                <a:solidFill>
                  <a:srgbClr val="434343"/>
                </a:solidFill>
                <a:latin typeface="Calibri"/>
                <a:ea typeface="Calibri"/>
                <a:cs typeface="Calibri"/>
                <a:sym typeface="Calibri"/>
              </a:rPr>
              <a:t>Bullet point</a:t>
            </a:r>
          </a:p>
          <a:p>
            <a:pPr marL="456792" marR="0" lvl="0" indent="-380660" algn="l" rtl="0">
              <a:lnSpc>
                <a:spcPct val="115000"/>
              </a:lnSpc>
              <a:spcBef>
                <a:spcPts val="0"/>
              </a:spcBef>
              <a:spcAft>
                <a:spcPts val="0"/>
              </a:spcAft>
              <a:buClr>
                <a:srgbClr val="434343"/>
              </a:buClr>
              <a:buSzPct val="25000"/>
              <a:buFont typeface="Calibri"/>
              <a:buNone/>
            </a:pPr>
            <a:r>
              <a:rPr lang="en" sz="2398" b="0" i="0" u="none" strike="noStrike" cap="none">
                <a:solidFill>
                  <a:srgbClr val="434343"/>
                </a:solidFill>
                <a:latin typeface="Calibri"/>
                <a:ea typeface="Calibri"/>
                <a:cs typeface="Calibri"/>
                <a:sym typeface="Calibri"/>
              </a:rPr>
              <a:t>Bullet point</a:t>
            </a:r>
          </a:p>
          <a:p>
            <a:pPr marL="456792" marR="0" lvl="0" indent="-380660" algn="l" rtl="0">
              <a:lnSpc>
                <a:spcPct val="115000"/>
              </a:lnSpc>
              <a:spcBef>
                <a:spcPts val="0"/>
              </a:spcBef>
              <a:spcAft>
                <a:spcPts val="0"/>
              </a:spcAft>
              <a:buClr>
                <a:srgbClr val="434343"/>
              </a:buClr>
              <a:buSzPct val="25000"/>
              <a:buFont typeface="Calibri"/>
              <a:buNone/>
            </a:pPr>
            <a:r>
              <a:rPr lang="en" sz="2398" b="0" i="0" u="none" strike="noStrike" cap="none">
                <a:solidFill>
                  <a:srgbClr val="434343"/>
                </a:solidFill>
                <a:latin typeface="Calibri"/>
                <a:ea typeface="Calibri"/>
                <a:cs typeface="Calibri"/>
                <a:sym typeface="Calibri"/>
              </a:rPr>
              <a:t>Bullet point</a:t>
            </a:r>
          </a:p>
        </p:txBody>
      </p:sp>
      <p:pic>
        <p:nvPicPr>
          <p:cNvPr id="11" name="Shape 179"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41"/>
        <p:cNvGrpSpPr/>
        <p:nvPr/>
      </p:nvGrpSpPr>
      <p:grpSpPr>
        <a:xfrm>
          <a:off x="0" y="0"/>
          <a:ext cx="0" cy="0"/>
          <a:chOff x="0" y="0"/>
          <a:chExt cx="0" cy="0"/>
        </a:xfrm>
      </p:grpSpPr>
      <p:sp>
        <p:nvSpPr>
          <p:cNvPr id="4" name="Shape 184"/>
          <p:cNvSpPr/>
          <p:nvPr userDrawn="1"/>
        </p:nvSpPr>
        <p:spPr>
          <a:xfrm>
            <a:off x="4350200" y="0"/>
            <a:ext cx="4793700" cy="5151300"/>
          </a:xfrm>
          <a:prstGeom prst="rect">
            <a:avLst/>
          </a:prstGeom>
          <a:solidFill>
            <a:srgbClr val="235F83"/>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5" name="Shape 186"/>
          <p:cNvSpPr txBox="1">
            <a:spLocks noGrp="1"/>
          </p:cNvSpPr>
          <p:nvPr>
            <p:ph type="title"/>
          </p:nvPr>
        </p:nvSpPr>
        <p:spPr>
          <a:xfrm>
            <a:off x="5310889" y="590275"/>
            <a:ext cx="3390900" cy="2284800"/>
          </a:xfrm>
          <a:prstGeom prst="rect">
            <a:avLst/>
          </a:prstGeom>
          <a:noFill/>
          <a:ln>
            <a:noFill/>
          </a:ln>
        </p:spPr>
        <p:txBody>
          <a:bodyPr lIns="91425" tIns="91425" rIns="91425" bIns="91425" anchor="t" anchorCtr="0">
            <a:noAutofit/>
          </a:bodyPr>
          <a:lstStyle/>
          <a:p>
            <a:pPr marL="0" marR="0" lvl="0" indent="0" algn="r" rtl="0">
              <a:lnSpc>
                <a:spcPct val="100000"/>
              </a:lnSpc>
              <a:spcBef>
                <a:spcPts val="0"/>
              </a:spcBef>
              <a:spcAft>
                <a:spcPts val="0"/>
              </a:spcAft>
              <a:buClr>
                <a:schemeClr val="dk1"/>
              </a:buClr>
              <a:buSzPct val="25000"/>
              <a:buFont typeface="Source Code Pro"/>
              <a:buNone/>
            </a:pPr>
            <a:r>
              <a:rPr lang="en" sz="3996" b="0" i="0" u="none" strike="noStrike" cap="none">
                <a:solidFill>
                  <a:srgbClr val="FFFFFF"/>
                </a:solidFill>
                <a:latin typeface="Source Code Pro"/>
                <a:ea typeface="Source Code Pro"/>
                <a:cs typeface="Source Code Pro"/>
                <a:sym typeface="Source Code Pro"/>
              </a:rPr>
              <a:t>Add a</a:t>
            </a:r>
          </a:p>
          <a:p>
            <a:pPr marL="0" marR="0" lvl="0" indent="0" algn="r" rtl="0">
              <a:lnSpc>
                <a:spcPct val="100000"/>
              </a:lnSpc>
              <a:spcBef>
                <a:spcPts val="0"/>
              </a:spcBef>
              <a:spcAft>
                <a:spcPts val="0"/>
              </a:spcAft>
              <a:buClr>
                <a:schemeClr val="dk1"/>
              </a:buClr>
              <a:buSzPct val="25000"/>
              <a:buFont typeface="Source Code Pro"/>
              <a:buNone/>
            </a:pPr>
            <a:r>
              <a:rPr lang="en" sz="3996" b="0" i="0" u="none" strike="noStrike" cap="none">
                <a:solidFill>
                  <a:srgbClr val="FFFFFF"/>
                </a:solidFill>
                <a:latin typeface="Source Code Pro"/>
                <a:ea typeface="Source Code Pro"/>
                <a:cs typeface="Source Code Pro"/>
                <a:sym typeface="Source Code Pro"/>
              </a:rPr>
              <a:t>&lt;headline&gt;</a:t>
            </a:r>
          </a:p>
          <a:p>
            <a:pPr marL="0" marR="0" lvl="0" indent="0" algn="r" rtl="0">
              <a:lnSpc>
                <a:spcPct val="100000"/>
              </a:lnSpc>
              <a:spcBef>
                <a:spcPts val="0"/>
              </a:spcBef>
              <a:spcAft>
                <a:spcPts val="0"/>
              </a:spcAft>
              <a:buClr>
                <a:schemeClr val="dk1"/>
              </a:buClr>
              <a:buSzPct val="25000"/>
              <a:buFont typeface="Source Code Pro"/>
              <a:buNone/>
            </a:pPr>
            <a:r>
              <a:rPr lang="en" sz="3996" b="0" i="0" u="none" strike="noStrike" cap="none">
                <a:solidFill>
                  <a:srgbClr val="FFFFFF"/>
                </a:solidFill>
                <a:latin typeface="Source Code Pro"/>
                <a:ea typeface="Source Code Pro"/>
                <a:cs typeface="Source Code Pro"/>
                <a:sym typeface="Source Code Pro"/>
              </a:rPr>
              <a:t>here</a:t>
            </a:r>
          </a:p>
        </p:txBody>
      </p:sp>
      <p:sp>
        <p:nvSpPr>
          <p:cNvPr id="6" name="Shape 187"/>
          <p:cNvSpPr/>
          <p:nvPr userDrawn="1"/>
        </p:nvSpPr>
        <p:spPr>
          <a:xfrm>
            <a:off x="3150907" y="0"/>
            <a:ext cx="2399399" cy="5151300"/>
          </a:xfrm>
          <a:prstGeom prst="triangle">
            <a:avLst>
              <a:gd name="adj" fmla="val 50000"/>
            </a:avLst>
          </a:prstGeom>
          <a:solidFill>
            <a:srgbClr val="FFFFFF"/>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7" name="Shape 188"/>
          <p:cNvSpPr txBox="1">
            <a:spLocks noGrp="1"/>
          </p:cNvSpPr>
          <p:nvPr>
            <p:ph type="body" idx="1"/>
          </p:nvPr>
        </p:nvSpPr>
        <p:spPr>
          <a:xfrm>
            <a:off x="677607" y="771401"/>
            <a:ext cx="2995199" cy="31694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Calibri"/>
              <a:buNone/>
            </a:pPr>
            <a:r>
              <a:rPr lang="en" sz="2398" b="0" i="0" u="none" strike="noStrike" cap="none">
                <a:solidFill>
                  <a:srgbClr val="434343"/>
                </a:solidFill>
                <a:latin typeface="Calibri"/>
                <a:ea typeface="Calibri"/>
                <a:cs typeface="Calibri"/>
                <a:sym typeface="Calibri"/>
              </a:rPr>
              <a:t>Cras mattis cons ctetur purus sit amet fermentum adon:</a:t>
            </a:r>
          </a:p>
          <a:p>
            <a:pPr marL="0" marR="0" lvl="0" indent="0" algn="l" rtl="0">
              <a:lnSpc>
                <a:spcPct val="115000"/>
              </a:lnSpc>
              <a:spcBef>
                <a:spcPts val="0"/>
              </a:spcBef>
              <a:spcAft>
                <a:spcPts val="0"/>
              </a:spcAft>
              <a:buClr>
                <a:schemeClr val="lt2"/>
              </a:buClr>
              <a:buSzPct val="25000"/>
              <a:buFont typeface="Arial"/>
              <a:buNone/>
            </a:pPr>
            <a:endParaRPr sz="2398" b="0" i="0" u="none" strike="noStrike" cap="none">
              <a:solidFill>
                <a:srgbClr val="434343"/>
              </a:solidFill>
              <a:latin typeface="Calibri"/>
              <a:ea typeface="Calibri"/>
              <a:cs typeface="Calibri"/>
              <a:sym typeface="Calibri"/>
            </a:endParaRPr>
          </a:p>
          <a:p>
            <a:pPr marL="456792" marR="0" lvl="0" indent="-380660" algn="l" rtl="0">
              <a:lnSpc>
                <a:spcPct val="115000"/>
              </a:lnSpc>
              <a:spcBef>
                <a:spcPts val="0"/>
              </a:spcBef>
              <a:spcAft>
                <a:spcPts val="0"/>
              </a:spcAft>
              <a:buClr>
                <a:srgbClr val="434343"/>
              </a:buClr>
              <a:buSzPct val="25000"/>
              <a:buFont typeface="Calibri"/>
              <a:buNone/>
            </a:pPr>
            <a:r>
              <a:rPr lang="en" sz="2398" b="0" i="0" u="none" strike="noStrike" cap="none">
                <a:solidFill>
                  <a:srgbClr val="434343"/>
                </a:solidFill>
                <a:latin typeface="Calibri"/>
                <a:ea typeface="Calibri"/>
                <a:cs typeface="Calibri"/>
                <a:sym typeface="Calibri"/>
              </a:rPr>
              <a:t>Bullet point</a:t>
            </a:r>
          </a:p>
          <a:p>
            <a:pPr marL="456792" marR="0" lvl="0" indent="-380660" algn="l" rtl="0">
              <a:lnSpc>
                <a:spcPct val="115000"/>
              </a:lnSpc>
              <a:spcBef>
                <a:spcPts val="0"/>
              </a:spcBef>
              <a:spcAft>
                <a:spcPts val="0"/>
              </a:spcAft>
              <a:buClr>
                <a:srgbClr val="434343"/>
              </a:buClr>
              <a:buSzPct val="25000"/>
              <a:buFont typeface="Calibri"/>
              <a:buNone/>
            </a:pPr>
            <a:r>
              <a:rPr lang="en" sz="2398" b="0" i="0" u="none" strike="noStrike" cap="none">
                <a:solidFill>
                  <a:srgbClr val="434343"/>
                </a:solidFill>
                <a:latin typeface="Calibri"/>
                <a:ea typeface="Calibri"/>
                <a:cs typeface="Calibri"/>
                <a:sym typeface="Calibri"/>
              </a:rPr>
              <a:t>Bullet point</a:t>
            </a:r>
          </a:p>
          <a:p>
            <a:pPr marL="456792" marR="0" lvl="0" indent="-380660" algn="l" rtl="0">
              <a:lnSpc>
                <a:spcPct val="115000"/>
              </a:lnSpc>
              <a:spcBef>
                <a:spcPts val="0"/>
              </a:spcBef>
              <a:spcAft>
                <a:spcPts val="0"/>
              </a:spcAft>
              <a:buClr>
                <a:srgbClr val="434343"/>
              </a:buClr>
              <a:buSzPct val="25000"/>
              <a:buFont typeface="Calibri"/>
              <a:buNone/>
            </a:pPr>
            <a:r>
              <a:rPr lang="en" sz="2398" b="0" i="0" u="none" strike="noStrike" cap="none">
                <a:solidFill>
                  <a:srgbClr val="434343"/>
                </a:solidFill>
                <a:latin typeface="Calibri"/>
                <a:ea typeface="Calibri"/>
                <a:cs typeface="Calibri"/>
                <a:sym typeface="Calibri"/>
              </a:rPr>
              <a:t>Bullet point</a:t>
            </a:r>
          </a:p>
        </p:txBody>
      </p:sp>
      <p:pic>
        <p:nvPicPr>
          <p:cNvPr id="8" name="Shape 189"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4800">
                <a:solidFill>
                  <a:schemeClr val="dk1"/>
                </a:solidFill>
              </a:defRPr>
            </a:lvl2pPr>
            <a:lvl3pPr lvl="2" indent="0">
              <a:spcBef>
                <a:spcPts val="0"/>
              </a:spcBef>
              <a:buClr>
                <a:schemeClr val="dk1"/>
              </a:buClr>
              <a:buFont typeface="Arial"/>
              <a:buNone/>
              <a:defRPr sz="4800">
                <a:solidFill>
                  <a:schemeClr val="dk1"/>
                </a:solidFill>
              </a:defRPr>
            </a:lvl3pPr>
            <a:lvl4pPr lvl="3" indent="0">
              <a:spcBef>
                <a:spcPts val="0"/>
              </a:spcBef>
              <a:buClr>
                <a:schemeClr val="dk1"/>
              </a:buClr>
              <a:buFont typeface="Arial"/>
              <a:buNone/>
              <a:defRPr sz="4800">
                <a:solidFill>
                  <a:schemeClr val="dk1"/>
                </a:solidFill>
              </a:defRPr>
            </a:lvl4pPr>
            <a:lvl5pPr lvl="4" indent="0">
              <a:spcBef>
                <a:spcPts val="0"/>
              </a:spcBef>
              <a:buClr>
                <a:schemeClr val="dk1"/>
              </a:buClr>
              <a:buFont typeface="Arial"/>
              <a:buNone/>
              <a:defRPr sz="4800">
                <a:solidFill>
                  <a:schemeClr val="dk1"/>
                </a:solidFill>
              </a:defRPr>
            </a:lvl5pPr>
            <a:lvl6pPr lvl="5" indent="0">
              <a:spcBef>
                <a:spcPts val="0"/>
              </a:spcBef>
              <a:buClr>
                <a:schemeClr val="dk1"/>
              </a:buClr>
              <a:buFont typeface="Arial"/>
              <a:buNone/>
              <a:defRPr sz="4800">
                <a:solidFill>
                  <a:schemeClr val="dk1"/>
                </a:solidFill>
              </a:defRPr>
            </a:lvl6pPr>
            <a:lvl7pPr lvl="6" indent="0">
              <a:spcBef>
                <a:spcPts val="0"/>
              </a:spcBef>
              <a:buClr>
                <a:schemeClr val="dk1"/>
              </a:buClr>
              <a:buFont typeface="Arial"/>
              <a:buNone/>
              <a:defRPr sz="4800">
                <a:solidFill>
                  <a:schemeClr val="dk1"/>
                </a:solidFill>
              </a:defRPr>
            </a:lvl7pPr>
            <a:lvl8pPr lvl="7" indent="0">
              <a:spcBef>
                <a:spcPts val="0"/>
              </a:spcBef>
              <a:buClr>
                <a:schemeClr val="dk1"/>
              </a:buClr>
              <a:buFont typeface="Arial"/>
              <a:buNone/>
              <a:defRPr sz="4800">
                <a:solidFill>
                  <a:schemeClr val="dk1"/>
                </a:solidFill>
              </a:defRPr>
            </a:lvl8pPr>
            <a:lvl9pPr lvl="8" indent="0">
              <a:spcBef>
                <a:spcPts val="0"/>
              </a:spcBef>
              <a:buClr>
                <a:schemeClr val="dk1"/>
              </a:buClr>
              <a:buFont typeface="Arial"/>
              <a:buNone/>
              <a:defRPr sz="4800">
                <a:solidFill>
                  <a:schemeClr val="dk1"/>
                </a:solidFill>
              </a:defRPr>
            </a:lvl9pPr>
          </a:lstStyle>
          <a:p>
            <a:endParaRPr/>
          </a:p>
        </p:txBody>
      </p:sp>
      <p:sp>
        <p:nvSpPr>
          <p:cNvPr id="34" name="Shape 34"/>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ig number">
    <p:spTree>
      <p:nvGrpSpPr>
        <p:cNvPr id="1" name="Shape 44"/>
        <p:cNvGrpSpPr/>
        <p:nvPr/>
      </p:nvGrpSpPr>
      <p:grpSpPr>
        <a:xfrm>
          <a:off x="0" y="0"/>
          <a:ext cx="0" cy="0"/>
          <a:chOff x="0" y="0"/>
          <a:chExt cx="0" cy="0"/>
        </a:xfrm>
      </p:grpSpPr>
      <p:sp>
        <p:nvSpPr>
          <p:cNvPr id="5" name="Shape 68"/>
          <p:cNvSpPr/>
          <p:nvPr userDrawn="1"/>
        </p:nvSpPr>
        <p:spPr>
          <a:xfrm>
            <a:off x="0" y="2206329"/>
            <a:ext cx="9144000" cy="2936999"/>
          </a:xfrm>
          <a:prstGeom prst="rect">
            <a:avLst/>
          </a:prstGeom>
          <a:solidFill>
            <a:srgbClr val="235F83"/>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6" name="Shape 69"/>
          <p:cNvSpPr txBox="1">
            <a:spLocks noGrp="1"/>
          </p:cNvSpPr>
          <p:nvPr>
            <p:ph type="title"/>
          </p:nvPr>
        </p:nvSpPr>
        <p:spPr>
          <a:xfrm>
            <a:off x="720000" y="308200"/>
            <a:ext cx="7704000" cy="5727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2797" b="0" i="0" u="none" strike="noStrike" cap="none">
                <a:solidFill>
                  <a:srgbClr val="3A9ED9"/>
                </a:solidFill>
                <a:latin typeface="Source Code Pro"/>
                <a:ea typeface="Source Code Pro"/>
                <a:cs typeface="Source Code Pro"/>
                <a:sym typeface="Source Code Pro"/>
              </a:rPr>
              <a:t>/ meet your team /</a:t>
            </a:r>
          </a:p>
        </p:txBody>
      </p:sp>
      <p:pic>
        <p:nvPicPr>
          <p:cNvPr id="7" name="Shape 70" descr="megan.png"/>
          <p:cNvPicPr preferRelativeResize="0"/>
          <p:nvPr userDrawn="1"/>
        </p:nvPicPr>
        <p:blipFill rotWithShape="1">
          <a:blip r:embed="rId2">
            <a:alphaModFix/>
          </a:blip>
          <a:srcRect/>
          <a:stretch/>
        </p:blipFill>
        <p:spPr>
          <a:xfrm>
            <a:off x="1520895" y="1427376"/>
            <a:ext cx="1544624" cy="1544625"/>
          </a:xfrm>
          <a:prstGeom prst="rect">
            <a:avLst/>
          </a:prstGeom>
          <a:noFill/>
          <a:ln>
            <a:noFill/>
          </a:ln>
        </p:spPr>
      </p:pic>
      <p:pic>
        <p:nvPicPr>
          <p:cNvPr id="8" name="Shape 71" descr="jennifer.png"/>
          <p:cNvPicPr preferRelativeResize="0"/>
          <p:nvPr userDrawn="1"/>
        </p:nvPicPr>
        <p:blipFill rotWithShape="1">
          <a:blip r:embed="rId3">
            <a:alphaModFix/>
          </a:blip>
          <a:srcRect/>
          <a:stretch/>
        </p:blipFill>
        <p:spPr>
          <a:xfrm>
            <a:off x="3799691" y="1427375"/>
            <a:ext cx="1544624" cy="1544625"/>
          </a:xfrm>
          <a:prstGeom prst="rect">
            <a:avLst/>
          </a:prstGeom>
          <a:noFill/>
          <a:ln>
            <a:noFill/>
          </a:ln>
        </p:spPr>
      </p:pic>
      <p:sp>
        <p:nvSpPr>
          <p:cNvPr id="9" name="Shape 72"/>
          <p:cNvSpPr txBox="1"/>
          <p:nvPr userDrawn="1"/>
        </p:nvSpPr>
        <p:spPr>
          <a:xfrm>
            <a:off x="1334562" y="3288051"/>
            <a:ext cx="1917300" cy="648899"/>
          </a:xfrm>
          <a:prstGeom prst="rect">
            <a:avLst/>
          </a:prstGeom>
          <a:noFill/>
          <a:ln>
            <a:noFill/>
          </a:ln>
        </p:spPr>
        <p:txBody>
          <a:bodyPr lIns="91340" tIns="91340" rIns="91340" bIns="91340" anchor="t" anchorCtr="0">
            <a:noAutofit/>
          </a:bodyPr>
          <a:lstStyle/>
          <a:p>
            <a:pPr algn="ctr">
              <a:buClr>
                <a:srgbClr val="FFFFFF"/>
              </a:buClr>
              <a:buSzPct val="25000"/>
              <a:buFont typeface="Arial"/>
              <a:buNone/>
            </a:pPr>
            <a:r>
              <a:rPr lang="en" sz="1599" b="1" kern="1200">
                <a:solidFill>
                  <a:srgbClr val="FFFFFF"/>
                </a:solidFill>
                <a:latin typeface="Calibri"/>
                <a:ea typeface="Calibri"/>
                <a:cs typeface="Calibri"/>
                <a:sym typeface="Calibri"/>
              </a:rPr>
              <a:t>NAME</a:t>
            </a:r>
          </a:p>
          <a:p>
            <a:pPr algn="ctr">
              <a:buClr>
                <a:srgbClr val="FFFFFF"/>
              </a:buClr>
              <a:buSzPct val="25000"/>
              <a:buFont typeface="Arial"/>
              <a:buNone/>
            </a:pPr>
            <a:r>
              <a:rPr lang="en" sz="1199" kern="1200">
                <a:solidFill>
                  <a:srgbClr val="FFFFFF"/>
                </a:solidFill>
                <a:latin typeface="Calibri"/>
                <a:ea typeface="Calibri"/>
                <a:cs typeface="Calibri"/>
                <a:sym typeface="Calibri"/>
              </a:rPr>
              <a:t>Title Here</a:t>
            </a:r>
          </a:p>
        </p:txBody>
      </p:sp>
      <p:sp>
        <p:nvSpPr>
          <p:cNvPr id="10" name="Shape 73"/>
          <p:cNvSpPr txBox="1"/>
          <p:nvPr userDrawn="1"/>
        </p:nvSpPr>
        <p:spPr>
          <a:xfrm>
            <a:off x="3455696" y="3288051"/>
            <a:ext cx="2232599" cy="648899"/>
          </a:xfrm>
          <a:prstGeom prst="rect">
            <a:avLst/>
          </a:prstGeom>
          <a:noFill/>
          <a:ln>
            <a:noFill/>
          </a:ln>
        </p:spPr>
        <p:txBody>
          <a:bodyPr lIns="91340" tIns="91340" rIns="91340" bIns="91340" anchor="t" anchorCtr="0">
            <a:noAutofit/>
          </a:bodyPr>
          <a:lstStyle/>
          <a:p>
            <a:pPr algn="ctr">
              <a:buClr>
                <a:srgbClr val="F3F3F3"/>
              </a:buClr>
              <a:buSzPct val="25000"/>
              <a:buFont typeface="Arial"/>
              <a:buNone/>
            </a:pPr>
            <a:r>
              <a:rPr lang="en" sz="1599" b="1" kern="1200">
                <a:solidFill>
                  <a:srgbClr val="F3F3F3"/>
                </a:solidFill>
                <a:latin typeface="Calibri"/>
                <a:ea typeface="Calibri"/>
                <a:cs typeface="Calibri"/>
                <a:sym typeface="Calibri"/>
              </a:rPr>
              <a:t>NAME</a:t>
            </a:r>
          </a:p>
          <a:p>
            <a:pPr algn="ctr">
              <a:buClr>
                <a:srgbClr val="000000"/>
              </a:buClr>
              <a:buSzPct val="25000"/>
              <a:buFont typeface="Arial"/>
              <a:buNone/>
            </a:pPr>
            <a:r>
              <a:rPr lang="en" sz="1199" kern="1200">
                <a:latin typeface="Calibri"/>
                <a:ea typeface="Calibri"/>
                <a:cs typeface="Calibri"/>
                <a:sym typeface="Calibri"/>
              </a:rPr>
              <a:t>Title Here</a:t>
            </a:r>
          </a:p>
        </p:txBody>
      </p:sp>
      <p:pic>
        <p:nvPicPr>
          <p:cNvPr id="11" name="Shape 74" descr="megan.png"/>
          <p:cNvPicPr preferRelativeResize="0"/>
          <p:nvPr userDrawn="1"/>
        </p:nvPicPr>
        <p:blipFill rotWithShape="1">
          <a:blip r:embed="rId2">
            <a:alphaModFix/>
          </a:blip>
          <a:srcRect/>
          <a:stretch/>
        </p:blipFill>
        <p:spPr>
          <a:xfrm>
            <a:off x="6078496" y="1427376"/>
            <a:ext cx="1544624" cy="1544625"/>
          </a:xfrm>
          <a:prstGeom prst="rect">
            <a:avLst/>
          </a:prstGeom>
          <a:noFill/>
          <a:ln>
            <a:noFill/>
          </a:ln>
        </p:spPr>
      </p:pic>
      <p:sp>
        <p:nvSpPr>
          <p:cNvPr id="12" name="Shape 75"/>
          <p:cNvSpPr txBox="1"/>
          <p:nvPr userDrawn="1"/>
        </p:nvSpPr>
        <p:spPr>
          <a:xfrm>
            <a:off x="5892112" y="3288051"/>
            <a:ext cx="1917300" cy="648899"/>
          </a:xfrm>
          <a:prstGeom prst="rect">
            <a:avLst/>
          </a:prstGeom>
          <a:noFill/>
          <a:ln>
            <a:noFill/>
          </a:ln>
        </p:spPr>
        <p:txBody>
          <a:bodyPr lIns="91340" tIns="91340" rIns="91340" bIns="91340" anchor="t" anchorCtr="0">
            <a:noAutofit/>
          </a:bodyPr>
          <a:lstStyle/>
          <a:p>
            <a:pPr algn="ctr">
              <a:buClr>
                <a:srgbClr val="FFFFFF"/>
              </a:buClr>
              <a:buSzPct val="25000"/>
              <a:buFont typeface="Arial"/>
              <a:buNone/>
            </a:pPr>
            <a:r>
              <a:rPr lang="en" sz="1599" b="1" kern="1200">
                <a:solidFill>
                  <a:srgbClr val="FFFFFF"/>
                </a:solidFill>
                <a:latin typeface="Calibri"/>
                <a:ea typeface="Calibri"/>
                <a:cs typeface="Calibri"/>
                <a:sym typeface="Calibri"/>
              </a:rPr>
              <a:t>NAME</a:t>
            </a:r>
          </a:p>
          <a:p>
            <a:pPr algn="ctr">
              <a:buClr>
                <a:srgbClr val="000000"/>
              </a:buClr>
              <a:buSzPct val="25000"/>
              <a:buFont typeface="Arial"/>
              <a:buNone/>
            </a:pPr>
            <a:r>
              <a:rPr lang="en" sz="1199" kern="1200">
                <a:latin typeface="Calibri"/>
                <a:ea typeface="Calibri"/>
                <a:cs typeface="Calibri"/>
                <a:sym typeface="Calibri"/>
              </a:rPr>
              <a:t>Title Here</a:t>
            </a:r>
          </a:p>
        </p:txBody>
      </p:sp>
      <p:pic>
        <p:nvPicPr>
          <p:cNvPr id="13" name="Shape 76" descr="metis-mini.png"/>
          <p:cNvPicPr preferRelativeResize="0"/>
          <p:nvPr userDrawn="1"/>
        </p:nvPicPr>
        <p:blipFill rotWithShape="1">
          <a:blip r:embed="rId4">
            <a:alphaModFix amt="25000"/>
          </a:blip>
          <a:srcRect/>
          <a:stretch/>
        </p:blipFill>
        <p:spPr>
          <a:xfrm>
            <a:off x="4408787" y="4444076"/>
            <a:ext cx="326424" cy="384999"/>
          </a:xfrm>
          <a:prstGeom prst="rect">
            <a:avLst/>
          </a:prstGeom>
          <a:noFill/>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48"/>
        <p:cNvGrpSpPr/>
        <p:nvPr/>
      </p:nvGrpSpPr>
      <p:grpSpPr>
        <a:xfrm>
          <a:off x="0" y="0"/>
          <a:ext cx="0" cy="0"/>
          <a:chOff x="0" y="0"/>
          <a:chExt cx="0" cy="0"/>
        </a:xfrm>
      </p:grpSpPr>
      <p:sp>
        <p:nvSpPr>
          <p:cNvPr id="3" name="Shape 210"/>
          <p:cNvSpPr/>
          <p:nvPr userDrawn="1"/>
        </p:nvSpPr>
        <p:spPr>
          <a:xfrm>
            <a:off x="6096000" y="2"/>
            <a:ext cx="3048000" cy="118200"/>
          </a:xfrm>
          <a:prstGeom prst="rect">
            <a:avLst/>
          </a:prstGeom>
          <a:solidFill>
            <a:srgbClr val="EF3969"/>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5" name="Shape 212"/>
          <p:cNvSpPr/>
          <p:nvPr userDrawn="1"/>
        </p:nvSpPr>
        <p:spPr>
          <a:xfrm>
            <a:off x="3048000" y="2"/>
            <a:ext cx="3048000" cy="118200"/>
          </a:xfrm>
          <a:prstGeom prst="rect">
            <a:avLst/>
          </a:prstGeom>
          <a:solidFill>
            <a:srgbClr val="ED0096"/>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6" name="Shape 213"/>
          <p:cNvSpPr/>
          <p:nvPr userDrawn="1"/>
        </p:nvSpPr>
        <p:spPr>
          <a:xfrm>
            <a:off x="0" y="2"/>
            <a:ext cx="3048000" cy="118200"/>
          </a:xfrm>
          <a:prstGeom prst="rect">
            <a:avLst/>
          </a:prstGeom>
          <a:solidFill>
            <a:srgbClr val="3A9ED9"/>
          </a:solidFill>
          <a:ln>
            <a:noFill/>
          </a:ln>
        </p:spPr>
        <p:txBody>
          <a:bodyPr lIns="91340" tIns="91340" rIns="91340" bIns="91340" anchor="ctr" anchorCtr="0">
            <a:noAutofit/>
          </a:bodyPr>
          <a:lstStyle/>
          <a:p>
            <a:pPr>
              <a:buClr>
                <a:srgbClr val="000000"/>
              </a:buClr>
              <a:buFont typeface="Arial"/>
              <a:buNone/>
            </a:pPr>
            <a:endParaRPr sz="1399" kern="1200"/>
          </a:p>
        </p:txBody>
      </p:sp>
      <p:pic>
        <p:nvPicPr>
          <p:cNvPr id="7" name="Shape 214"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8" name="Shape 215"/>
          <p:cNvSpPr txBox="1">
            <a:spLocks/>
          </p:cNvSpPr>
          <p:nvPr userDrawn="1"/>
        </p:nvSpPr>
        <p:spPr>
          <a:xfrm>
            <a:off x="1038875" y="874125"/>
            <a:ext cx="6703800" cy="842700"/>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000000"/>
              </a:buClr>
              <a:buSzPct val="25000"/>
              <a:buFont typeface="Source Code Pro"/>
              <a:buNone/>
            </a:pPr>
            <a:r>
              <a:rPr lang="en" sz="3598" kern="1200">
                <a:solidFill>
                  <a:srgbClr val="3A9ED9"/>
                </a:solidFill>
                <a:latin typeface="Source Code Pro"/>
                <a:ea typeface="Source Code Pro"/>
                <a:cs typeface="Source Code Pro"/>
                <a:sym typeface="Source Code Pro"/>
              </a:rPr>
              <a:t>/ headline goes here /</a:t>
            </a:r>
          </a:p>
        </p:txBody>
      </p:sp>
      <p:sp>
        <p:nvSpPr>
          <p:cNvPr id="9" name="Shape 216"/>
          <p:cNvSpPr txBox="1">
            <a:spLocks/>
          </p:cNvSpPr>
          <p:nvPr userDrawn="1"/>
        </p:nvSpPr>
        <p:spPr>
          <a:xfrm>
            <a:off x="1038875" y="1951701"/>
            <a:ext cx="6703800" cy="2281799"/>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000000"/>
              </a:buClr>
              <a:buSzPct val="25000"/>
              <a:buFont typeface="Source Code Pro"/>
              <a:buNone/>
            </a:pPr>
            <a:r>
              <a:rPr lang="en" sz="2398" kern="120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48"/>
        <p:cNvGrpSpPr/>
        <p:nvPr/>
      </p:nvGrpSpPr>
      <p:grpSpPr>
        <a:xfrm>
          <a:off x="0" y="0"/>
          <a:ext cx="0" cy="0"/>
          <a:chOff x="0" y="0"/>
          <a:chExt cx="0" cy="0"/>
        </a:xfrm>
      </p:grpSpPr>
      <p:sp>
        <p:nvSpPr>
          <p:cNvPr id="10" name="Shape 221"/>
          <p:cNvSpPr/>
          <p:nvPr userDrawn="1"/>
        </p:nvSpPr>
        <p:spPr>
          <a:xfrm>
            <a:off x="6096000" y="2"/>
            <a:ext cx="3048000" cy="118200"/>
          </a:xfrm>
          <a:prstGeom prst="rect">
            <a:avLst/>
          </a:prstGeom>
          <a:solidFill>
            <a:srgbClr val="EF3969"/>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12" name="Shape 223"/>
          <p:cNvSpPr/>
          <p:nvPr userDrawn="1"/>
        </p:nvSpPr>
        <p:spPr>
          <a:xfrm>
            <a:off x="3048000" y="2"/>
            <a:ext cx="3048000" cy="118200"/>
          </a:xfrm>
          <a:prstGeom prst="rect">
            <a:avLst/>
          </a:prstGeom>
          <a:solidFill>
            <a:srgbClr val="ED0096"/>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13" name="Shape 224"/>
          <p:cNvSpPr/>
          <p:nvPr userDrawn="1"/>
        </p:nvSpPr>
        <p:spPr>
          <a:xfrm>
            <a:off x="0" y="0"/>
            <a:ext cx="3048000" cy="1323900"/>
          </a:xfrm>
          <a:prstGeom prst="rect">
            <a:avLst/>
          </a:prstGeom>
          <a:solidFill>
            <a:srgbClr val="3A9ED9"/>
          </a:solidFill>
          <a:ln>
            <a:noFill/>
          </a:ln>
        </p:spPr>
        <p:txBody>
          <a:bodyPr lIns="91340" tIns="91340" rIns="91340" bIns="91340" anchor="ctr" anchorCtr="0">
            <a:noAutofit/>
          </a:bodyPr>
          <a:lstStyle/>
          <a:p>
            <a:pPr>
              <a:buClr>
                <a:srgbClr val="000000"/>
              </a:buClr>
              <a:buFont typeface="Arial"/>
              <a:buNone/>
            </a:pPr>
            <a:endParaRPr sz="1399" kern="1200"/>
          </a:p>
        </p:txBody>
      </p:sp>
      <p:pic>
        <p:nvPicPr>
          <p:cNvPr id="14" name="Shape 225"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15" name="Shape 226"/>
          <p:cNvSpPr txBox="1">
            <a:spLocks/>
          </p:cNvSpPr>
          <p:nvPr userDrawn="1"/>
        </p:nvSpPr>
        <p:spPr>
          <a:xfrm>
            <a:off x="1038875" y="1951701"/>
            <a:ext cx="6703800" cy="2281799"/>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000000"/>
              </a:buClr>
              <a:buSzPct val="25000"/>
              <a:buFont typeface="Source Code Pro"/>
              <a:buNone/>
            </a:pPr>
            <a:r>
              <a:rPr lang="en" sz="2398" kern="120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p>
        </p:txBody>
      </p:sp>
      <p:sp>
        <p:nvSpPr>
          <p:cNvPr id="16" name="Shape 227"/>
          <p:cNvSpPr txBox="1">
            <a:spLocks/>
          </p:cNvSpPr>
          <p:nvPr userDrawn="1"/>
        </p:nvSpPr>
        <p:spPr>
          <a:xfrm>
            <a:off x="266650" y="170501"/>
            <a:ext cx="2415300" cy="966900"/>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000000"/>
              </a:buClr>
              <a:buSzPct val="25000"/>
              <a:buFont typeface="Source Code Pro"/>
              <a:buNone/>
            </a:pPr>
            <a:r>
              <a:rPr lang="en" sz="2398" kern="1200">
                <a:solidFill>
                  <a:srgbClr val="FFFFFF"/>
                </a:solidFill>
                <a:latin typeface="Source Code Pro"/>
                <a:ea typeface="Source Code Pro"/>
                <a:cs typeface="Source Code Pro"/>
                <a:sym typeface="Source Code Pro"/>
              </a:rPr>
              <a:t>Section </a:t>
            </a:r>
          </a:p>
          <a:p>
            <a:pPr>
              <a:buClr>
                <a:srgbClr val="000000"/>
              </a:buClr>
              <a:buSzPct val="25000"/>
              <a:buFont typeface="Source Code Pro"/>
              <a:buNone/>
            </a:pPr>
            <a:r>
              <a:rPr lang="en" sz="2398" kern="1200">
                <a:solidFill>
                  <a:srgbClr val="FFFFFF"/>
                </a:solidFill>
                <a:latin typeface="Source Code Pro"/>
                <a:ea typeface="Source Code Pro"/>
                <a:cs typeface="Source Code Pro"/>
                <a:sym typeface="Source Code Pro"/>
              </a:rPr>
              <a:t>001</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Shape 48"/>
        <p:cNvGrpSpPr/>
        <p:nvPr/>
      </p:nvGrpSpPr>
      <p:grpSpPr>
        <a:xfrm>
          <a:off x="0" y="0"/>
          <a:ext cx="0" cy="0"/>
          <a:chOff x="0" y="0"/>
          <a:chExt cx="0" cy="0"/>
        </a:xfrm>
      </p:grpSpPr>
      <p:sp>
        <p:nvSpPr>
          <p:cNvPr id="9" name="Shape 232"/>
          <p:cNvSpPr/>
          <p:nvPr userDrawn="1"/>
        </p:nvSpPr>
        <p:spPr>
          <a:xfrm>
            <a:off x="6096000" y="2"/>
            <a:ext cx="3048000" cy="118200"/>
          </a:xfrm>
          <a:prstGeom prst="rect">
            <a:avLst/>
          </a:prstGeom>
          <a:solidFill>
            <a:srgbClr val="EF3969"/>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18" name="Shape 234"/>
          <p:cNvSpPr/>
          <p:nvPr userDrawn="1"/>
        </p:nvSpPr>
        <p:spPr>
          <a:xfrm>
            <a:off x="3048000" y="0"/>
            <a:ext cx="3048000" cy="1323900"/>
          </a:xfrm>
          <a:prstGeom prst="rect">
            <a:avLst/>
          </a:prstGeom>
          <a:solidFill>
            <a:srgbClr val="ED0096"/>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19" name="Shape 235"/>
          <p:cNvSpPr/>
          <p:nvPr userDrawn="1"/>
        </p:nvSpPr>
        <p:spPr>
          <a:xfrm>
            <a:off x="0" y="2"/>
            <a:ext cx="3048000" cy="118200"/>
          </a:xfrm>
          <a:prstGeom prst="rect">
            <a:avLst/>
          </a:prstGeom>
          <a:solidFill>
            <a:srgbClr val="3A9ED9"/>
          </a:solidFill>
          <a:ln>
            <a:noFill/>
          </a:ln>
        </p:spPr>
        <p:txBody>
          <a:bodyPr lIns="91340" tIns="91340" rIns="91340" bIns="91340" anchor="ctr" anchorCtr="0">
            <a:noAutofit/>
          </a:bodyPr>
          <a:lstStyle/>
          <a:p>
            <a:pPr>
              <a:buClr>
                <a:srgbClr val="000000"/>
              </a:buClr>
              <a:buFont typeface="Arial"/>
              <a:buNone/>
            </a:pPr>
            <a:endParaRPr sz="1399" kern="1200"/>
          </a:p>
        </p:txBody>
      </p:sp>
      <p:pic>
        <p:nvPicPr>
          <p:cNvPr id="20" name="Shape 236"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21" name="Shape 237"/>
          <p:cNvSpPr txBox="1">
            <a:spLocks/>
          </p:cNvSpPr>
          <p:nvPr userDrawn="1"/>
        </p:nvSpPr>
        <p:spPr>
          <a:xfrm>
            <a:off x="3321050" y="170501"/>
            <a:ext cx="2415300" cy="966900"/>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000000"/>
              </a:buClr>
              <a:buSzPct val="25000"/>
              <a:buFont typeface="Source Code Pro"/>
              <a:buNone/>
            </a:pPr>
            <a:r>
              <a:rPr lang="en" sz="2398" kern="1200">
                <a:solidFill>
                  <a:srgbClr val="FFFFFF"/>
                </a:solidFill>
                <a:latin typeface="Source Code Pro"/>
                <a:ea typeface="Source Code Pro"/>
                <a:cs typeface="Source Code Pro"/>
                <a:sym typeface="Source Code Pro"/>
              </a:rPr>
              <a:t>Section </a:t>
            </a:r>
          </a:p>
          <a:p>
            <a:pPr>
              <a:buClr>
                <a:srgbClr val="000000"/>
              </a:buClr>
              <a:buSzPct val="25000"/>
              <a:buFont typeface="Source Code Pro"/>
              <a:buNone/>
            </a:pPr>
            <a:r>
              <a:rPr lang="en" sz="2398" kern="1200">
                <a:solidFill>
                  <a:srgbClr val="FFFFFF"/>
                </a:solidFill>
                <a:latin typeface="Source Code Pro"/>
                <a:ea typeface="Source Code Pro"/>
                <a:cs typeface="Source Code Pro"/>
                <a:sym typeface="Source Code Pro"/>
              </a:rPr>
              <a:t>002</a:t>
            </a:r>
          </a:p>
        </p:txBody>
      </p:sp>
      <p:sp>
        <p:nvSpPr>
          <p:cNvPr id="22" name="Shape 238"/>
          <p:cNvSpPr txBox="1">
            <a:spLocks/>
          </p:cNvSpPr>
          <p:nvPr userDrawn="1"/>
        </p:nvSpPr>
        <p:spPr>
          <a:xfrm>
            <a:off x="1038875" y="1951701"/>
            <a:ext cx="6703800" cy="2281799"/>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000000"/>
              </a:buClr>
              <a:buSzPct val="25000"/>
              <a:buFont typeface="Source Code Pro"/>
              <a:buNone/>
            </a:pPr>
            <a:r>
              <a:rPr lang="en" sz="2398" kern="120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Shape 48"/>
        <p:cNvGrpSpPr/>
        <p:nvPr/>
      </p:nvGrpSpPr>
      <p:grpSpPr>
        <a:xfrm>
          <a:off x="0" y="0"/>
          <a:ext cx="0" cy="0"/>
          <a:chOff x="0" y="0"/>
          <a:chExt cx="0" cy="0"/>
        </a:xfrm>
      </p:grpSpPr>
      <p:sp>
        <p:nvSpPr>
          <p:cNvPr id="9" name="Shape 243"/>
          <p:cNvSpPr/>
          <p:nvPr userDrawn="1"/>
        </p:nvSpPr>
        <p:spPr>
          <a:xfrm>
            <a:off x="6096000" y="0"/>
            <a:ext cx="3048000" cy="1323900"/>
          </a:xfrm>
          <a:prstGeom prst="rect">
            <a:avLst/>
          </a:prstGeom>
          <a:solidFill>
            <a:srgbClr val="EF3969"/>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18" name="Shape 245"/>
          <p:cNvSpPr/>
          <p:nvPr userDrawn="1"/>
        </p:nvSpPr>
        <p:spPr>
          <a:xfrm>
            <a:off x="3048000" y="2"/>
            <a:ext cx="3048000" cy="118200"/>
          </a:xfrm>
          <a:prstGeom prst="rect">
            <a:avLst/>
          </a:prstGeom>
          <a:solidFill>
            <a:srgbClr val="ED0096"/>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19" name="Shape 246"/>
          <p:cNvSpPr/>
          <p:nvPr userDrawn="1"/>
        </p:nvSpPr>
        <p:spPr>
          <a:xfrm>
            <a:off x="0" y="2"/>
            <a:ext cx="3048000" cy="118200"/>
          </a:xfrm>
          <a:prstGeom prst="rect">
            <a:avLst/>
          </a:prstGeom>
          <a:solidFill>
            <a:srgbClr val="3A9ED9"/>
          </a:solidFill>
          <a:ln>
            <a:noFill/>
          </a:ln>
        </p:spPr>
        <p:txBody>
          <a:bodyPr lIns="91340" tIns="91340" rIns="91340" bIns="91340" anchor="ctr" anchorCtr="0">
            <a:noAutofit/>
          </a:bodyPr>
          <a:lstStyle/>
          <a:p>
            <a:pPr>
              <a:buClr>
                <a:srgbClr val="000000"/>
              </a:buClr>
              <a:buFont typeface="Arial"/>
              <a:buNone/>
            </a:pPr>
            <a:endParaRPr sz="1399" kern="1200"/>
          </a:p>
        </p:txBody>
      </p:sp>
      <p:pic>
        <p:nvPicPr>
          <p:cNvPr id="20" name="Shape 247"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21" name="Shape 248"/>
          <p:cNvSpPr txBox="1">
            <a:spLocks/>
          </p:cNvSpPr>
          <p:nvPr userDrawn="1"/>
        </p:nvSpPr>
        <p:spPr>
          <a:xfrm>
            <a:off x="6319900" y="170501"/>
            <a:ext cx="2415300" cy="966900"/>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000000"/>
              </a:buClr>
              <a:buSzPct val="25000"/>
              <a:buFont typeface="Source Code Pro"/>
              <a:buNone/>
            </a:pPr>
            <a:r>
              <a:rPr lang="en" sz="2398" kern="1200">
                <a:solidFill>
                  <a:srgbClr val="FFFFFF"/>
                </a:solidFill>
                <a:latin typeface="Source Code Pro"/>
                <a:ea typeface="Source Code Pro"/>
                <a:cs typeface="Source Code Pro"/>
                <a:sym typeface="Source Code Pro"/>
              </a:rPr>
              <a:t>Section </a:t>
            </a:r>
          </a:p>
          <a:p>
            <a:pPr>
              <a:buClr>
                <a:srgbClr val="000000"/>
              </a:buClr>
              <a:buSzPct val="25000"/>
              <a:buFont typeface="Source Code Pro"/>
              <a:buNone/>
            </a:pPr>
            <a:r>
              <a:rPr lang="en" sz="2398" kern="1200">
                <a:solidFill>
                  <a:srgbClr val="FFFFFF"/>
                </a:solidFill>
                <a:latin typeface="Source Code Pro"/>
                <a:ea typeface="Source Code Pro"/>
                <a:cs typeface="Source Code Pro"/>
                <a:sym typeface="Source Code Pro"/>
              </a:rPr>
              <a:t>003</a:t>
            </a:r>
          </a:p>
        </p:txBody>
      </p:sp>
      <p:sp>
        <p:nvSpPr>
          <p:cNvPr id="22" name="Shape 249"/>
          <p:cNvSpPr txBox="1">
            <a:spLocks/>
          </p:cNvSpPr>
          <p:nvPr userDrawn="1"/>
        </p:nvSpPr>
        <p:spPr>
          <a:xfrm>
            <a:off x="1038875" y="1951701"/>
            <a:ext cx="6703800" cy="2281799"/>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000000"/>
              </a:buClr>
              <a:buSzPct val="25000"/>
              <a:buFont typeface="Source Code Pro"/>
              <a:buNone/>
            </a:pPr>
            <a:r>
              <a:rPr lang="en" sz="2398" kern="120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Shape 48"/>
        <p:cNvGrpSpPr/>
        <p:nvPr/>
      </p:nvGrpSpPr>
      <p:grpSpPr>
        <a:xfrm>
          <a:off x="0" y="0"/>
          <a:ext cx="0" cy="0"/>
          <a:chOff x="0" y="0"/>
          <a:chExt cx="0" cy="0"/>
        </a:xfrm>
      </p:grpSpPr>
      <p:sp>
        <p:nvSpPr>
          <p:cNvPr id="8" name="Shape 254"/>
          <p:cNvSpPr txBox="1">
            <a:spLocks noGrp="1"/>
          </p:cNvSpPr>
          <p:nvPr>
            <p:ph type="title"/>
          </p:nvPr>
        </p:nvSpPr>
        <p:spPr>
          <a:xfrm>
            <a:off x="464107" y="1644152"/>
            <a:ext cx="4900499" cy="12792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Source Code Pro"/>
              <a:buNone/>
            </a:pPr>
            <a:r>
              <a:rPr lang="en" sz="5995" b="1" i="0" u="none" strike="noStrike" cap="none">
                <a:solidFill>
                  <a:srgbClr val="ED0096"/>
                </a:solidFill>
                <a:latin typeface="Source Code Pro"/>
                <a:ea typeface="Source Code Pro"/>
                <a:cs typeface="Source Code Pro"/>
                <a:sym typeface="Source Code Pro"/>
              </a:rPr>
              <a:t>Questions?</a:t>
            </a:r>
          </a:p>
        </p:txBody>
      </p:sp>
      <p:pic>
        <p:nvPicPr>
          <p:cNvPr id="10" name="Shape 255"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11" name="Shape 256"/>
          <p:cNvCxnSpPr/>
          <p:nvPr userDrawn="1"/>
        </p:nvCxnSpPr>
        <p:spPr>
          <a:xfrm>
            <a:off x="6" y="3082200"/>
            <a:ext cx="5322899" cy="0"/>
          </a:xfrm>
          <a:prstGeom prst="straightConnector1">
            <a:avLst/>
          </a:prstGeom>
          <a:noFill/>
          <a:ln w="19050" cap="flat" cmpd="sng">
            <a:solidFill>
              <a:srgbClr val="ED0096"/>
            </a:solidFill>
            <a:prstDash val="solid"/>
            <a:round/>
            <a:headEnd type="none" w="med" len="med"/>
            <a:tailEnd type="none" w="med" len="med"/>
          </a:ln>
        </p:spPr>
      </p:cxnSp>
      <p:sp>
        <p:nvSpPr>
          <p:cNvPr id="12" name="Shape 257"/>
          <p:cNvSpPr/>
          <p:nvPr userDrawn="1"/>
        </p:nvSpPr>
        <p:spPr>
          <a:xfrm rot="10800000">
            <a:off x="7958099" y="0"/>
            <a:ext cx="1185900" cy="1185900"/>
          </a:xfrm>
          <a:prstGeom prst="rtTriangle">
            <a:avLst/>
          </a:prstGeom>
          <a:solidFill>
            <a:srgbClr val="235F83"/>
          </a:solidFill>
          <a:ln>
            <a:noFill/>
          </a:ln>
        </p:spPr>
        <p:txBody>
          <a:bodyPr lIns="91340" tIns="91340" rIns="91340" bIns="91340" anchor="ctr" anchorCtr="0">
            <a:noAutofit/>
          </a:bodyPr>
          <a:lstStyle/>
          <a:p>
            <a:pPr>
              <a:buClr>
                <a:srgbClr val="000000"/>
              </a:buClr>
              <a:buFont typeface="Arial"/>
              <a:buNone/>
            </a:pPr>
            <a:endParaRPr sz="1399" kern="120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13" y="744576"/>
            <a:ext cx="8520599" cy="20525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5196"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5196">
                <a:solidFill>
                  <a:schemeClr val="dk1"/>
                </a:solidFill>
              </a:defRPr>
            </a:lvl2pPr>
            <a:lvl3pPr lvl="2" indent="0" algn="ctr">
              <a:spcBef>
                <a:spcPts val="0"/>
              </a:spcBef>
              <a:buClr>
                <a:schemeClr val="dk1"/>
              </a:buClr>
              <a:buFont typeface="Arial"/>
              <a:buNone/>
              <a:defRPr sz="5196">
                <a:solidFill>
                  <a:schemeClr val="dk1"/>
                </a:solidFill>
              </a:defRPr>
            </a:lvl3pPr>
            <a:lvl4pPr lvl="3" indent="0" algn="ctr">
              <a:spcBef>
                <a:spcPts val="0"/>
              </a:spcBef>
              <a:buClr>
                <a:schemeClr val="dk1"/>
              </a:buClr>
              <a:buFont typeface="Arial"/>
              <a:buNone/>
              <a:defRPr sz="5196">
                <a:solidFill>
                  <a:schemeClr val="dk1"/>
                </a:solidFill>
              </a:defRPr>
            </a:lvl4pPr>
            <a:lvl5pPr lvl="4" indent="0" algn="ctr">
              <a:spcBef>
                <a:spcPts val="0"/>
              </a:spcBef>
              <a:buClr>
                <a:schemeClr val="dk1"/>
              </a:buClr>
              <a:buFont typeface="Arial"/>
              <a:buNone/>
              <a:defRPr sz="5196">
                <a:solidFill>
                  <a:schemeClr val="dk1"/>
                </a:solidFill>
              </a:defRPr>
            </a:lvl5pPr>
            <a:lvl6pPr lvl="5" indent="0" algn="ctr">
              <a:spcBef>
                <a:spcPts val="0"/>
              </a:spcBef>
              <a:buClr>
                <a:schemeClr val="dk1"/>
              </a:buClr>
              <a:buFont typeface="Arial"/>
              <a:buNone/>
              <a:defRPr sz="5196">
                <a:solidFill>
                  <a:schemeClr val="dk1"/>
                </a:solidFill>
              </a:defRPr>
            </a:lvl6pPr>
            <a:lvl7pPr lvl="6" indent="0" algn="ctr">
              <a:spcBef>
                <a:spcPts val="0"/>
              </a:spcBef>
              <a:buClr>
                <a:schemeClr val="dk1"/>
              </a:buClr>
              <a:buFont typeface="Arial"/>
              <a:buNone/>
              <a:defRPr sz="5196">
                <a:solidFill>
                  <a:schemeClr val="dk1"/>
                </a:solidFill>
              </a:defRPr>
            </a:lvl7pPr>
            <a:lvl8pPr lvl="7" indent="0" algn="ctr">
              <a:spcBef>
                <a:spcPts val="0"/>
              </a:spcBef>
              <a:buClr>
                <a:schemeClr val="dk1"/>
              </a:buClr>
              <a:buFont typeface="Arial"/>
              <a:buNone/>
              <a:defRPr sz="5196">
                <a:solidFill>
                  <a:schemeClr val="dk1"/>
                </a:solidFill>
              </a:defRPr>
            </a:lvl8pPr>
            <a:lvl9pPr lvl="8" indent="0" algn="ctr">
              <a:spcBef>
                <a:spcPts val="0"/>
              </a:spcBef>
              <a:buClr>
                <a:schemeClr val="dk1"/>
              </a:buClr>
              <a:buFont typeface="Arial"/>
              <a:buNone/>
              <a:defRPr sz="5196">
                <a:solidFill>
                  <a:schemeClr val="dk1"/>
                </a:solidFill>
              </a:defRPr>
            </a:lvl9pPr>
          </a:lstStyle>
          <a:p>
            <a:endParaRPr/>
          </a:p>
        </p:txBody>
      </p:sp>
      <p:sp>
        <p:nvSpPr>
          <p:cNvPr id="11" name="Shape 11"/>
          <p:cNvSpPr txBox="1">
            <a:spLocks noGrp="1"/>
          </p:cNvSpPr>
          <p:nvPr>
            <p:ph type="subTitle" idx="1"/>
          </p:nvPr>
        </p:nvSpPr>
        <p:spPr>
          <a:xfrm>
            <a:off x="311707" y="2834125"/>
            <a:ext cx="8520599" cy="7926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Arial"/>
              <a:buNone/>
              <a:defRPr sz="2797" b="0" i="0" u="none" strike="noStrike" cap="none">
                <a:solidFill>
                  <a:schemeClr val="lt2"/>
                </a:solidFill>
                <a:latin typeface="Arial"/>
                <a:ea typeface="Arial"/>
                <a:cs typeface="Arial"/>
                <a:sym typeface="Arial"/>
              </a:defRPr>
            </a:lvl1pPr>
            <a:lvl2pPr marL="456792" marR="0" lvl="1" indent="0" algn="ctr" rtl="0">
              <a:lnSpc>
                <a:spcPct val="100000"/>
              </a:lnSpc>
              <a:spcBef>
                <a:spcPts val="0"/>
              </a:spcBef>
              <a:spcAft>
                <a:spcPts val="0"/>
              </a:spcAft>
              <a:buClr>
                <a:schemeClr val="lt2"/>
              </a:buClr>
              <a:buFont typeface="Arial"/>
              <a:buNone/>
              <a:defRPr sz="2797" b="0" i="0" u="none" strike="noStrike" cap="none">
                <a:solidFill>
                  <a:schemeClr val="lt2"/>
                </a:solidFill>
                <a:latin typeface="Arial"/>
                <a:ea typeface="Arial"/>
                <a:cs typeface="Arial"/>
                <a:sym typeface="Arial"/>
              </a:defRPr>
            </a:lvl2pPr>
            <a:lvl3pPr marL="913584" marR="0" lvl="2" indent="0" algn="ctr" rtl="0">
              <a:lnSpc>
                <a:spcPct val="100000"/>
              </a:lnSpc>
              <a:spcBef>
                <a:spcPts val="0"/>
              </a:spcBef>
              <a:spcAft>
                <a:spcPts val="0"/>
              </a:spcAft>
              <a:buClr>
                <a:schemeClr val="lt2"/>
              </a:buClr>
              <a:buFont typeface="Arial"/>
              <a:buNone/>
              <a:defRPr sz="2797" b="0" i="0" u="none" strike="noStrike" cap="none">
                <a:solidFill>
                  <a:schemeClr val="lt2"/>
                </a:solidFill>
                <a:latin typeface="Arial"/>
                <a:ea typeface="Arial"/>
                <a:cs typeface="Arial"/>
                <a:sym typeface="Arial"/>
              </a:defRPr>
            </a:lvl3pPr>
            <a:lvl4pPr marL="1370376" marR="0" lvl="3" indent="0" algn="ctr" rtl="0">
              <a:lnSpc>
                <a:spcPct val="100000"/>
              </a:lnSpc>
              <a:spcBef>
                <a:spcPts val="0"/>
              </a:spcBef>
              <a:spcAft>
                <a:spcPts val="0"/>
              </a:spcAft>
              <a:buClr>
                <a:schemeClr val="lt2"/>
              </a:buClr>
              <a:buFont typeface="Arial"/>
              <a:buNone/>
              <a:defRPr sz="2797" b="0" i="0" u="none" strike="noStrike" cap="none">
                <a:solidFill>
                  <a:schemeClr val="lt2"/>
                </a:solidFill>
                <a:latin typeface="Arial"/>
                <a:ea typeface="Arial"/>
                <a:cs typeface="Arial"/>
                <a:sym typeface="Arial"/>
              </a:defRPr>
            </a:lvl4pPr>
            <a:lvl5pPr marL="1827167" marR="0" lvl="4" indent="0" algn="ctr" rtl="0">
              <a:lnSpc>
                <a:spcPct val="100000"/>
              </a:lnSpc>
              <a:spcBef>
                <a:spcPts val="0"/>
              </a:spcBef>
              <a:spcAft>
                <a:spcPts val="0"/>
              </a:spcAft>
              <a:buClr>
                <a:schemeClr val="lt2"/>
              </a:buClr>
              <a:buFont typeface="Arial"/>
              <a:buNone/>
              <a:defRPr sz="2797" b="0" i="0" u="none" strike="noStrike" cap="none">
                <a:solidFill>
                  <a:schemeClr val="lt2"/>
                </a:solidFill>
                <a:latin typeface="Arial"/>
                <a:ea typeface="Arial"/>
                <a:cs typeface="Arial"/>
                <a:sym typeface="Arial"/>
              </a:defRPr>
            </a:lvl5pPr>
            <a:lvl6pPr marL="2283960" marR="0" lvl="5" indent="0" algn="ctr" rtl="0">
              <a:lnSpc>
                <a:spcPct val="100000"/>
              </a:lnSpc>
              <a:spcBef>
                <a:spcPts val="0"/>
              </a:spcBef>
              <a:spcAft>
                <a:spcPts val="0"/>
              </a:spcAft>
              <a:buClr>
                <a:schemeClr val="lt2"/>
              </a:buClr>
              <a:buFont typeface="Arial"/>
              <a:buNone/>
              <a:defRPr sz="2797" b="0" i="0" u="none" strike="noStrike" cap="none">
                <a:solidFill>
                  <a:schemeClr val="lt2"/>
                </a:solidFill>
                <a:latin typeface="Arial"/>
                <a:ea typeface="Arial"/>
                <a:cs typeface="Arial"/>
                <a:sym typeface="Arial"/>
              </a:defRPr>
            </a:lvl6pPr>
            <a:lvl7pPr marL="2740751" marR="0" lvl="6" indent="0" algn="ctr" rtl="0">
              <a:lnSpc>
                <a:spcPct val="100000"/>
              </a:lnSpc>
              <a:spcBef>
                <a:spcPts val="0"/>
              </a:spcBef>
              <a:spcAft>
                <a:spcPts val="0"/>
              </a:spcAft>
              <a:buClr>
                <a:schemeClr val="lt2"/>
              </a:buClr>
              <a:buFont typeface="Arial"/>
              <a:buNone/>
              <a:defRPr sz="2797" b="0" i="0" u="none" strike="noStrike" cap="none">
                <a:solidFill>
                  <a:schemeClr val="lt2"/>
                </a:solidFill>
                <a:latin typeface="Arial"/>
                <a:ea typeface="Arial"/>
                <a:cs typeface="Arial"/>
                <a:sym typeface="Arial"/>
              </a:defRPr>
            </a:lvl7pPr>
            <a:lvl8pPr marL="3197544" marR="0" lvl="7" indent="0" algn="ctr" rtl="0">
              <a:lnSpc>
                <a:spcPct val="100000"/>
              </a:lnSpc>
              <a:spcBef>
                <a:spcPts val="0"/>
              </a:spcBef>
              <a:spcAft>
                <a:spcPts val="0"/>
              </a:spcAft>
              <a:buClr>
                <a:schemeClr val="lt2"/>
              </a:buClr>
              <a:buFont typeface="Arial"/>
              <a:buNone/>
              <a:defRPr sz="2797" b="0" i="0" u="none" strike="noStrike" cap="none">
                <a:solidFill>
                  <a:schemeClr val="lt2"/>
                </a:solidFill>
                <a:latin typeface="Arial"/>
                <a:ea typeface="Arial"/>
                <a:cs typeface="Arial"/>
                <a:sym typeface="Arial"/>
              </a:defRPr>
            </a:lvl8pPr>
            <a:lvl9pPr marL="3654335" marR="0" lvl="8" indent="0" algn="ctr" rtl="0">
              <a:lnSpc>
                <a:spcPct val="100000"/>
              </a:lnSpc>
              <a:spcBef>
                <a:spcPts val="0"/>
              </a:spcBef>
              <a:spcAft>
                <a:spcPts val="0"/>
              </a:spcAft>
              <a:buClr>
                <a:schemeClr val="lt2"/>
              </a:buClr>
              <a:buFont typeface="Arial"/>
              <a:buNone/>
              <a:defRPr sz="2797" b="0" i="0" u="none" strike="noStrike" cap="none">
                <a:solidFill>
                  <a:schemeClr val="lt2"/>
                </a:solidFill>
                <a:latin typeface="Arial"/>
                <a:ea typeface="Arial"/>
                <a:cs typeface="Arial"/>
                <a:sym typeface="Arial"/>
              </a:defRPr>
            </a:lvl9pPr>
          </a:lstStyle>
          <a:p>
            <a:endParaRPr/>
          </a:p>
        </p:txBody>
      </p:sp>
      <p:sp>
        <p:nvSpPr>
          <p:cNvPr id="12" name="Shape 12"/>
          <p:cNvSpPr txBox="1">
            <a:spLocks noGrp="1"/>
          </p:cNvSpPr>
          <p:nvPr>
            <p:ph type="sldNum" idx="12"/>
          </p:nvPr>
        </p:nvSpPr>
        <p:spPr>
          <a:xfrm>
            <a:off x="8472464" y="4663216"/>
            <a:ext cx="548699" cy="393600"/>
          </a:xfrm>
          <a:prstGeom prst="rect">
            <a:avLst/>
          </a:prstGeom>
          <a:noFill/>
          <a:ln>
            <a:noFill/>
          </a:ln>
        </p:spPr>
        <p:txBody>
          <a:bodyPr lIns="91425" tIns="91425" rIns="91425" bIns="91425" anchor="ctr" anchorCtr="0">
            <a:noAutofit/>
          </a:bodyPr>
          <a:lstStyle/>
          <a:p>
            <a:pPr>
              <a:buClr>
                <a:srgbClr val="000000"/>
              </a:buClr>
              <a:buSzPct val="25000"/>
            </a:pPr>
            <a:fld id="{00000000-1234-1234-1234-123412341234}" type="slidenum">
              <a:rPr lang="en" kern="1200" smtClean="0"/>
              <a:pPr>
                <a:buClr>
                  <a:srgbClr val="000000"/>
                </a:buClr>
                <a:buSzPct val="25000"/>
              </a:pPr>
              <a:t>‹#›</a:t>
            </a:fld>
            <a:endParaRPr lang="en" kern="120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677877" y="445965"/>
            <a:ext cx="7788244" cy="369311"/>
          </a:xfrm>
          <a:prstGeom prst="rect">
            <a:avLst/>
          </a:prstGeom>
        </p:spPr>
        <p:txBody>
          <a:bodyPr lIns="0" tIns="0" rIns="0" bIns="0"/>
          <a:lstStyle>
            <a:lvl1pPr>
              <a:defRPr sz="2400" b="0" i="0">
                <a:solidFill>
                  <a:schemeClr val="accent3"/>
                </a:solidFill>
                <a:latin typeface="Calibri"/>
                <a:cs typeface="Calibri"/>
              </a:defRPr>
            </a:lvl1pPr>
          </a:lstStyle>
          <a:p>
            <a:endParaRPr/>
          </a:p>
        </p:txBody>
      </p:sp>
      <p:sp>
        <p:nvSpPr>
          <p:cNvPr id="3" name="Holder 3"/>
          <p:cNvSpPr>
            <a:spLocks noGrp="1"/>
          </p:cNvSpPr>
          <p:nvPr>
            <p:ph type="body" idx="1"/>
          </p:nvPr>
        </p:nvSpPr>
        <p:spPr>
          <a:xfrm>
            <a:off x="677877" y="1169865"/>
            <a:ext cx="7788244" cy="369311"/>
          </a:xfrm>
          <a:prstGeom prst="rect">
            <a:avLst/>
          </a:prstGeom>
        </p:spPr>
        <p:txBody>
          <a:bodyPr lIns="0" tIns="0" rIns="0" bIns="0"/>
          <a:lstStyle>
            <a:lvl1pPr>
              <a:defRPr sz="2400" b="0" i="0">
                <a:solidFill>
                  <a:srgbClr val="7F7F7F"/>
                </a:solidFill>
                <a:latin typeface="Calibri"/>
                <a:cs typeface="Calibri"/>
              </a:defRPr>
            </a:lvl1pPr>
          </a:lstStyle>
          <a:p>
            <a:endParaRPr/>
          </a:p>
        </p:txBody>
      </p:sp>
      <p:sp>
        <p:nvSpPr>
          <p:cNvPr id="4" name="Holder 4"/>
          <p:cNvSpPr>
            <a:spLocks noGrp="1"/>
          </p:cNvSpPr>
          <p:nvPr>
            <p:ph type="ftr" sz="quarter" idx="5"/>
          </p:nvPr>
        </p:nvSpPr>
        <p:spPr>
          <a:xfrm>
            <a:off x="3108962" y="4783456"/>
            <a:ext cx="2926079" cy="276743"/>
          </a:xfrm>
          <a:prstGeom prst="rect">
            <a:avLst/>
          </a:prstGeom>
        </p:spPr>
        <p:txBody>
          <a:bodyPr lIns="0" tIns="0" rIns="0" bIns="0"/>
          <a:lstStyle>
            <a:lvl1pPr algn="ctr">
              <a:defRPr>
                <a:solidFill>
                  <a:schemeClr val="tx1">
                    <a:tint val="75000"/>
                  </a:schemeClr>
                </a:solidFill>
              </a:defRPr>
            </a:lvl1pPr>
          </a:lstStyle>
          <a:p>
            <a:endParaRPr lang="en-US" sz="1798" kern="1200">
              <a:solidFill>
                <a:srgbClr val="000000">
                  <a:tint val="75000"/>
                </a:srgbClr>
              </a:solidFill>
              <a:ea typeface=""/>
              <a:cs typeface=""/>
            </a:endParaRPr>
          </a:p>
        </p:txBody>
      </p:sp>
      <p:sp>
        <p:nvSpPr>
          <p:cNvPr id="5" name="Holder 5"/>
          <p:cNvSpPr>
            <a:spLocks noGrp="1"/>
          </p:cNvSpPr>
          <p:nvPr>
            <p:ph type="dt" sz="half" idx="6"/>
          </p:nvPr>
        </p:nvSpPr>
        <p:spPr>
          <a:xfrm>
            <a:off x="457200" y="4783456"/>
            <a:ext cx="2103120" cy="276743"/>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sz="1798" kern="1200">
                <a:solidFill>
                  <a:srgbClr val="000000">
                    <a:tint val="75000"/>
                  </a:srgbClr>
                </a:solidFill>
                <a:ea typeface=""/>
                <a:cs typeface=""/>
              </a:rPr>
              <a:pPr/>
              <a:t>2/17/2020</a:t>
            </a:fld>
            <a:endParaRPr lang="en-US" sz="1798" kern="1200">
              <a:solidFill>
                <a:srgbClr val="000000">
                  <a:tint val="75000"/>
                </a:srgbClr>
              </a:solidFill>
              <a:ea typeface=""/>
              <a:cs typeface=""/>
            </a:endParaRPr>
          </a:p>
        </p:txBody>
      </p:sp>
      <p:sp>
        <p:nvSpPr>
          <p:cNvPr id="6" name="Holder 6"/>
          <p:cNvSpPr>
            <a:spLocks noGrp="1"/>
          </p:cNvSpPr>
          <p:nvPr>
            <p:ph type="sldNum" sz="quarter" idx="7"/>
          </p:nvPr>
        </p:nvSpPr>
        <p:spPr>
          <a:xfrm>
            <a:off x="6583680" y="4783456"/>
            <a:ext cx="2103120" cy="276743"/>
          </a:xfrm>
          <a:prstGeom prst="rect">
            <a:avLst/>
          </a:prstGeom>
        </p:spPr>
        <p:txBody>
          <a:bodyPr lIns="0" tIns="0" rIns="0" bIns="0"/>
          <a:lstStyle>
            <a:lvl1pPr algn="r">
              <a:defRPr>
                <a:solidFill>
                  <a:schemeClr val="tx1">
                    <a:tint val="75000"/>
                  </a:schemeClr>
                </a:solidFill>
              </a:defRPr>
            </a:lvl1pPr>
          </a:lstStyle>
          <a:p>
            <a:fld id="{B6F15528-21DE-4FAA-801E-634DDDAF4B2B}" type="slidenum">
              <a:rPr lang="uk-UA" sz="1798" kern="1200" smtClean="0">
                <a:solidFill>
                  <a:srgbClr val="000000">
                    <a:tint val="75000"/>
                  </a:srgbClr>
                </a:solidFill>
                <a:ea typeface=""/>
                <a:cs typeface=""/>
              </a:rPr>
              <a:pPr/>
              <a:t>‹#›</a:t>
            </a:fld>
            <a:endParaRPr lang="uk-UA" sz="1798" kern="1200">
              <a:solidFill>
                <a:srgbClr val="000000">
                  <a:tint val="75000"/>
                </a:srgbClr>
              </a:solidFill>
              <a:ea typeface=""/>
              <a:cs typeface=""/>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and body">
    <p:spTree>
      <p:nvGrpSpPr>
        <p:cNvPr id="1" name="Shape 13"/>
        <p:cNvGrpSpPr/>
        <p:nvPr/>
      </p:nvGrpSpPr>
      <p:grpSpPr>
        <a:xfrm>
          <a:off x="0" y="0"/>
          <a:ext cx="0" cy="0"/>
          <a:chOff x="0" y="0"/>
          <a:chExt cx="0" cy="0"/>
        </a:xfrm>
      </p:grpSpPr>
      <p:sp>
        <p:nvSpPr>
          <p:cNvPr id="2" name="Shape 99"/>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pic>
        <p:nvPicPr>
          <p:cNvPr id="4" name="Shape 106"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Tree>
    <p:extLst>
      <p:ext uri="{BB962C8B-B14F-4D97-AF65-F5344CB8AC3E}">
        <p14:creationId xmlns:p14="http://schemas.microsoft.com/office/powerpoint/2010/main" val="55655032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body">
    <p:spTree>
      <p:nvGrpSpPr>
        <p:cNvPr id="1" name="Shape 13"/>
        <p:cNvGrpSpPr/>
        <p:nvPr/>
      </p:nvGrpSpPr>
      <p:grpSpPr>
        <a:xfrm>
          <a:off x="0" y="0"/>
          <a:ext cx="0" cy="0"/>
          <a:chOff x="0" y="0"/>
          <a:chExt cx="0" cy="0"/>
        </a:xfrm>
      </p:grpSpPr>
      <p:sp>
        <p:nvSpPr>
          <p:cNvPr id="7" name="Shape 99"/>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cxnSp>
        <p:nvCxnSpPr>
          <p:cNvPr id="6" name="Shape 98"/>
          <p:cNvCxnSpPr/>
          <p:nvPr userDrawn="1"/>
        </p:nvCxnSpPr>
        <p:spPr>
          <a:xfrm>
            <a:off x="0" y="1024800"/>
            <a:ext cx="4178099" cy="0"/>
          </a:xfrm>
          <a:prstGeom prst="straightConnector1">
            <a:avLst/>
          </a:prstGeom>
          <a:noFill/>
          <a:ln w="19050" cap="flat" cmpd="sng">
            <a:solidFill>
              <a:srgbClr val="3A9ED9"/>
            </a:solidFill>
            <a:prstDash val="solid"/>
            <a:round/>
            <a:headEnd type="none" w="med" len="med"/>
            <a:tailEnd type="none" w="med" len="med"/>
          </a:ln>
        </p:spPr>
      </p:cxnSp>
      <p:pic>
        <p:nvPicPr>
          <p:cNvPr id="9" name="Shape 106"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2" name="Title 1"/>
          <p:cNvSpPr>
            <a:spLocks noGrp="1"/>
          </p:cNvSpPr>
          <p:nvPr>
            <p:ph type="title" hasCustomPrompt="1"/>
          </p:nvPr>
        </p:nvSpPr>
        <p:spPr>
          <a:xfrm>
            <a:off x="311700" y="192126"/>
            <a:ext cx="7766550" cy="690525"/>
          </a:xfrm>
          <a:prstGeom prst="rect">
            <a:avLst/>
          </a:prstGeom>
        </p:spPr>
        <p:txBody>
          <a:bodyPr/>
          <a:lstStyle>
            <a:lvl1pPr>
              <a:buSzPct val="25000"/>
              <a:buFont typeface="Source Code Pro"/>
              <a:buNone/>
              <a:defRPr sz="2800" baseline="0"/>
            </a:lvl1pPr>
          </a:lstStyle>
          <a:p>
            <a:pPr>
              <a:buSzPct val="25000"/>
              <a:buFont typeface="Source Code Pro"/>
              <a:buNone/>
            </a:pPr>
            <a:r>
              <a:rPr lang="en-US" b="1" dirty="0">
                <a:solidFill>
                  <a:srgbClr val="3A9ED9"/>
                </a:solidFill>
                <a:latin typeface="Source Code Pro"/>
                <a:ea typeface="Source Code Pro"/>
                <a:cs typeface="Source Code Pro"/>
                <a:sym typeface="Source Code Pro"/>
              </a:rPr>
              <a:t>Title</a:t>
            </a:r>
            <a:endParaRPr lang="en" b="1" dirty="0">
              <a:solidFill>
                <a:srgbClr val="3A9ED9"/>
              </a:solidFill>
              <a:latin typeface="Source Code Pro"/>
              <a:ea typeface="Source Code Pro"/>
              <a:cs typeface="Source Code Pro"/>
              <a:sym typeface="Source Code Pro"/>
            </a:endParaRPr>
          </a:p>
        </p:txBody>
      </p:sp>
      <p:sp>
        <p:nvSpPr>
          <p:cNvPr id="4" name="Text Placeholder 3"/>
          <p:cNvSpPr>
            <a:spLocks noGrp="1"/>
          </p:cNvSpPr>
          <p:nvPr>
            <p:ph type="body" sz="quarter" idx="10" hasCustomPrompt="1"/>
          </p:nvPr>
        </p:nvSpPr>
        <p:spPr>
          <a:xfrm>
            <a:off x="311700" y="1295930"/>
            <a:ext cx="8527498" cy="3542769"/>
          </a:xfrm>
          <a:prstGeom prst="rect">
            <a:avLst/>
          </a:prstGeom>
        </p:spPr>
        <p:txBody>
          <a:bodyPr/>
          <a:lstStyle>
            <a:lvl1pPr marL="457200" marR="0" indent="-381000" algn="l" rtl="0">
              <a:lnSpc>
                <a:spcPct val="115000"/>
              </a:lnSpc>
              <a:spcBef>
                <a:spcPts val="0"/>
              </a:spcBef>
              <a:spcAft>
                <a:spcPts val="0"/>
              </a:spcAft>
              <a:buClr>
                <a:srgbClr val="434343"/>
              </a:buClr>
              <a:buSzPct val="100000"/>
              <a:buFont typeface="Calibri"/>
              <a:buChar char="●"/>
              <a:defRPr sz="1400"/>
            </a:lvl1pPr>
          </a:lstStyle>
          <a:p>
            <a:pPr marL="457200" marR="0" lvl="0" indent="-381000" algn="l" rtl="0">
              <a:lnSpc>
                <a:spcPct val="115000"/>
              </a:lnSpc>
              <a:spcBef>
                <a:spcPts val="0"/>
              </a:spcBef>
              <a:spcAft>
                <a:spcPts val="0"/>
              </a:spcAft>
              <a:buClr>
                <a:srgbClr val="434343"/>
              </a:buClr>
              <a:buSzPct val="100000"/>
              <a:buFont typeface="Calibri"/>
              <a:buChar char="●"/>
            </a:pPr>
            <a:r>
              <a:rPr lang="en" sz="2400" b="0" i="0" u="none" strike="noStrike" cap="none" dirty="0">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100000"/>
              <a:buFont typeface="Calibri"/>
              <a:buChar char="●"/>
            </a:pPr>
            <a:r>
              <a:rPr lang="en" sz="2400" b="0" i="0" u="none" strike="noStrike" cap="none" dirty="0">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100000"/>
              <a:buFont typeface="Calibri"/>
              <a:buChar char="●"/>
            </a:pPr>
            <a:r>
              <a:rPr lang="en" sz="2400" b="0" i="0" u="none" strike="noStrike" cap="none" dirty="0">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100000"/>
              <a:buFont typeface="Calibri"/>
              <a:buChar char="●"/>
            </a:pPr>
            <a:r>
              <a:rPr lang="en" sz="2400" b="0" i="0" u="none" strike="noStrike" cap="none" dirty="0">
                <a:solidFill>
                  <a:srgbClr val="434343"/>
                </a:solidFill>
                <a:latin typeface="Calibri"/>
                <a:ea typeface="Calibri"/>
                <a:cs typeface="Calibri"/>
                <a:sym typeface="Calibri"/>
              </a:rPr>
              <a:t>Bullet point</a:t>
            </a:r>
          </a:p>
        </p:txBody>
      </p:sp>
    </p:spTree>
    <p:extLst>
      <p:ext uri="{BB962C8B-B14F-4D97-AF65-F5344CB8AC3E}">
        <p14:creationId xmlns:p14="http://schemas.microsoft.com/office/powerpoint/2010/main" val="115255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25"/>
            <a:ext cx="4572000" cy="5143499"/>
          </a:xfrm>
          <a:prstGeom prst="rect">
            <a:avLst/>
          </a:prstGeom>
          <a:solidFill>
            <a:schemeClr val="dk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7" name="Shape 37"/>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42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4200">
                <a:solidFill>
                  <a:schemeClr val="dk1"/>
                </a:solidFill>
              </a:defRPr>
            </a:lvl2pPr>
            <a:lvl3pPr lvl="2" indent="0" algn="ctr">
              <a:spcBef>
                <a:spcPts val="0"/>
              </a:spcBef>
              <a:buClr>
                <a:schemeClr val="dk1"/>
              </a:buClr>
              <a:buFont typeface="Arial"/>
              <a:buNone/>
              <a:defRPr sz="4200">
                <a:solidFill>
                  <a:schemeClr val="dk1"/>
                </a:solidFill>
              </a:defRPr>
            </a:lvl3pPr>
            <a:lvl4pPr lvl="3" indent="0" algn="ctr">
              <a:spcBef>
                <a:spcPts val="0"/>
              </a:spcBef>
              <a:buClr>
                <a:schemeClr val="dk1"/>
              </a:buClr>
              <a:buFont typeface="Arial"/>
              <a:buNone/>
              <a:defRPr sz="4200">
                <a:solidFill>
                  <a:schemeClr val="dk1"/>
                </a:solidFill>
              </a:defRPr>
            </a:lvl4pPr>
            <a:lvl5pPr lvl="4" indent="0" algn="ctr">
              <a:spcBef>
                <a:spcPts val="0"/>
              </a:spcBef>
              <a:buClr>
                <a:schemeClr val="dk1"/>
              </a:buClr>
              <a:buFont typeface="Arial"/>
              <a:buNone/>
              <a:defRPr sz="4200">
                <a:solidFill>
                  <a:schemeClr val="dk1"/>
                </a:solidFill>
              </a:defRPr>
            </a:lvl5pPr>
            <a:lvl6pPr lvl="5" indent="0" algn="ctr">
              <a:spcBef>
                <a:spcPts val="0"/>
              </a:spcBef>
              <a:buClr>
                <a:schemeClr val="dk1"/>
              </a:buClr>
              <a:buFont typeface="Arial"/>
              <a:buNone/>
              <a:defRPr sz="4200">
                <a:solidFill>
                  <a:schemeClr val="dk1"/>
                </a:solidFill>
              </a:defRPr>
            </a:lvl6pPr>
            <a:lvl7pPr lvl="6" indent="0" algn="ctr">
              <a:spcBef>
                <a:spcPts val="0"/>
              </a:spcBef>
              <a:buClr>
                <a:schemeClr val="dk1"/>
              </a:buClr>
              <a:buFont typeface="Arial"/>
              <a:buNone/>
              <a:defRPr sz="4200">
                <a:solidFill>
                  <a:schemeClr val="dk1"/>
                </a:solidFill>
              </a:defRPr>
            </a:lvl7pPr>
            <a:lvl8pPr lvl="7" indent="0" algn="ctr">
              <a:spcBef>
                <a:spcPts val="0"/>
              </a:spcBef>
              <a:buClr>
                <a:schemeClr val="dk1"/>
              </a:buClr>
              <a:buFont typeface="Arial"/>
              <a:buNone/>
              <a:defRPr sz="4200">
                <a:solidFill>
                  <a:schemeClr val="dk1"/>
                </a:solidFill>
              </a:defRPr>
            </a:lvl8pPr>
            <a:lvl9pPr lvl="8" indent="0" algn="ctr">
              <a:spcBef>
                <a:spcPts val="0"/>
              </a:spcBef>
              <a:buClr>
                <a:schemeClr val="dk1"/>
              </a:buClr>
              <a:buFont typeface="Arial"/>
              <a:buNone/>
              <a:defRPr sz="4200">
                <a:solidFill>
                  <a:schemeClr val="dk1"/>
                </a:solidFill>
              </a:defRPr>
            </a:lvl9pPr>
          </a:lstStyle>
          <a:p>
            <a:endParaRPr/>
          </a:p>
        </p:txBody>
      </p:sp>
      <p:sp>
        <p:nvSpPr>
          <p:cNvPr id="38" name="Shape 38"/>
          <p:cNvSpPr txBox="1">
            <a:spLocks noGrp="1"/>
          </p:cNvSpPr>
          <p:nvPr>
            <p:ph type="subTitle" idx="1"/>
          </p:nvPr>
        </p:nvSpPr>
        <p:spPr>
          <a:xfrm>
            <a:off x="265500" y="2803075"/>
            <a:ext cx="4045199" cy="12351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Arial"/>
              <a:buNone/>
              <a:defRPr sz="2100" b="0" i="0" u="none" strike="noStrike" cap="none">
                <a:solidFill>
                  <a:schemeClr val="lt2"/>
                </a:solidFill>
                <a:latin typeface="Arial"/>
                <a:ea typeface="Arial"/>
                <a:cs typeface="Arial"/>
                <a:sym typeface="Arial"/>
              </a:defRPr>
            </a:lvl1pPr>
            <a:lvl2pPr marL="457200" marR="0" lvl="1" indent="0" algn="ctr" rtl="0">
              <a:lnSpc>
                <a:spcPct val="100000"/>
              </a:lnSpc>
              <a:spcBef>
                <a:spcPts val="0"/>
              </a:spcBef>
              <a:spcAft>
                <a:spcPts val="0"/>
              </a:spcAft>
              <a:buClr>
                <a:schemeClr val="lt2"/>
              </a:buClr>
              <a:buFont typeface="Arial"/>
              <a:buNone/>
              <a:defRPr sz="2100" b="0" i="0" u="none" strike="noStrike" cap="none">
                <a:solidFill>
                  <a:schemeClr val="lt2"/>
                </a:solidFill>
                <a:latin typeface="Arial"/>
                <a:ea typeface="Arial"/>
                <a:cs typeface="Arial"/>
                <a:sym typeface="Arial"/>
              </a:defRPr>
            </a:lvl2pPr>
            <a:lvl3pPr marL="914400" marR="0" lvl="2" indent="0" algn="ctr" rtl="0">
              <a:lnSpc>
                <a:spcPct val="100000"/>
              </a:lnSpc>
              <a:spcBef>
                <a:spcPts val="0"/>
              </a:spcBef>
              <a:spcAft>
                <a:spcPts val="0"/>
              </a:spcAft>
              <a:buClr>
                <a:schemeClr val="lt2"/>
              </a:buClr>
              <a:buFont typeface="Arial"/>
              <a:buNone/>
              <a:defRPr sz="2100" b="0" i="0" u="none" strike="noStrike" cap="none">
                <a:solidFill>
                  <a:schemeClr val="lt2"/>
                </a:solidFill>
                <a:latin typeface="Arial"/>
                <a:ea typeface="Arial"/>
                <a:cs typeface="Arial"/>
                <a:sym typeface="Arial"/>
              </a:defRPr>
            </a:lvl3pPr>
            <a:lvl4pPr marL="1371600" marR="0" lvl="3" indent="0" algn="ctr" rtl="0">
              <a:lnSpc>
                <a:spcPct val="100000"/>
              </a:lnSpc>
              <a:spcBef>
                <a:spcPts val="0"/>
              </a:spcBef>
              <a:spcAft>
                <a:spcPts val="0"/>
              </a:spcAft>
              <a:buClr>
                <a:schemeClr val="lt2"/>
              </a:buClr>
              <a:buFont typeface="Arial"/>
              <a:buNone/>
              <a:defRPr sz="2100" b="0" i="0" u="none" strike="noStrike" cap="none">
                <a:solidFill>
                  <a:schemeClr val="lt2"/>
                </a:solidFill>
                <a:latin typeface="Arial"/>
                <a:ea typeface="Arial"/>
                <a:cs typeface="Arial"/>
                <a:sym typeface="Arial"/>
              </a:defRPr>
            </a:lvl4pPr>
            <a:lvl5pPr marL="1828800" marR="0" lvl="4" indent="0" algn="ctr" rtl="0">
              <a:lnSpc>
                <a:spcPct val="100000"/>
              </a:lnSpc>
              <a:spcBef>
                <a:spcPts val="0"/>
              </a:spcBef>
              <a:spcAft>
                <a:spcPts val="0"/>
              </a:spcAft>
              <a:buClr>
                <a:schemeClr val="lt2"/>
              </a:buClr>
              <a:buFont typeface="Arial"/>
              <a:buNone/>
              <a:defRPr sz="2100" b="0" i="0" u="none" strike="noStrike" cap="none">
                <a:solidFill>
                  <a:schemeClr val="lt2"/>
                </a:solidFill>
                <a:latin typeface="Arial"/>
                <a:ea typeface="Arial"/>
                <a:cs typeface="Arial"/>
                <a:sym typeface="Arial"/>
              </a:defRPr>
            </a:lvl5pPr>
            <a:lvl6pPr marL="2286000" marR="0" lvl="5" indent="0" algn="ctr" rtl="0">
              <a:lnSpc>
                <a:spcPct val="100000"/>
              </a:lnSpc>
              <a:spcBef>
                <a:spcPts val="0"/>
              </a:spcBef>
              <a:spcAft>
                <a:spcPts val="0"/>
              </a:spcAft>
              <a:buClr>
                <a:schemeClr val="lt2"/>
              </a:buClr>
              <a:buFont typeface="Arial"/>
              <a:buNone/>
              <a:defRPr sz="2100" b="0" i="0" u="none" strike="noStrike" cap="none">
                <a:solidFill>
                  <a:schemeClr val="lt2"/>
                </a:solidFill>
                <a:latin typeface="Arial"/>
                <a:ea typeface="Arial"/>
                <a:cs typeface="Arial"/>
                <a:sym typeface="Arial"/>
              </a:defRPr>
            </a:lvl6pPr>
            <a:lvl7pPr marL="2743200" marR="0" lvl="6" indent="0" algn="ctr" rtl="0">
              <a:lnSpc>
                <a:spcPct val="100000"/>
              </a:lnSpc>
              <a:spcBef>
                <a:spcPts val="0"/>
              </a:spcBef>
              <a:spcAft>
                <a:spcPts val="0"/>
              </a:spcAft>
              <a:buClr>
                <a:schemeClr val="lt2"/>
              </a:buClr>
              <a:buFont typeface="Arial"/>
              <a:buNone/>
              <a:defRPr sz="2100" b="0" i="0" u="none" strike="noStrike" cap="none">
                <a:solidFill>
                  <a:schemeClr val="lt2"/>
                </a:solidFill>
                <a:latin typeface="Arial"/>
                <a:ea typeface="Arial"/>
                <a:cs typeface="Arial"/>
                <a:sym typeface="Arial"/>
              </a:defRPr>
            </a:lvl7pPr>
            <a:lvl8pPr marL="3200400" marR="0" lvl="7" indent="0" algn="ctr" rtl="0">
              <a:lnSpc>
                <a:spcPct val="100000"/>
              </a:lnSpc>
              <a:spcBef>
                <a:spcPts val="0"/>
              </a:spcBef>
              <a:spcAft>
                <a:spcPts val="0"/>
              </a:spcAft>
              <a:buClr>
                <a:schemeClr val="lt2"/>
              </a:buClr>
              <a:buFont typeface="Arial"/>
              <a:buNone/>
              <a:defRPr sz="2100" b="0" i="0" u="none" strike="noStrike" cap="none">
                <a:solidFill>
                  <a:schemeClr val="lt2"/>
                </a:solidFill>
                <a:latin typeface="Arial"/>
                <a:ea typeface="Arial"/>
                <a:cs typeface="Arial"/>
                <a:sym typeface="Arial"/>
              </a:defRPr>
            </a:lvl8pPr>
            <a:lvl9pPr marL="3657600" marR="0" lvl="8" indent="0" algn="ctr" rtl="0">
              <a:lnSpc>
                <a:spcPct val="100000"/>
              </a:lnSpc>
              <a:spcBef>
                <a:spcPts val="0"/>
              </a:spcBef>
              <a:spcAft>
                <a:spcPts val="0"/>
              </a:spcAft>
              <a:buClr>
                <a:schemeClr val="lt2"/>
              </a:buClr>
              <a:buFont typeface="Arial"/>
              <a:buNone/>
              <a:defRPr sz="2100" b="0" i="0" u="none" strike="noStrike" cap="none">
                <a:solidFill>
                  <a:schemeClr val="lt2"/>
                </a:solidFill>
                <a:latin typeface="Arial"/>
                <a:ea typeface="Arial"/>
                <a:cs typeface="Arial"/>
                <a:sym typeface="Arial"/>
              </a:defRPr>
            </a:lvl9pPr>
          </a:lstStyle>
          <a:p>
            <a:endParaRPr/>
          </a:p>
        </p:txBody>
      </p:sp>
      <p:sp>
        <p:nvSpPr>
          <p:cNvPr id="39" name="Shape 39"/>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dk1"/>
              </a:buClr>
              <a:buFont typeface="Arial"/>
              <a:buNone/>
              <a:defRPr sz="1800" b="0" i="0" u="none" strike="noStrike" cap="none">
                <a:solidFill>
                  <a:schemeClr val="dk1"/>
                </a:solidFill>
                <a:latin typeface="Arial"/>
                <a:ea typeface="Arial"/>
                <a:cs typeface="Arial"/>
                <a:sym typeface="Arial"/>
              </a:defRPr>
            </a:lvl1pPr>
            <a:lvl2pPr marL="457200" marR="0" lvl="1" indent="0" algn="l" rtl="0">
              <a:lnSpc>
                <a:spcPct val="115000"/>
              </a:lnSpc>
              <a:spcBef>
                <a:spcPts val="0"/>
              </a:spcBef>
              <a:spcAft>
                <a:spcPts val="1600"/>
              </a:spcAft>
              <a:buClr>
                <a:schemeClr val="dk1"/>
              </a:buClr>
              <a:buFont typeface="Arial"/>
              <a:buNone/>
              <a:defRPr sz="1400" b="0" i="0" u="none" strike="noStrike" cap="none">
                <a:solidFill>
                  <a:schemeClr val="dk1"/>
                </a:solidFill>
                <a:latin typeface="Arial"/>
                <a:ea typeface="Arial"/>
                <a:cs typeface="Arial"/>
                <a:sym typeface="Arial"/>
              </a:defRPr>
            </a:lvl2pPr>
            <a:lvl3pPr marL="914400" marR="0" lvl="2" indent="0" algn="l" rtl="0">
              <a:lnSpc>
                <a:spcPct val="115000"/>
              </a:lnSpc>
              <a:spcBef>
                <a:spcPts val="0"/>
              </a:spcBef>
              <a:spcAft>
                <a:spcPts val="1600"/>
              </a:spcAft>
              <a:buClr>
                <a:schemeClr val="dk1"/>
              </a:buClr>
              <a:buFont typeface="Arial"/>
              <a:buNone/>
              <a:defRPr sz="1400" b="0" i="0" u="none" strike="noStrike" cap="none">
                <a:solidFill>
                  <a:schemeClr val="dk1"/>
                </a:solidFill>
                <a:latin typeface="Arial"/>
                <a:ea typeface="Arial"/>
                <a:cs typeface="Arial"/>
                <a:sym typeface="Arial"/>
              </a:defRPr>
            </a:lvl3pPr>
            <a:lvl4pPr marL="1371600" marR="0" lvl="3" indent="0" algn="l" rtl="0">
              <a:lnSpc>
                <a:spcPct val="115000"/>
              </a:lnSpc>
              <a:spcBef>
                <a:spcPts val="0"/>
              </a:spcBef>
              <a:spcAft>
                <a:spcPts val="160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15000"/>
              </a:lnSpc>
              <a:spcBef>
                <a:spcPts val="0"/>
              </a:spcBef>
              <a:spcAft>
                <a:spcPts val="160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15000"/>
              </a:lnSpc>
              <a:spcBef>
                <a:spcPts val="0"/>
              </a:spcBef>
              <a:spcAft>
                <a:spcPts val="160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15000"/>
              </a:lnSpc>
              <a:spcBef>
                <a:spcPts val="0"/>
              </a:spcBef>
              <a:spcAft>
                <a:spcPts val="160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15000"/>
              </a:lnSpc>
              <a:spcBef>
                <a:spcPts val="0"/>
              </a:spcBef>
              <a:spcAft>
                <a:spcPts val="160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15000"/>
              </a:lnSpc>
              <a:spcBef>
                <a:spcPts val="0"/>
              </a:spcBef>
              <a:spcAft>
                <a:spcPts val="160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40" name="Shape 40"/>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20"/>
        <p:cNvGrpSpPr/>
        <p:nvPr/>
      </p:nvGrpSpPr>
      <p:grpSpPr>
        <a:xfrm>
          <a:off x="0" y="0"/>
          <a:ext cx="0" cy="0"/>
          <a:chOff x="0" y="0"/>
          <a:chExt cx="0" cy="0"/>
        </a:xfrm>
      </p:grpSpPr>
      <p:sp>
        <p:nvSpPr>
          <p:cNvPr id="6" name="Shape 113"/>
          <p:cNvSpPr txBox="1">
            <a:spLocks noGrp="1"/>
          </p:cNvSpPr>
          <p:nvPr>
            <p:ph type="title"/>
          </p:nvPr>
        </p:nvSpPr>
        <p:spPr>
          <a:xfrm>
            <a:off x="1028550" y="1135100"/>
            <a:ext cx="1813199" cy="4724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1800" b="1" i="0" u="none" strike="noStrike" cap="none" dirty="0">
                <a:solidFill>
                  <a:srgbClr val="3A9ED9"/>
                </a:solidFill>
                <a:latin typeface="Source Code Pro"/>
                <a:ea typeface="Source Code Pro"/>
                <a:cs typeface="Source Code Pro"/>
                <a:sym typeface="Source Code Pro"/>
              </a:rPr>
              <a:t>Heading</a:t>
            </a:r>
          </a:p>
        </p:txBody>
      </p:sp>
      <p:sp>
        <p:nvSpPr>
          <p:cNvPr id="7" name="Shape 114"/>
          <p:cNvSpPr txBox="1">
            <a:spLocks noGrp="1"/>
          </p:cNvSpPr>
          <p:nvPr>
            <p:ph type="body" idx="1"/>
          </p:nvPr>
        </p:nvSpPr>
        <p:spPr>
          <a:xfrm>
            <a:off x="912150" y="1981550"/>
            <a:ext cx="2045999" cy="17007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pic>
        <p:nvPicPr>
          <p:cNvPr id="8" name="Shape 115"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9" name="Shape 116"/>
          <p:cNvCxnSpPr/>
          <p:nvPr userDrawn="1"/>
        </p:nvCxnSpPr>
        <p:spPr>
          <a:xfrm>
            <a:off x="959550" y="1701550"/>
            <a:ext cx="1951199" cy="0"/>
          </a:xfrm>
          <a:prstGeom prst="straightConnector1">
            <a:avLst/>
          </a:prstGeom>
          <a:noFill/>
          <a:ln w="19050" cap="flat" cmpd="sng">
            <a:solidFill>
              <a:srgbClr val="3A9ED9"/>
            </a:solidFill>
            <a:prstDash val="solid"/>
            <a:round/>
            <a:headEnd type="none" w="med" len="med"/>
            <a:tailEnd type="none" w="med" len="med"/>
          </a:ln>
        </p:spPr>
      </p:cxnSp>
      <p:sp>
        <p:nvSpPr>
          <p:cNvPr id="10" name="Shape 117"/>
          <p:cNvSpPr txBox="1">
            <a:spLocks/>
          </p:cNvSpPr>
          <p:nvPr userDrawn="1"/>
        </p:nvSpPr>
        <p:spPr>
          <a:xfrm>
            <a:off x="3607200" y="1135100"/>
            <a:ext cx="1813199" cy="472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FFFFFF"/>
              </a:buClr>
              <a:buSzPct val="25000"/>
              <a:buFont typeface="Source Code Pro"/>
              <a:buNone/>
            </a:pPr>
            <a:r>
              <a:rPr lang="en" sz="1800" b="1" dirty="0">
                <a:solidFill>
                  <a:srgbClr val="ED0096"/>
                </a:solidFill>
                <a:latin typeface="Source Code Pro"/>
                <a:ea typeface="Source Code Pro"/>
                <a:cs typeface="Source Code Pro"/>
                <a:sym typeface="Source Code Pro"/>
              </a:rPr>
              <a:t>Heading</a:t>
            </a:r>
          </a:p>
        </p:txBody>
      </p:sp>
      <p:sp>
        <p:nvSpPr>
          <p:cNvPr id="11" name="Shape 118"/>
          <p:cNvSpPr txBox="1">
            <a:spLocks noGrp="1"/>
          </p:cNvSpPr>
          <p:nvPr>
            <p:ph type="body" idx="10"/>
          </p:nvPr>
        </p:nvSpPr>
        <p:spPr>
          <a:xfrm>
            <a:off x="3490800" y="1981550"/>
            <a:ext cx="2045999" cy="17007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cxnSp>
        <p:nvCxnSpPr>
          <p:cNvPr id="12" name="Shape 119"/>
          <p:cNvCxnSpPr/>
          <p:nvPr userDrawn="1"/>
        </p:nvCxnSpPr>
        <p:spPr>
          <a:xfrm>
            <a:off x="3538200" y="1701550"/>
            <a:ext cx="1951199" cy="0"/>
          </a:xfrm>
          <a:prstGeom prst="straightConnector1">
            <a:avLst/>
          </a:prstGeom>
          <a:noFill/>
          <a:ln w="19050" cap="flat" cmpd="sng">
            <a:solidFill>
              <a:srgbClr val="ED0096"/>
            </a:solidFill>
            <a:prstDash val="solid"/>
            <a:round/>
            <a:headEnd type="none" w="med" len="med"/>
            <a:tailEnd type="none" w="med" len="med"/>
          </a:ln>
        </p:spPr>
      </p:cxnSp>
      <p:sp>
        <p:nvSpPr>
          <p:cNvPr id="13" name="Shape 120"/>
          <p:cNvSpPr txBox="1">
            <a:spLocks/>
          </p:cNvSpPr>
          <p:nvPr userDrawn="1"/>
        </p:nvSpPr>
        <p:spPr>
          <a:xfrm>
            <a:off x="6302250" y="1135100"/>
            <a:ext cx="1813199" cy="472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FFFFFF"/>
              </a:buClr>
              <a:buSzPct val="25000"/>
              <a:buFont typeface="Source Code Pro"/>
              <a:buNone/>
            </a:pPr>
            <a:r>
              <a:rPr lang="en" sz="1800" b="1">
                <a:solidFill>
                  <a:srgbClr val="EF3969"/>
                </a:solidFill>
                <a:latin typeface="Source Code Pro"/>
                <a:ea typeface="Source Code Pro"/>
                <a:cs typeface="Source Code Pro"/>
                <a:sym typeface="Source Code Pro"/>
              </a:rPr>
              <a:t>Heading</a:t>
            </a:r>
          </a:p>
        </p:txBody>
      </p:sp>
      <p:sp>
        <p:nvSpPr>
          <p:cNvPr id="14" name="Shape 121"/>
          <p:cNvSpPr txBox="1">
            <a:spLocks noGrp="1"/>
          </p:cNvSpPr>
          <p:nvPr>
            <p:ph type="body" idx="11"/>
          </p:nvPr>
        </p:nvSpPr>
        <p:spPr>
          <a:xfrm>
            <a:off x="6185850" y="1981550"/>
            <a:ext cx="2045999" cy="17007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cxnSp>
        <p:nvCxnSpPr>
          <p:cNvPr id="15" name="Shape 122"/>
          <p:cNvCxnSpPr/>
          <p:nvPr userDrawn="1"/>
        </p:nvCxnSpPr>
        <p:spPr>
          <a:xfrm>
            <a:off x="6233250" y="1701550"/>
            <a:ext cx="1951199" cy="0"/>
          </a:xfrm>
          <a:prstGeom prst="straightConnector1">
            <a:avLst/>
          </a:prstGeom>
          <a:noFill/>
          <a:ln w="19050" cap="flat" cmpd="sng">
            <a:solidFill>
              <a:srgbClr val="EF3969"/>
            </a:solidFill>
            <a:prstDash val="solid"/>
            <a:round/>
            <a:headEnd type="none" w="med" len="med"/>
            <a:tailEnd type="none" w="med" len="med"/>
          </a:ln>
        </p:spPr>
      </p:cxnSp>
      <p:cxnSp>
        <p:nvCxnSpPr>
          <p:cNvPr id="16" name="Shape 123"/>
          <p:cNvCxnSpPr/>
          <p:nvPr userDrawn="1"/>
        </p:nvCxnSpPr>
        <p:spPr>
          <a:xfrm>
            <a:off x="959550" y="3763075"/>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17" name="Shape 124"/>
          <p:cNvCxnSpPr/>
          <p:nvPr userDrawn="1"/>
        </p:nvCxnSpPr>
        <p:spPr>
          <a:xfrm>
            <a:off x="3538200" y="3763075"/>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18" name="Shape 125"/>
          <p:cNvCxnSpPr/>
          <p:nvPr userDrawn="1"/>
        </p:nvCxnSpPr>
        <p:spPr>
          <a:xfrm>
            <a:off x="6233250" y="3763075"/>
            <a:ext cx="1951199" cy="0"/>
          </a:xfrm>
          <a:prstGeom prst="straightConnector1">
            <a:avLst/>
          </a:prstGeom>
          <a:noFill/>
          <a:ln w="19050" cap="flat" cmpd="sng">
            <a:solidFill>
              <a:srgbClr val="EF3969"/>
            </a:solidFill>
            <a:prstDash val="solid"/>
            <a:round/>
            <a:headEnd type="none" w="med" len="med"/>
            <a:tailEnd type="none" w="med" len="med"/>
          </a:ln>
        </p:spPr>
      </p:cxnSp>
      <p:sp>
        <p:nvSpPr>
          <p:cNvPr id="19" name="Shape 126"/>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Tree>
    <p:extLst>
      <p:ext uri="{BB962C8B-B14F-4D97-AF65-F5344CB8AC3E}">
        <p14:creationId xmlns:p14="http://schemas.microsoft.com/office/powerpoint/2010/main" val="277986154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5"/>
        <p:cNvGrpSpPr/>
        <p:nvPr/>
      </p:nvGrpSpPr>
      <p:grpSpPr>
        <a:xfrm>
          <a:off x="0" y="0"/>
          <a:ext cx="0" cy="0"/>
          <a:chOff x="0" y="0"/>
          <a:chExt cx="0" cy="0"/>
        </a:xfrm>
      </p:grpSpPr>
      <p:sp>
        <p:nvSpPr>
          <p:cNvPr id="4" name="Shape 131"/>
          <p:cNvSpPr txBox="1">
            <a:spLocks noGrp="1"/>
          </p:cNvSpPr>
          <p:nvPr>
            <p:ph type="title"/>
          </p:nvPr>
        </p:nvSpPr>
        <p:spPr>
          <a:xfrm>
            <a:off x="1028550" y="1917783"/>
            <a:ext cx="1813199" cy="4724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1800" b="1" i="0" u="none" strike="noStrike" cap="none">
                <a:solidFill>
                  <a:srgbClr val="3A9ED9"/>
                </a:solidFill>
                <a:latin typeface="Source Code Pro"/>
                <a:ea typeface="Source Code Pro"/>
                <a:cs typeface="Source Code Pro"/>
                <a:sym typeface="Source Code Pro"/>
              </a:rPr>
              <a:t>Heading</a:t>
            </a:r>
          </a:p>
        </p:txBody>
      </p:sp>
      <p:sp>
        <p:nvSpPr>
          <p:cNvPr id="5" name="Shape 132"/>
          <p:cNvSpPr txBox="1">
            <a:spLocks noGrp="1"/>
          </p:cNvSpPr>
          <p:nvPr>
            <p:ph type="body" idx="1"/>
          </p:nvPr>
        </p:nvSpPr>
        <p:spPr>
          <a:xfrm>
            <a:off x="912150" y="2438750"/>
            <a:ext cx="2045999" cy="14706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pic>
        <p:nvPicPr>
          <p:cNvPr id="6" name="Shape 133"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7" name="Shape 134"/>
          <p:cNvSpPr txBox="1">
            <a:spLocks/>
          </p:cNvSpPr>
          <p:nvPr userDrawn="1"/>
        </p:nvSpPr>
        <p:spPr>
          <a:xfrm>
            <a:off x="3607200" y="1917783"/>
            <a:ext cx="1813199" cy="472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FFFFFF"/>
              </a:buClr>
              <a:buSzPct val="25000"/>
              <a:buFont typeface="Source Code Pro"/>
              <a:buNone/>
            </a:pPr>
            <a:r>
              <a:rPr lang="en" sz="1800" b="1">
                <a:solidFill>
                  <a:srgbClr val="ED0096"/>
                </a:solidFill>
                <a:latin typeface="Source Code Pro"/>
                <a:ea typeface="Source Code Pro"/>
                <a:cs typeface="Source Code Pro"/>
                <a:sym typeface="Source Code Pro"/>
              </a:rPr>
              <a:t>Heading</a:t>
            </a:r>
          </a:p>
        </p:txBody>
      </p:sp>
      <p:sp>
        <p:nvSpPr>
          <p:cNvPr id="8" name="Shape 135"/>
          <p:cNvSpPr txBox="1">
            <a:spLocks noGrp="1"/>
          </p:cNvSpPr>
          <p:nvPr>
            <p:ph type="body" idx="10"/>
          </p:nvPr>
        </p:nvSpPr>
        <p:spPr>
          <a:xfrm>
            <a:off x="3490800" y="2438750"/>
            <a:ext cx="2045999" cy="14706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sp>
        <p:nvSpPr>
          <p:cNvPr id="9" name="Shape 136"/>
          <p:cNvSpPr txBox="1">
            <a:spLocks/>
          </p:cNvSpPr>
          <p:nvPr userDrawn="1"/>
        </p:nvSpPr>
        <p:spPr>
          <a:xfrm>
            <a:off x="6302250" y="1917783"/>
            <a:ext cx="1813199" cy="472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FFFFFF"/>
              </a:buClr>
              <a:buSzPct val="25000"/>
              <a:buFont typeface="Source Code Pro"/>
              <a:buNone/>
            </a:pPr>
            <a:r>
              <a:rPr lang="en" sz="1800" b="1">
                <a:solidFill>
                  <a:srgbClr val="EF3969"/>
                </a:solidFill>
                <a:latin typeface="Source Code Pro"/>
                <a:ea typeface="Source Code Pro"/>
                <a:cs typeface="Source Code Pro"/>
                <a:sym typeface="Source Code Pro"/>
              </a:rPr>
              <a:t>Heading</a:t>
            </a:r>
          </a:p>
        </p:txBody>
      </p:sp>
      <p:sp>
        <p:nvSpPr>
          <p:cNvPr id="10" name="Shape 137"/>
          <p:cNvSpPr txBox="1">
            <a:spLocks noGrp="1"/>
          </p:cNvSpPr>
          <p:nvPr>
            <p:ph type="body" idx="11"/>
          </p:nvPr>
        </p:nvSpPr>
        <p:spPr>
          <a:xfrm>
            <a:off x="6185850" y="2438750"/>
            <a:ext cx="2045999" cy="14706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cxnSp>
        <p:nvCxnSpPr>
          <p:cNvPr id="11" name="Shape 138"/>
          <p:cNvCxnSpPr/>
          <p:nvPr userDrawn="1"/>
        </p:nvCxnSpPr>
        <p:spPr>
          <a:xfrm>
            <a:off x="959550" y="4144075"/>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12" name="Shape 139"/>
          <p:cNvCxnSpPr/>
          <p:nvPr userDrawn="1"/>
        </p:nvCxnSpPr>
        <p:spPr>
          <a:xfrm>
            <a:off x="3538200" y="4144075"/>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13" name="Shape 140"/>
          <p:cNvCxnSpPr/>
          <p:nvPr userDrawn="1"/>
        </p:nvCxnSpPr>
        <p:spPr>
          <a:xfrm>
            <a:off x="6233250" y="4144075"/>
            <a:ext cx="1951199" cy="0"/>
          </a:xfrm>
          <a:prstGeom prst="straightConnector1">
            <a:avLst/>
          </a:prstGeom>
          <a:noFill/>
          <a:ln w="19050" cap="flat" cmpd="sng">
            <a:solidFill>
              <a:srgbClr val="EF3969"/>
            </a:solidFill>
            <a:prstDash val="solid"/>
            <a:round/>
            <a:headEnd type="none" w="med" len="med"/>
            <a:tailEnd type="none" w="med" len="med"/>
          </a:ln>
        </p:spPr>
      </p:cxnSp>
      <p:cxnSp>
        <p:nvCxnSpPr>
          <p:cNvPr id="14" name="Shape 141"/>
          <p:cNvCxnSpPr/>
          <p:nvPr userDrawn="1"/>
        </p:nvCxnSpPr>
        <p:spPr>
          <a:xfrm>
            <a:off x="959550" y="1316850"/>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15" name="Shape 142"/>
          <p:cNvCxnSpPr/>
          <p:nvPr userDrawn="1"/>
        </p:nvCxnSpPr>
        <p:spPr>
          <a:xfrm>
            <a:off x="3538200" y="1316850"/>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16" name="Shape 143"/>
          <p:cNvCxnSpPr/>
          <p:nvPr userDrawn="1"/>
        </p:nvCxnSpPr>
        <p:spPr>
          <a:xfrm>
            <a:off x="6233250" y="1316850"/>
            <a:ext cx="1951199" cy="0"/>
          </a:xfrm>
          <a:prstGeom prst="straightConnector1">
            <a:avLst/>
          </a:prstGeom>
          <a:noFill/>
          <a:ln w="19050" cap="flat" cmpd="sng">
            <a:solidFill>
              <a:srgbClr val="EF3969"/>
            </a:solidFill>
            <a:prstDash val="solid"/>
            <a:round/>
            <a:headEnd type="none" w="med" len="med"/>
            <a:tailEnd type="none" w="med" len="med"/>
          </a:ln>
        </p:spPr>
      </p:cxnSp>
      <p:sp>
        <p:nvSpPr>
          <p:cNvPr id="17" name="Shape 144"/>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18" name="Shape 145"/>
          <p:cNvSpPr/>
          <p:nvPr userDrawn="1"/>
        </p:nvSpPr>
        <p:spPr>
          <a:xfrm>
            <a:off x="1500750" y="882450"/>
            <a:ext cx="868800" cy="868800"/>
          </a:xfrm>
          <a:prstGeom prst="ellipse">
            <a:avLst/>
          </a:prstGeom>
          <a:solidFill>
            <a:srgbClr val="3A9ED9"/>
          </a:solidFill>
          <a:ln>
            <a:noFill/>
          </a:ln>
        </p:spPr>
        <p:txBody>
          <a:bodyPr lIns="91425" tIns="91425" rIns="91425" bIns="91425" anchor="ctr" anchorCtr="0">
            <a:noAutofit/>
          </a:bodyPr>
          <a:lstStyle/>
          <a:p>
            <a:pPr>
              <a:buClr>
                <a:srgbClr val="000000"/>
              </a:buClr>
              <a:buFont typeface="Arial"/>
              <a:buNone/>
            </a:pPr>
            <a:endParaRPr/>
          </a:p>
        </p:txBody>
      </p:sp>
      <p:sp>
        <p:nvSpPr>
          <p:cNvPr id="19" name="Shape 146"/>
          <p:cNvSpPr/>
          <p:nvPr userDrawn="1"/>
        </p:nvSpPr>
        <p:spPr>
          <a:xfrm>
            <a:off x="4079400" y="882450"/>
            <a:ext cx="868800" cy="868800"/>
          </a:xfrm>
          <a:prstGeom prst="ellipse">
            <a:avLst/>
          </a:prstGeom>
          <a:solidFill>
            <a:srgbClr val="ED0096"/>
          </a:solidFill>
          <a:ln>
            <a:noFill/>
          </a:ln>
        </p:spPr>
        <p:txBody>
          <a:bodyPr lIns="91425" tIns="91425" rIns="91425" bIns="91425" anchor="ctr" anchorCtr="0">
            <a:noAutofit/>
          </a:bodyPr>
          <a:lstStyle/>
          <a:p>
            <a:pPr>
              <a:buClr>
                <a:srgbClr val="000000"/>
              </a:buClr>
              <a:buFont typeface="Arial"/>
              <a:buNone/>
            </a:pPr>
            <a:endParaRPr/>
          </a:p>
        </p:txBody>
      </p:sp>
      <p:sp>
        <p:nvSpPr>
          <p:cNvPr id="20" name="Shape 147"/>
          <p:cNvSpPr/>
          <p:nvPr userDrawn="1"/>
        </p:nvSpPr>
        <p:spPr>
          <a:xfrm>
            <a:off x="6774450" y="882450"/>
            <a:ext cx="868800" cy="868800"/>
          </a:xfrm>
          <a:prstGeom prst="ellipse">
            <a:avLst/>
          </a:prstGeom>
          <a:solidFill>
            <a:srgbClr val="EF3969"/>
          </a:solidFill>
          <a:ln>
            <a:noFill/>
          </a:ln>
        </p:spPr>
        <p:txBody>
          <a:bodyPr lIns="91425" tIns="91425" rIns="91425" bIns="91425" anchor="ctr" anchorCtr="0">
            <a:noAutofit/>
          </a:bodyPr>
          <a:lstStyle/>
          <a:p>
            <a:pPr>
              <a:buClr>
                <a:srgbClr val="000000"/>
              </a:buClr>
              <a:buFont typeface="Arial"/>
              <a:buNone/>
            </a:pPr>
            <a:endParaRPr/>
          </a:p>
        </p:txBody>
      </p:sp>
    </p:spTree>
    <p:extLst>
      <p:ext uri="{BB962C8B-B14F-4D97-AF65-F5344CB8AC3E}">
        <p14:creationId xmlns:p14="http://schemas.microsoft.com/office/powerpoint/2010/main" val="302416795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25"/>
        <p:cNvGrpSpPr/>
        <p:nvPr/>
      </p:nvGrpSpPr>
      <p:grpSpPr>
        <a:xfrm>
          <a:off x="0" y="0"/>
          <a:ext cx="0" cy="0"/>
          <a:chOff x="0" y="0"/>
          <a:chExt cx="0" cy="0"/>
        </a:xfrm>
      </p:grpSpPr>
      <p:sp>
        <p:nvSpPr>
          <p:cNvPr id="21" name="Shape 152"/>
          <p:cNvSpPr txBox="1">
            <a:spLocks noGrp="1"/>
          </p:cNvSpPr>
          <p:nvPr>
            <p:ph type="title"/>
          </p:nvPr>
        </p:nvSpPr>
        <p:spPr>
          <a:xfrm>
            <a:off x="1666500" y="1612975"/>
            <a:ext cx="5811000" cy="7724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3000" b="1" i="0" u="none" strike="noStrike" cap="none">
                <a:solidFill>
                  <a:srgbClr val="3A9ED9"/>
                </a:solidFill>
                <a:latin typeface="Source Code Pro"/>
                <a:ea typeface="Source Code Pro"/>
                <a:cs typeface="Source Code Pro"/>
                <a:sym typeface="Source Code Pro"/>
              </a:rPr>
              <a:t>/ Heading goes here /</a:t>
            </a:r>
          </a:p>
        </p:txBody>
      </p:sp>
      <p:pic>
        <p:nvPicPr>
          <p:cNvPr id="22" name="Shape 153"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23" name="Shape 154"/>
          <p:cNvCxnSpPr/>
          <p:nvPr userDrawn="1"/>
        </p:nvCxnSpPr>
        <p:spPr>
          <a:xfrm>
            <a:off x="3596400" y="4372675"/>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24" name="Shape 155"/>
          <p:cNvCxnSpPr/>
          <p:nvPr userDrawn="1"/>
        </p:nvCxnSpPr>
        <p:spPr>
          <a:xfrm>
            <a:off x="3596400" y="935850"/>
            <a:ext cx="1951199" cy="0"/>
          </a:xfrm>
          <a:prstGeom prst="straightConnector1">
            <a:avLst/>
          </a:prstGeom>
          <a:noFill/>
          <a:ln w="19050" cap="flat" cmpd="sng">
            <a:solidFill>
              <a:srgbClr val="3A9ED9"/>
            </a:solidFill>
            <a:prstDash val="solid"/>
            <a:round/>
            <a:headEnd type="none" w="med" len="med"/>
            <a:tailEnd type="none" w="med" len="med"/>
          </a:ln>
        </p:spPr>
      </p:cxnSp>
      <p:sp>
        <p:nvSpPr>
          <p:cNvPr id="25" name="Shape 156"/>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26" name="Shape 157"/>
          <p:cNvSpPr/>
          <p:nvPr userDrawn="1"/>
        </p:nvSpPr>
        <p:spPr>
          <a:xfrm>
            <a:off x="4137600" y="501450"/>
            <a:ext cx="868800" cy="868800"/>
          </a:xfrm>
          <a:prstGeom prst="ellipse">
            <a:avLst/>
          </a:prstGeom>
          <a:solidFill>
            <a:srgbClr val="3A9ED9"/>
          </a:solidFill>
          <a:ln>
            <a:noFill/>
          </a:ln>
        </p:spPr>
        <p:txBody>
          <a:bodyPr lIns="91425" tIns="91425" rIns="91425" bIns="91425" anchor="ctr" anchorCtr="0">
            <a:noAutofit/>
          </a:bodyPr>
          <a:lstStyle/>
          <a:p>
            <a:pPr algn="ctr">
              <a:buClr>
                <a:srgbClr val="FFFFFF"/>
              </a:buClr>
              <a:buSzPct val="25000"/>
              <a:buFont typeface="Source Code Pro"/>
              <a:buNone/>
            </a:pPr>
            <a:r>
              <a:rPr lang="en" sz="3000" b="1">
                <a:solidFill>
                  <a:srgbClr val="FFFFFF"/>
                </a:solidFill>
                <a:latin typeface="Source Code Pro"/>
                <a:ea typeface="Source Code Pro"/>
                <a:cs typeface="Source Code Pro"/>
                <a:sym typeface="Source Code Pro"/>
              </a:rPr>
              <a:t>1</a:t>
            </a:r>
          </a:p>
        </p:txBody>
      </p:sp>
      <p:sp>
        <p:nvSpPr>
          <p:cNvPr id="27" name="Shape 158"/>
          <p:cNvSpPr txBox="1">
            <a:spLocks noGrp="1"/>
          </p:cNvSpPr>
          <p:nvPr>
            <p:ph type="body" idx="1"/>
          </p:nvPr>
        </p:nvSpPr>
        <p:spPr>
          <a:xfrm>
            <a:off x="770400" y="2422475"/>
            <a:ext cx="7603199" cy="1535099"/>
          </a:xfrm>
          <a:prstGeom prst="rect">
            <a:avLst/>
          </a:prstGeom>
          <a:noFill/>
          <a:ln>
            <a:noFill/>
          </a:ln>
        </p:spPr>
        <p:txBody>
          <a:bodyPr lIns="91425" tIns="91425" rIns="91425" bIns="91425" anchor="t" anchorCtr="0">
            <a:noAutofit/>
          </a:bodyPr>
          <a:lstStyle/>
          <a:p>
            <a:pPr marL="0" marR="0" lvl="0" indent="0" algn="ctr" rtl="0">
              <a:lnSpc>
                <a:spcPct val="115000"/>
              </a:lnSpc>
              <a:spcBef>
                <a:spcPts val="0"/>
              </a:spcBef>
              <a:spcAft>
                <a:spcPts val="0"/>
              </a:spcAft>
              <a:buClr>
                <a:schemeClr val="lt2"/>
              </a:buClr>
              <a:buSzPct val="25000"/>
              <a:buFont typeface="Calibri"/>
              <a:buNone/>
            </a:pPr>
            <a:r>
              <a:rPr lang="en" sz="2400" b="0" i="0" u="none" strike="noStrike" cap="none">
                <a:solidFill>
                  <a:srgbClr val="434343"/>
                </a:solidFill>
                <a:latin typeface="Calibri"/>
                <a:ea typeface="Calibri"/>
                <a:cs typeface="Calibri"/>
                <a:sym typeface="Calibri"/>
              </a:rPr>
              <a:t>Fusce dapibus, tellus ac cursus commodo, tortor mauris condimentum nibh, ut fermentum massa justo sit amet risus. Aenean eu leo quam. Pellentesque ornare sem.</a:t>
            </a:r>
          </a:p>
        </p:txBody>
      </p:sp>
    </p:spTree>
    <p:extLst>
      <p:ext uri="{BB962C8B-B14F-4D97-AF65-F5344CB8AC3E}">
        <p14:creationId xmlns:p14="http://schemas.microsoft.com/office/powerpoint/2010/main" val="247864004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Shape 25"/>
        <p:cNvGrpSpPr/>
        <p:nvPr/>
      </p:nvGrpSpPr>
      <p:grpSpPr>
        <a:xfrm>
          <a:off x="0" y="0"/>
          <a:ext cx="0" cy="0"/>
          <a:chOff x="0" y="0"/>
          <a:chExt cx="0" cy="0"/>
        </a:xfrm>
      </p:grpSpPr>
      <p:sp>
        <p:nvSpPr>
          <p:cNvPr id="21" name="Shape 163"/>
          <p:cNvSpPr txBox="1">
            <a:spLocks noGrp="1"/>
          </p:cNvSpPr>
          <p:nvPr>
            <p:ph type="title"/>
          </p:nvPr>
        </p:nvSpPr>
        <p:spPr>
          <a:xfrm>
            <a:off x="1666500" y="1612975"/>
            <a:ext cx="5811000" cy="7724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3000" b="1" i="0" u="none" strike="noStrike" cap="none">
                <a:solidFill>
                  <a:srgbClr val="ED0096"/>
                </a:solidFill>
                <a:latin typeface="Source Code Pro"/>
                <a:ea typeface="Source Code Pro"/>
                <a:cs typeface="Source Code Pro"/>
                <a:sym typeface="Source Code Pro"/>
              </a:rPr>
              <a:t>/ Heading goes here /</a:t>
            </a:r>
          </a:p>
        </p:txBody>
      </p:sp>
      <p:pic>
        <p:nvPicPr>
          <p:cNvPr id="22" name="Shape 164"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23" name="Shape 165"/>
          <p:cNvCxnSpPr/>
          <p:nvPr userDrawn="1"/>
        </p:nvCxnSpPr>
        <p:spPr>
          <a:xfrm>
            <a:off x="3596400" y="4372675"/>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24" name="Shape 166"/>
          <p:cNvCxnSpPr/>
          <p:nvPr userDrawn="1"/>
        </p:nvCxnSpPr>
        <p:spPr>
          <a:xfrm>
            <a:off x="3596400" y="935850"/>
            <a:ext cx="1951199" cy="0"/>
          </a:xfrm>
          <a:prstGeom prst="straightConnector1">
            <a:avLst/>
          </a:prstGeom>
          <a:noFill/>
          <a:ln w="19050" cap="flat" cmpd="sng">
            <a:solidFill>
              <a:srgbClr val="ED0096"/>
            </a:solidFill>
            <a:prstDash val="solid"/>
            <a:round/>
            <a:headEnd type="none" w="med" len="med"/>
            <a:tailEnd type="none" w="med" len="med"/>
          </a:ln>
        </p:spPr>
      </p:cxnSp>
      <p:sp>
        <p:nvSpPr>
          <p:cNvPr id="25" name="Shape 167"/>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26" name="Shape 168"/>
          <p:cNvSpPr/>
          <p:nvPr userDrawn="1"/>
        </p:nvSpPr>
        <p:spPr>
          <a:xfrm>
            <a:off x="4137600" y="501450"/>
            <a:ext cx="868800" cy="868800"/>
          </a:xfrm>
          <a:prstGeom prst="ellipse">
            <a:avLst/>
          </a:prstGeom>
          <a:solidFill>
            <a:srgbClr val="ED0096"/>
          </a:solidFill>
          <a:ln>
            <a:noFill/>
          </a:ln>
        </p:spPr>
        <p:txBody>
          <a:bodyPr lIns="91425" tIns="91425" rIns="91425" bIns="91425" anchor="ctr" anchorCtr="0">
            <a:noAutofit/>
          </a:bodyPr>
          <a:lstStyle/>
          <a:p>
            <a:pPr algn="ctr">
              <a:buClr>
                <a:srgbClr val="FFFFFF"/>
              </a:buClr>
              <a:buSzPct val="25000"/>
              <a:buFont typeface="Source Code Pro"/>
              <a:buNone/>
            </a:pPr>
            <a:r>
              <a:rPr lang="en" sz="3000" b="1">
                <a:solidFill>
                  <a:srgbClr val="FFFFFF"/>
                </a:solidFill>
                <a:latin typeface="Source Code Pro"/>
                <a:ea typeface="Source Code Pro"/>
                <a:cs typeface="Source Code Pro"/>
                <a:sym typeface="Source Code Pro"/>
              </a:rPr>
              <a:t>2</a:t>
            </a:r>
          </a:p>
        </p:txBody>
      </p:sp>
      <p:sp>
        <p:nvSpPr>
          <p:cNvPr id="27" name="Shape 169"/>
          <p:cNvSpPr txBox="1">
            <a:spLocks noGrp="1"/>
          </p:cNvSpPr>
          <p:nvPr>
            <p:ph type="body" idx="1"/>
          </p:nvPr>
        </p:nvSpPr>
        <p:spPr>
          <a:xfrm>
            <a:off x="770400" y="2422475"/>
            <a:ext cx="7603199" cy="1535099"/>
          </a:xfrm>
          <a:prstGeom prst="rect">
            <a:avLst/>
          </a:prstGeom>
          <a:noFill/>
          <a:ln>
            <a:noFill/>
          </a:ln>
        </p:spPr>
        <p:txBody>
          <a:bodyPr lIns="91425" tIns="91425" rIns="91425" bIns="91425" anchor="t" anchorCtr="0">
            <a:noAutofit/>
          </a:bodyPr>
          <a:lstStyle/>
          <a:p>
            <a:pPr marL="0" marR="0" lvl="0" indent="0" algn="ctr" rtl="0">
              <a:lnSpc>
                <a:spcPct val="115000"/>
              </a:lnSpc>
              <a:spcBef>
                <a:spcPts val="0"/>
              </a:spcBef>
              <a:spcAft>
                <a:spcPts val="0"/>
              </a:spcAft>
              <a:buClr>
                <a:schemeClr val="lt2"/>
              </a:buClr>
              <a:buSzPct val="25000"/>
              <a:buFont typeface="Calibri"/>
              <a:buNone/>
            </a:pPr>
            <a:r>
              <a:rPr lang="en" sz="2400" b="0" i="0" u="none" strike="noStrike" cap="none">
                <a:solidFill>
                  <a:srgbClr val="434343"/>
                </a:solidFill>
                <a:latin typeface="Calibri"/>
                <a:ea typeface="Calibri"/>
                <a:cs typeface="Calibri"/>
                <a:sym typeface="Calibri"/>
              </a:rPr>
              <a:t>Fusce dapibus, tellus ac cursus commodo, tortor mauris condimentum nibh, ut fermentum massa justo sit amet risus. Aenean eu leo quam. Pellentesque ornare sem.</a:t>
            </a:r>
          </a:p>
        </p:txBody>
      </p:sp>
    </p:spTree>
    <p:extLst>
      <p:ext uri="{BB962C8B-B14F-4D97-AF65-F5344CB8AC3E}">
        <p14:creationId xmlns:p14="http://schemas.microsoft.com/office/powerpoint/2010/main" val="172376037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title and description">
    <p:spTree>
      <p:nvGrpSpPr>
        <p:cNvPr id="1" name="Shape 35"/>
        <p:cNvGrpSpPr/>
        <p:nvPr/>
      </p:nvGrpSpPr>
      <p:grpSpPr>
        <a:xfrm>
          <a:off x="0" y="0"/>
          <a:ext cx="0" cy="0"/>
          <a:chOff x="0" y="0"/>
          <a:chExt cx="0" cy="0"/>
        </a:xfrm>
      </p:grpSpPr>
      <p:sp>
        <p:nvSpPr>
          <p:cNvPr id="7" name="Shape 174"/>
          <p:cNvSpPr/>
          <p:nvPr userDrawn="1"/>
        </p:nvSpPr>
        <p:spPr>
          <a:xfrm>
            <a:off x="0" y="0"/>
            <a:ext cx="4793700" cy="5151300"/>
          </a:xfrm>
          <a:prstGeom prst="rect">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8" name="Shape 176"/>
          <p:cNvSpPr txBox="1">
            <a:spLocks noGrp="1"/>
          </p:cNvSpPr>
          <p:nvPr>
            <p:ph type="title"/>
          </p:nvPr>
        </p:nvSpPr>
        <p:spPr>
          <a:xfrm>
            <a:off x="525200" y="590275"/>
            <a:ext cx="3390900" cy="228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Add a</a:t>
            </a:r>
          </a:p>
          <a:p>
            <a:pPr marL="0" marR="0" lvl="0" indent="0" algn="l"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&lt;headline&gt;</a:t>
            </a:r>
          </a:p>
          <a:p>
            <a:pPr marL="0" marR="0" lvl="0" indent="0" algn="l"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here</a:t>
            </a:r>
          </a:p>
        </p:txBody>
      </p:sp>
      <p:sp>
        <p:nvSpPr>
          <p:cNvPr id="9" name="Shape 177"/>
          <p:cNvSpPr/>
          <p:nvPr userDrawn="1"/>
        </p:nvSpPr>
        <p:spPr>
          <a:xfrm>
            <a:off x="3592175" y="0"/>
            <a:ext cx="2399399" cy="5151300"/>
          </a:xfrm>
          <a:prstGeom prst="triangle">
            <a:avLst>
              <a:gd name="adj" fmla="val 50000"/>
            </a:avLst>
          </a:prstGeom>
          <a:solidFill>
            <a:srgbClr val="FFFFFF"/>
          </a:solidFill>
          <a:ln>
            <a:noFill/>
          </a:ln>
        </p:spPr>
        <p:txBody>
          <a:bodyPr lIns="91425" tIns="91425" rIns="91425" bIns="91425" anchor="ctr" anchorCtr="0">
            <a:noAutofit/>
          </a:bodyPr>
          <a:lstStyle/>
          <a:p>
            <a:pPr>
              <a:buClr>
                <a:srgbClr val="000000"/>
              </a:buClr>
              <a:buFont typeface="Arial"/>
              <a:buNone/>
            </a:pPr>
            <a:endParaRPr/>
          </a:p>
        </p:txBody>
      </p:sp>
      <p:sp>
        <p:nvSpPr>
          <p:cNvPr id="10" name="Shape 178"/>
          <p:cNvSpPr txBox="1">
            <a:spLocks noGrp="1"/>
          </p:cNvSpPr>
          <p:nvPr>
            <p:ph type="body" idx="1"/>
          </p:nvPr>
        </p:nvSpPr>
        <p:spPr>
          <a:xfrm>
            <a:off x="5365125" y="771400"/>
            <a:ext cx="2995199" cy="31694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Calibri"/>
              <a:buNone/>
            </a:pPr>
            <a:r>
              <a:rPr lang="en" sz="2400" b="0" i="0" u="none" strike="noStrike" cap="none">
                <a:solidFill>
                  <a:srgbClr val="434343"/>
                </a:solidFill>
                <a:latin typeface="Calibri"/>
                <a:ea typeface="Calibri"/>
                <a:cs typeface="Calibri"/>
                <a:sym typeface="Calibri"/>
              </a:rPr>
              <a:t>Cras mattis cons ctetur purus sit amet fermentum adon:</a:t>
            </a:r>
          </a:p>
          <a:p>
            <a:pPr marL="0" marR="0" lvl="0" indent="0" algn="l" rtl="0">
              <a:lnSpc>
                <a:spcPct val="115000"/>
              </a:lnSpc>
              <a:spcBef>
                <a:spcPts val="0"/>
              </a:spcBef>
              <a:spcAft>
                <a:spcPts val="0"/>
              </a:spcAft>
              <a:buClr>
                <a:schemeClr val="lt2"/>
              </a:buClr>
              <a:buSzPct val="25000"/>
              <a:buFont typeface="Arial"/>
              <a:buNone/>
            </a:pPr>
            <a:endParaRPr sz="2400" b="0" i="0" u="none" strike="noStrike" cap="none">
              <a:solidFill>
                <a:srgbClr val="434343"/>
              </a:solidFill>
              <a:latin typeface="Calibri"/>
              <a:ea typeface="Calibri"/>
              <a:cs typeface="Calibri"/>
              <a:sym typeface="Calibri"/>
            </a:endParaRP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p:txBody>
      </p:sp>
      <p:pic>
        <p:nvPicPr>
          <p:cNvPr id="11" name="Shape 179"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Tree>
    <p:extLst>
      <p:ext uri="{BB962C8B-B14F-4D97-AF65-F5344CB8AC3E}">
        <p14:creationId xmlns:p14="http://schemas.microsoft.com/office/powerpoint/2010/main" val="301421877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41"/>
        <p:cNvGrpSpPr/>
        <p:nvPr/>
      </p:nvGrpSpPr>
      <p:grpSpPr>
        <a:xfrm>
          <a:off x="0" y="0"/>
          <a:ext cx="0" cy="0"/>
          <a:chOff x="0" y="0"/>
          <a:chExt cx="0" cy="0"/>
        </a:xfrm>
      </p:grpSpPr>
      <p:sp>
        <p:nvSpPr>
          <p:cNvPr id="4" name="Shape 184"/>
          <p:cNvSpPr/>
          <p:nvPr userDrawn="1"/>
        </p:nvSpPr>
        <p:spPr>
          <a:xfrm>
            <a:off x="4350200" y="0"/>
            <a:ext cx="4793700" cy="5151300"/>
          </a:xfrm>
          <a:prstGeom prst="rect">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5" name="Shape 186"/>
          <p:cNvSpPr txBox="1">
            <a:spLocks noGrp="1"/>
          </p:cNvSpPr>
          <p:nvPr>
            <p:ph type="title"/>
          </p:nvPr>
        </p:nvSpPr>
        <p:spPr>
          <a:xfrm>
            <a:off x="5310889" y="590275"/>
            <a:ext cx="3390900" cy="2284800"/>
          </a:xfrm>
          <a:prstGeom prst="rect">
            <a:avLst/>
          </a:prstGeom>
          <a:noFill/>
          <a:ln>
            <a:noFill/>
          </a:ln>
        </p:spPr>
        <p:txBody>
          <a:bodyPr lIns="91425" tIns="91425" rIns="91425" bIns="91425" anchor="t" anchorCtr="0">
            <a:noAutofit/>
          </a:bodyPr>
          <a:lstStyle/>
          <a:p>
            <a:pPr marL="0" marR="0" lvl="0" indent="0" algn="r"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Add a</a:t>
            </a:r>
          </a:p>
          <a:p>
            <a:pPr marL="0" marR="0" lvl="0" indent="0" algn="r"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&lt;headline&gt;</a:t>
            </a:r>
          </a:p>
          <a:p>
            <a:pPr marL="0" marR="0" lvl="0" indent="0" algn="r"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here</a:t>
            </a:r>
          </a:p>
        </p:txBody>
      </p:sp>
      <p:sp>
        <p:nvSpPr>
          <p:cNvPr id="6" name="Shape 187"/>
          <p:cNvSpPr/>
          <p:nvPr userDrawn="1"/>
        </p:nvSpPr>
        <p:spPr>
          <a:xfrm>
            <a:off x="3150900" y="0"/>
            <a:ext cx="2399399" cy="5151300"/>
          </a:xfrm>
          <a:prstGeom prst="triangle">
            <a:avLst>
              <a:gd name="adj" fmla="val 50000"/>
            </a:avLst>
          </a:prstGeom>
          <a:solidFill>
            <a:srgbClr val="FFFFFF"/>
          </a:solidFill>
          <a:ln>
            <a:noFill/>
          </a:ln>
        </p:spPr>
        <p:txBody>
          <a:bodyPr lIns="91425" tIns="91425" rIns="91425" bIns="91425" anchor="ctr" anchorCtr="0">
            <a:noAutofit/>
          </a:bodyPr>
          <a:lstStyle/>
          <a:p>
            <a:pPr>
              <a:buClr>
                <a:srgbClr val="000000"/>
              </a:buClr>
              <a:buFont typeface="Arial"/>
              <a:buNone/>
            </a:pPr>
            <a:endParaRPr/>
          </a:p>
        </p:txBody>
      </p:sp>
      <p:sp>
        <p:nvSpPr>
          <p:cNvPr id="7" name="Shape 188"/>
          <p:cNvSpPr txBox="1">
            <a:spLocks noGrp="1"/>
          </p:cNvSpPr>
          <p:nvPr>
            <p:ph type="body" idx="1"/>
          </p:nvPr>
        </p:nvSpPr>
        <p:spPr>
          <a:xfrm>
            <a:off x="677600" y="771400"/>
            <a:ext cx="2995199" cy="31694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Calibri"/>
              <a:buNone/>
            </a:pPr>
            <a:r>
              <a:rPr lang="en" sz="2400" b="0" i="0" u="none" strike="noStrike" cap="none">
                <a:solidFill>
                  <a:srgbClr val="434343"/>
                </a:solidFill>
                <a:latin typeface="Calibri"/>
                <a:ea typeface="Calibri"/>
                <a:cs typeface="Calibri"/>
                <a:sym typeface="Calibri"/>
              </a:rPr>
              <a:t>Cras mattis cons ctetur purus sit amet fermentum adon:</a:t>
            </a:r>
          </a:p>
          <a:p>
            <a:pPr marL="0" marR="0" lvl="0" indent="0" algn="l" rtl="0">
              <a:lnSpc>
                <a:spcPct val="115000"/>
              </a:lnSpc>
              <a:spcBef>
                <a:spcPts val="0"/>
              </a:spcBef>
              <a:spcAft>
                <a:spcPts val="0"/>
              </a:spcAft>
              <a:buClr>
                <a:schemeClr val="lt2"/>
              </a:buClr>
              <a:buSzPct val="25000"/>
              <a:buFont typeface="Arial"/>
              <a:buNone/>
            </a:pPr>
            <a:endParaRPr sz="2400" b="0" i="0" u="none" strike="noStrike" cap="none">
              <a:solidFill>
                <a:srgbClr val="434343"/>
              </a:solidFill>
              <a:latin typeface="Calibri"/>
              <a:ea typeface="Calibri"/>
              <a:cs typeface="Calibri"/>
              <a:sym typeface="Calibri"/>
            </a:endParaRP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p:txBody>
      </p:sp>
      <p:pic>
        <p:nvPicPr>
          <p:cNvPr id="8" name="Shape 189"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Tree>
    <p:extLst>
      <p:ext uri="{BB962C8B-B14F-4D97-AF65-F5344CB8AC3E}">
        <p14:creationId xmlns:p14="http://schemas.microsoft.com/office/powerpoint/2010/main" val="38108299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ig number">
    <p:spTree>
      <p:nvGrpSpPr>
        <p:cNvPr id="1" name="Shape 44"/>
        <p:cNvGrpSpPr/>
        <p:nvPr/>
      </p:nvGrpSpPr>
      <p:grpSpPr>
        <a:xfrm>
          <a:off x="0" y="0"/>
          <a:ext cx="0" cy="0"/>
          <a:chOff x="0" y="0"/>
          <a:chExt cx="0" cy="0"/>
        </a:xfrm>
      </p:grpSpPr>
      <p:sp>
        <p:nvSpPr>
          <p:cNvPr id="5" name="Shape 68"/>
          <p:cNvSpPr/>
          <p:nvPr userDrawn="1"/>
        </p:nvSpPr>
        <p:spPr>
          <a:xfrm>
            <a:off x="0" y="2206325"/>
            <a:ext cx="9144000" cy="2936999"/>
          </a:xfrm>
          <a:prstGeom prst="rect">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6" name="Shape 69"/>
          <p:cNvSpPr txBox="1">
            <a:spLocks noGrp="1"/>
          </p:cNvSpPr>
          <p:nvPr>
            <p:ph type="title"/>
          </p:nvPr>
        </p:nvSpPr>
        <p:spPr>
          <a:xfrm>
            <a:off x="720000" y="308200"/>
            <a:ext cx="7704000" cy="5726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2800" b="0" i="0" u="none" strike="noStrike" cap="none">
                <a:solidFill>
                  <a:srgbClr val="3A9ED9"/>
                </a:solidFill>
                <a:latin typeface="Source Code Pro"/>
                <a:ea typeface="Source Code Pro"/>
                <a:cs typeface="Source Code Pro"/>
                <a:sym typeface="Source Code Pro"/>
              </a:rPr>
              <a:t>/ meet your team /</a:t>
            </a:r>
          </a:p>
        </p:txBody>
      </p:sp>
      <p:pic>
        <p:nvPicPr>
          <p:cNvPr id="7" name="Shape 70" descr="megan.png"/>
          <p:cNvPicPr preferRelativeResize="0"/>
          <p:nvPr userDrawn="1"/>
        </p:nvPicPr>
        <p:blipFill rotWithShape="1">
          <a:blip r:embed="rId2">
            <a:alphaModFix/>
          </a:blip>
          <a:srcRect/>
          <a:stretch/>
        </p:blipFill>
        <p:spPr>
          <a:xfrm>
            <a:off x="1520895" y="1427375"/>
            <a:ext cx="1544624" cy="1544624"/>
          </a:xfrm>
          <a:prstGeom prst="rect">
            <a:avLst/>
          </a:prstGeom>
          <a:noFill/>
          <a:ln>
            <a:noFill/>
          </a:ln>
        </p:spPr>
      </p:pic>
      <p:pic>
        <p:nvPicPr>
          <p:cNvPr id="8" name="Shape 71" descr="jennifer.png"/>
          <p:cNvPicPr preferRelativeResize="0"/>
          <p:nvPr userDrawn="1"/>
        </p:nvPicPr>
        <p:blipFill rotWithShape="1">
          <a:blip r:embed="rId3">
            <a:alphaModFix/>
          </a:blip>
          <a:srcRect/>
          <a:stretch/>
        </p:blipFill>
        <p:spPr>
          <a:xfrm>
            <a:off x="3799691" y="1427374"/>
            <a:ext cx="1544624" cy="1544624"/>
          </a:xfrm>
          <a:prstGeom prst="rect">
            <a:avLst/>
          </a:prstGeom>
          <a:noFill/>
          <a:ln>
            <a:noFill/>
          </a:ln>
        </p:spPr>
      </p:pic>
      <p:sp>
        <p:nvSpPr>
          <p:cNvPr id="9" name="Shape 72"/>
          <p:cNvSpPr txBox="1"/>
          <p:nvPr userDrawn="1"/>
        </p:nvSpPr>
        <p:spPr>
          <a:xfrm>
            <a:off x="1334562" y="3288050"/>
            <a:ext cx="1917300" cy="648899"/>
          </a:xfrm>
          <a:prstGeom prst="rect">
            <a:avLst/>
          </a:prstGeom>
          <a:noFill/>
          <a:ln>
            <a:noFill/>
          </a:ln>
        </p:spPr>
        <p:txBody>
          <a:bodyPr lIns="91425" tIns="91425" rIns="91425" bIns="91425" anchor="t" anchorCtr="0">
            <a:noAutofit/>
          </a:bodyPr>
          <a:lstStyle/>
          <a:p>
            <a:pPr algn="ctr">
              <a:buClr>
                <a:srgbClr val="FFFFFF"/>
              </a:buClr>
              <a:buSzPct val="25000"/>
              <a:buFont typeface="Arial"/>
              <a:buNone/>
            </a:pPr>
            <a:r>
              <a:rPr lang="en" sz="1600" b="1">
                <a:solidFill>
                  <a:srgbClr val="FFFFFF"/>
                </a:solidFill>
                <a:latin typeface="Calibri"/>
                <a:ea typeface="Calibri"/>
                <a:cs typeface="Calibri"/>
                <a:sym typeface="Calibri"/>
              </a:rPr>
              <a:t>NAME</a:t>
            </a:r>
          </a:p>
          <a:p>
            <a:pPr algn="ctr">
              <a:buClr>
                <a:srgbClr val="FFFFFF"/>
              </a:buClr>
              <a:buSzPct val="25000"/>
              <a:buFont typeface="Arial"/>
              <a:buNone/>
            </a:pPr>
            <a:r>
              <a:rPr lang="en" sz="1200">
                <a:solidFill>
                  <a:srgbClr val="FFFFFF"/>
                </a:solidFill>
                <a:latin typeface="Calibri"/>
                <a:ea typeface="Calibri"/>
                <a:cs typeface="Calibri"/>
                <a:sym typeface="Calibri"/>
              </a:rPr>
              <a:t>Title Here</a:t>
            </a:r>
          </a:p>
        </p:txBody>
      </p:sp>
      <p:sp>
        <p:nvSpPr>
          <p:cNvPr id="10" name="Shape 73"/>
          <p:cNvSpPr txBox="1"/>
          <p:nvPr userDrawn="1"/>
        </p:nvSpPr>
        <p:spPr>
          <a:xfrm>
            <a:off x="3455689" y="3288050"/>
            <a:ext cx="2232599" cy="648899"/>
          </a:xfrm>
          <a:prstGeom prst="rect">
            <a:avLst/>
          </a:prstGeom>
          <a:noFill/>
          <a:ln>
            <a:noFill/>
          </a:ln>
        </p:spPr>
        <p:txBody>
          <a:bodyPr lIns="91425" tIns="91425" rIns="91425" bIns="91425" anchor="t" anchorCtr="0">
            <a:noAutofit/>
          </a:bodyPr>
          <a:lstStyle/>
          <a:p>
            <a:pPr algn="ctr">
              <a:buClr>
                <a:srgbClr val="F3F3F3"/>
              </a:buClr>
              <a:buSzPct val="25000"/>
              <a:buFont typeface="Arial"/>
              <a:buNone/>
            </a:pPr>
            <a:r>
              <a:rPr lang="en" sz="1600" b="1">
                <a:solidFill>
                  <a:srgbClr val="F3F3F3"/>
                </a:solidFill>
                <a:latin typeface="Calibri"/>
                <a:ea typeface="Calibri"/>
                <a:cs typeface="Calibri"/>
                <a:sym typeface="Calibri"/>
              </a:rPr>
              <a:t>NAME</a:t>
            </a:r>
          </a:p>
          <a:p>
            <a:pPr algn="ctr">
              <a:buClr>
                <a:srgbClr val="FFFFFF"/>
              </a:buClr>
              <a:buSzPct val="25000"/>
              <a:buFont typeface="Arial"/>
              <a:buNone/>
            </a:pPr>
            <a:r>
              <a:rPr lang="en" sz="1200">
                <a:solidFill>
                  <a:srgbClr val="FFFFFF"/>
                </a:solidFill>
                <a:latin typeface="Calibri"/>
                <a:ea typeface="Calibri"/>
                <a:cs typeface="Calibri"/>
                <a:sym typeface="Calibri"/>
              </a:rPr>
              <a:t>Title Here</a:t>
            </a:r>
          </a:p>
        </p:txBody>
      </p:sp>
      <p:pic>
        <p:nvPicPr>
          <p:cNvPr id="11" name="Shape 74" descr="megan.png"/>
          <p:cNvPicPr preferRelativeResize="0"/>
          <p:nvPr userDrawn="1"/>
        </p:nvPicPr>
        <p:blipFill rotWithShape="1">
          <a:blip r:embed="rId2">
            <a:alphaModFix/>
          </a:blip>
          <a:srcRect/>
          <a:stretch/>
        </p:blipFill>
        <p:spPr>
          <a:xfrm>
            <a:off x="6078496" y="1427375"/>
            <a:ext cx="1544624" cy="1544624"/>
          </a:xfrm>
          <a:prstGeom prst="rect">
            <a:avLst/>
          </a:prstGeom>
          <a:noFill/>
          <a:ln>
            <a:noFill/>
          </a:ln>
        </p:spPr>
      </p:pic>
      <p:sp>
        <p:nvSpPr>
          <p:cNvPr id="12" name="Shape 75"/>
          <p:cNvSpPr txBox="1"/>
          <p:nvPr userDrawn="1"/>
        </p:nvSpPr>
        <p:spPr>
          <a:xfrm>
            <a:off x="5892112" y="3288050"/>
            <a:ext cx="1917300" cy="648899"/>
          </a:xfrm>
          <a:prstGeom prst="rect">
            <a:avLst/>
          </a:prstGeom>
          <a:noFill/>
          <a:ln>
            <a:noFill/>
          </a:ln>
        </p:spPr>
        <p:txBody>
          <a:bodyPr lIns="91425" tIns="91425" rIns="91425" bIns="91425" anchor="t" anchorCtr="0">
            <a:noAutofit/>
          </a:bodyPr>
          <a:lstStyle/>
          <a:p>
            <a:pPr algn="ctr">
              <a:buClr>
                <a:srgbClr val="FFFFFF"/>
              </a:buClr>
              <a:buSzPct val="25000"/>
              <a:buFont typeface="Arial"/>
              <a:buNone/>
            </a:pPr>
            <a:r>
              <a:rPr lang="en" sz="1600" b="1">
                <a:solidFill>
                  <a:srgbClr val="FFFFFF"/>
                </a:solidFill>
                <a:latin typeface="Calibri"/>
                <a:ea typeface="Calibri"/>
                <a:cs typeface="Calibri"/>
                <a:sym typeface="Calibri"/>
              </a:rPr>
              <a:t>NAME</a:t>
            </a:r>
          </a:p>
          <a:p>
            <a:pPr algn="ctr">
              <a:buClr>
                <a:srgbClr val="FFFFFF"/>
              </a:buClr>
              <a:buSzPct val="25000"/>
              <a:buFont typeface="Arial"/>
              <a:buNone/>
            </a:pPr>
            <a:r>
              <a:rPr lang="en" sz="1200">
                <a:solidFill>
                  <a:srgbClr val="FFFFFF"/>
                </a:solidFill>
                <a:latin typeface="Calibri"/>
                <a:ea typeface="Calibri"/>
                <a:cs typeface="Calibri"/>
                <a:sym typeface="Calibri"/>
              </a:rPr>
              <a:t>Title Here</a:t>
            </a:r>
          </a:p>
        </p:txBody>
      </p:sp>
      <p:pic>
        <p:nvPicPr>
          <p:cNvPr id="13" name="Shape 76" descr="metis-mini.png"/>
          <p:cNvPicPr preferRelativeResize="0"/>
          <p:nvPr userDrawn="1"/>
        </p:nvPicPr>
        <p:blipFill rotWithShape="1">
          <a:blip r:embed="rId4">
            <a:alphaModFix amt="25000"/>
          </a:blip>
          <a:srcRect/>
          <a:stretch/>
        </p:blipFill>
        <p:spPr>
          <a:xfrm>
            <a:off x="4408787" y="4444075"/>
            <a:ext cx="326424" cy="384999"/>
          </a:xfrm>
          <a:prstGeom prst="rect">
            <a:avLst/>
          </a:prstGeom>
          <a:noFill/>
          <a:ln>
            <a:noFill/>
          </a:ln>
        </p:spPr>
      </p:pic>
    </p:spTree>
    <p:extLst>
      <p:ext uri="{BB962C8B-B14F-4D97-AF65-F5344CB8AC3E}">
        <p14:creationId xmlns:p14="http://schemas.microsoft.com/office/powerpoint/2010/main" val="304994974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48"/>
        <p:cNvGrpSpPr/>
        <p:nvPr/>
      </p:nvGrpSpPr>
      <p:grpSpPr>
        <a:xfrm>
          <a:off x="0" y="0"/>
          <a:ext cx="0" cy="0"/>
          <a:chOff x="0" y="0"/>
          <a:chExt cx="0" cy="0"/>
        </a:xfrm>
      </p:grpSpPr>
      <p:sp>
        <p:nvSpPr>
          <p:cNvPr id="3" name="Shape 210"/>
          <p:cNvSpPr/>
          <p:nvPr userDrawn="1"/>
        </p:nvSpPr>
        <p:spPr>
          <a:xfrm>
            <a:off x="6096000" y="0"/>
            <a:ext cx="3048000" cy="118200"/>
          </a:xfrm>
          <a:prstGeom prst="rect">
            <a:avLst/>
          </a:prstGeom>
          <a:solidFill>
            <a:srgbClr val="EF3969"/>
          </a:solidFill>
          <a:ln>
            <a:noFill/>
          </a:ln>
        </p:spPr>
        <p:txBody>
          <a:bodyPr lIns="91425" tIns="91425" rIns="91425" bIns="91425" anchor="ctr" anchorCtr="0">
            <a:noAutofit/>
          </a:bodyPr>
          <a:lstStyle/>
          <a:p>
            <a:pPr>
              <a:buClr>
                <a:srgbClr val="000000"/>
              </a:buClr>
              <a:buFont typeface="Arial"/>
              <a:buNone/>
            </a:pPr>
            <a:endParaRPr/>
          </a:p>
        </p:txBody>
      </p:sp>
      <p:sp>
        <p:nvSpPr>
          <p:cNvPr id="5" name="Shape 212"/>
          <p:cNvSpPr/>
          <p:nvPr userDrawn="1"/>
        </p:nvSpPr>
        <p:spPr>
          <a:xfrm>
            <a:off x="3048000" y="0"/>
            <a:ext cx="3048000" cy="118200"/>
          </a:xfrm>
          <a:prstGeom prst="rect">
            <a:avLst/>
          </a:prstGeom>
          <a:solidFill>
            <a:srgbClr val="ED0096"/>
          </a:solidFill>
          <a:ln>
            <a:noFill/>
          </a:ln>
        </p:spPr>
        <p:txBody>
          <a:bodyPr lIns="91425" tIns="91425" rIns="91425" bIns="91425" anchor="ctr" anchorCtr="0">
            <a:noAutofit/>
          </a:bodyPr>
          <a:lstStyle/>
          <a:p>
            <a:pPr>
              <a:buClr>
                <a:srgbClr val="000000"/>
              </a:buClr>
              <a:buFont typeface="Arial"/>
              <a:buNone/>
            </a:pPr>
            <a:endParaRPr/>
          </a:p>
        </p:txBody>
      </p:sp>
      <p:sp>
        <p:nvSpPr>
          <p:cNvPr id="6" name="Shape 213"/>
          <p:cNvSpPr/>
          <p:nvPr userDrawn="1"/>
        </p:nvSpPr>
        <p:spPr>
          <a:xfrm>
            <a:off x="0" y="0"/>
            <a:ext cx="3048000" cy="118200"/>
          </a:xfrm>
          <a:prstGeom prst="rect">
            <a:avLst/>
          </a:prstGeom>
          <a:solidFill>
            <a:srgbClr val="3A9ED9"/>
          </a:solidFill>
          <a:ln>
            <a:noFill/>
          </a:ln>
        </p:spPr>
        <p:txBody>
          <a:bodyPr lIns="91425" tIns="91425" rIns="91425" bIns="91425" anchor="ctr" anchorCtr="0">
            <a:noAutofit/>
          </a:bodyPr>
          <a:lstStyle/>
          <a:p>
            <a:pPr>
              <a:buClr>
                <a:srgbClr val="000000"/>
              </a:buClr>
              <a:buFont typeface="Arial"/>
              <a:buNone/>
            </a:pPr>
            <a:endParaRPr/>
          </a:p>
        </p:txBody>
      </p:sp>
      <p:pic>
        <p:nvPicPr>
          <p:cNvPr id="7" name="Shape 214"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8" name="Shape 215"/>
          <p:cNvSpPr txBox="1">
            <a:spLocks/>
          </p:cNvSpPr>
          <p:nvPr userDrawn="1"/>
        </p:nvSpPr>
        <p:spPr>
          <a:xfrm>
            <a:off x="1038875" y="874125"/>
            <a:ext cx="6703800" cy="842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3600">
                <a:solidFill>
                  <a:srgbClr val="3A9ED9"/>
                </a:solidFill>
                <a:latin typeface="Source Code Pro"/>
                <a:ea typeface="Source Code Pro"/>
                <a:cs typeface="Source Code Pro"/>
                <a:sym typeface="Source Code Pro"/>
              </a:rPr>
              <a:t>/ headline goes here /</a:t>
            </a:r>
          </a:p>
        </p:txBody>
      </p:sp>
      <p:sp>
        <p:nvSpPr>
          <p:cNvPr id="9" name="Shape 216"/>
          <p:cNvSpPr txBox="1">
            <a:spLocks/>
          </p:cNvSpPr>
          <p:nvPr userDrawn="1"/>
        </p:nvSpPr>
        <p:spPr>
          <a:xfrm>
            <a:off x="1038875" y="1951700"/>
            <a:ext cx="6703800" cy="22817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p>
        </p:txBody>
      </p:sp>
    </p:spTree>
    <p:extLst>
      <p:ext uri="{BB962C8B-B14F-4D97-AF65-F5344CB8AC3E}">
        <p14:creationId xmlns:p14="http://schemas.microsoft.com/office/powerpoint/2010/main" val="108155885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48"/>
        <p:cNvGrpSpPr/>
        <p:nvPr/>
      </p:nvGrpSpPr>
      <p:grpSpPr>
        <a:xfrm>
          <a:off x="0" y="0"/>
          <a:ext cx="0" cy="0"/>
          <a:chOff x="0" y="0"/>
          <a:chExt cx="0" cy="0"/>
        </a:xfrm>
      </p:grpSpPr>
      <p:sp>
        <p:nvSpPr>
          <p:cNvPr id="10" name="Shape 221"/>
          <p:cNvSpPr/>
          <p:nvPr userDrawn="1"/>
        </p:nvSpPr>
        <p:spPr>
          <a:xfrm>
            <a:off x="6096000" y="0"/>
            <a:ext cx="3048000" cy="118200"/>
          </a:xfrm>
          <a:prstGeom prst="rect">
            <a:avLst/>
          </a:prstGeom>
          <a:solidFill>
            <a:srgbClr val="EF3969"/>
          </a:solidFill>
          <a:ln>
            <a:noFill/>
          </a:ln>
        </p:spPr>
        <p:txBody>
          <a:bodyPr lIns="91425" tIns="91425" rIns="91425" bIns="91425" anchor="ctr" anchorCtr="0">
            <a:noAutofit/>
          </a:bodyPr>
          <a:lstStyle/>
          <a:p>
            <a:pPr>
              <a:buClr>
                <a:srgbClr val="000000"/>
              </a:buClr>
              <a:buFont typeface="Arial"/>
              <a:buNone/>
            </a:pPr>
            <a:endParaRPr/>
          </a:p>
        </p:txBody>
      </p:sp>
      <p:sp>
        <p:nvSpPr>
          <p:cNvPr id="12" name="Shape 223"/>
          <p:cNvSpPr/>
          <p:nvPr userDrawn="1"/>
        </p:nvSpPr>
        <p:spPr>
          <a:xfrm>
            <a:off x="3048000" y="0"/>
            <a:ext cx="3048000" cy="118200"/>
          </a:xfrm>
          <a:prstGeom prst="rect">
            <a:avLst/>
          </a:prstGeom>
          <a:solidFill>
            <a:srgbClr val="ED0096"/>
          </a:solidFill>
          <a:ln>
            <a:noFill/>
          </a:ln>
        </p:spPr>
        <p:txBody>
          <a:bodyPr lIns="91425" tIns="91425" rIns="91425" bIns="91425" anchor="ctr" anchorCtr="0">
            <a:noAutofit/>
          </a:bodyPr>
          <a:lstStyle/>
          <a:p>
            <a:pPr>
              <a:buClr>
                <a:srgbClr val="000000"/>
              </a:buClr>
              <a:buFont typeface="Arial"/>
              <a:buNone/>
            </a:pPr>
            <a:endParaRPr/>
          </a:p>
        </p:txBody>
      </p:sp>
      <p:sp>
        <p:nvSpPr>
          <p:cNvPr id="13" name="Shape 224"/>
          <p:cNvSpPr/>
          <p:nvPr userDrawn="1"/>
        </p:nvSpPr>
        <p:spPr>
          <a:xfrm>
            <a:off x="0" y="0"/>
            <a:ext cx="3048000" cy="1323900"/>
          </a:xfrm>
          <a:prstGeom prst="rect">
            <a:avLst/>
          </a:prstGeom>
          <a:solidFill>
            <a:srgbClr val="3A9ED9"/>
          </a:solidFill>
          <a:ln>
            <a:noFill/>
          </a:ln>
        </p:spPr>
        <p:txBody>
          <a:bodyPr lIns="91425" tIns="91425" rIns="91425" bIns="91425" anchor="ctr" anchorCtr="0">
            <a:noAutofit/>
          </a:bodyPr>
          <a:lstStyle/>
          <a:p>
            <a:pPr>
              <a:buClr>
                <a:srgbClr val="000000"/>
              </a:buClr>
              <a:buFont typeface="Arial"/>
              <a:buNone/>
            </a:pPr>
            <a:endParaRPr/>
          </a:p>
        </p:txBody>
      </p:sp>
      <p:pic>
        <p:nvPicPr>
          <p:cNvPr id="14" name="Shape 225"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15" name="Shape 226"/>
          <p:cNvSpPr txBox="1">
            <a:spLocks/>
          </p:cNvSpPr>
          <p:nvPr userDrawn="1"/>
        </p:nvSpPr>
        <p:spPr>
          <a:xfrm>
            <a:off x="1038875" y="1951700"/>
            <a:ext cx="6703800" cy="22817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p>
        </p:txBody>
      </p:sp>
      <p:sp>
        <p:nvSpPr>
          <p:cNvPr id="16" name="Shape 227"/>
          <p:cNvSpPr txBox="1">
            <a:spLocks/>
          </p:cNvSpPr>
          <p:nvPr userDrawn="1"/>
        </p:nvSpPr>
        <p:spPr>
          <a:xfrm>
            <a:off x="266650" y="170500"/>
            <a:ext cx="2415300" cy="9668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a:solidFill>
                  <a:srgbClr val="FFFFFF"/>
                </a:solidFill>
                <a:latin typeface="Source Code Pro"/>
                <a:ea typeface="Source Code Pro"/>
                <a:cs typeface="Source Code Pro"/>
                <a:sym typeface="Source Code Pro"/>
              </a:rPr>
              <a:t>Section </a:t>
            </a:r>
          </a:p>
          <a:p>
            <a:pPr>
              <a:buClr>
                <a:srgbClr val="FFFFFF"/>
              </a:buClr>
              <a:buSzPct val="25000"/>
              <a:buFont typeface="Source Code Pro"/>
              <a:buNone/>
            </a:pPr>
            <a:r>
              <a:rPr lang="en" sz="2400">
                <a:solidFill>
                  <a:srgbClr val="FFFFFF"/>
                </a:solidFill>
                <a:latin typeface="Source Code Pro"/>
                <a:ea typeface="Source Code Pro"/>
                <a:cs typeface="Source Code Pro"/>
                <a:sym typeface="Source Code Pro"/>
              </a:rPr>
              <a:t>001</a:t>
            </a:r>
          </a:p>
        </p:txBody>
      </p:sp>
    </p:spTree>
    <p:extLst>
      <p:ext uri="{BB962C8B-B14F-4D97-AF65-F5344CB8AC3E}">
        <p14:creationId xmlns:p14="http://schemas.microsoft.com/office/powerpoint/2010/main" val="275634665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Shape 48"/>
        <p:cNvGrpSpPr/>
        <p:nvPr/>
      </p:nvGrpSpPr>
      <p:grpSpPr>
        <a:xfrm>
          <a:off x="0" y="0"/>
          <a:ext cx="0" cy="0"/>
          <a:chOff x="0" y="0"/>
          <a:chExt cx="0" cy="0"/>
        </a:xfrm>
      </p:grpSpPr>
      <p:sp>
        <p:nvSpPr>
          <p:cNvPr id="9" name="Shape 232"/>
          <p:cNvSpPr/>
          <p:nvPr userDrawn="1"/>
        </p:nvSpPr>
        <p:spPr>
          <a:xfrm>
            <a:off x="6096000" y="0"/>
            <a:ext cx="3048000" cy="118200"/>
          </a:xfrm>
          <a:prstGeom prst="rect">
            <a:avLst/>
          </a:prstGeom>
          <a:solidFill>
            <a:srgbClr val="EF3969"/>
          </a:solidFill>
          <a:ln>
            <a:noFill/>
          </a:ln>
        </p:spPr>
        <p:txBody>
          <a:bodyPr lIns="91425" tIns="91425" rIns="91425" bIns="91425" anchor="ctr" anchorCtr="0">
            <a:noAutofit/>
          </a:bodyPr>
          <a:lstStyle/>
          <a:p>
            <a:pPr>
              <a:buClr>
                <a:srgbClr val="000000"/>
              </a:buClr>
              <a:buFont typeface="Arial"/>
              <a:buNone/>
            </a:pPr>
            <a:endParaRPr/>
          </a:p>
        </p:txBody>
      </p:sp>
      <p:sp>
        <p:nvSpPr>
          <p:cNvPr id="18" name="Shape 234"/>
          <p:cNvSpPr/>
          <p:nvPr userDrawn="1"/>
        </p:nvSpPr>
        <p:spPr>
          <a:xfrm>
            <a:off x="3048000" y="0"/>
            <a:ext cx="3048000" cy="1323900"/>
          </a:xfrm>
          <a:prstGeom prst="rect">
            <a:avLst/>
          </a:prstGeom>
          <a:solidFill>
            <a:srgbClr val="ED0096"/>
          </a:solidFill>
          <a:ln>
            <a:noFill/>
          </a:ln>
        </p:spPr>
        <p:txBody>
          <a:bodyPr lIns="91425" tIns="91425" rIns="91425" bIns="91425" anchor="ctr" anchorCtr="0">
            <a:noAutofit/>
          </a:bodyPr>
          <a:lstStyle/>
          <a:p>
            <a:pPr>
              <a:buClr>
                <a:srgbClr val="000000"/>
              </a:buClr>
              <a:buFont typeface="Arial"/>
              <a:buNone/>
            </a:pPr>
            <a:endParaRPr/>
          </a:p>
        </p:txBody>
      </p:sp>
      <p:sp>
        <p:nvSpPr>
          <p:cNvPr id="19" name="Shape 235"/>
          <p:cNvSpPr/>
          <p:nvPr userDrawn="1"/>
        </p:nvSpPr>
        <p:spPr>
          <a:xfrm>
            <a:off x="0" y="0"/>
            <a:ext cx="3048000" cy="118200"/>
          </a:xfrm>
          <a:prstGeom prst="rect">
            <a:avLst/>
          </a:prstGeom>
          <a:solidFill>
            <a:srgbClr val="3A9ED9"/>
          </a:solidFill>
          <a:ln>
            <a:noFill/>
          </a:ln>
        </p:spPr>
        <p:txBody>
          <a:bodyPr lIns="91425" tIns="91425" rIns="91425" bIns="91425" anchor="ctr" anchorCtr="0">
            <a:noAutofit/>
          </a:bodyPr>
          <a:lstStyle/>
          <a:p>
            <a:pPr>
              <a:buClr>
                <a:srgbClr val="000000"/>
              </a:buClr>
              <a:buFont typeface="Arial"/>
              <a:buNone/>
            </a:pPr>
            <a:endParaRPr/>
          </a:p>
        </p:txBody>
      </p:sp>
      <p:pic>
        <p:nvPicPr>
          <p:cNvPr id="20" name="Shape 236"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21" name="Shape 237"/>
          <p:cNvSpPr txBox="1">
            <a:spLocks/>
          </p:cNvSpPr>
          <p:nvPr userDrawn="1"/>
        </p:nvSpPr>
        <p:spPr>
          <a:xfrm>
            <a:off x="3321050" y="170500"/>
            <a:ext cx="2415300" cy="9668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a:solidFill>
                  <a:srgbClr val="FFFFFF"/>
                </a:solidFill>
                <a:latin typeface="Source Code Pro"/>
                <a:ea typeface="Source Code Pro"/>
                <a:cs typeface="Source Code Pro"/>
                <a:sym typeface="Source Code Pro"/>
              </a:rPr>
              <a:t>Section </a:t>
            </a:r>
          </a:p>
          <a:p>
            <a:pPr>
              <a:buClr>
                <a:srgbClr val="FFFFFF"/>
              </a:buClr>
              <a:buSzPct val="25000"/>
              <a:buFont typeface="Source Code Pro"/>
              <a:buNone/>
            </a:pPr>
            <a:r>
              <a:rPr lang="en" sz="2400">
                <a:solidFill>
                  <a:srgbClr val="FFFFFF"/>
                </a:solidFill>
                <a:latin typeface="Source Code Pro"/>
                <a:ea typeface="Source Code Pro"/>
                <a:cs typeface="Source Code Pro"/>
                <a:sym typeface="Source Code Pro"/>
              </a:rPr>
              <a:t>002</a:t>
            </a:r>
          </a:p>
        </p:txBody>
      </p:sp>
      <p:sp>
        <p:nvSpPr>
          <p:cNvPr id="22" name="Shape 238"/>
          <p:cNvSpPr txBox="1">
            <a:spLocks/>
          </p:cNvSpPr>
          <p:nvPr userDrawn="1"/>
        </p:nvSpPr>
        <p:spPr>
          <a:xfrm>
            <a:off x="1038875" y="1951700"/>
            <a:ext cx="6703800" cy="22817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p>
        </p:txBody>
      </p:sp>
    </p:spTree>
    <p:extLst>
      <p:ext uri="{BB962C8B-B14F-4D97-AF65-F5344CB8AC3E}">
        <p14:creationId xmlns:p14="http://schemas.microsoft.com/office/powerpoint/2010/main" val="422410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2"/>
              </a:buClr>
              <a:buFont typeface="Arial"/>
              <a:buNone/>
              <a:defRPr sz="1800" b="0" i="0" u="none" strike="noStrike" cap="none">
                <a:solidFill>
                  <a:schemeClr val="lt2"/>
                </a:solidFill>
                <a:latin typeface="Arial"/>
                <a:ea typeface="Arial"/>
                <a:cs typeface="Arial"/>
                <a:sym typeface="Arial"/>
              </a:defRPr>
            </a:lvl1pPr>
            <a:lvl2pPr marL="457200" marR="0" lvl="1"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2pPr>
            <a:lvl3pPr marL="914400" marR="0" lvl="2"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3pPr>
            <a:lvl4pPr marL="1371600" marR="0" lvl="3"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4pPr>
            <a:lvl5pPr marL="1828800" marR="0" lvl="4"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5pPr>
            <a:lvl6pPr marL="2286000" marR="0" lvl="5"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6pPr>
            <a:lvl7pPr marL="2743200" marR="0" lvl="6"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7pPr>
            <a:lvl8pPr marL="3200400" marR="0" lvl="7"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8pPr>
            <a:lvl9pPr marL="3657600" marR="0" lvl="8"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9pPr>
          </a:lstStyle>
          <a:p>
            <a:endParaRPr/>
          </a:p>
        </p:txBody>
      </p:sp>
      <p:sp>
        <p:nvSpPr>
          <p:cNvPr id="43" name="Shape 43"/>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Shape 48"/>
        <p:cNvGrpSpPr/>
        <p:nvPr/>
      </p:nvGrpSpPr>
      <p:grpSpPr>
        <a:xfrm>
          <a:off x="0" y="0"/>
          <a:ext cx="0" cy="0"/>
          <a:chOff x="0" y="0"/>
          <a:chExt cx="0" cy="0"/>
        </a:xfrm>
      </p:grpSpPr>
      <p:sp>
        <p:nvSpPr>
          <p:cNvPr id="9" name="Shape 243"/>
          <p:cNvSpPr/>
          <p:nvPr userDrawn="1"/>
        </p:nvSpPr>
        <p:spPr>
          <a:xfrm>
            <a:off x="6096000" y="0"/>
            <a:ext cx="3048000" cy="1323900"/>
          </a:xfrm>
          <a:prstGeom prst="rect">
            <a:avLst/>
          </a:prstGeom>
          <a:solidFill>
            <a:srgbClr val="EF3969"/>
          </a:solidFill>
          <a:ln>
            <a:noFill/>
          </a:ln>
        </p:spPr>
        <p:txBody>
          <a:bodyPr lIns="91425" tIns="91425" rIns="91425" bIns="91425" anchor="ctr" anchorCtr="0">
            <a:noAutofit/>
          </a:bodyPr>
          <a:lstStyle/>
          <a:p>
            <a:pPr>
              <a:buClr>
                <a:srgbClr val="000000"/>
              </a:buClr>
              <a:buFont typeface="Arial"/>
              <a:buNone/>
            </a:pPr>
            <a:endParaRPr/>
          </a:p>
        </p:txBody>
      </p:sp>
      <p:sp>
        <p:nvSpPr>
          <p:cNvPr id="18" name="Shape 245"/>
          <p:cNvSpPr/>
          <p:nvPr userDrawn="1"/>
        </p:nvSpPr>
        <p:spPr>
          <a:xfrm>
            <a:off x="3048000" y="0"/>
            <a:ext cx="3048000" cy="118200"/>
          </a:xfrm>
          <a:prstGeom prst="rect">
            <a:avLst/>
          </a:prstGeom>
          <a:solidFill>
            <a:srgbClr val="ED0096"/>
          </a:solidFill>
          <a:ln>
            <a:noFill/>
          </a:ln>
        </p:spPr>
        <p:txBody>
          <a:bodyPr lIns="91425" tIns="91425" rIns="91425" bIns="91425" anchor="ctr" anchorCtr="0">
            <a:noAutofit/>
          </a:bodyPr>
          <a:lstStyle/>
          <a:p>
            <a:pPr>
              <a:buClr>
                <a:srgbClr val="000000"/>
              </a:buClr>
              <a:buFont typeface="Arial"/>
              <a:buNone/>
            </a:pPr>
            <a:endParaRPr/>
          </a:p>
        </p:txBody>
      </p:sp>
      <p:sp>
        <p:nvSpPr>
          <p:cNvPr id="19" name="Shape 246"/>
          <p:cNvSpPr/>
          <p:nvPr userDrawn="1"/>
        </p:nvSpPr>
        <p:spPr>
          <a:xfrm>
            <a:off x="0" y="0"/>
            <a:ext cx="3048000" cy="118200"/>
          </a:xfrm>
          <a:prstGeom prst="rect">
            <a:avLst/>
          </a:prstGeom>
          <a:solidFill>
            <a:srgbClr val="3A9ED9"/>
          </a:solidFill>
          <a:ln>
            <a:noFill/>
          </a:ln>
        </p:spPr>
        <p:txBody>
          <a:bodyPr lIns="91425" tIns="91425" rIns="91425" bIns="91425" anchor="ctr" anchorCtr="0">
            <a:noAutofit/>
          </a:bodyPr>
          <a:lstStyle/>
          <a:p>
            <a:pPr>
              <a:buClr>
                <a:srgbClr val="000000"/>
              </a:buClr>
              <a:buFont typeface="Arial"/>
              <a:buNone/>
            </a:pPr>
            <a:endParaRPr/>
          </a:p>
        </p:txBody>
      </p:sp>
      <p:pic>
        <p:nvPicPr>
          <p:cNvPr id="20" name="Shape 247"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21" name="Shape 248"/>
          <p:cNvSpPr txBox="1">
            <a:spLocks/>
          </p:cNvSpPr>
          <p:nvPr userDrawn="1"/>
        </p:nvSpPr>
        <p:spPr>
          <a:xfrm>
            <a:off x="6319900" y="170500"/>
            <a:ext cx="2415300" cy="9668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a:solidFill>
                  <a:srgbClr val="FFFFFF"/>
                </a:solidFill>
                <a:latin typeface="Source Code Pro"/>
                <a:ea typeface="Source Code Pro"/>
                <a:cs typeface="Source Code Pro"/>
                <a:sym typeface="Source Code Pro"/>
              </a:rPr>
              <a:t>Section </a:t>
            </a:r>
          </a:p>
          <a:p>
            <a:pPr>
              <a:buClr>
                <a:srgbClr val="FFFFFF"/>
              </a:buClr>
              <a:buSzPct val="25000"/>
              <a:buFont typeface="Source Code Pro"/>
              <a:buNone/>
            </a:pPr>
            <a:r>
              <a:rPr lang="en" sz="2400">
                <a:solidFill>
                  <a:srgbClr val="FFFFFF"/>
                </a:solidFill>
                <a:latin typeface="Source Code Pro"/>
                <a:ea typeface="Source Code Pro"/>
                <a:cs typeface="Source Code Pro"/>
                <a:sym typeface="Source Code Pro"/>
              </a:rPr>
              <a:t>003</a:t>
            </a:r>
          </a:p>
        </p:txBody>
      </p:sp>
      <p:sp>
        <p:nvSpPr>
          <p:cNvPr id="22" name="Shape 249"/>
          <p:cNvSpPr txBox="1">
            <a:spLocks/>
          </p:cNvSpPr>
          <p:nvPr userDrawn="1"/>
        </p:nvSpPr>
        <p:spPr>
          <a:xfrm>
            <a:off x="1038875" y="1951700"/>
            <a:ext cx="6703800" cy="22817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p>
        </p:txBody>
      </p:sp>
    </p:spTree>
    <p:extLst>
      <p:ext uri="{BB962C8B-B14F-4D97-AF65-F5344CB8AC3E}">
        <p14:creationId xmlns:p14="http://schemas.microsoft.com/office/powerpoint/2010/main" val="182734495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Shape 48"/>
        <p:cNvGrpSpPr/>
        <p:nvPr/>
      </p:nvGrpSpPr>
      <p:grpSpPr>
        <a:xfrm>
          <a:off x="0" y="0"/>
          <a:ext cx="0" cy="0"/>
          <a:chOff x="0" y="0"/>
          <a:chExt cx="0" cy="0"/>
        </a:xfrm>
      </p:grpSpPr>
      <p:sp>
        <p:nvSpPr>
          <p:cNvPr id="8" name="Shape 254"/>
          <p:cNvSpPr txBox="1">
            <a:spLocks noGrp="1"/>
          </p:cNvSpPr>
          <p:nvPr>
            <p:ph type="title"/>
          </p:nvPr>
        </p:nvSpPr>
        <p:spPr>
          <a:xfrm>
            <a:off x="464100" y="1644150"/>
            <a:ext cx="4900499" cy="12792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Source Code Pro"/>
              <a:buNone/>
            </a:pPr>
            <a:r>
              <a:rPr lang="en" sz="6000" b="1" i="0" u="none" strike="noStrike" cap="none">
                <a:solidFill>
                  <a:srgbClr val="ED0096"/>
                </a:solidFill>
                <a:latin typeface="Source Code Pro"/>
                <a:ea typeface="Source Code Pro"/>
                <a:cs typeface="Source Code Pro"/>
                <a:sym typeface="Source Code Pro"/>
              </a:rPr>
              <a:t>Questions?</a:t>
            </a:r>
          </a:p>
        </p:txBody>
      </p:sp>
      <p:pic>
        <p:nvPicPr>
          <p:cNvPr id="10" name="Shape 255"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11" name="Shape 256"/>
          <p:cNvCxnSpPr/>
          <p:nvPr userDrawn="1"/>
        </p:nvCxnSpPr>
        <p:spPr>
          <a:xfrm>
            <a:off x="0" y="3082200"/>
            <a:ext cx="5322899" cy="0"/>
          </a:xfrm>
          <a:prstGeom prst="straightConnector1">
            <a:avLst/>
          </a:prstGeom>
          <a:noFill/>
          <a:ln w="19050" cap="flat" cmpd="sng">
            <a:solidFill>
              <a:srgbClr val="ED0096"/>
            </a:solidFill>
            <a:prstDash val="solid"/>
            <a:round/>
            <a:headEnd type="none" w="med" len="med"/>
            <a:tailEnd type="none" w="med" len="med"/>
          </a:ln>
        </p:spPr>
      </p:cxnSp>
      <p:sp>
        <p:nvSpPr>
          <p:cNvPr id="12" name="Shape 257"/>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Tree>
    <p:extLst>
      <p:ext uri="{BB962C8B-B14F-4D97-AF65-F5344CB8AC3E}">
        <p14:creationId xmlns:p14="http://schemas.microsoft.com/office/powerpoint/2010/main" val="357603568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52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5200">
                <a:solidFill>
                  <a:schemeClr val="dk1"/>
                </a:solidFill>
              </a:defRPr>
            </a:lvl2pPr>
            <a:lvl3pPr lvl="2" indent="0" algn="ctr">
              <a:spcBef>
                <a:spcPts val="0"/>
              </a:spcBef>
              <a:buClr>
                <a:schemeClr val="dk1"/>
              </a:buClr>
              <a:buFont typeface="Arial"/>
              <a:buNone/>
              <a:defRPr sz="5200">
                <a:solidFill>
                  <a:schemeClr val="dk1"/>
                </a:solidFill>
              </a:defRPr>
            </a:lvl3pPr>
            <a:lvl4pPr lvl="3" indent="0" algn="ctr">
              <a:spcBef>
                <a:spcPts val="0"/>
              </a:spcBef>
              <a:buClr>
                <a:schemeClr val="dk1"/>
              </a:buClr>
              <a:buFont typeface="Arial"/>
              <a:buNone/>
              <a:defRPr sz="5200">
                <a:solidFill>
                  <a:schemeClr val="dk1"/>
                </a:solidFill>
              </a:defRPr>
            </a:lvl4pPr>
            <a:lvl5pPr lvl="4" indent="0" algn="ctr">
              <a:spcBef>
                <a:spcPts val="0"/>
              </a:spcBef>
              <a:buClr>
                <a:schemeClr val="dk1"/>
              </a:buClr>
              <a:buFont typeface="Arial"/>
              <a:buNone/>
              <a:defRPr sz="5200">
                <a:solidFill>
                  <a:schemeClr val="dk1"/>
                </a:solidFill>
              </a:defRPr>
            </a:lvl5pPr>
            <a:lvl6pPr lvl="5" indent="0" algn="ctr">
              <a:spcBef>
                <a:spcPts val="0"/>
              </a:spcBef>
              <a:buClr>
                <a:schemeClr val="dk1"/>
              </a:buClr>
              <a:buFont typeface="Arial"/>
              <a:buNone/>
              <a:defRPr sz="5200">
                <a:solidFill>
                  <a:schemeClr val="dk1"/>
                </a:solidFill>
              </a:defRPr>
            </a:lvl6pPr>
            <a:lvl7pPr lvl="6" indent="0" algn="ctr">
              <a:spcBef>
                <a:spcPts val="0"/>
              </a:spcBef>
              <a:buClr>
                <a:schemeClr val="dk1"/>
              </a:buClr>
              <a:buFont typeface="Arial"/>
              <a:buNone/>
              <a:defRPr sz="5200">
                <a:solidFill>
                  <a:schemeClr val="dk1"/>
                </a:solidFill>
              </a:defRPr>
            </a:lvl7pPr>
            <a:lvl8pPr lvl="7" indent="0" algn="ctr">
              <a:spcBef>
                <a:spcPts val="0"/>
              </a:spcBef>
              <a:buClr>
                <a:schemeClr val="dk1"/>
              </a:buClr>
              <a:buFont typeface="Arial"/>
              <a:buNone/>
              <a:defRPr sz="5200">
                <a:solidFill>
                  <a:schemeClr val="dk1"/>
                </a:solidFill>
              </a:defRPr>
            </a:lvl8pPr>
            <a:lvl9pPr lvl="8" indent="0" algn="ctr">
              <a:spcBef>
                <a:spcPts val="0"/>
              </a:spcBef>
              <a:buClr>
                <a:schemeClr val="dk1"/>
              </a:buClr>
              <a:buFont typeface="Arial"/>
              <a:buNone/>
              <a:defRPr sz="5200">
                <a:solidFill>
                  <a:schemeClr val="dk1"/>
                </a:solidFill>
              </a:defRPr>
            </a:lvl9pPr>
          </a:lstStyle>
          <a:p>
            <a:endParaRPr/>
          </a:p>
        </p:txBody>
      </p:sp>
      <p:sp>
        <p:nvSpPr>
          <p:cNvPr id="11" name="Shape 11"/>
          <p:cNvSpPr txBox="1">
            <a:spLocks noGrp="1"/>
          </p:cNvSpPr>
          <p:nvPr>
            <p:ph type="subTitle" idx="1"/>
          </p:nvPr>
        </p:nvSpPr>
        <p:spPr>
          <a:xfrm>
            <a:off x="311700" y="2834125"/>
            <a:ext cx="8520599" cy="7926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1pPr>
            <a:lvl2pPr marL="457200" marR="0" lvl="1"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2pPr>
            <a:lvl3pPr marL="914400" marR="0" lvl="2"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3pPr>
            <a:lvl4pPr marL="1371600" marR="0" lvl="3"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4pPr>
            <a:lvl5pPr marL="1828800" marR="0" lvl="4"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5pPr>
            <a:lvl6pPr marL="2286000" marR="0" lvl="5"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6pPr>
            <a:lvl7pPr marL="2743200" marR="0" lvl="6"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7pPr>
            <a:lvl8pPr marL="3200400" marR="0" lvl="7"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8pPr>
            <a:lvl9pPr marL="3657600" marR="0" lvl="8"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9pPr>
          </a:lstStyle>
          <a:p>
            <a:endParaRPr/>
          </a:p>
        </p:txBody>
      </p:sp>
      <p:sp>
        <p:nvSpPr>
          <p:cNvPr id="12" name="Shape 12"/>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a:buClr>
                <a:srgbClr val="000000"/>
              </a:buClr>
              <a:buSzPct val="25000"/>
              <a:buFont typeface="Arial"/>
              <a:buNone/>
            </a:pPr>
            <a:fld id="{00000000-1234-1234-1234-123412341234}" type="slidenum">
              <a:rPr lang="en"/>
              <a:pPr>
                <a:buClr>
                  <a:srgbClr val="000000"/>
                </a:buClr>
                <a:buSzPct val="25000"/>
                <a:buFont typeface="Arial"/>
                <a:buNone/>
              </a:pPr>
              <a:t>‹#›</a:t>
            </a:fld>
            <a:endParaRPr lang="en"/>
          </a:p>
        </p:txBody>
      </p:sp>
    </p:spTree>
    <p:extLst>
      <p:ext uri="{BB962C8B-B14F-4D97-AF65-F5344CB8AC3E}">
        <p14:creationId xmlns:p14="http://schemas.microsoft.com/office/powerpoint/2010/main" val="58682370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391658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1881188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755831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510799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0733338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096722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6600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599"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120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12000">
                <a:solidFill>
                  <a:schemeClr val="dk1"/>
                </a:solidFill>
              </a:defRPr>
            </a:lvl2pPr>
            <a:lvl3pPr lvl="2" indent="0" algn="ctr">
              <a:spcBef>
                <a:spcPts val="0"/>
              </a:spcBef>
              <a:buClr>
                <a:schemeClr val="dk1"/>
              </a:buClr>
              <a:buFont typeface="Arial"/>
              <a:buNone/>
              <a:defRPr sz="12000">
                <a:solidFill>
                  <a:schemeClr val="dk1"/>
                </a:solidFill>
              </a:defRPr>
            </a:lvl3pPr>
            <a:lvl4pPr lvl="3" indent="0" algn="ctr">
              <a:spcBef>
                <a:spcPts val="0"/>
              </a:spcBef>
              <a:buClr>
                <a:schemeClr val="dk1"/>
              </a:buClr>
              <a:buFont typeface="Arial"/>
              <a:buNone/>
              <a:defRPr sz="12000">
                <a:solidFill>
                  <a:schemeClr val="dk1"/>
                </a:solidFill>
              </a:defRPr>
            </a:lvl4pPr>
            <a:lvl5pPr lvl="4" indent="0" algn="ctr">
              <a:spcBef>
                <a:spcPts val="0"/>
              </a:spcBef>
              <a:buClr>
                <a:schemeClr val="dk1"/>
              </a:buClr>
              <a:buFont typeface="Arial"/>
              <a:buNone/>
              <a:defRPr sz="12000">
                <a:solidFill>
                  <a:schemeClr val="dk1"/>
                </a:solidFill>
              </a:defRPr>
            </a:lvl5pPr>
            <a:lvl6pPr lvl="5" indent="0" algn="ctr">
              <a:spcBef>
                <a:spcPts val="0"/>
              </a:spcBef>
              <a:buClr>
                <a:schemeClr val="dk1"/>
              </a:buClr>
              <a:buFont typeface="Arial"/>
              <a:buNone/>
              <a:defRPr sz="12000">
                <a:solidFill>
                  <a:schemeClr val="dk1"/>
                </a:solidFill>
              </a:defRPr>
            </a:lvl6pPr>
            <a:lvl7pPr lvl="6" indent="0" algn="ctr">
              <a:spcBef>
                <a:spcPts val="0"/>
              </a:spcBef>
              <a:buClr>
                <a:schemeClr val="dk1"/>
              </a:buClr>
              <a:buFont typeface="Arial"/>
              <a:buNone/>
              <a:defRPr sz="12000">
                <a:solidFill>
                  <a:schemeClr val="dk1"/>
                </a:solidFill>
              </a:defRPr>
            </a:lvl7pPr>
            <a:lvl8pPr lvl="7" indent="0" algn="ctr">
              <a:spcBef>
                <a:spcPts val="0"/>
              </a:spcBef>
              <a:buClr>
                <a:schemeClr val="dk1"/>
              </a:buClr>
              <a:buFont typeface="Arial"/>
              <a:buNone/>
              <a:defRPr sz="12000">
                <a:solidFill>
                  <a:schemeClr val="dk1"/>
                </a:solidFill>
              </a:defRPr>
            </a:lvl8pPr>
            <a:lvl9pPr lvl="8" indent="0" algn="ctr">
              <a:spcBef>
                <a:spcPts val="0"/>
              </a:spcBef>
              <a:buClr>
                <a:schemeClr val="dk1"/>
              </a:buClr>
              <a:buFont typeface="Arial"/>
              <a:buNone/>
              <a:defRPr sz="12000">
                <a:solidFill>
                  <a:schemeClr val="dk1"/>
                </a:solidFill>
              </a:defRPr>
            </a:lvl9pPr>
          </a:lstStyle>
          <a:p>
            <a:endParaRPr/>
          </a:p>
        </p:txBody>
      </p:sp>
      <p:sp>
        <p:nvSpPr>
          <p:cNvPr id="46" name="Shape 46"/>
          <p:cNvSpPr txBox="1">
            <a:spLocks noGrp="1"/>
          </p:cNvSpPr>
          <p:nvPr>
            <p:ph type="body" idx="1"/>
          </p:nvPr>
        </p:nvSpPr>
        <p:spPr>
          <a:xfrm>
            <a:off x="311700" y="3152225"/>
            <a:ext cx="8520599"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chemeClr val="lt2"/>
              </a:buClr>
              <a:buFont typeface="Arial"/>
              <a:buNone/>
              <a:defRPr sz="1800" b="0" i="0" u="none" strike="noStrike" cap="none">
                <a:solidFill>
                  <a:schemeClr val="lt2"/>
                </a:solidFill>
                <a:latin typeface="Arial"/>
                <a:ea typeface="Arial"/>
                <a:cs typeface="Arial"/>
                <a:sym typeface="Arial"/>
              </a:defRPr>
            </a:lvl1pPr>
            <a:lvl2pPr marL="457200" marR="0" lvl="1" indent="0" algn="ctr"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2pPr>
            <a:lvl3pPr marL="914400" marR="0" lvl="2" indent="0" algn="ctr"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3pPr>
            <a:lvl4pPr marL="1371600" marR="0" lvl="3" indent="0" algn="ctr"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4pPr>
            <a:lvl5pPr marL="1828800" marR="0" lvl="4" indent="0" algn="ctr"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5pPr>
            <a:lvl6pPr marL="2286000" marR="0" lvl="5" indent="0" algn="ctr"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6pPr>
            <a:lvl7pPr marL="2743200" marR="0" lvl="6" indent="0" algn="ctr"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7pPr>
            <a:lvl8pPr marL="3200400" marR="0" lvl="7" indent="0" algn="ctr"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8pPr>
            <a:lvl9pPr marL="3657600" marR="0" lvl="8" indent="0" algn="ctr"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9pPr>
          </a:lstStyle>
          <a:p>
            <a:endParaRPr/>
          </a:p>
        </p:txBody>
      </p:sp>
      <p:sp>
        <p:nvSpPr>
          <p:cNvPr id="47" name="Shape 4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8384772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7270779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243634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65541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1_Title and body">
    <p:spTree>
      <p:nvGrpSpPr>
        <p:cNvPr id="1" name="Shape 13"/>
        <p:cNvGrpSpPr/>
        <p:nvPr/>
      </p:nvGrpSpPr>
      <p:grpSpPr>
        <a:xfrm>
          <a:off x="0" y="0"/>
          <a:ext cx="0" cy="0"/>
          <a:chOff x="0" y="0"/>
          <a:chExt cx="0" cy="0"/>
        </a:xfrm>
      </p:grpSpPr>
      <p:sp>
        <p:nvSpPr>
          <p:cNvPr id="2" name="Shape 99"/>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pic>
        <p:nvPicPr>
          <p:cNvPr id="4" name="Shape 106"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Tree>
    <p:extLst>
      <p:ext uri="{BB962C8B-B14F-4D97-AF65-F5344CB8AC3E}">
        <p14:creationId xmlns:p14="http://schemas.microsoft.com/office/powerpoint/2010/main" val="338861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4.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theme" Target="../theme/theme5.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theme" Target="../theme/theme6.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theme" Target="../theme/theme7.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slideLayout" Target="../slideLayouts/slideLayout94.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Arial"/>
              <a:buNone/>
              <a:defRPr sz="1800" b="0" i="0" u="none" strike="noStrike" cap="none">
                <a:solidFill>
                  <a:schemeClr val="lt2"/>
                </a:solidFill>
                <a:latin typeface="Arial"/>
                <a:ea typeface="Arial"/>
                <a:cs typeface="Arial"/>
                <a:sym typeface="Arial"/>
              </a:defRPr>
            </a:lvl1pPr>
            <a:lvl2pPr marL="457200" marR="0" lvl="1"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2pPr>
            <a:lvl3pPr marL="914400" marR="0" lvl="2"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3pPr>
            <a:lvl4pPr marL="1371600" marR="0" lvl="3"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4pPr>
            <a:lvl5pPr marL="1828800" marR="0" lvl="4"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5pPr>
            <a:lvl6pPr marL="2286000" marR="0" lvl="5"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6pPr>
            <a:lvl7pPr marL="2743200" marR="0" lvl="6"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7pPr>
            <a:lvl8pPr marL="3200400" marR="0" lvl="7"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8pPr>
            <a:lvl9pPr marL="3657600" marR="0" lvl="8"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 id="2147483775" r:id="rId13"/>
    <p:sldLayoutId id="21474837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Shape 5"/>
        <p:cNvGrpSpPr/>
        <p:nvPr/>
      </p:nvGrpSpPr>
      <p:grpSpPr>
        <a:xfrm>
          <a:off x="0" y="0"/>
          <a:ext cx="0" cy="0"/>
          <a:chOff x="0" y="0"/>
          <a:chExt cx="0" cy="0"/>
        </a:xfrm>
      </p:grpSpPr>
    </p:spTree>
    <p:extLst>
      <p:ext uri="{BB962C8B-B14F-4D97-AF65-F5344CB8AC3E}">
        <p14:creationId xmlns:p14="http://schemas.microsoft.com/office/powerpoint/2010/main" val="487413166"/>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329842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255780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Shape 5"/>
        <p:cNvGrpSpPr/>
        <p:nvPr/>
      </p:nvGrpSpPr>
      <p:grpSpPr>
        <a:xfrm>
          <a:off x="0" y="0"/>
          <a:ext cx="0" cy="0"/>
          <a:chOff x="0" y="0"/>
          <a:chExt cx="0" cy="0"/>
        </a:xfrm>
      </p:grpSpPr>
    </p:spTree>
    <p:extLst>
      <p:ext uri="{BB962C8B-B14F-4D97-AF65-F5344CB8AC3E}">
        <p14:creationId xmlns:p14="http://schemas.microsoft.com/office/powerpoint/2010/main" val="599855756"/>
      </p:ext>
    </p:extLst>
  </p:cSld>
  <p:clrMap bg1="lt1" tx1="dk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Shape 5"/>
        <p:cNvGrpSpPr/>
        <p:nvPr/>
      </p:nvGrpSpPr>
      <p:grpSpPr>
        <a:xfrm>
          <a:off x="0" y="0"/>
          <a:ext cx="0" cy="0"/>
          <a:chOff x="0" y="0"/>
          <a:chExt cx="0" cy="0"/>
        </a:xfrm>
      </p:grpSpPr>
    </p:spTree>
    <p:extLst>
      <p:ext uri="{BB962C8B-B14F-4D97-AF65-F5344CB8AC3E}">
        <p14:creationId xmlns:p14="http://schemas.microsoft.com/office/powerpoint/2010/main" val="3095323346"/>
      </p:ext>
    </p:extLst>
  </p:cSld>
  <p:clrMap bg1="lt1" tx1="dk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00842686"/>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9.tif"/><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160.png"/><Relationship Id="rId4" Type="http://schemas.openxmlformats.org/officeDocument/2006/relationships/image" Target="../media/image150.png"/></Relationships>
</file>

<file path=ppt/slides/_rels/slide2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160.png"/><Relationship Id="rId4" Type="http://schemas.openxmlformats.org/officeDocument/2006/relationships/image" Target="../media/image150.png"/></Relationships>
</file>

<file path=ppt/slides/_rels/slide2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image" Target="../media/image150.png"/><Relationship Id="rId4" Type="http://schemas.openxmlformats.org/officeDocument/2006/relationships/image" Target="../media/image140.png"/></Relationships>
</file>

<file path=ppt/slides/_rels/slide26.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0.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82.xml"/></Relationships>
</file>

<file path=ppt/slides/_rels/slide4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1.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5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2.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5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3.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0.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0.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8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8.xml"/></Relationships>
</file>

<file path=ppt/slides/_rels/slide75.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74.xml"/><Relationship Id="rId1" Type="http://schemas.openxmlformats.org/officeDocument/2006/relationships/slideLayout" Target="../slideLayouts/slideLayout6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9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9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94.xml"/></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35F83"/>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609599" y="609600"/>
            <a:ext cx="7415049" cy="15885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Source Code Pro"/>
              <a:buNone/>
            </a:pPr>
            <a:r>
              <a:rPr lang="en-US" sz="5000" dirty="0">
                <a:solidFill>
                  <a:srgbClr val="FFFFFF"/>
                </a:solidFill>
                <a:latin typeface="Avenir Book" charset="0"/>
                <a:ea typeface="Avenir Book" charset="0"/>
                <a:cs typeface="Avenir Book" charset="0"/>
                <a:sym typeface="Source Code Pro"/>
              </a:rPr>
              <a:t>Model Evaluation</a:t>
            </a:r>
            <a:endParaRPr lang="en" sz="5000" b="0" i="0" u="none" strike="noStrike" cap="none" dirty="0">
              <a:solidFill>
                <a:srgbClr val="FFFFFF"/>
              </a:solidFill>
              <a:latin typeface="Avenir Book" charset="0"/>
              <a:ea typeface="Avenir Book" charset="0"/>
              <a:cs typeface="Avenir Book" charset="0"/>
              <a:sym typeface="Source Code Pro"/>
            </a:endParaRPr>
          </a:p>
        </p:txBody>
      </p:sp>
      <p:pic>
        <p:nvPicPr>
          <p:cNvPr id="55" name="Shape 55" descr="metis.png"/>
          <p:cNvPicPr preferRelativeResize="0"/>
          <p:nvPr/>
        </p:nvPicPr>
        <p:blipFill rotWithShape="1">
          <a:blip r:embed="rId3">
            <a:alphaModFix/>
          </a:blip>
          <a:srcRect/>
          <a:stretch/>
        </p:blipFill>
        <p:spPr>
          <a:xfrm>
            <a:off x="7899274" y="3426303"/>
            <a:ext cx="787524" cy="1259999"/>
          </a:xfrm>
          <a:prstGeom prst="rect">
            <a:avLst/>
          </a:prstGeom>
          <a:noFill/>
          <a:ln>
            <a:noFill/>
          </a:ln>
        </p:spPr>
      </p:pic>
      <p:cxnSp>
        <p:nvCxnSpPr>
          <p:cNvPr id="56" name="Shape 56"/>
          <p:cNvCxnSpPr/>
          <p:nvPr/>
        </p:nvCxnSpPr>
        <p:spPr>
          <a:xfrm>
            <a:off x="609600" y="2679200"/>
            <a:ext cx="6264600" cy="0"/>
          </a:xfrm>
          <a:prstGeom prst="straightConnector1">
            <a:avLst/>
          </a:prstGeom>
          <a:noFill/>
          <a:ln w="19050" cap="flat" cmpd="sng">
            <a:solidFill>
              <a:srgbClr val="3A9ED9"/>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22726" y="768784"/>
            <a:ext cx="6466615" cy="4031442"/>
          </a:xfrm>
          <a:prstGeom prst="rect">
            <a:avLst/>
          </a:prstGeom>
        </p:spPr>
      </p:pic>
      <p:sp>
        <p:nvSpPr>
          <p:cNvPr id="6"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Example: Film Performance Data</a:t>
            </a:r>
          </a:p>
        </p:txBody>
      </p:sp>
    </p:spTree>
    <p:extLst>
      <p:ext uri="{BB962C8B-B14F-4D97-AF65-F5344CB8AC3E}">
        <p14:creationId xmlns:p14="http://schemas.microsoft.com/office/powerpoint/2010/main" val="1691987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Model Evaluation: Regression</a:t>
            </a:r>
          </a:p>
        </p:txBody>
      </p:sp>
      <p:sp>
        <p:nvSpPr>
          <p:cNvPr id="5" name="Rectangle 4"/>
          <p:cNvSpPr/>
          <p:nvPr/>
        </p:nvSpPr>
        <p:spPr>
          <a:xfrm>
            <a:off x="3590191" y="4494697"/>
            <a:ext cx="1373755" cy="346249"/>
          </a:xfrm>
          <a:prstGeom prst="rect">
            <a:avLst/>
          </a:prstGeom>
        </p:spPr>
        <p:txBody>
          <a:bodyPr wrap="square" anchor="ctr">
            <a:spAutoFit/>
          </a:bodyPr>
          <a:lstStyle/>
          <a:p>
            <a:pPr algn="ctr"/>
            <a:r>
              <a:rPr lang="en-US" sz="1650" b="1" dirty="0">
                <a:solidFill>
                  <a:srgbClr val="C00000"/>
                </a:solidFill>
                <a:latin typeface="Avenir Book" charset="0"/>
                <a:ea typeface="Avenir Book" charset="0"/>
                <a:cs typeface="Avenir Book" charset="0"/>
              </a:rPr>
              <a:t>coefficient 0</a:t>
            </a:r>
          </a:p>
        </p:txBody>
      </p:sp>
      <p:sp>
        <p:nvSpPr>
          <p:cNvPr id="8" name="Rectangle 7"/>
          <p:cNvSpPr/>
          <p:nvPr/>
        </p:nvSpPr>
        <p:spPr>
          <a:xfrm>
            <a:off x="1956024" y="4494697"/>
            <a:ext cx="1219201" cy="600164"/>
          </a:xfrm>
          <a:prstGeom prst="rect">
            <a:avLst/>
          </a:prstGeom>
        </p:spPr>
        <p:txBody>
          <a:bodyPr wrap="square" anchor="ctr">
            <a:spAutoFit/>
          </a:bodyPr>
          <a:lstStyle/>
          <a:p>
            <a:pPr algn="ctr"/>
            <a:r>
              <a:rPr lang="en-US" sz="1650" b="1" dirty="0">
                <a:solidFill>
                  <a:srgbClr val="C00000"/>
                </a:solidFill>
                <a:latin typeface="Avenir Book" charset="0"/>
                <a:ea typeface="Avenir Book" charset="0"/>
                <a:cs typeface="Avenir Book" charset="0"/>
              </a:rPr>
              <a:t>box office revenue</a:t>
            </a:r>
          </a:p>
        </p:txBody>
      </p:sp>
      <p:sp>
        <p:nvSpPr>
          <p:cNvPr id="9" name="Rectangle 8"/>
          <p:cNvSpPr/>
          <p:nvPr/>
        </p:nvSpPr>
        <p:spPr>
          <a:xfrm>
            <a:off x="6653646" y="4494697"/>
            <a:ext cx="895372" cy="600164"/>
          </a:xfrm>
          <a:prstGeom prst="rect">
            <a:avLst/>
          </a:prstGeom>
        </p:spPr>
        <p:txBody>
          <a:bodyPr wrap="square" anchor="ctr">
            <a:spAutoFit/>
          </a:bodyPr>
          <a:lstStyle/>
          <a:p>
            <a:pPr algn="ctr"/>
            <a:r>
              <a:rPr lang="en-US" sz="1650" b="1" dirty="0">
                <a:solidFill>
                  <a:srgbClr val="C00000"/>
                </a:solidFill>
                <a:latin typeface="Avenir Book" charset="0"/>
                <a:ea typeface="Avenir Book" charset="0"/>
                <a:cs typeface="Avenir Book" charset="0"/>
              </a:rPr>
              <a:t>movie budget</a:t>
            </a:r>
          </a:p>
        </p:txBody>
      </p:sp>
      <p:sp>
        <p:nvSpPr>
          <p:cNvPr id="10" name="Rectangle 9"/>
          <p:cNvSpPr/>
          <p:nvPr/>
        </p:nvSpPr>
        <p:spPr>
          <a:xfrm>
            <a:off x="5351089" y="4494697"/>
            <a:ext cx="1373755" cy="346249"/>
          </a:xfrm>
          <a:prstGeom prst="rect">
            <a:avLst/>
          </a:prstGeom>
        </p:spPr>
        <p:txBody>
          <a:bodyPr wrap="square" anchor="ctr">
            <a:spAutoFit/>
          </a:bodyPr>
          <a:lstStyle/>
          <a:p>
            <a:pPr algn="ctr"/>
            <a:r>
              <a:rPr lang="en-US" sz="1650" b="1" dirty="0">
                <a:solidFill>
                  <a:srgbClr val="C00000"/>
                </a:solidFill>
                <a:latin typeface="Avenir Book" charset="0"/>
                <a:ea typeface="Avenir Book" charset="0"/>
                <a:cs typeface="Avenir Book" charset="0"/>
              </a:rPr>
              <a:t>coefficient 1</a:t>
            </a:r>
          </a:p>
        </p:txBody>
      </p:sp>
      <p:cxnSp>
        <p:nvCxnSpPr>
          <p:cNvPr id="11" name="Straight Arrow Connector 10"/>
          <p:cNvCxnSpPr/>
          <p:nvPr/>
        </p:nvCxnSpPr>
        <p:spPr>
          <a:xfrm flipV="1">
            <a:off x="2785964" y="4291224"/>
            <a:ext cx="389261" cy="210288"/>
          </a:xfrm>
          <a:prstGeom prst="straightConnector1">
            <a:avLst/>
          </a:prstGeom>
          <a:ln w="25400">
            <a:solidFill>
              <a:srgbClr val="C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4286442" y="4321566"/>
            <a:ext cx="389261" cy="210288"/>
          </a:xfrm>
          <a:prstGeom prst="straightConnector1">
            <a:avLst/>
          </a:prstGeom>
          <a:ln w="25400">
            <a:solidFill>
              <a:srgbClr val="C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flipV="1">
            <a:off x="5788120" y="4321566"/>
            <a:ext cx="389261" cy="210288"/>
          </a:xfrm>
          <a:prstGeom prst="straightConnector1">
            <a:avLst/>
          </a:prstGeom>
          <a:ln w="25400">
            <a:solidFill>
              <a:srgbClr val="C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6337056" y="4269792"/>
            <a:ext cx="389261" cy="210288"/>
          </a:xfrm>
          <a:prstGeom prst="straightConnector1">
            <a:avLst/>
          </a:prstGeom>
          <a:ln w="25400">
            <a:solidFill>
              <a:srgbClr val="C00000"/>
            </a:solidFill>
            <a:tailEnd type="arrow"/>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3218259" y="3806711"/>
                <a:ext cx="3047116" cy="536301"/>
              </a:xfrm>
              <a:prstGeom prst="rect">
                <a:avLst/>
              </a:prstGeom>
              <a:noFill/>
            </p:spPr>
            <p:txBody>
              <a:bodyPr wrap="none" lIns="0" tIns="0" rIns="0" bIns="0" rtlCol="0">
                <a:spAutoFit/>
              </a:bodyPr>
              <a:lstStyle/>
              <a:p>
                <a14:m>
                  <m:oMath xmlns:m="http://schemas.openxmlformats.org/officeDocument/2006/math">
                    <m:sSub>
                      <m:sSubPr>
                        <m:ctrlPr>
                          <a:rPr lang="en-US" sz="3200" i="1" smtClean="0">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𝑦</m:t>
                        </m:r>
                      </m:e>
                      <m:sub>
                        <m:r>
                          <a:rPr lang="en-US" sz="3200" i="1" smtClean="0">
                            <a:latin typeface="Cambria Math" charset="0"/>
                            <a:ea typeface="Avenir Book" charset="0"/>
                            <a:cs typeface="Avenir Book" charset="0"/>
                          </a:rPr>
                          <m:t>𝛽</m:t>
                        </m:r>
                      </m:sub>
                    </m:sSub>
                    <m:d>
                      <m:dPr>
                        <m:ctrlPr>
                          <a:rPr lang="en-US" sz="3200" i="1" smtClean="0">
                            <a:latin typeface="Cambria Math" panose="02040503050406030204" pitchFamily="18" charset="0"/>
                            <a:ea typeface="Avenir Book" charset="0"/>
                            <a:cs typeface="Avenir Book" charset="0"/>
                          </a:rPr>
                        </m:ctrlPr>
                      </m:dPr>
                      <m:e>
                        <m:r>
                          <a:rPr lang="en-US" sz="3200" i="1" smtClean="0">
                            <a:latin typeface="Cambria Math" charset="0"/>
                            <a:ea typeface="Avenir Book" charset="0"/>
                            <a:cs typeface="Avenir Book" charset="0"/>
                          </a:rPr>
                          <m:t>𝑥</m:t>
                        </m:r>
                      </m:e>
                    </m:d>
                    <m:r>
                      <a:rPr lang="en-US" sz="3200" i="1" smtClean="0">
                        <a:latin typeface="Cambria Math" charset="0"/>
                        <a:ea typeface="Avenir Book" charset="0"/>
                        <a:cs typeface="Avenir Book" charset="0"/>
                      </a:rPr>
                      <m:t>=</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smtClean="0">
                            <a:latin typeface="Cambria Math" charset="0"/>
                            <a:ea typeface="Avenir Book" charset="0"/>
                            <a:cs typeface="Avenir Book" charset="0"/>
                          </a:rPr>
                          <m:t>0</m:t>
                        </m:r>
                      </m:sub>
                    </m:sSub>
                  </m:oMath>
                </a14:m>
                <a:r>
                  <a:rPr lang="en-US" sz="3200" dirty="0">
                    <a:latin typeface="Avenir Book" charset="0"/>
                    <a:ea typeface="Avenir Book" charset="0"/>
                    <a:cs typeface="Avenir Book" charset="0"/>
                  </a:rPr>
                  <a:t> + </a:t>
                </a:r>
                <a14:m>
                  <m:oMath xmlns:m="http://schemas.openxmlformats.org/officeDocument/2006/math">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smtClean="0">
                            <a:latin typeface="Cambria Math" charset="0"/>
                            <a:ea typeface="Avenir Book" charset="0"/>
                            <a:cs typeface="Avenir Book" charset="0"/>
                          </a:rPr>
                          <m:t>1</m:t>
                        </m:r>
                      </m:sub>
                    </m:sSub>
                    <m:r>
                      <a:rPr lang="en-US" sz="3200" i="1">
                        <a:latin typeface="Cambria Math" charset="0"/>
                        <a:ea typeface="Avenir Book" charset="0"/>
                        <a:cs typeface="Avenir Book" charset="0"/>
                      </a:rPr>
                      <m:t>𝑥</m:t>
                    </m:r>
                  </m:oMath>
                </a14:m>
                <a:endParaRPr lang="en-US" sz="3200" dirty="0">
                  <a:latin typeface="Avenir Book" charset="0"/>
                  <a:ea typeface="Avenir Book" charset="0"/>
                  <a:cs typeface="Avenir Book"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218259" y="3806711"/>
                <a:ext cx="3047116" cy="536301"/>
              </a:xfrm>
              <a:prstGeom prst="rect">
                <a:avLst/>
              </a:prstGeom>
              <a:blipFill rotWithShape="0">
                <a:blip r:embed="rId3"/>
                <a:stretch>
                  <a:fillRect t="-17045" b="-43182"/>
                </a:stretch>
              </a:blipFill>
            </p:spPr>
            <p:txBody>
              <a:bodyPr/>
              <a:lstStyle/>
              <a:p>
                <a:r>
                  <a:rPr lang="en-US">
                    <a:noFill/>
                  </a:rPr>
                  <a:t> </a:t>
                </a:r>
              </a:p>
            </p:txBody>
          </p:sp>
        </mc:Fallback>
      </mc:AlternateContent>
      <p:sp>
        <p:nvSpPr>
          <p:cNvPr id="31" name="Oval 30"/>
          <p:cNvSpPr/>
          <p:nvPr/>
        </p:nvSpPr>
        <p:spPr>
          <a:xfrm>
            <a:off x="5114629" y="151381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sp>
        <p:nvSpPr>
          <p:cNvPr id="32" name="Oval 31"/>
          <p:cNvSpPr/>
          <p:nvPr/>
        </p:nvSpPr>
        <p:spPr>
          <a:xfrm>
            <a:off x="5832179" y="243456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sp>
        <p:nvSpPr>
          <p:cNvPr id="33" name="Oval 32"/>
          <p:cNvSpPr/>
          <p:nvPr/>
        </p:nvSpPr>
        <p:spPr>
          <a:xfrm>
            <a:off x="5092404" y="272666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sp>
        <p:nvSpPr>
          <p:cNvPr id="34" name="Oval 33"/>
          <p:cNvSpPr/>
          <p:nvPr/>
        </p:nvSpPr>
        <p:spPr>
          <a:xfrm>
            <a:off x="4793954" y="213533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sp>
        <p:nvSpPr>
          <p:cNvPr id="35" name="Oval 34"/>
          <p:cNvSpPr/>
          <p:nvPr/>
        </p:nvSpPr>
        <p:spPr>
          <a:xfrm>
            <a:off x="3990679" y="2100405"/>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sp>
        <p:nvSpPr>
          <p:cNvPr id="36" name="Oval 35"/>
          <p:cNvSpPr/>
          <p:nvPr/>
        </p:nvSpPr>
        <p:spPr>
          <a:xfrm>
            <a:off x="3997029" y="2284555"/>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sp>
        <p:nvSpPr>
          <p:cNvPr id="37" name="Oval 36"/>
          <p:cNvSpPr/>
          <p:nvPr/>
        </p:nvSpPr>
        <p:spPr>
          <a:xfrm>
            <a:off x="3574754" y="2554444"/>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sp>
        <p:nvSpPr>
          <p:cNvPr id="38" name="Oval 37"/>
          <p:cNvSpPr/>
          <p:nvPr/>
        </p:nvSpPr>
        <p:spPr>
          <a:xfrm>
            <a:off x="3746204" y="2964019"/>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sp>
        <p:nvSpPr>
          <p:cNvPr id="39" name="Oval 38"/>
          <p:cNvSpPr/>
          <p:nvPr/>
        </p:nvSpPr>
        <p:spPr>
          <a:xfrm>
            <a:off x="4178004" y="2758186"/>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sp>
        <p:nvSpPr>
          <p:cNvPr id="40" name="Oval 39"/>
          <p:cNvSpPr/>
          <p:nvPr/>
        </p:nvSpPr>
        <p:spPr>
          <a:xfrm>
            <a:off x="4739710" y="1253741"/>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sp>
        <p:nvSpPr>
          <p:cNvPr id="41" name="Oval 40"/>
          <p:cNvSpPr/>
          <p:nvPr/>
        </p:nvSpPr>
        <p:spPr>
          <a:xfrm>
            <a:off x="5292160" y="188407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sp>
        <p:nvSpPr>
          <p:cNvPr id="42" name="Oval 41"/>
          <p:cNvSpPr/>
          <p:nvPr/>
        </p:nvSpPr>
        <p:spPr>
          <a:xfrm>
            <a:off x="4580960" y="171756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sp>
        <p:nvSpPr>
          <p:cNvPr id="43" name="Oval 42"/>
          <p:cNvSpPr/>
          <p:nvPr/>
        </p:nvSpPr>
        <p:spPr>
          <a:xfrm>
            <a:off x="4492060" y="238792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sp>
        <p:nvSpPr>
          <p:cNvPr id="44" name="Oval 43"/>
          <p:cNvSpPr/>
          <p:nvPr/>
        </p:nvSpPr>
        <p:spPr>
          <a:xfrm>
            <a:off x="4392316" y="2052744"/>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cxnSp>
        <p:nvCxnSpPr>
          <p:cNvPr id="45" name="Straight Arrow Connector 44"/>
          <p:cNvCxnSpPr/>
          <p:nvPr/>
        </p:nvCxnSpPr>
        <p:spPr>
          <a:xfrm flipV="1">
            <a:off x="3448701" y="1067710"/>
            <a:ext cx="0" cy="213134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448701" y="3191166"/>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7" name="object 3"/>
          <p:cNvSpPr txBox="1"/>
          <p:nvPr/>
        </p:nvSpPr>
        <p:spPr>
          <a:xfrm>
            <a:off x="3388994"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48" name="object 3"/>
          <p:cNvSpPr txBox="1"/>
          <p:nvPr/>
        </p:nvSpPr>
        <p:spPr>
          <a:xfrm>
            <a:off x="3182044" y="2288406"/>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49" name="object 3"/>
          <p:cNvSpPr txBox="1"/>
          <p:nvPr/>
        </p:nvSpPr>
        <p:spPr>
          <a:xfrm>
            <a:off x="3182044" y="161526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50" name="object 3"/>
          <p:cNvSpPr txBox="1"/>
          <p:nvPr/>
        </p:nvSpPr>
        <p:spPr>
          <a:xfrm>
            <a:off x="3060652" y="908209"/>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51" name="object 3"/>
          <p:cNvSpPr txBox="1"/>
          <p:nvPr/>
        </p:nvSpPr>
        <p:spPr>
          <a:xfrm>
            <a:off x="4657548"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52" name="object 3"/>
          <p:cNvSpPr txBox="1"/>
          <p:nvPr/>
        </p:nvSpPr>
        <p:spPr>
          <a:xfrm>
            <a:off x="6078500" y="3072507"/>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53" name="Oval 52"/>
          <p:cNvSpPr/>
          <p:nvPr/>
        </p:nvSpPr>
        <p:spPr>
          <a:xfrm>
            <a:off x="5832179" y="2423682"/>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5081016" y="2729980"/>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5292160" y="188407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4793954" y="2123942"/>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5095815" y="1495715"/>
            <a:ext cx="119876" cy="119876"/>
          </a:xfrm>
          <a:prstGeom prst="ellipse">
            <a:avLst/>
          </a:prstGeom>
          <a:solidFill>
            <a:srgbClr val="D7828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4734016" y="124119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4560733" y="1705370"/>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4369088" y="204046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4488964" y="238792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4166616" y="2753693"/>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4001452" y="2279682"/>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3975761" y="2086509"/>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3572297" y="255369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3723582" y="2957331"/>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bject 3"/>
          <p:cNvSpPr txBox="1"/>
          <p:nvPr/>
        </p:nvSpPr>
        <p:spPr>
          <a:xfrm>
            <a:off x="5862181"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68" name="object 3"/>
          <p:cNvSpPr txBox="1"/>
          <p:nvPr/>
        </p:nvSpPr>
        <p:spPr>
          <a:xfrm>
            <a:off x="4515008" y="3395154"/>
            <a:ext cx="558143" cy="371897"/>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Budget</a:t>
            </a:r>
            <a:endParaRPr sz="1200" dirty="0">
              <a:latin typeface="Avenir Book" charset="0"/>
              <a:ea typeface="Avenir Book" charset="0"/>
              <a:cs typeface="Avenir Book" charset="0"/>
            </a:endParaRPr>
          </a:p>
        </p:txBody>
      </p:sp>
      <p:sp>
        <p:nvSpPr>
          <p:cNvPr id="69" name="object 3"/>
          <p:cNvSpPr txBox="1"/>
          <p:nvPr/>
        </p:nvSpPr>
        <p:spPr>
          <a:xfrm rot="16200000">
            <a:off x="2594971" y="1960498"/>
            <a:ext cx="726556" cy="371897"/>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Box Office</a:t>
            </a:r>
            <a:endParaRPr sz="1200" dirty="0">
              <a:latin typeface="Avenir Book" charset="0"/>
              <a:ea typeface="Avenir Book" charset="0"/>
              <a:cs typeface="Avenir Book" charset="0"/>
            </a:endParaRPr>
          </a:p>
        </p:txBody>
      </p:sp>
    </p:spTree>
    <p:extLst>
      <p:ext uri="{BB962C8B-B14F-4D97-AF65-F5344CB8AC3E}">
        <p14:creationId xmlns:p14="http://schemas.microsoft.com/office/powerpoint/2010/main" val="576696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Linear Regression Example</a:t>
            </a:r>
          </a:p>
        </p:txBody>
      </p:sp>
      <mc:AlternateContent xmlns:mc="http://schemas.openxmlformats.org/markup-compatibility/2006" xmlns:a14="http://schemas.microsoft.com/office/drawing/2010/main">
        <mc:Choice Requires="a14">
          <p:sp>
            <p:nvSpPr>
              <p:cNvPr id="15" name="TextBox 14"/>
              <p:cNvSpPr txBox="1"/>
              <p:nvPr/>
            </p:nvSpPr>
            <p:spPr>
              <a:xfrm>
                <a:off x="3218259" y="3706277"/>
                <a:ext cx="3047116" cy="536301"/>
              </a:xfrm>
              <a:prstGeom prst="rect">
                <a:avLst/>
              </a:prstGeom>
              <a:noFill/>
            </p:spPr>
            <p:txBody>
              <a:bodyPr wrap="none" lIns="0" tIns="0" rIns="0" bIns="0" rtlCol="0">
                <a:spAutoFit/>
              </a:bodyPr>
              <a:lstStyle/>
              <a:p>
                <a14:m>
                  <m:oMath xmlns:m="http://schemas.openxmlformats.org/officeDocument/2006/math">
                    <m:sSub>
                      <m:sSubPr>
                        <m:ctrlPr>
                          <a:rPr lang="en-US" sz="3200" i="1" smtClean="0">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𝑦</m:t>
                        </m:r>
                      </m:e>
                      <m:sub>
                        <m:r>
                          <a:rPr lang="en-US" sz="3200" i="1" smtClean="0">
                            <a:latin typeface="Cambria Math" charset="0"/>
                            <a:ea typeface="Avenir Book" charset="0"/>
                            <a:cs typeface="Avenir Book" charset="0"/>
                          </a:rPr>
                          <m:t>𝛽</m:t>
                        </m:r>
                      </m:sub>
                    </m:sSub>
                    <m:d>
                      <m:dPr>
                        <m:ctrlPr>
                          <a:rPr lang="en-US" sz="3200" i="1" smtClean="0">
                            <a:latin typeface="Cambria Math" panose="02040503050406030204" pitchFamily="18" charset="0"/>
                            <a:ea typeface="Avenir Book" charset="0"/>
                            <a:cs typeface="Avenir Book" charset="0"/>
                          </a:rPr>
                        </m:ctrlPr>
                      </m:dPr>
                      <m:e>
                        <m:r>
                          <a:rPr lang="en-US" sz="3200" i="1" smtClean="0">
                            <a:latin typeface="Cambria Math" charset="0"/>
                            <a:ea typeface="Avenir Book" charset="0"/>
                            <a:cs typeface="Avenir Book" charset="0"/>
                          </a:rPr>
                          <m:t>𝑥</m:t>
                        </m:r>
                      </m:e>
                    </m:d>
                    <m:r>
                      <a:rPr lang="en-US" sz="3200" i="1" smtClean="0">
                        <a:latin typeface="Cambria Math" charset="0"/>
                        <a:ea typeface="Avenir Book" charset="0"/>
                        <a:cs typeface="Avenir Book" charset="0"/>
                      </a:rPr>
                      <m:t>=</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smtClean="0">
                            <a:latin typeface="Cambria Math" charset="0"/>
                            <a:ea typeface="Avenir Book" charset="0"/>
                            <a:cs typeface="Avenir Book" charset="0"/>
                          </a:rPr>
                          <m:t>0</m:t>
                        </m:r>
                      </m:sub>
                    </m:sSub>
                  </m:oMath>
                </a14:m>
                <a:r>
                  <a:rPr lang="en-US" sz="3200" dirty="0">
                    <a:latin typeface="Avenir Book" charset="0"/>
                    <a:ea typeface="Avenir Book" charset="0"/>
                    <a:cs typeface="Avenir Book" charset="0"/>
                  </a:rPr>
                  <a:t> + </a:t>
                </a:r>
                <a14:m>
                  <m:oMath xmlns:m="http://schemas.openxmlformats.org/officeDocument/2006/math">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smtClean="0">
                            <a:latin typeface="Cambria Math" charset="0"/>
                            <a:ea typeface="Avenir Book" charset="0"/>
                            <a:cs typeface="Avenir Book" charset="0"/>
                          </a:rPr>
                          <m:t>1</m:t>
                        </m:r>
                      </m:sub>
                    </m:sSub>
                    <m:r>
                      <a:rPr lang="en-US" sz="3200" i="1">
                        <a:latin typeface="Cambria Math" charset="0"/>
                        <a:ea typeface="Avenir Book" charset="0"/>
                        <a:cs typeface="Avenir Book" charset="0"/>
                      </a:rPr>
                      <m:t>𝑥</m:t>
                    </m:r>
                  </m:oMath>
                </a14:m>
                <a:endParaRPr lang="en-US" sz="3200" dirty="0">
                  <a:latin typeface="Avenir Book" charset="0"/>
                  <a:ea typeface="Avenir Book" charset="0"/>
                  <a:cs typeface="Avenir Book"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218259" y="3706277"/>
                <a:ext cx="3047116" cy="536301"/>
              </a:xfrm>
              <a:prstGeom prst="rect">
                <a:avLst/>
              </a:prstGeom>
              <a:blipFill rotWithShape="0">
                <a:blip r:embed="rId3"/>
                <a:stretch>
                  <a:fillRect t="-18182" b="-42045"/>
                </a:stretch>
              </a:blipFill>
            </p:spPr>
            <p:txBody>
              <a:bodyPr/>
              <a:lstStyle/>
              <a:p>
                <a:r>
                  <a:rPr lang="en-US">
                    <a:noFill/>
                  </a:rPr>
                  <a:t> </a:t>
                </a:r>
              </a:p>
            </p:txBody>
          </p:sp>
        </mc:Fallback>
      </mc:AlternateContent>
      <p:cxnSp>
        <p:nvCxnSpPr>
          <p:cNvPr id="32" name="Straight Connector 31"/>
          <p:cNvCxnSpPr/>
          <p:nvPr/>
        </p:nvCxnSpPr>
        <p:spPr>
          <a:xfrm flipV="1">
            <a:off x="3573640" y="1721851"/>
            <a:ext cx="2691735" cy="84116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2104833" y="4456769"/>
                <a:ext cx="5008151" cy="276999"/>
              </a:xfrm>
              <a:prstGeom prst="rect">
                <a:avLst/>
              </a:prstGeom>
              <a:noFill/>
              <a:ln w="25400">
                <a:noFill/>
              </a:ln>
            </p:spPr>
            <p:txBody>
              <a:bodyPr wrap="square" lIns="0" tIns="0" rIns="0" bIns="0" rtlCol="0">
                <a:spAutoFit/>
              </a:bodyPr>
              <a:lstStyle/>
              <a:p>
                <a:pPr algn="ctr"/>
                <a14:m>
                  <m:oMath xmlns:m="http://schemas.openxmlformats.org/officeDocument/2006/math">
                    <m:sSub>
                      <m:sSubPr>
                        <m:ctrlPr>
                          <a:rPr lang="en-US" sz="1800" i="1" smtClean="0">
                            <a:latin typeface="Cambria Math" panose="02040503050406030204" pitchFamily="18" charset="0"/>
                            <a:ea typeface="Avenir Book" charset="0"/>
                            <a:cs typeface="Avenir Book" charset="0"/>
                          </a:rPr>
                        </m:ctrlPr>
                      </m:sSubPr>
                      <m:e>
                        <m:r>
                          <a:rPr lang="en-US" sz="1800" i="1" smtClean="0">
                            <a:latin typeface="Cambria Math" charset="0"/>
                            <a:ea typeface="Avenir Book" charset="0"/>
                            <a:cs typeface="Avenir Book" charset="0"/>
                          </a:rPr>
                          <m:t> </m:t>
                        </m:r>
                        <m:r>
                          <a:rPr lang="en-US" sz="1800" i="1">
                            <a:latin typeface="Cambria Math" charset="0"/>
                            <a:ea typeface="Avenir Book" charset="0"/>
                            <a:cs typeface="Avenir Book" charset="0"/>
                          </a:rPr>
                          <m:t>𝛽</m:t>
                        </m:r>
                      </m:e>
                      <m:sub>
                        <m:r>
                          <a:rPr lang="en-US" sz="1800" i="1" smtClean="0">
                            <a:latin typeface="Cambria Math" charset="0"/>
                            <a:ea typeface="Avenir Book" charset="0"/>
                            <a:cs typeface="Avenir Book" charset="0"/>
                          </a:rPr>
                          <m:t>0</m:t>
                        </m:r>
                      </m:sub>
                    </m:sSub>
                    <m:r>
                      <m:rPr>
                        <m:nor/>
                      </m:rPr>
                      <a:rPr lang="en-US" sz="1800" dirty="0">
                        <a:latin typeface="Avenir Book" charset="0"/>
                        <a:ea typeface="Avenir Book" charset="0"/>
                        <a:cs typeface="Avenir Book" charset="0"/>
                      </a:rPr>
                      <m:t>= </m:t>
                    </m:r>
                    <m:r>
                      <m:rPr>
                        <m:nor/>
                      </m:rPr>
                      <a:rPr lang="en-US" sz="1800" dirty="0" smtClean="0">
                        <a:latin typeface="Avenir Book" charset="0"/>
                        <a:ea typeface="Avenir Book" charset="0"/>
                        <a:cs typeface="Avenir Book" charset="0"/>
                      </a:rPr>
                      <m:t>80 </m:t>
                    </m:r>
                    <m:r>
                      <m:rPr>
                        <m:nor/>
                      </m:rPr>
                      <a:rPr lang="en-US" sz="1800" dirty="0" smtClean="0">
                        <a:latin typeface="Avenir Book" charset="0"/>
                        <a:ea typeface="Avenir Book" charset="0"/>
                        <a:cs typeface="Avenir Book" charset="0"/>
                      </a:rPr>
                      <m:t>million</m:t>
                    </m:r>
                    <m:r>
                      <a:rPr lang="en-US" sz="1800" dirty="0" smtClean="0">
                        <a:latin typeface="Cambria Math" charset="0"/>
                        <a:ea typeface="Avenir Book" charset="0"/>
                        <a:cs typeface="Avenir Book" charset="0"/>
                      </a:rPr>
                      <m:t>, </m:t>
                    </m:r>
                    <m:sSub>
                      <m:sSubPr>
                        <m:ctrlPr>
                          <a:rPr lang="en-US" sz="1800" i="1">
                            <a:latin typeface="Cambria Math" panose="02040503050406030204" pitchFamily="18" charset="0"/>
                            <a:ea typeface="Avenir Book" charset="0"/>
                            <a:cs typeface="Avenir Book" charset="0"/>
                          </a:rPr>
                        </m:ctrlPr>
                      </m:sSubPr>
                      <m:e>
                        <m:r>
                          <a:rPr lang="en-US" sz="1800" i="1" smtClean="0">
                            <a:latin typeface="Cambria Math" charset="0"/>
                            <a:ea typeface="Avenir Book" charset="0"/>
                            <a:cs typeface="Avenir Book" charset="0"/>
                          </a:rPr>
                          <m:t> </m:t>
                        </m:r>
                        <m:r>
                          <a:rPr lang="en-US" sz="1800" i="1">
                            <a:latin typeface="Cambria Math" charset="0"/>
                            <a:ea typeface="Avenir Book" charset="0"/>
                            <a:cs typeface="Avenir Book" charset="0"/>
                          </a:rPr>
                          <m:t>𝛽</m:t>
                        </m:r>
                      </m:e>
                      <m:sub>
                        <m:r>
                          <a:rPr lang="en-US" sz="1800" i="1" smtClean="0">
                            <a:latin typeface="Cambria Math" charset="0"/>
                            <a:ea typeface="Avenir Book" charset="0"/>
                            <a:cs typeface="Avenir Book" charset="0"/>
                          </a:rPr>
                          <m:t>1</m:t>
                        </m:r>
                      </m:sub>
                    </m:sSub>
                  </m:oMath>
                </a14:m>
                <a:r>
                  <a:rPr lang="en-US" sz="1800" dirty="0">
                    <a:latin typeface="Avenir Book" charset="0"/>
                    <a:ea typeface="Avenir Book" charset="0"/>
                    <a:cs typeface="Avenir Book" charset="0"/>
                  </a:rPr>
                  <a:t>= 0.6</a:t>
                </a:r>
              </a:p>
            </p:txBody>
          </p:sp>
        </mc:Choice>
        <mc:Fallback xmlns="">
          <p:sp>
            <p:nvSpPr>
              <p:cNvPr id="23" name="TextBox 22"/>
              <p:cNvSpPr txBox="1">
                <a:spLocks noRot="1" noChangeAspect="1" noMove="1" noResize="1" noEditPoints="1" noAdjustHandles="1" noChangeArrowheads="1" noChangeShapeType="1" noTextEdit="1"/>
              </p:cNvSpPr>
              <p:nvPr/>
            </p:nvSpPr>
            <p:spPr>
              <a:xfrm>
                <a:off x="2104833" y="4456769"/>
                <a:ext cx="5008151" cy="276999"/>
              </a:xfrm>
              <a:prstGeom prst="rect">
                <a:avLst/>
              </a:prstGeom>
              <a:blipFill rotWithShape="0">
                <a:blip r:embed="rId4"/>
                <a:stretch>
                  <a:fillRect t="-145652" b="-173913"/>
                </a:stretch>
              </a:blipFill>
              <a:ln w="25400">
                <a:noFill/>
              </a:ln>
            </p:spPr>
            <p:txBody>
              <a:bodyPr/>
              <a:lstStyle/>
              <a:p>
                <a:r>
                  <a:rPr lang="en-US">
                    <a:noFill/>
                  </a:rPr>
                  <a:t> </a:t>
                </a:r>
              </a:p>
            </p:txBody>
          </p:sp>
        </mc:Fallback>
      </mc:AlternateContent>
      <p:sp>
        <p:nvSpPr>
          <p:cNvPr id="25" name="Oval 24"/>
          <p:cNvSpPr/>
          <p:nvPr/>
        </p:nvSpPr>
        <p:spPr>
          <a:xfrm>
            <a:off x="5114629" y="151381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26" name="Oval 25"/>
          <p:cNvSpPr/>
          <p:nvPr/>
        </p:nvSpPr>
        <p:spPr>
          <a:xfrm>
            <a:off x="5832179" y="243456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27" name="Oval 26"/>
          <p:cNvSpPr/>
          <p:nvPr/>
        </p:nvSpPr>
        <p:spPr>
          <a:xfrm>
            <a:off x="5092404" y="272666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28" name="Oval 27"/>
          <p:cNvSpPr/>
          <p:nvPr/>
        </p:nvSpPr>
        <p:spPr>
          <a:xfrm>
            <a:off x="4793954" y="213533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29" name="Oval 28"/>
          <p:cNvSpPr/>
          <p:nvPr/>
        </p:nvSpPr>
        <p:spPr>
          <a:xfrm>
            <a:off x="3990679" y="2100405"/>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0" name="Oval 29"/>
          <p:cNvSpPr/>
          <p:nvPr/>
        </p:nvSpPr>
        <p:spPr>
          <a:xfrm>
            <a:off x="3997029" y="2284555"/>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1" name="Oval 30"/>
          <p:cNvSpPr/>
          <p:nvPr/>
        </p:nvSpPr>
        <p:spPr>
          <a:xfrm>
            <a:off x="3574754" y="2554444"/>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3" name="Oval 32"/>
          <p:cNvSpPr/>
          <p:nvPr/>
        </p:nvSpPr>
        <p:spPr>
          <a:xfrm>
            <a:off x="3746204" y="2964019"/>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4" name="Oval 33"/>
          <p:cNvSpPr/>
          <p:nvPr/>
        </p:nvSpPr>
        <p:spPr>
          <a:xfrm>
            <a:off x="4178004" y="2758186"/>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5" name="Oval 34"/>
          <p:cNvSpPr/>
          <p:nvPr/>
        </p:nvSpPr>
        <p:spPr>
          <a:xfrm>
            <a:off x="4739710" y="1253741"/>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6" name="Oval 35"/>
          <p:cNvSpPr/>
          <p:nvPr/>
        </p:nvSpPr>
        <p:spPr>
          <a:xfrm>
            <a:off x="5292160" y="188407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7" name="Oval 36"/>
          <p:cNvSpPr/>
          <p:nvPr/>
        </p:nvSpPr>
        <p:spPr>
          <a:xfrm>
            <a:off x="4580960" y="171756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8" name="Oval 37"/>
          <p:cNvSpPr/>
          <p:nvPr/>
        </p:nvSpPr>
        <p:spPr>
          <a:xfrm>
            <a:off x="4492060" y="238792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9" name="Oval 38"/>
          <p:cNvSpPr/>
          <p:nvPr/>
        </p:nvSpPr>
        <p:spPr>
          <a:xfrm>
            <a:off x="4392316" y="2052744"/>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cxnSp>
        <p:nvCxnSpPr>
          <p:cNvPr id="40" name="Straight Arrow Connector 39"/>
          <p:cNvCxnSpPr/>
          <p:nvPr/>
        </p:nvCxnSpPr>
        <p:spPr>
          <a:xfrm flipV="1">
            <a:off x="3448701" y="1067710"/>
            <a:ext cx="0" cy="213134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448701" y="3191166"/>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2" name="object 3"/>
          <p:cNvSpPr txBox="1"/>
          <p:nvPr/>
        </p:nvSpPr>
        <p:spPr>
          <a:xfrm>
            <a:off x="3388994"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43" name="object 3"/>
          <p:cNvSpPr txBox="1"/>
          <p:nvPr/>
        </p:nvSpPr>
        <p:spPr>
          <a:xfrm>
            <a:off x="3182044" y="2288406"/>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44" name="object 3"/>
          <p:cNvSpPr txBox="1"/>
          <p:nvPr/>
        </p:nvSpPr>
        <p:spPr>
          <a:xfrm>
            <a:off x="3182044" y="161526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45" name="object 3"/>
          <p:cNvSpPr txBox="1"/>
          <p:nvPr/>
        </p:nvSpPr>
        <p:spPr>
          <a:xfrm>
            <a:off x="3060652" y="908209"/>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46" name="object 3"/>
          <p:cNvSpPr txBox="1"/>
          <p:nvPr/>
        </p:nvSpPr>
        <p:spPr>
          <a:xfrm>
            <a:off x="4657548"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47" name="object 3"/>
          <p:cNvSpPr txBox="1"/>
          <p:nvPr/>
        </p:nvSpPr>
        <p:spPr>
          <a:xfrm>
            <a:off x="6078500" y="3072507"/>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48" name="Oval 47"/>
          <p:cNvSpPr/>
          <p:nvPr/>
        </p:nvSpPr>
        <p:spPr>
          <a:xfrm>
            <a:off x="5832179" y="243456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5081016" y="2729980"/>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5292160" y="188407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4793954" y="2123942"/>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5095815" y="1495715"/>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734016" y="124119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560733" y="1705370"/>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369088" y="204046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488964" y="238792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166616" y="2753693"/>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001452" y="2279682"/>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975761" y="2086509"/>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572297" y="255369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723582" y="2957331"/>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bject 3"/>
          <p:cNvSpPr txBox="1"/>
          <p:nvPr/>
        </p:nvSpPr>
        <p:spPr>
          <a:xfrm>
            <a:off x="5862181"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63" name="object 3"/>
          <p:cNvSpPr txBox="1"/>
          <p:nvPr/>
        </p:nvSpPr>
        <p:spPr>
          <a:xfrm>
            <a:off x="4515008" y="3395154"/>
            <a:ext cx="558143"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Budget</a:t>
            </a:r>
            <a:endParaRPr sz="1200" dirty="0">
              <a:latin typeface="Avenir Book" charset="0"/>
              <a:ea typeface="Avenir Book" charset="0"/>
              <a:cs typeface="Avenir Book" charset="0"/>
            </a:endParaRPr>
          </a:p>
        </p:txBody>
      </p:sp>
      <p:sp>
        <p:nvSpPr>
          <p:cNvPr id="64" name="object 3"/>
          <p:cNvSpPr txBox="1"/>
          <p:nvPr/>
        </p:nvSpPr>
        <p:spPr>
          <a:xfrm rot="16200000">
            <a:off x="2594971" y="1960498"/>
            <a:ext cx="726556"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Box Office</a:t>
            </a:r>
            <a:endParaRPr sz="1200" dirty="0">
              <a:latin typeface="Avenir Book" charset="0"/>
              <a:ea typeface="Avenir Book" charset="0"/>
              <a:cs typeface="Avenir Book" charset="0"/>
            </a:endParaRPr>
          </a:p>
        </p:txBody>
      </p:sp>
    </p:spTree>
    <p:extLst>
      <p:ext uri="{BB962C8B-B14F-4D97-AF65-F5344CB8AC3E}">
        <p14:creationId xmlns:p14="http://schemas.microsoft.com/office/powerpoint/2010/main" val="3721541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Linear Regression: Predictions</a:t>
            </a:r>
          </a:p>
        </p:txBody>
      </p:sp>
      <mc:AlternateContent xmlns:mc="http://schemas.openxmlformats.org/markup-compatibility/2006" xmlns:a14="http://schemas.microsoft.com/office/drawing/2010/main">
        <mc:Choice Requires="a14">
          <p:sp>
            <p:nvSpPr>
              <p:cNvPr id="15" name="TextBox 14"/>
              <p:cNvSpPr txBox="1"/>
              <p:nvPr/>
            </p:nvSpPr>
            <p:spPr>
              <a:xfrm>
                <a:off x="3218259" y="3730663"/>
                <a:ext cx="3047116" cy="536301"/>
              </a:xfrm>
              <a:prstGeom prst="rect">
                <a:avLst/>
              </a:prstGeom>
              <a:noFill/>
            </p:spPr>
            <p:txBody>
              <a:bodyPr wrap="none" lIns="0" tIns="0" rIns="0" bIns="0" rtlCol="0">
                <a:spAutoFit/>
              </a:bodyPr>
              <a:lstStyle/>
              <a:p>
                <a14:m>
                  <m:oMath xmlns:m="http://schemas.openxmlformats.org/officeDocument/2006/math">
                    <m:sSub>
                      <m:sSubPr>
                        <m:ctrlPr>
                          <a:rPr lang="en-US" sz="3200" i="1" smtClean="0">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𝑦</m:t>
                        </m:r>
                      </m:e>
                      <m:sub>
                        <m:r>
                          <a:rPr lang="en-US" sz="3200" i="1" smtClean="0">
                            <a:latin typeface="Cambria Math" charset="0"/>
                            <a:ea typeface="Avenir Book" charset="0"/>
                            <a:cs typeface="Avenir Book" charset="0"/>
                          </a:rPr>
                          <m:t>𝛽</m:t>
                        </m:r>
                      </m:sub>
                    </m:sSub>
                    <m:d>
                      <m:dPr>
                        <m:ctrlPr>
                          <a:rPr lang="en-US" sz="3200" i="1" smtClean="0">
                            <a:latin typeface="Cambria Math" panose="02040503050406030204" pitchFamily="18" charset="0"/>
                            <a:ea typeface="Avenir Book" charset="0"/>
                            <a:cs typeface="Avenir Book" charset="0"/>
                          </a:rPr>
                        </m:ctrlPr>
                      </m:dPr>
                      <m:e>
                        <m:r>
                          <a:rPr lang="en-US" sz="3200" i="1" smtClean="0">
                            <a:latin typeface="Cambria Math" charset="0"/>
                            <a:ea typeface="Avenir Book" charset="0"/>
                            <a:cs typeface="Avenir Book" charset="0"/>
                          </a:rPr>
                          <m:t>𝑥</m:t>
                        </m:r>
                      </m:e>
                    </m:d>
                    <m:r>
                      <a:rPr lang="en-US" sz="3200" i="1" smtClean="0">
                        <a:latin typeface="Cambria Math" charset="0"/>
                        <a:ea typeface="Avenir Book" charset="0"/>
                        <a:cs typeface="Avenir Book" charset="0"/>
                      </a:rPr>
                      <m:t>=</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smtClean="0">
                            <a:latin typeface="Cambria Math" charset="0"/>
                            <a:ea typeface="Avenir Book" charset="0"/>
                            <a:cs typeface="Avenir Book" charset="0"/>
                          </a:rPr>
                          <m:t>0</m:t>
                        </m:r>
                      </m:sub>
                    </m:sSub>
                  </m:oMath>
                </a14:m>
                <a:r>
                  <a:rPr lang="en-US" sz="3200" dirty="0">
                    <a:latin typeface="Avenir Book" charset="0"/>
                    <a:ea typeface="Avenir Book" charset="0"/>
                    <a:cs typeface="Avenir Book" charset="0"/>
                  </a:rPr>
                  <a:t> + </a:t>
                </a:r>
                <a14:m>
                  <m:oMath xmlns:m="http://schemas.openxmlformats.org/officeDocument/2006/math">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smtClean="0">
                            <a:latin typeface="Cambria Math" charset="0"/>
                            <a:ea typeface="Avenir Book" charset="0"/>
                            <a:cs typeface="Avenir Book" charset="0"/>
                          </a:rPr>
                          <m:t>1</m:t>
                        </m:r>
                      </m:sub>
                    </m:sSub>
                    <m:r>
                      <a:rPr lang="en-US" sz="3200" i="1">
                        <a:latin typeface="Cambria Math" charset="0"/>
                        <a:ea typeface="Avenir Book" charset="0"/>
                        <a:cs typeface="Avenir Book" charset="0"/>
                      </a:rPr>
                      <m:t>𝑥</m:t>
                    </m:r>
                  </m:oMath>
                </a14:m>
                <a:endParaRPr lang="en-US" sz="3200" dirty="0">
                  <a:latin typeface="Avenir Book" charset="0"/>
                  <a:ea typeface="Avenir Book" charset="0"/>
                  <a:cs typeface="Avenir Book"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218259" y="3730663"/>
                <a:ext cx="3047116" cy="536301"/>
              </a:xfrm>
              <a:prstGeom prst="rect">
                <a:avLst/>
              </a:prstGeom>
              <a:blipFill rotWithShape="0">
                <a:blip r:embed="rId3"/>
                <a:stretch>
                  <a:fillRect t="-18182" b="-420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104833" y="4256748"/>
                <a:ext cx="5008151" cy="553998"/>
              </a:xfrm>
              <a:prstGeom prst="rect">
                <a:avLst/>
              </a:prstGeom>
              <a:noFill/>
              <a:ln w="25400">
                <a:noFill/>
              </a:ln>
            </p:spPr>
            <p:txBody>
              <a:bodyPr wrap="square" lIns="0" tIns="0" rIns="0" bIns="0" rtlCol="0">
                <a:spAutoFit/>
              </a:bodyPr>
              <a:lstStyle/>
              <a:p>
                <a:pPr algn="ctr"/>
                <a14:m>
                  <m:oMath xmlns:m="http://schemas.openxmlformats.org/officeDocument/2006/math">
                    <m:sSub>
                      <m:sSubPr>
                        <m:ctrlPr>
                          <a:rPr lang="en-US" sz="1800" i="1" smtClean="0">
                            <a:latin typeface="Cambria Math" panose="02040503050406030204" pitchFamily="18" charset="0"/>
                            <a:ea typeface="Avenir Book" charset="0"/>
                            <a:cs typeface="Avenir Book" charset="0"/>
                          </a:rPr>
                        </m:ctrlPr>
                      </m:sSubPr>
                      <m:e>
                        <m:r>
                          <a:rPr lang="en-US" sz="1800" i="1" smtClean="0">
                            <a:latin typeface="Cambria Math" charset="0"/>
                            <a:ea typeface="Avenir Book" charset="0"/>
                            <a:cs typeface="Avenir Book" charset="0"/>
                          </a:rPr>
                          <m:t> </m:t>
                        </m:r>
                        <m:r>
                          <a:rPr lang="en-US" sz="1800" i="1">
                            <a:latin typeface="Cambria Math" charset="0"/>
                            <a:ea typeface="Avenir Book" charset="0"/>
                            <a:cs typeface="Avenir Book" charset="0"/>
                          </a:rPr>
                          <m:t>𝛽</m:t>
                        </m:r>
                      </m:e>
                      <m:sub>
                        <m:r>
                          <a:rPr lang="en-US" sz="1800" i="1" smtClean="0">
                            <a:latin typeface="Cambria Math" charset="0"/>
                            <a:ea typeface="Avenir Book" charset="0"/>
                            <a:cs typeface="Avenir Book" charset="0"/>
                          </a:rPr>
                          <m:t>0</m:t>
                        </m:r>
                      </m:sub>
                    </m:sSub>
                    <m:r>
                      <m:rPr>
                        <m:nor/>
                      </m:rPr>
                      <a:rPr lang="en-US" sz="1800" dirty="0">
                        <a:latin typeface="Avenir Book" charset="0"/>
                        <a:ea typeface="Avenir Book" charset="0"/>
                        <a:cs typeface="Avenir Book" charset="0"/>
                      </a:rPr>
                      <m:t>= </m:t>
                    </m:r>
                    <m:r>
                      <m:rPr>
                        <m:nor/>
                      </m:rPr>
                      <a:rPr lang="en-US" sz="1800" dirty="0" smtClean="0">
                        <a:latin typeface="Avenir Book" charset="0"/>
                        <a:ea typeface="Avenir Book" charset="0"/>
                        <a:cs typeface="Avenir Book" charset="0"/>
                      </a:rPr>
                      <m:t>80 </m:t>
                    </m:r>
                    <m:r>
                      <m:rPr>
                        <m:nor/>
                      </m:rPr>
                      <a:rPr lang="en-US" sz="1800" dirty="0" smtClean="0">
                        <a:latin typeface="Avenir Book" charset="0"/>
                        <a:ea typeface="Avenir Book" charset="0"/>
                        <a:cs typeface="Avenir Book" charset="0"/>
                      </a:rPr>
                      <m:t>million</m:t>
                    </m:r>
                    <m:r>
                      <a:rPr lang="en-US" sz="1800" dirty="0" smtClean="0">
                        <a:latin typeface="Cambria Math" charset="0"/>
                        <a:ea typeface="Avenir Book" charset="0"/>
                        <a:cs typeface="Avenir Book" charset="0"/>
                      </a:rPr>
                      <m:t>, </m:t>
                    </m:r>
                    <m:sSub>
                      <m:sSubPr>
                        <m:ctrlPr>
                          <a:rPr lang="en-US" sz="1800" i="1">
                            <a:latin typeface="Cambria Math" panose="02040503050406030204" pitchFamily="18" charset="0"/>
                            <a:ea typeface="Avenir Book" charset="0"/>
                            <a:cs typeface="Avenir Book" charset="0"/>
                          </a:rPr>
                        </m:ctrlPr>
                      </m:sSubPr>
                      <m:e>
                        <m:r>
                          <a:rPr lang="en-US" sz="1800" i="1" smtClean="0">
                            <a:latin typeface="Cambria Math" charset="0"/>
                            <a:ea typeface="Avenir Book" charset="0"/>
                            <a:cs typeface="Avenir Book" charset="0"/>
                          </a:rPr>
                          <m:t> </m:t>
                        </m:r>
                        <m:r>
                          <a:rPr lang="en-US" sz="1800" i="1">
                            <a:latin typeface="Cambria Math" charset="0"/>
                            <a:ea typeface="Avenir Book" charset="0"/>
                            <a:cs typeface="Avenir Book" charset="0"/>
                          </a:rPr>
                          <m:t>𝛽</m:t>
                        </m:r>
                      </m:e>
                      <m:sub>
                        <m:r>
                          <a:rPr lang="en-US" sz="1800" i="1" smtClean="0">
                            <a:latin typeface="Cambria Math" charset="0"/>
                            <a:ea typeface="Avenir Book" charset="0"/>
                            <a:cs typeface="Avenir Book" charset="0"/>
                          </a:rPr>
                          <m:t>1</m:t>
                        </m:r>
                      </m:sub>
                    </m:sSub>
                  </m:oMath>
                </a14:m>
                <a:r>
                  <a:rPr lang="en-US" sz="1800" dirty="0">
                    <a:latin typeface="Avenir Book" charset="0"/>
                    <a:ea typeface="Avenir Book" charset="0"/>
                    <a:cs typeface="Avenir Book" charset="0"/>
                  </a:rPr>
                  <a:t>= 0.6</a:t>
                </a:r>
              </a:p>
              <a:p>
                <a:pPr algn="ctr"/>
                <a:r>
                  <a:rPr lang="en-US" sz="1800" dirty="0">
                    <a:latin typeface="Avenir Book" charset="0"/>
                    <a:ea typeface="Avenir Book" charset="0"/>
                    <a:cs typeface="Avenir Book" charset="0"/>
                  </a:rPr>
                  <a:t>Predict 175 Million Gross for 160 Million Budget</a:t>
                </a:r>
              </a:p>
            </p:txBody>
          </p:sp>
        </mc:Choice>
        <mc:Fallback xmlns="">
          <p:sp>
            <p:nvSpPr>
              <p:cNvPr id="18" name="TextBox 17"/>
              <p:cNvSpPr txBox="1">
                <a:spLocks noRot="1" noChangeAspect="1" noMove="1" noResize="1" noEditPoints="1" noAdjustHandles="1" noChangeArrowheads="1" noChangeShapeType="1" noTextEdit="1"/>
              </p:cNvSpPr>
              <p:nvPr/>
            </p:nvSpPr>
            <p:spPr>
              <a:xfrm>
                <a:off x="2104833" y="4256748"/>
                <a:ext cx="5008151" cy="553998"/>
              </a:xfrm>
              <a:prstGeom prst="rect">
                <a:avLst/>
              </a:prstGeom>
              <a:blipFill rotWithShape="0">
                <a:blip r:embed="rId4"/>
                <a:stretch>
                  <a:fillRect l="-1946" t="-73626" r="-1946" b="-38462"/>
                </a:stretch>
              </a:blipFill>
              <a:ln w="25400">
                <a:noFill/>
              </a:ln>
            </p:spPr>
            <p:txBody>
              <a:bodyPr/>
              <a:lstStyle/>
              <a:p>
                <a:r>
                  <a:rPr lang="en-US">
                    <a:noFill/>
                  </a:rPr>
                  <a:t> </a:t>
                </a:r>
              </a:p>
            </p:txBody>
          </p:sp>
        </mc:Fallback>
      </mc:AlternateContent>
      <p:cxnSp>
        <p:nvCxnSpPr>
          <p:cNvPr id="25" name="Straight Connector 24"/>
          <p:cNvCxnSpPr/>
          <p:nvPr/>
        </p:nvCxnSpPr>
        <p:spPr>
          <a:xfrm>
            <a:off x="5473685" y="1969445"/>
            <a:ext cx="0" cy="1189630"/>
          </a:xfrm>
          <a:prstGeom prst="line">
            <a:avLst/>
          </a:prstGeom>
          <a:ln w="19050">
            <a:solidFill>
              <a:srgbClr val="5E5E5E"/>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3442028" y="1993010"/>
            <a:ext cx="2031657" cy="12985"/>
          </a:xfrm>
          <a:prstGeom prst="line">
            <a:avLst/>
          </a:prstGeom>
          <a:ln w="19050">
            <a:solidFill>
              <a:srgbClr val="5E5E5E"/>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573640" y="1783168"/>
            <a:ext cx="2495520" cy="77985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5114629" y="151381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0" name="Oval 29"/>
          <p:cNvSpPr/>
          <p:nvPr/>
        </p:nvSpPr>
        <p:spPr>
          <a:xfrm>
            <a:off x="5832179" y="243456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1" name="Oval 30"/>
          <p:cNvSpPr/>
          <p:nvPr/>
        </p:nvSpPr>
        <p:spPr>
          <a:xfrm>
            <a:off x="5092404" y="272666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3" name="Oval 32"/>
          <p:cNvSpPr/>
          <p:nvPr/>
        </p:nvSpPr>
        <p:spPr>
          <a:xfrm>
            <a:off x="4793954" y="213533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4" name="Oval 33"/>
          <p:cNvSpPr/>
          <p:nvPr/>
        </p:nvSpPr>
        <p:spPr>
          <a:xfrm>
            <a:off x="3990679" y="2100405"/>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5" name="Oval 34"/>
          <p:cNvSpPr/>
          <p:nvPr/>
        </p:nvSpPr>
        <p:spPr>
          <a:xfrm>
            <a:off x="3997029" y="2284555"/>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6" name="Oval 35"/>
          <p:cNvSpPr/>
          <p:nvPr/>
        </p:nvSpPr>
        <p:spPr>
          <a:xfrm>
            <a:off x="3574754" y="2554444"/>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7" name="Oval 36"/>
          <p:cNvSpPr/>
          <p:nvPr/>
        </p:nvSpPr>
        <p:spPr>
          <a:xfrm>
            <a:off x="3746204" y="2964019"/>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8" name="Oval 37"/>
          <p:cNvSpPr/>
          <p:nvPr/>
        </p:nvSpPr>
        <p:spPr>
          <a:xfrm>
            <a:off x="4178004" y="2758186"/>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9" name="Oval 38"/>
          <p:cNvSpPr/>
          <p:nvPr/>
        </p:nvSpPr>
        <p:spPr>
          <a:xfrm>
            <a:off x="4739710" y="1253741"/>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40" name="Oval 39"/>
          <p:cNvSpPr/>
          <p:nvPr/>
        </p:nvSpPr>
        <p:spPr>
          <a:xfrm>
            <a:off x="5292160" y="188407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41" name="Oval 40"/>
          <p:cNvSpPr/>
          <p:nvPr/>
        </p:nvSpPr>
        <p:spPr>
          <a:xfrm>
            <a:off x="4580960" y="171756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42" name="Oval 41"/>
          <p:cNvSpPr/>
          <p:nvPr/>
        </p:nvSpPr>
        <p:spPr>
          <a:xfrm>
            <a:off x="4492060" y="238792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43" name="Oval 42"/>
          <p:cNvSpPr/>
          <p:nvPr/>
        </p:nvSpPr>
        <p:spPr>
          <a:xfrm>
            <a:off x="4392316" y="2052744"/>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cxnSp>
        <p:nvCxnSpPr>
          <p:cNvPr id="44" name="Straight Arrow Connector 43"/>
          <p:cNvCxnSpPr/>
          <p:nvPr/>
        </p:nvCxnSpPr>
        <p:spPr>
          <a:xfrm flipV="1">
            <a:off x="3448701" y="1067710"/>
            <a:ext cx="0" cy="213134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3448701" y="3191166"/>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6" name="object 3"/>
          <p:cNvSpPr txBox="1"/>
          <p:nvPr/>
        </p:nvSpPr>
        <p:spPr>
          <a:xfrm>
            <a:off x="3388994"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47" name="object 3"/>
          <p:cNvSpPr txBox="1"/>
          <p:nvPr/>
        </p:nvSpPr>
        <p:spPr>
          <a:xfrm>
            <a:off x="3182044" y="2288406"/>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48" name="object 3"/>
          <p:cNvSpPr txBox="1"/>
          <p:nvPr/>
        </p:nvSpPr>
        <p:spPr>
          <a:xfrm>
            <a:off x="3182044" y="161526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49" name="object 3"/>
          <p:cNvSpPr txBox="1"/>
          <p:nvPr/>
        </p:nvSpPr>
        <p:spPr>
          <a:xfrm>
            <a:off x="3060652" y="908209"/>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50" name="object 3"/>
          <p:cNvSpPr txBox="1"/>
          <p:nvPr/>
        </p:nvSpPr>
        <p:spPr>
          <a:xfrm>
            <a:off x="4657548"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51" name="object 3"/>
          <p:cNvSpPr txBox="1"/>
          <p:nvPr/>
        </p:nvSpPr>
        <p:spPr>
          <a:xfrm>
            <a:off x="6078500" y="3072507"/>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52" name="Oval 51"/>
          <p:cNvSpPr/>
          <p:nvPr/>
        </p:nvSpPr>
        <p:spPr>
          <a:xfrm>
            <a:off x="5832179" y="243456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5081016" y="2729980"/>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292160" y="188407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793954" y="2123942"/>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095815" y="1495715"/>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734016" y="124119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560733" y="1705370"/>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369088" y="204046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4488964" y="238792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166616" y="2753693"/>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001452" y="2279682"/>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975761" y="2086509"/>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572297" y="255369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723582" y="2957331"/>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bject 3"/>
          <p:cNvSpPr txBox="1"/>
          <p:nvPr/>
        </p:nvSpPr>
        <p:spPr>
          <a:xfrm>
            <a:off x="5862181"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67" name="object 3"/>
          <p:cNvSpPr txBox="1"/>
          <p:nvPr/>
        </p:nvSpPr>
        <p:spPr>
          <a:xfrm>
            <a:off x="4515008" y="3395154"/>
            <a:ext cx="558143"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Budget</a:t>
            </a:r>
            <a:endParaRPr sz="1200" dirty="0">
              <a:latin typeface="Avenir Book" charset="0"/>
              <a:ea typeface="Avenir Book" charset="0"/>
              <a:cs typeface="Avenir Book" charset="0"/>
            </a:endParaRPr>
          </a:p>
        </p:txBody>
      </p:sp>
      <p:sp>
        <p:nvSpPr>
          <p:cNvPr id="68" name="object 3"/>
          <p:cNvSpPr txBox="1"/>
          <p:nvPr/>
        </p:nvSpPr>
        <p:spPr>
          <a:xfrm rot="16200000">
            <a:off x="2594971" y="1960498"/>
            <a:ext cx="726556"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Box Office</a:t>
            </a:r>
            <a:endParaRPr sz="1200" dirty="0">
              <a:latin typeface="Avenir Book" charset="0"/>
              <a:ea typeface="Avenir Book" charset="0"/>
              <a:cs typeface="Avenir Book" charset="0"/>
            </a:endParaRPr>
          </a:p>
        </p:txBody>
      </p:sp>
    </p:spTree>
    <p:extLst>
      <p:ext uri="{BB962C8B-B14F-4D97-AF65-F5344CB8AC3E}">
        <p14:creationId xmlns:p14="http://schemas.microsoft.com/office/powerpoint/2010/main" val="3477195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Which Model Fits the Best?</a:t>
            </a:r>
          </a:p>
        </p:txBody>
      </p:sp>
      <p:cxnSp>
        <p:nvCxnSpPr>
          <p:cNvPr id="24" name="Straight Connector 23"/>
          <p:cNvCxnSpPr/>
          <p:nvPr/>
        </p:nvCxnSpPr>
        <p:spPr>
          <a:xfrm flipV="1">
            <a:off x="3573640" y="2206469"/>
            <a:ext cx="2495520" cy="77985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114629" y="1937119"/>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26" name="Oval 25"/>
          <p:cNvSpPr/>
          <p:nvPr/>
        </p:nvSpPr>
        <p:spPr>
          <a:xfrm>
            <a:off x="5832179" y="2857869"/>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27" name="Oval 26"/>
          <p:cNvSpPr/>
          <p:nvPr/>
        </p:nvSpPr>
        <p:spPr>
          <a:xfrm>
            <a:off x="5092404" y="3149969"/>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28" name="Oval 27"/>
          <p:cNvSpPr/>
          <p:nvPr/>
        </p:nvSpPr>
        <p:spPr>
          <a:xfrm>
            <a:off x="4793954" y="2558631"/>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29" name="Oval 28"/>
          <p:cNvSpPr/>
          <p:nvPr/>
        </p:nvSpPr>
        <p:spPr>
          <a:xfrm>
            <a:off x="3990679" y="2523706"/>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2" name="Oval 31"/>
          <p:cNvSpPr/>
          <p:nvPr/>
        </p:nvSpPr>
        <p:spPr>
          <a:xfrm>
            <a:off x="3997029" y="2707856"/>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3" name="Oval 32"/>
          <p:cNvSpPr/>
          <p:nvPr/>
        </p:nvSpPr>
        <p:spPr>
          <a:xfrm>
            <a:off x="3574754" y="2977745"/>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4" name="Oval 33"/>
          <p:cNvSpPr/>
          <p:nvPr/>
        </p:nvSpPr>
        <p:spPr>
          <a:xfrm>
            <a:off x="3746204" y="338732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5" name="Oval 34"/>
          <p:cNvSpPr/>
          <p:nvPr/>
        </p:nvSpPr>
        <p:spPr>
          <a:xfrm>
            <a:off x="4178004" y="318148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6" name="Oval 35"/>
          <p:cNvSpPr/>
          <p:nvPr/>
        </p:nvSpPr>
        <p:spPr>
          <a:xfrm>
            <a:off x="4739710" y="1677042"/>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7" name="Oval 36"/>
          <p:cNvSpPr/>
          <p:nvPr/>
        </p:nvSpPr>
        <p:spPr>
          <a:xfrm>
            <a:off x="5292160" y="230737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8" name="Oval 37"/>
          <p:cNvSpPr/>
          <p:nvPr/>
        </p:nvSpPr>
        <p:spPr>
          <a:xfrm>
            <a:off x="4580960" y="2140861"/>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9" name="Oval 38"/>
          <p:cNvSpPr/>
          <p:nvPr/>
        </p:nvSpPr>
        <p:spPr>
          <a:xfrm>
            <a:off x="4492060" y="281122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40" name="Oval 39"/>
          <p:cNvSpPr/>
          <p:nvPr/>
        </p:nvSpPr>
        <p:spPr>
          <a:xfrm>
            <a:off x="4392316" y="2476045"/>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cxnSp>
        <p:nvCxnSpPr>
          <p:cNvPr id="41" name="Straight Arrow Connector 40"/>
          <p:cNvCxnSpPr/>
          <p:nvPr/>
        </p:nvCxnSpPr>
        <p:spPr>
          <a:xfrm flipV="1">
            <a:off x="3448701" y="1491011"/>
            <a:ext cx="0" cy="213134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448701" y="3614467"/>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3" name="object 3"/>
          <p:cNvSpPr txBox="1"/>
          <p:nvPr/>
        </p:nvSpPr>
        <p:spPr>
          <a:xfrm>
            <a:off x="3388994" y="3565356"/>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44" name="object 3"/>
          <p:cNvSpPr txBox="1"/>
          <p:nvPr/>
        </p:nvSpPr>
        <p:spPr>
          <a:xfrm>
            <a:off x="3182044" y="2711707"/>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45" name="object 3"/>
          <p:cNvSpPr txBox="1"/>
          <p:nvPr/>
        </p:nvSpPr>
        <p:spPr>
          <a:xfrm>
            <a:off x="3182044" y="2038563"/>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46" name="object 3"/>
          <p:cNvSpPr txBox="1"/>
          <p:nvPr/>
        </p:nvSpPr>
        <p:spPr>
          <a:xfrm>
            <a:off x="3060652" y="1331510"/>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47" name="object 3"/>
          <p:cNvSpPr txBox="1"/>
          <p:nvPr/>
        </p:nvSpPr>
        <p:spPr>
          <a:xfrm>
            <a:off x="4657548" y="3565356"/>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48" name="object 3"/>
          <p:cNvSpPr txBox="1"/>
          <p:nvPr/>
        </p:nvSpPr>
        <p:spPr>
          <a:xfrm>
            <a:off x="6078500" y="3495808"/>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49" name="Oval 48"/>
          <p:cNvSpPr/>
          <p:nvPr/>
        </p:nvSpPr>
        <p:spPr>
          <a:xfrm>
            <a:off x="5832179" y="2857869"/>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5081016" y="3153281"/>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5292160" y="230737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793954" y="2547243"/>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5095815" y="1919016"/>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734016" y="1664499"/>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560733" y="2128671"/>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369088" y="246376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488964" y="281122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166616" y="3176994"/>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001452" y="2702983"/>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975761" y="2509810"/>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572297" y="2976999"/>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3723582" y="3380632"/>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bject 3"/>
          <p:cNvSpPr txBox="1"/>
          <p:nvPr/>
        </p:nvSpPr>
        <p:spPr>
          <a:xfrm>
            <a:off x="5862181" y="3565356"/>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64" name="object 3"/>
          <p:cNvSpPr txBox="1"/>
          <p:nvPr/>
        </p:nvSpPr>
        <p:spPr>
          <a:xfrm>
            <a:off x="4515008" y="3818455"/>
            <a:ext cx="558143"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Budget</a:t>
            </a:r>
            <a:endParaRPr sz="1200" dirty="0">
              <a:latin typeface="Avenir Book" charset="0"/>
              <a:ea typeface="Avenir Book" charset="0"/>
              <a:cs typeface="Avenir Book" charset="0"/>
            </a:endParaRPr>
          </a:p>
        </p:txBody>
      </p:sp>
      <p:sp>
        <p:nvSpPr>
          <p:cNvPr id="65" name="object 3"/>
          <p:cNvSpPr txBox="1"/>
          <p:nvPr/>
        </p:nvSpPr>
        <p:spPr>
          <a:xfrm rot="16200000">
            <a:off x="2594971" y="2383799"/>
            <a:ext cx="726556"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Box Office</a:t>
            </a:r>
            <a:endParaRPr sz="1200" dirty="0">
              <a:latin typeface="Avenir Book" charset="0"/>
              <a:ea typeface="Avenir Book" charset="0"/>
              <a:cs typeface="Avenir Book" charset="0"/>
            </a:endParaRPr>
          </a:p>
        </p:txBody>
      </p:sp>
      <p:cxnSp>
        <p:nvCxnSpPr>
          <p:cNvPr id="3" name="Straight Connector 2"/>
          <p:cNvCxnSpPr>
            <a:endCxn id="63" idx="0"/>
          </p:cNvCxnSpPr>
          <p:nvPr/>
        </p:nvCxnSpPr>
        <p:spPr>
          <a:xfrm>
            <a:off x="3843458" y="2045607"/>
            <a:ext cx="2141170" cy="1519749"/>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973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Calculating the Residuals</a:t>
            </a:r>
          </a:p>
        </p:txBody>
      </p:sp>
      <mc:AlternateContent xmlns:mc="http://schemas.openxmlformats.org/markup-compatibility/2006" xmlns:a14="http://schemas.microsoft.com/office/drawing/2010/main">
        <mc:Choice Requires="a14">
          <p:sp>
            <p:nvSpPr>
              <p:cNvPr id="15" name="TextBox 14"/>
              <p:cNvSpPr txBox="1"/>
              <p:nvPr/>
            </p:nvSpPr>
            <p:spPr>
              <a:xfrm>
                <a:off x="3218259" y="3788169"/>
                <a:ext cx="2975558" cy="736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𝑦</m:t>
                          </m:r>
                        </m:e>
                        <m:sub>
                          <m:r>
                            <a:rPr lang="en-US" sz="3200" i="1" smtClean="0">
                              <a:latin typeface="Cambria Math" charset="0"/>
                              <a:ea typeface="Avenir Book" charset="0"/>
                              <a:cs typeface="Avenir Book" charset="0"/>
                            </a:rPr>
                            <m:t>𝛽</m:t>
                          </m:r>
                        </m:sub>
                      </m:sSub>
                      <m:d>
                        <m:dPr>
                          <m:ctrlPr>
                            <a:rPr lang="en-US" sz="3200" i="1" smtClean="0">
                              <a:latin typeface="Cambria Math" panose="02040503050406030204" pitchFamily="18" charset="0"/>
                              <a:ea typeface="Avenir Book" charset="0"/>
                              <a:cs typeface="Avenir Book" charset="0"/>
                            </a:rPr>
                          </m:ctrlPr>
                        </m:dPr>
                        <m:e>
                          <m:sSubSup>
                            <m:sSubSupPr>
                              <m:ctrlPr>
                                <a:rPr lang="en-US" sz="3200" i="1" smtClean="0">
                                  <a:latin typeface="Cambria Math" panose="02040503050406030204" pitchFamily="18" charset="0"/>
                                  <a:ea typeface="Avenir Book" charset="0"/>
                                  <a:cs typeface="Avenir Book" charset="0"/>
                                </a:rPr>
                              </m:ctrlPr>
                            </m:sSubSupPr>
                            <m:e>
                              <m:r>
                                <a:rPr lang="en-US" sz="3200" i="1">
                                  <a:latin typeface="Cambria Math" charset="0"/>
                                  <a:ea typeface="Avenir Book" charset="0"/>
                                  <a:cs typeface="Avenir Book" charset="0"/>
                                </a:rPr>
                                <m:t>𝑥</m:t>
                              </m:r>
                            </m:e>
                            <m:sub>
                              <m:r>
                                <a:rPr lang="en-US" sz="3200" i="1" smtClean="0">
                                  <a:latin typeface="Cambria Math" charset="0"/>
                                  <a:ea typeface="Avenir Book" charset="0"/>
                                  <a:cs typeface="Avenir Book" charset="0"/>
                                </a:rPr>
                                <m:t>𝑜𝑏𝑠</m:t>
                              </m:r>
                            </m:sub>
                            <m:sup>
                              <m:r>
                                <a:rPr lang="en-US" sz="3200" i="1" smtClean="0">
                                  <a:latin typeface="Cambria Math" charset="0"/>
                                  <a:ea typeface="Avenir Book" charset="0"/>
                                  <a:cs typeface="Avenir Book" charset="0"/>
                                </a:rPr>
                                <m:t>(</m:t>
                              </m:r>
                              <m:r>
                                <a:rPr lang="en-US" sz="3200" i="1" smtClean="0">
                                  <a:latin typeface="Cambria Math" charset="0"/>
                                  <a:ea typeface="Avenir Book" charset="0"/>
                                  <a:cs typeface="Avenir Book" charset="0"/>
                                </a:rPr>
                                <m:t>𝑖</m:t>
                              </m:r>
                              <m:r>
                                <a:rPr lang="en-US" sz="3200" i="1" smtClean="0">
                                  <a:latin typeface="Cambria Math" charset="0"/>
                                  <a:ea typeface="Avenir Book" charset="0"/>
                                  <a:cs typeface="Avenir Book" charset="0"/>
                                </a:rPr>
                                <m:t>)</m:t>
                              </m:r>
                            </m:sup>
                          </m:sSubSup>
                        </m:e>
                      </m:d>
                      <m:r>
                        <a:rPr lang="en-US" sz="3200" i="1" smtClean="0">
                          <a:latin typeface="Cambria Math" charset="0"/>
                          <a:ea typeface="Avenir Book" charset="0"/>
                          <a:cs typeface="Avenir Book" charset="0"/>
                        </a:rPr>
                        <m:t>−</m:t>
                      </m:r>
                      <m:sSubSup>
                        <m:sSubSupPr>
                          <m:ctrlPr>
                            <a:rPr lang="en-US" sz="3200" i="1">
                              <a:latin typeface="Cambria Math" panose="02040503050406030204" pitchFamily="18" charset="0"/>
                              <a:ea typeface="Avenir Book" charset="0"/>
                              <a:cs typeface="Avenir Book" charset="0"/>
                            </a:rPr>
                          </m:ctrlPr>
                        </m:sSubSupPr>
                        <m:e>
                          <m:r>
                            <a:rPr lang="en-US" sz="3200" i="1" smtClean="0">
                              <a:latin typeface="Cambria Math" charset="0"/>
                              <a:ea typeface="Avenir Book" charset="0"/>
                              <a:cs typeface="Avenir Book" charset="0"/>
                            </a:rPr>
                            <m:t>𝑦</m:t>
                          </m:r>
                        </m:e>
                        <m:sub>
                          <m:r>
                            <a:rPr lang="en-US" sz="3200" i="1">
                              <a:latin typeface="Cambria Math" charset="0"/>
                              <a:ea typeface="Avenir Book" charset="0"/>
                              <a:cs typeface="Avenir Book" charset="0"/>
                            </a:rPr>
                            <m:t>𝑜𝑏𝑠</m:t>
                          </m:r>
                        </m:sub>
                        <m:sup>
                          <m:r>
                            <a:rPr lang="en-US" sz="3200" i="1">
                              <a:latin typeface="Cambria Math" charset="0"/>
                              <a:ea typeface="Avenir Book" charset="0"/>
                              <a:cs typeface="Avenir Book" charset="0"/>
                            </a:rPr>
                            <m:t>(</m:t>
                          </m:r>
                          <m:r>
                            <a:rPr lang="en-US" sz="3200" i="1">
                              <a:latin typeface="Cambria Math" charset="0"/>
                              <a:ea typeface="Avenir Book" charset="0"/>
                              <a:cs typeface="Avenir Book" charset="0"/>
                            </a:rPr>
                            <m:t>𝑖</m:t>
                          </m:r>
                          <m:r>
                            <a:rPr lang="en-US" sz="3200" i="1">
                              <a:latin typeface="Cambria Math" charset="0"/>
                              <a:ea typeface="Avenir Book" charset="0"/>
                              <a:cs typeface="Avenir Book" charset="0"/>
                            </a:rPr>
                            <m:t>)</m:t>
                          </m:r>
                        </m:sup>
                      </m:sSubSup>
                    </m:oMath>
                  </m:oMathPara>
                </a14:m>
                <a:endParaRPr lang="en-US" sz="3200" dirty="0">
                  <a:latin typeface="Avenir Book" charset="0"/>
                  <a:ea typeface="Avenir Book" charset="0"/>
                  <a:cs typeface="Avenir Book"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218259" y="3788169"/>
                <a:ext cx="2975558" cy="736997"/>
              </a:xfrm>
              <a:prstGeom prst="rect">
                <a:avLst/>
              </a:prstGeom>
              <a:blipFill rotWithShape="0">
                <a:blip r:embed="rId3"/>
                <a:stretch>
                  <a:fillRect/>
                </a:stretch>
              </a:blipFill>
            </p:spPr>
            <p:txBody>
              <a:bodyPr/>
              <a:lstStyle/>
              <a:p>
                <a:r>
                  <a:rPr lang="en-US">
                    <a:noFill/>
                  </a:rPr>
                  <a:t> </a:t>
                </a:r>
              </a:p>
            </p:txBody>
          </p:sp>
        </mc:Fallback>
      </mc:AlternateContent>
      <p:sp>
        <p:nvSpPr>
          <p:cNvPr id="26" name="Rectangle 25"/>
          <p:cNvSpPr/>
          <p:nvPr/>
        </p:nvSpPr>
        <p:spPr>
          <a:xfrm>
            <a:off x="1956024" y="4398665"/>
            <a:ext cx="1219201" cy="600164"/>
          </a:xfrm>
          <a:prstGeom prst="rect">
            <a:avLst/>
          </a:prstGeom>
        </p:spPr>
        <p:txBody>
          <a:bodyPr wrap="square">
            <a:spAutoFit/>
          </a:bodyPr>
          <a:lstStyle/>
          <a:p>
            <a:pPr algn="ctr"/>
            <a:r>
              <a:rPr lang="en-US" sz="1650" b="1" dirty="0">
                <a:solidFill>
                  <a:srgbClr val="C00000"/>
                </a:solidFill>
                <a:latin typeface="Avenir Book" charset="0"/>
                <a:ea typeface="Avenir Book" charset="0"/>
                <a:cs typeface="Avenir Book" charset="0"/>
              </a:rPr>
              <a:t>predicted value</a:t>
            </a:r>
          </a:p>
        </p:txBody>
      </p:sp>
      <p:sp>
        <p:nvSpPr>
          <p:cNvPr id="27" name="Rectangle 26"/>
          <p:cNvSpPr/>
          <p:nvPr/>
        </p:nvSpPr>
        <p:spPr>
          <a:xfrm>
            <a:off x="6653645" y="4398665"/>
            <a:ext cx="1087757" cy="600164"/>
          </a:xfrm>
          <a:prstGeom prst="rect">
            <a:avLst/>
          </a:prstGeom>
        </p:spPr>
        <p:txBody>
          <a:bodyPr wrap="square">
            <a:spAutoFit/>
          </a:bodyPr>
          <a:lstStyle/>
          <a:p>
            <a:pPr algn="ctr"/>
            <a:r>
              <a:rPr lang="en-US" sz="1650" b="1">
                <a:solidFill>
                  <a:srgbClr val="C00000"/>
                </a:solidFill>
                <a:latin typeface="Avenir Book" charset="0"/>
                <a:ea typeface="Avenir Book" charset="0"/>
                <a:cs typeface="Avenir Book" charset="0"/>
              </a:rPr>
              <a:t>observed value</a:t>
            </a:r>
            <a:endParaRPr lang="en-US" sz="1650" b="1" dirty="0">
              <a:solidFill>
                <a:srgbClr val="C00000"/>
              </a:solidFill>
              <a:latin typeface="Avenir Book" charset="0"/>
              <a:ea typeface="Avenir Book" charset="0"/>
              <a:cs typeface="Avenir Book" charset="0"/>
            </a:endParaRPr>
          </a:p>
        </p:txBody>
      </p:sp>
      <p:cxnSp>
        <p:nvCxnSpPr>
          <p:cNvPr id="28" name="Straight Arrow Connector 27"/>
          <p:cNvCxnSpPr/>
          <p:nvPr/>
        </p:nvCxnSpPr>
        <p:spPr>
          <a:xfrm flipV="1">
            <a:off x="2785964" y="4272682"/>
            <a:ext cx="389261" cy="210288"/>
          </a:xfrm>
          <a:prstGeom prst="straightConnector1">
            <a:avLst/>
          </a:prstGeom>
          <a:ln w="25400">
            <a:solidFill>
              <a:srgbClr val="C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flipV="1">
            <a:off x="6337056" y="4251250"/>
            <a:ext cx="389261" cy="210288"/>
          </a:xfrm>
          <a:prstGeom prst="straightConnector1">
            <a:avLst/>
          </a:prstGeom>
          <a:ln w="25400">
            <a:solidFill>
              <a:srgbClr val="C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16200000" flipH="1">
            <a:off x="4018835" y="2547640"/>
            <a:ext cx="400685" cy="554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546304" y="2257834"/>
            <a:ext cx="9329" cy="17398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122529" y="2082050"/>
            <a:ext cx="11184" cy="65162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51" idx="0"/>
          </p:cNvCxnSpPr>
          <p:nvPr/>
        </p:nvCxnSpPr>
        <p:spPr>
          <a:xfrm>
            <a:off x="5871345" y="1853331"/>
            <a:ext cx="15078" cy="58123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V="1">
            <a:off x="4345802" y="1800246"/>
            <a:ext cx="910275" cy="490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157978" y="1520236"/>
            <a:ext cx="3382" cy="57491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4628169" y="1795753"/>
            <a:ext cx="8247" cy="44795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4438340" y="2113557"/>
            <a:ext cx="7079" cy="19285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3573640" y="1795753"/>
            <a:ext cx="2455248" cy="76726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5832179" y="243456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2" name="Oval 51"/>
          <p:cNvSpPr/>
          <p:nvPr/>
        </p:nvSpPr>
        <p:spPr>
          <a:xfrm>
            <a:off x="5092404" y="272666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3" name="Oval 52"/>
          <p:cNvSpPr/>
          <p:nvPr/>
        </p:nvSpPr>
        <p:spPr>
          <a:xfrm>
            <a:off x="4793954" y="213533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6" name="Oval 55"/>
          <p:cNvSpPr/>
          <p:nvPr/>
        </p:nvSpPr>
        <p:spPr>
          <a:xfrm>
            <a:off x="3574754" y="2554444"/>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8" name="Oval 57"/>
          <p:cNvSpPr/>
          <p:nvPr/>
        </p:nvSpPr>
        <p:spPr>
          <a:xfrm>
            <a:off x="4178004" y="2758186"/>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9" name="Oval 58"/>
          <p:cNvSpPr/>
          <p:nvPr/>
        </p:nvSpPr>
        <p:spPr>
          <a:xfrm>
            <a:off x="4739710" y="1253741"/>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60" name="Oval 59"/>
          <p:cNvSpPr/>
          <p:nvPr/>
        </p:nvSpPr>
        <p:spPr>
          <a:xfrm>
            <a:off x="5292160" y="188407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62" name="Oval 61"/>
          <p:cNvSpPr/>
          <p:nvPr/>
        </p:nvSpPr>
        <p:spPr>
          <a:xfrm>
            <a:off x="4492060" y="238792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cxnSp>
        <p:nvCxnSpPr>
          <p:cNvPr id="64" name="Straight Arrow Connector 63"/>
          <p:cNvCxnSpPr/>
          <p:nvPr/>
        </p:nvCxnSpPr>
        <p:spPr>
          <a:xfrm flipV="1">
            <a:off x="3448701" y="1067710"/>
            <a:ext cx="0" cy="213134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3448701" y="3191166"/>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6" name="object 3"/>
          <p:cNvSpPr txBox="1"/>
          <p:nvPr/>
        </p:nvSpPr>
        <p:spPr>
          <a:xfrm>
            <a:off x="3388994"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67" name="object 3"/>
          <p:cNvSpPr txBox="1"/>
          <p:nvPr/>
        </p:nvSpPr>
        <p:spPr>
          <a:xfrm>
            <a:off x="3182044" y="2288406"/>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68" name="object 3"/>
          <p:cNvSpPr txBox="1"/>
          <p:nvPr/>
        </p:nvSpPr>
        <p:spPr>
          <a:xfrm>
            <a:off x="3182044" y="161526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69" name="object 3"/>
          <p:cNvSpPr txBox="1"/>
          <p:nvPr/>
        </p:nvSpPr>
        <p:spPr>
          <a:xfrm>
            <a:off x="3060652" y="908209"/>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70" name="object 3"/>
          <p:cNvSpPr txBox="1"/>
          <p:nvPr/>
        </p:nvSpPr>
        <p:spPr>
          <a:xfrm>
            <a:off x="4657548"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71" name="object 3"/>
          <p:cNvSpPr txBox="1"/>
          <p:nvPr/>
        </p:nvSpPr>
        <p:spPr>
          <a:xfrm>
            <a:off x="6078500" y="3072507"/>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86" name="object 3"/>
          <p:cNvSpPr txBox="1"/>
          <p:nvPr/>
        </p:nvSpPr>
        <p:spPr>
          <a:xfrm>
            <a:off x="5862181"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87" name="object 3"/>
          <p:cNvSpPr txBox="1"/>
          <p:nvPr/>
        </p:nvSpPr>
        <p:spPr>
          <a:xfrm>
            <a:off x="4515008" y="3395154"/>
            <a:ext cx="558143"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Budget</a:t>
            </a:r>
            <a:endParaRPr sz="1200" dirty="0">
              <a:latin typeface="Avenir Book" charset="0"/>
              <a:ea typeface="Avenir Book" charset="0"/>
              <a:cs typeface="Avenir Book" charset="0"/>
            </a:endParaRPr>
          </a:p>
        </p:txBody>
      </p:sp>
      <p:sp>
        <p:nvSpPr>
          <p:cNvPr id="88" name="object 3"/>
          <p:cNvSpPr txBox="1"/>
          <p:nvPr/>
        </p:nvSpPr>
        <p:spPr>
          <a:xfrm rot="16200000">
            <a:off x="2594971" y="1960498"/>
            <a:ext cx="726556"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Box Office</a:t>
            </a:r>
            <a:endParaRPr sz="1200" dirty="0">
              <a:latin typeface="Avenir Book" charset="0"/>
              <a:ea typeface="Avenir Book" charset="0"/>
              <a:cs typeface="Avenir Book" charset="0"/>
            </a:endParaRPr>
          </a:p>
        </p:txBody>
      </p:sp>
      <p:cxnSp>
        <p:nvCxnSpPr>
          <p:cNvPr id="90" name="Straight Connector 89"/>
          <p:cNvCxnSpPr/>
          <p:nvPr/>
        </p:nvCxnSpPr>
        <p:spPr>
          <a:xfrm>
            <a:off x="3794750" y="2503808"/>
            <a:ext cx="3186" cy="45314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5114629" y="151381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7" name="Oval 56"/>
          <p:cNvSpPr/>
          <p:nvPr/>
        </p:nvSpPr>
        <p:spPr>
          <a:xfrm>
            <a:off x="3746204" y="2964019"/>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61" name="Oval 60"/>
          <p:cNvSpPr/>
          <p:nvPr/>
        </p:nvSpPr>
        <p:spPr>
          <a:xfrm>
            <a:off x="4580960" y="171756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63" name="Oval 62"/>
          <p:cNvSpPr/>
          <p:nvPr/>
        </p:nvSpPr>
        <p:spPr>
          <a:xfrm>
            <a:off x="4392316" y="2052744"/>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2" name="Oval 71"/>
          <p:cNvSpPr/>
          <p:nvPr/>
        </p:nvSpPr>
        <p:spPr>
          <a:xfrm>
            <a:off x="5832179" y="243456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292160" y="188407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4793954" y="2123942"/>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4734016" y="124119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4488964" y="238792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4166616" y="2753693"/>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3572297" y="255369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p:cNvCxnSpPr/>
          <p:nvPr/>
        </p:nvCxnSpPr>
        <p:spPr>
          <a:xfrm>
            <a:off x="4029812" y="2139053"/>
            <a:ext cx="1123" cy="29276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3997029" y="2284555"/>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83" name="Oval 82"/>
          <p:cNvSpPr/>
          <p:nvPr/>
        </p:nvSpPr>
        <p:spPr>
          <a:xfrm>
            <a:off x="3975761" y="2086509"/>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438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Calculating the Residuals</a:t>
            </a:r>
          </a:p>
        </p:txBody>
      </p:sp>
      <mc:AlternateContent xmlns:mc="http://schemas.openxmlformats.org/markup-compatibility/2006" xmlns:a14="http://schemas.microsoft.com/office/drawing/2010/main">
        <mc:Choice Requires="a14">
          <p:sp>
            <p:nvSpPr>
              <p:cNvPr id="15" name="TextBox 14"/>
              <p:cNvSpPr txBox="1"/>
              <p:nvPr/>
            </p:nvSpPr>
            <p:spPr>
              <a:xfrm>
                <a:off x="2862767" y="3824560"/>
                <a:ext cx="3742498" cy="736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3200" i="1" smtClean="0">
                              <a:latin typeface="Cambria Math" panose="02040503050406030204" pitchFamily="18" charset="0"/>
                              <a:ea typeface="Avenir Book" charset="0"/>
                              <a:cs typeface="Avenir Book" charset="0"/>
                            </a:rPr>
                          </m:ctrlPr>
                        </m:dPr>
                        <m:e>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0</m:t>
                              </m:r>
                            </m:sub>
                          </m:sSub>
                          <m:r>
                            <m:rPr>
                              <m:nor/>
                            </m:rPr>
                            <a:rPr lang="en-US" sz="3200" dirty="0">
                              <a:latin typeface="Avenir Book" charset="0"/>
                              <a:ea typeface="Avenir Book" charset="0"/>
                              <a:cs typeface="Avenir Book" charset="0"/>
                            </a:rPr>
                            <m:t> + </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1</m:t>
                              </m:r>
                            </m:sub>
                          </m:sSub>
                          <m:sSubSup>
                            <m:sSubSupPr>
                              <m:ctrlPr>
                                <a:rPr lang="en-US" sz="3200" i="1" smtClean="0">
                                  <a:latin typeface="Cambria Math" panose="02040503050406030204" pitchFamily="18" charset="0"/>
                                  <a:ea typeface="Avenir Book" charset="0"/>
                                  <a:cs typeface="Avenir Book" charset="0"/>
                                </a:rPr>
                              </m:ctrlPr>
                            </m:sSubSupPr>
                            <m:e>
                              <m:r>
                                <a:rPr lang="en-US" sz="3200" i="1">
                                  <a:latin typeface="Cambria Math" charset="0"/>
                                  <a:ea typeface="Avenir Book" charset="0"/>
                                  <a:cs typeface="Avenir Book" charset="0"/>
                                </a:rPr>
                                <m:t>𝑥</m:t>
                              </m:r>
                            </m:e>
                            <m:sub>
                              <m:r>
                                <a:rPr lang="en-US" sz="3200" i="1" smtClean="0">
                                  <a:latin typeface="Cambria Math" charset="0"/>
                                  <a:ea typeface="Avenir Book" charset="0"/>
                                  <a:cs typeface="Avenir Book" charset="0"/>
                                </a:rPr>
                                <m:t>𝑜𝑏𝑠</m:t>
                              </m:r>
                            </m:sub>
                            <m:sup>
                              <m:r>
                                <a:rPr lang="en-US" sz="3200" i="1" smtClean="0">
                                  <a:latin typeface="Cambria Math" charset="0"/>
                                  <a:ea typeface="Avenir Book" charset="0"/>
                                  <a:cs typeface="Avenir Book" charset="0"/>
                                </a:rPr>
                                <m:t>(</m:t>
                              </m:r>
                              <m:r>
                                <a:rPr lang="en-US" sz="3200" i="1" smtClean="0">
                                  <a:latin typeface="Cambria Math" charset="0"/>
                                  <a:ea typeface="Avenir Book" charset="0"/>
                                  <a:cs typeface="Avenir Book" charset="0"/>
                                </a:rPr>
                                <m:t>𝑖</m:t>
                              </m:r>
                              <m:r>
                                <a:rPr lang="en-US" sz="3200" i="1" smtClean="0">
                                  <a:latin typeface="Cambria Math" charset="0"/>
                                  <a:ea typeface="Avenir Book" charset="0"/>
                                  <a:cs typeface="Avenir Book" charset="0"/>
                                </a:rPr>
                                <m:t>)</m:t>
                              </m:r>
                            </m:sup>
                          </m:sSubSup>
                        </m:e>
                      </m:d>
                      <m:r>
                        <a:rPr lang="en-US" sz="3200" i="1" smtClean="0">
                          <a:latin typeface="Cambria Math" charset="0"/>
                          <a:ea typeface="Avenir Book" charset="0"/>
                          <a:cs typeface="Avenir Book" charset="0"/>
                        </a:rPr>
                        <m:t>−</m:t>
                      </m:r>
                      <m:sSubSup>
                        <m:sSubSupPr>
                          <m:ctrlPr>
                            <a:rPr lang="en-US" sz="3200" i="1">
                              <a:latin typeface="Cambria Math" panose="02040503050406030204" pitchFamily="18" charset="0"/>
                              <a:ea typeface="Avenir Book" charset="0"/>
                              <a:cs typeface="Avenir Book" charset="0"/>
                            </a:rPr>
                          </m:ctrlPr>
                        </m:sSubSupPr>
                        <m:e>
                          <m:r>
                            <a:rPr lang="en-US" sz="3200" i="1" smtClean="0">
                              <a:latin typeface="Cambria Math" charset="0"/>
                              <a:ea typeface="Avenir Book" charset="0"/>
                              <a:cs typeface="Avenir Book" charset="0"/>
                            </a:rPr>
                            <m:t>𝑦</m:t>
                          </m:r>
                        </m:e>
                        <m:sub>
                          <m:r>
                            <a:rPr lang="en-US" sz="3200" i="1">
                              <a:latin typeface="Cambria Math" charset="0"/>
                              <a:ea typeface="Avenir Book" charset="0"/>
                              <a:cs typeface="Avenir Book" charset="0"/>
                            </a:rPr>
                            <m:t>𝑜𝑏𝑠</m:t>
                          </m:r>
                        </m:sub>
                        <m:sup>
                          <m:r>
                            <a:rPr lang="en-US" sz="3200" i="1">
                              <a:latin typeface="Cambria Math" charset="0"/>
                              <a:ea typeface="Avenir Book" charset="0"/>
                              <a:cs typeface="Avenir Book" charset="0"/>
                            </a:rPr>
                            <m:t>(</m:t>
                          </m:r>
                          <m:r>
                            <a:rPr lang="en-US" sz="3200" i="1">
                              <a:latin typeface="Cambria Math" charset="0"/>
                              <a:ea typeface="Avenir Book" charset="0"/>
                              <a:cs typeface="Avenir Book" charset="0"/>
                            </a:rPr>
                            <m:t>𝑖</m:t>
                          </m:r>
                          <m:r>
                            <a:rPr lang="en-US" sz="3200" i="1">
                              <a:latin typeface="Cambria Math" charset="0"/>
                              <a:ea typeface="Avenir Book" charset="0"/>
                              <a:cs typeface="Avenir Book" charset="0"/>
                            </a:rPr>
                            <m:t>)</m:t>
                          </m:r>
                        </m:sup>
                      </m:sSubSup>
                    </m:oMath>
                  </m:oMathPara>
                </a14:m>
                <a:endParaRPr lang="en-US" sz="3200" dirty="0">
                  <a:latin typeface="Avenir Book" charset="0"/>
                  <a:ea typeface="Avenir Book" charset="0"/>
                  <a:cs typeface="Avenir Book"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862767" y="3824560"/>
                <a:ext cx="3742498" cy="736997"/>
              </a:xfrm>
              <a:prstGeom prst="rect">
                <a:avLst/>
              </a:prstGeom>
              <a:blipFill rotWithShape="0">
                <a:blip r:embed="rId3"/>
                <a:stretch>
                  <a:fillRect/>
                </a:stretch>
              </a:blipFill>
            </p:spPr>
            <p:txBody>
              <a:bodyPr/>
              <a:lstStyle/>
              <a:p>
                <a:r>
                  <a:rPr lang="en-US">
                    <a:noFill/>
                  </a:rPr>
                  <a:t> </a:t>
                </a:r>
              </a:p>
            </p:txBody>
          </p:sp>
        </mc:Fallback>
      </mc:AlternateContent>
      <p:cxnSp>
        <p:nvCxnSpPr>
          <p:cNvPr id="34" name="Straight Connector 33"/>
          <p:cNvCxnSpPr/>
          <p:nvPr/>
        </p:nvCxnSpPr>
        <p:spPr>
          <a:xfrm rot="16200000" flipH="1">
            <a:off x="4018835" y="2547640"/>
            <a:ext cx="400685" cy="554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546304" y="2257834"/>
            <a:ext cx="9329" cy="17398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122529" y="2082050"/>
            <a:ext cx="11184" cy="65162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871345" y="1853331"/>
            <a:ext cx="15078" cy="58123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V="1">
            <a:off x="4345802" y="1800246"/>
            <a:ext cx="910275" cy="490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157978" y="1520236"/>
            <a:ext cx="3382" cy="57491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4628169" y="1795753"/>
            <a:ext cx="8247" cy="44795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4438340" y="2113557"/>
            <a:ext cx="7079" cy="19285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3573640" y="1795753"/>
            <a:ext cx="2455248" cy="76726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5832179" y="243456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1" name="Oval 50"/>
          <p:cNvSpPr/>
          <p:nvPr/>
        </p:nvSpPr>
        <p:spPr>
          <a:xfrm>
            <a:off x="5092404" y="272666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2" name="Oval 51"/>
          <p:cNvSpPr/>
          <p:nvPr/>
        </p:nvSpPr>
        <p:spPr>
          <a:xfrm>
            <a:off x="4793954" y="213533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3" name="Oval 52"/>
          <p:cNvSpPr/>
          <p:nvPr/>
        </p:nvSpPr>
        <p:spPr>
          <a:xfrm>
            <a:off x="3574754" y="2554444"/>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4" name="Oval 53"/>
          <p:cNvSpPr/>
          <p:nvPr/>
        </p:nvSpPr>
        <p:spPr>
          <a:xfrm>
            <a:off x="4178004" y="2758186"/>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5" name="Oval 54"/>
          <p:cNvSpPr/>
          <p:nvPr/>
        </p:nvSpPr>
        <p:spPr>
          <a:xfrm>
            <a:off x="4739710" y="1253741"/>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6" name="Oval 55"/>
          <p:cNvSpPr/>
          <p:nvPr/>
        </p:nvSpPr>
        <p:spPr>
          <a:xfrm>
            <a:off x="5292160" y="188407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7" name="Oval 56"/>
          <p:cNvSpPr/>
          <p:nvPr/>
        </p:nvSpPr>
        <p:spPr>
          <a:xfrm>
            <a:off x="4492060" y="238792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cxnSp>
        <p:nvCxnSpPr>
          <p:cNvPr id="58" name="Straight Arrow Connector 57"/>
          <p:cNvCxnSpPr/>
          <p:nvPr/>
        </p:nvCxnSpPr>
        <p:spPr>
          <a:xfrm flipV="1">
            <a:off x="3448701" y="1067710"/>
            <a:ext cx="0" cy="213134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448701" y="3191166"/>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0" name="object 3"/>
          <p:cNvSpPr txBox="1"/>
          <p:nvPr/>
        </p:nvSpPr>
        <p:spPr>
          <a:xfrm>
            <a:off x="3388994"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61" name="object 3"/>
          <p:cNvSpPr txBox="1"/>
          <p:nvPr/>
        </p:nvSpPr>
        <p:spPr>
          <a:xfrm>
            <a:off x="3182044" y="2288406"/>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62" name="object 3"/>
          <p:cNvSpPr txBox="1"/>
          <p:nvPr/>
        </p:nvSpPr>
        <p:spPr>
          <a:xfrm>
            <a:off x="3182044" y="161526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63" name="object 3"/>
          <p:cNvSpPr txBox="1"/>
          <p:nvPr/>
        </p:nvSpPr>
        <p:spPr>
          <a:xfrm>
            <a:off x="3060652" y="908209"/>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64" name="object 3"/>
          <p:cNvSpPr txBox="1"/>
          <p:nvPr/>
        </p:nvSpPr>
        <p:spPr>
          <a:xfrm>
            <a:off x="4657548"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65" name="object 3"/>
          <p:cNvSpPr txBox="1"/>
          <p:nvPr/>
        </p:nvSpPr>
        <p:spPr>
          <a:xfrm>
            <a:off x="6078500" y="3072507"/>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66" name="object 3"/>
          <p:cNvSpPr txBox="1"/>
          <p:nvPr/>
        </p:nvSpPr>
        <p:spPr>
          <a:xfrm>
            <a:off x="5862181"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67" name="object 3"/>
          <p:cNvSpPr txBox="1"/>
          <p:nvPr/>
        </p:nvSpPr>
        <p:spPr>
          <a:xfrm>
            <a:off x="4515008" y="3395154"/>
            <a:ext cx="558143"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Budget</a:t>
            </a:r>
            <a:endParaRPr sz="1200" dirty="0">
              <a:latin typeface="Avenir Book" charset="0"/>
              <a:ea typeface="Avenir Book" charset="0"/>
              <a:cs typeface="Avenir Book" charset="0"/>
            </a:endParaRPr>
          </a:p>
        </p:txBody>
      </p:sp>
      <p:sp>
        <p:nvSpPr>
          <p:cNvPr id="68" name="object 3"/>
          <p:cNvSpPr txBox="1"/>
          <p:nvPr/>
        </p:nvSpPr>
        <p:spPr>
          <a:xfrm rot="16200000">
            <a:off x="2594971" y="1960498"/>
            <a:ext cx="726556"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Box Office</a:t>
            </a:r>
            <a:endParaRPr sz="1200" dirty="0">
              <a:latin typeface="Avenir Book" charset="0"/>
              <a:ea typeface="Avenir Book" charset="0"/>
              <a:cs typeface="Avenir Book" charset="0"/>
            </a:endParaRPr>
          </a:p>
        </p:txBody>
      </p:sp>
      <p:cxnSp>
        <p:nvCxnSpPr>
          <p:cNvPr id="69" name="Straight Connector 68"/>
          <p:cNvCxnSpPr/>
          <p:nvPr/>
        </p:nvCxnSpPr>
        <p:spPr>
          <a:xfrm>
            <a:off x="3794750" y="2503808"/>
            <a:ext cx="3186" cy="45314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5114629" y="151381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1" name="Oval 70"/>
          <p:cNvSpPr/>
          <p:nvPr/>
        </p:nvSpPr>
        <p:spPr>
          <a:xfrm>
            <a:off x="3746204" y="2964019"/>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2" name="Oval 71"/>
          <p:cNvSpPr/>
          <p:nvPr/>
        </p:nvSpPr>
        <p:spPr>
          <a:xfrm>
            <a:off x="4580960" y="171756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3" name="Oval 72"/>
          <p:cNvSpPr/>
          <p:nvPr/>
        </p:nvSpPr>
        <p:spPr>
          <a:xfrm>
            <a:off x="4392316" y="2052744"/>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4" name="Oval 73"/>
          <p:cNvSpPr/>
          <p:nvPr/>
        </p:nvSpPr>
        <p:spPr>
          <a:xfrm>
            <a:off x="5832179" y="243456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292160" y="188407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4793954" y="2123942"/>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4734016" y="124119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4488964" y="238792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4166616" y="2753693"/>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572297" y="255369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a:off x="4029812" y="2139053"/>
            <a:ext cx="1123" cy="29276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3997029" y="2284555"/>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83" name="Oval 82"/>
          <p:cNvSpPr/>
          <p:nvPr/>
        </p:nvSpPr>
        <p:spPr>
          <a:xfrm>
            <a:off x="3975761" y="2086509"/>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6098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Mean Squared Error</a:t>
            </a:r>
          </a:p>
        </p:txBody>
      </p:sp>
      <mc:AlternateContent xmlns:mc="http://schemas.openxmlformats.org/markup-compatibility/2006" xmlns:a14="http://schemas.microsoft.com/office/drawing/2010/main">
        <mc:Choice Requires="a14">
          <p:sp>
            <p:nvSpPr>
              <p:cNvPr id="15" name="TextBox 14"/>
              <p:cNvSpPr txBox="1"/>
              <p:nvPr/>
            </p:nvSpPr>
            <p:spPr>
              <a:xfrm>
                <a:off x="2535126" y="3696962"/>
                <a:ext cx="5610126" cy="13443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mr-IN" sz="3200" i="1" smtClean="0">
                              <a:latin typeface="Cambria Math" panose="02040503050406030204" pitchFamily="18" charset="0"/>
                              <a:ea typeface="Avenir Book" charset="0"/>
                              <a:cs typeface="Avenir Book" charset="0"/>
                            </a:rPr>
                          </m:ctrlPr>
                        </m:fPr>
                        <m:num>
                          <m:r>
                            <a:rPr lang="en-US" sz="3200" i="1" smtClean="0">
                              <a:latin typeface="Cambria Math" charset="0"/>
                              <a:ea typeface="Avenir Book" charset="0"/>
                              <a:cs typeface="Avenir Book" charset="0"/>
                            </a:rPr>
                            <m:t>1</m:t>
                          </m:r>
                        </m:num>
                        <m:den>
                          <m:r>
                            <a:rPr lang="en-US" sz="3200" i="1" smtClean="0">
                              <a:latin typeface="Cambria Math" charset="0"/>
                              <a:ea typeface="Avenir Book" charset="0"/>
                              <a:cs typeface="Avenir Book" charset="0"/>
                            </a:rPr>
                            <m:t>𝑚</m:t>
                          </m:r>
                        </m:den>
                      </m:f>
                      <m:nary>
                        <m:naryPr>
                          <m:chr m:val="∑"/>
                          <m:ctrlPr>
                            <a:rPr lang="is-IS" sz="3200" i="1" smtClean="0">
                              <a:latin typeface="Cambria Math" panose="02040503050406030204" pitchFamily="18" charset="0"/>
                              <a:ea typeface="Avenir Book" charset="0"/>
                              <a:cs typeface="Avenir Book" charset="0"/>
                            </a:rPr>
                          </m:ctrlPr>
                        </m:naryPr>
                        <m:sub>
                          <m:r>
                            <m:rPr>
                              <m:brk m:alnAt="23"/>
                            </m:rPr>
                            <a:rPr lang="en-US" sz="3200" i="1" smtClean="0">
                              <a:latin typeface="Cambria Math" charset="0"/>
                              <a:ea typeface="Avenir Book" charset="0"/>
                              <a:cs typeface="Avenir Book" charset="0"/>
                            </a:rPr>
                            <m:t>𝑖</m:t>
                          </m:r>
                          <m:r>
                            <a:rPr lang="en-US" sz="3200" i="1" smtClean="0">
                              <a:latin typeface="Cambria Math" charset="0"/>
                              <a:ea typeface="Avenir Book" charset="0"/>
                              <a:cs typeface="Avenir Book" charset="0"/>
                            </a:rPr>
                            <m:t>=1</m:t>
                          </m:r>
                        </m:sub>
                        <m:sup>
                          <m:r>
                            <a:rPr lang="en-US" sz="3200" i="1" smtClean="0">
                              <a:latin typeface="Cambria Math" charset="0"/>
                              <a:ea typeface="Avenir Book" charset="0"/>
                              <a:cs typeface="Avenir Book" charset="0"/>
                            </a:rPr>
                            <m:t>𝑚</m:t>
                          </m:r>
                        </m:sup>
                        <m:e>
                          <m:sSup>
                            <m:sSupPr>
                              <m:ctrlPr>
                                <a:rPr lang="mr-IN" sz="3200" i="1">
                                  <a:latin typeface="Cambria Math" panose="02040503050406030204" pitchFamily="18" charset="0"/>
                                  <a:ea typeface="Avenir Book" charset="0"/>
                                  <a:cs typeface="Avenir Book" charset="0"/>
                                </a:rPr>
                              </m:ctrlPr>
                            </m:sSupPr>
                            <m:e>
                              <m:d>
                                <m:dPr>
                                  <m:ctrlPr>
                                    <a:rPr lang="mr-IN" sz="3200" i="1">
                                      <a:latin typeface="Cambria Math" panose="02040503050406030204" pitchFamily="18" charset="0"/>
                                      <a:ea typeface="Avenir Book" charset="0"/>
                                      <a:cs typeface="Avenir Book" charset="0"/>
                                    </a:rPr>
                                  </m:ctrlPr>
                                </m:dPr>
                                <m:e>
                                  <m:d>
                                    <m:dPr>
                                      <m:ctrlPr>
                                        <a:rPr lang="en-US" sz="3200" i="1">
                                          <a:latin typeface="Cambria Math" panose="02040503050406030204" pitchFamily="18" charset="0"/>
                                          <a:ea typeface="Avenir Book" charset="0"/>
                                          <a:cs typeface="Avenir Book" charset="0"/>
                                        </a:rPr>
                                      </m:ctrlPr>
                                    </m:dPr>
                                    <m:e>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0</m:t>
                                          </m:r>
                                        </m:sub>
                                      </m:sSub>
                                      <m:r>
                                        <m:rPr>
                                          <m:nor/>
                                        </m:rPr>
                                        <a:rPr lang="en-US" sz="3200" dirty="0">
                                          <a:latin typeface="Avenir Book" charset="0"/>
                                          <a:ea typeface="Avenir Book" charset="0"/>
                                          <a:cs typeface="Avenir Book" charset="0"/>
                                        </a:rPr>
                                        <m:t> + </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1</m:t>
                                          </m:r>
                                        </m:sub>
                                      </m:sSub>
                                      <m:sSubSup>
                                        <m:sSubSupPr>
                                          <m:ctrlPr>
                                            <a:rPr lang="en-US" sz="3200" i="1">
                                              <a:latin typeface="Cambria Math" panose="02040503050406030204" pitchFamily="18" charset="0"/>
                                              <a:ea typeface="Avenir Book" charset="0"/>
                                              <a:cs typeface="Avenir Book" charset="0"/>
                                            </a:rPr>
                                          </m:ctrlPr>
                                        </m:sSubSupPr>
                                        <m:e>
                                          <m:r>
                                            <a:rPr lang="en-US" sz="3200" i="1">
                                              <a:latin typeface="Cambria Math" charset="0"/>
                                              <a:ea typeface="Avenir Book" charset="0"/>
                                              <a:cs typeface="Avenir Book" charset="0"/>
                                            </a:rPr>
                                            <m:t>𝑥</m:t>
                                          </m:r>
                                        </m:e>
                                        <m:sub>
                                          <m:r>
                                            <a:rPr lang="en-US" sz="3200" i="1">
                                              <a:latin typeface="Cambria Math" charset="0"/>
                                              <a:ea typeface="Avenir Book" charset="0"/>
                                              <a:cs typeface="Avenir Book" charset="0"/>
                                            </a:rPr>
                                            <m:t>𝑜𝑏𝑠</m:t>
                                          </m:r>
                                        </m:sub>
                                        <m:sup>
                                          <m:r>
                                            <a:rPr lang="en-US" sz="3200" i="1">
                                              <a:latin typeface="Cambria Math" charset="0"/>
                                              <a:ea typeface="Avenir Book" charset="0"/>
                                              <a:cs typeface="Avenir Book" charset="0"/>
                                            </a:rPr>
                                            <m:t>(</m:t>
                                          </m:r>
                                          <m:r>
                                            <a:rPr lang="en-US" sz="3200" i="1">
                                              <a:latin typeface="Cambria Math" charset="0"/>
                                              <a:ea typeface="Avenir Book" charset="0"/>
                                              <a:cs typeface="Avenir Book" charset="0"/>
                                            </a:rPr>
                                            <m:t>𝑖</m:t>
                                          </m:r>
                                          <m:r>
                                            <a:rPr lang="en-US" sz="3200" i="1">
                                              <a:latin typeface="Cambria Math" charset="0"/>
                                              <a:ea typeface="Avenir Book" charset="0"/>
                                              <a:cs typeface="Avenir Book" charset="0"/>
                                            </a:rPr>
                                            <m:t>)</m:t>
                                          </m:r>
                                        </m:sup>
                                      </m:sSubSup>
                                    </m:e>
                                  </m:d>
                                  <m:r>
                                    <a:rPr lang="en-US" sz="3200" i="1">
                                      <a:latin typeface="Cambria Math" charset="0"/>
                                      <a:ea typeface="Avenir Book" charset="0"/>
                                      <a:cs typeface="Avenir Book" charset="0"/>
                                    </a:rPr>
                                    <m:t>−</m:t>
                                  </m:r>
                                  <m:sSubSup>
                                    <m:sSubSupPr>
                                      <m:ctrlPr>
                                        <a:rPr lang="en-US" sz="3200" i="1">
                                          <a:latin typeface="Cambria Math" panose="02040503050406030204" pitchFamily="18" charset="0"/>
                                          <a:ea typeface="Avenir Book" charset="0"/>
                                          <a:cs typeface="Avenir Book" charset="0"/>
                                        </a:rPr>
                                      </m:ctrlPr>
                                    </m:sSubSupPr>
                                    <m:e>
                                      <m:r>
                                        <a:rPr lang="en-US" sz="3200" i="1">
                                          <a:latin typeface="Cambria Math" charset="0"/>
                                          <a:ea typeface="Avenir Book" charset="0"/>
                                          <a:cs typeface="Avenir Book" charset="0"/>
                                        </a:rPr>
                                        <m:t>𝑦</m:t>
                                      </m:r>
                                    </m:e>
                                    <m:sub>
                                      <m:r>
                                        <a:rPr lang="en-US" sz="3200" i="1">
                                          <a:latin typeface="Cambria Math" charset="0"/>
                                          <a:ea typeface="Avenir Book" charset="0"/>
                                          <a:cs typeface="Avenir Book" charset="0"/>
                                        </a:rPr>
                                        <m:t>𝑜𝑏𝑠</m:t>
                                      </m:r>
                                    </m:sub>
                                    <m:sup>
                                      <m:r>
                                        <a:rPr lang="en-US" sz="3200" i="1">
                                          <a:latin typeface="Cambria Math" charset="0"/>
                                          <a:ea typeface="Avenir Book" charset="0"/>
                                          <a:cs typeface="Avenir Book" charset="0"/>
                                        </a:rPr>
                                        <m:t>(</m:t>
                                      </m:r>
                                      <m:r>
                                        <a:rPr lang="en-US" sz="3200" i="1">
                                          <a:latin typeface="Cambria Math" charset="0"/>
                                          <a:ea typeface="Avenir Book" charset="0"/>
                                          <a:cs typeface="Avenir Book" charset="0"/>
                                        </a:rPr>
                                        <m:t>𝑖</m:t>
                                      </m:r>
                                      <m:r>
                                        <a:rPr lang="en-US" sz="3200" i="1">
                                          <a:latin typeface="Cambria Math" charset="0"/>
                                          <a:ea typeface="Avenir Book" charset="0"/>
                                          <a:cs typeface="Avenir Book" charset="0"/>
                                        </a:rPr>
                                        <m:t>)</m:t>
                                      </m:r>
                                    </m:sup>
                                  </m:sSubSup>
                                </m:e>
                              </m:d>
                            </m:e>
                            <m:sup>
                              <m:r>
                                <a:rPr lang="en-US" sz="3200" i="1">
                                  <a:latin typeface="Cambria Math" charset="0"/>
                                  <a:ea typeface="Avenir Book" charset="0"/>
                                  <a:cs typeface="Avenir Book" charset="0"/>
                                </a:rPr>
                                <m:t>2</m:t>
                              </m:r>
                            </m:sup>
                          </m:sSup>
                          <m:r>
                            <m:rPr>
                              <m:nor/>
                            </m:rPr>
                            <a:rPr lang="en-US" sz="3200" dirty="0">
                              <a:latin typeface="Avenir Book" charset="0"/>
                              <a:ea typeface="Avenir Book" charset="0"/>
                              <a:cs typeface="Avenir Book" charset="0"/>
                            </a:rPr>
                            <m:t> </m:t>
                          </m:r>
                        </m:e>
                      </m:nary>
                    </m:oMath>
                  </m:oMathPara>
                </a14:m>
                <a:endParaRPr lang="en-US" sz="3200" dirty="0">
                  <a:latin typeface="Avenir Book" charset="0"/>
                  <a:ea typeface="Avenir Book" charset="0"/>
                  <a:cs typeface="Avenir Book"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535126" y="3696962"/>
                <a:ext cx="5610126" cy="1344342"/>
              </a:xfrm>
              <a:prstGeom prst="rect">
                <a:avLst/>
              </a:prstGeom>
              <a:blipFill rotWithShape="0">
                <a:blip r:embed="rId3"/>
                <a:stretch>
                  <a:fillRect/>
                </a:stretch>
              </a:blipFill>
            </p:spPr>
            <p:txBody>
              <a:bodyPr/>
              <a:lstStyle/>
              <a:p>
                <a:r>
                  <a:rPr lang="en-US">
                    <a:noFill/>
                  </a:rPr>
                  <a:t> </a:t>
                </a:r>
              </a:p>
            </p:txBody>
          </p:sp>
        </mc:Fallback>
      </mc:AlternateContent>
      <p:cxnSp>
        <p:nvCxnSpPr>
          <p:cNvPr id="34" name="Straight Connector 33"/>
          <p:cNvCxnSpPr/>
          <p:nvPr/>
        </p:nvCxnSpPr>
        <p:spPr>
          <a:xfrm rot="16200000" flipH="1">
            <a:off x="4018835" y="2547640"/>
            <a:ext cx="400685" cy="554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546304" y="2257834"/>
            <a:ext cx="9329" cy="17398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122529" y="2082050"/>
            <a:ext cx="11184" cy="65162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871345" y="1853331"/>
            <a:ext cx="15078" cy="58123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V="1">
            <a:off x="4345802" y="1800246"/>
            <a:ext cx="910275" cy="490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157978" y="1520236"/>
            <a:ext cx="3382" cy="57491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4628169" y="1795753"/>
            <a:ext cx="8247" cy="44795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4438340" y="2113557"/>
            <a:ext cx="7079" cy="19285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3573640" y="1795753"/>
            <a:ext cx="2455248" cy="76726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5832179" y="243456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1" name="Oval 50"/>
          <p:cNvSpPr/>
          <p:nvPr/>
        </p:nvSpPr>
        <p:spPr>
          <a:xfrm>
            <a:off x="5092404" y="272666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2" name="Oval 51"/>
          <p:cNvSpPr/>
          <p:nvPr/>
        </p:nvSpPr>
        <p:spPr>
          <a:xfrm>
            <a:off x="4793954" y="213533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3" name="Oval 52"/>
          <p:cNvSpPr/>
          <p:nvPr/>
        </p:nvSpPr>
        <p:spPr>
          <a:xfrm>
            <a:off x="3574754" y="2554444"/>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4" name="Oval 53"/>
          <p:cNvSpPr/>
          <p:nvPr/>
        </p:nvSpPr>
        <p:spPr>
          <a:xfrm>
            <a:off x="4178004" y="2758186"/>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5" name="Oval 54"/>
          <p:cNvSpPr/>
          <p:nvPr/>
        </p:nvSpPr>
        <p:spPr>
          <a:xfrm>
            <a:off x="4739710" y="1253741"/>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6" name="Oval 55"/>
          <p:cNvSpPr/>
          <p:nvPr/>
        </p:nvSpPr>
        <p:spPr>
          <a:xfrm>
            <a:off x="5292160" y="188407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7" name="Oval 56"/>
          <p:cNvSpPr/>
          <p:nvPr/>
        </p:nvSpPr>
        <p:spPr>
          <a:xfrm>
            <a:off x="4492060" y="238792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cxnSp>
        <p:nvCxnSpPr>
          <p:cNvPr id="58" name="Straight Arrow Connector 57"/>
          <p:cNvCxnSpPr/>
          <p:nvPr/>
        </p:nvCxnSpPr>
        <p:spPr>
          <a:xfrm flipV="1">
            <a:off x="3448701" y="1067710"/>
            <a:ext cx="0" cy="213134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448701" y="3191166"/>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0" name="object 3"/>
          <p:cNvSpPr txBox="1"/>
          <p:nvPr/>
        </p:nvSpPr>
        <p:spPr>
          <a:xfrm>
            <a:off x="3388994"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61" name="object 3"/>
          <p:cNvSpPr txBox="1"/>
          <p:nvPr/>
        </p:nvSpPr>
        <p:spPr>
          <a:xfrm>
            <a:off x="3182044" y="2288406"/>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62" name="object 3"/>
          <p:cNvSpPr txBox="1"/>
          <p:nvPr/>
        </p:nvSpPr>
        <p:spPr>
          <a:xfrm>
            <a:off x="3182044" y="161526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63" name="object 3"/>
          <p:cNvSpPr txBox="1"/>
          <p:nvPr/>
        </p:nvSpPr>
        <p:spPr>
          <a:xfrm>
            <a:off x="3060652" y="908209"/>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64" name="object 3"/>
          <p:cNvSpPr txBox="1"/>
          <p:nvPr/>
        </p:nvSpPr>
        <p:spPr>
          <a:xfrm>
            <a:off x="4657548"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65" name="object 3"/>
          <p:cNvSpPr txBox="1"/>
          <p:nvPr/>
        </p:nvSpPr>
        <p:spPr>
          <a:xfrm>
            <a:off x="6078500" y="3072507"/>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66" name="object 3"/>
          <p:cNvSpPr txBox="1"/>
          <p:nvPr/>
        </p:nvSpPr>
        <p:spPr>
          <a:xfrm>
            <a:off x="5862181"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67" name="object 3"/>
          <p:cNvSpPr txBox="1"/>
          <p:nvPr/>
        </p:nvSpPr>
        <p:spPr>
          <a:xfrm>
            <a:off x="4515008" y="3395154"/>
            <a:ext cx="558143"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Budget</a:t>
            </a:r>
            <a:endParaRPr sz="1200" dirty="0">
              <a:latin typeface="Avenir Book" charset="0"/>
              <a:ea typeface="Avenir Book" charset="0"/>
              <a:cs typeface="Avenir Book" charset="0"/>
            </a:endParaRPr>
          </a:p>
        </p:txBody>
      </p:sp>
      <p:sp>
        <p:nvSpPr>
          <p:cNvPr id="68" name="object 3"/>
          <p:cNvSpPr txBox="1"/>
          <p:nvPr/>
        </p:nvSpPr>
        <p:spPr>
          <a:xfrm rot="16200000">
            <a:off x="2594971" y="1960498"/>
            <a:ext cx="726556"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Box Office</a:t>
            </a:r>
            <a:endParaRPr sz="1200" dirty="0">
              <a:latin typeface="Avenir Book" charset="0"/>
              <a:ea typeface="Avenir Book" charset="0"/>
              <a:cs typeface="Avenir Book" charset="0"/>
            </a:endParaRPr>
          </a:p>
        </p:txBody>
      </p:sp>
      <p:cxnSp>
        <p:nvCxnSpPr>
          <p:cNvPr id="69" name="Straight Connector 68"/>
          <p:cNvCxnSpPr/>
          <p:nvPr/>
        </p:nvCxnSpPr>
        <p:spPr>
          <a:xfrm>
            <a:off x="3794750" y="2503808"/>
            <a:ext cx="3186" cy="45314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5114629" y="151381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1" name="Oval 70"/>
          <p:cNvSpPr/>
          <p:nvPr/>
        </p:nvSpPr>
        <p:spPr>
          <a:xfrm>
            <a:off x="3746204" y="2964019"/>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2" name="Oval 71"/>
          <p:cNvSpPr/>
          <p:nvPr/>
        </p:nvSpPr>
        <p:spPr>
          <a:xfrm>
            <a:off x="4580960" y="171756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3" name="Oval 72"/>
          <p:cNvSpPr/>
          <p:nvPr/>
        </p:nvSpPr>
        <p:spPr>
          <a:xfrm>
            <a:off x="4392316" y="2052744"/>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4" name="Oval 73"/>
          <p:cNvSpPr/>
          <p:nvPr/>
        </p:nvSpPr>
        <p:spPr>
          <a:xfrm>
            <a:off x="5832179" y="243456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292160" y="188407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4793954" y="2123942"/>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4734016" y="124119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4488964" y="238792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4166616" y="2753693"/>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572297" y="255369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a:off x="4029812" y="2139053"/>
            <a:ext cx="1123" cy="29276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3997029" y="2284555"/>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83" name="Oval 82"/>
          <p:cNvSpPr/>
          <p:nvPr/>
        </p:nvSpPr>
        <p:spPr>
          <a:xfrm>
            <a:off x="3975761" y="2086509"/>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48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Minimum Mean Squared Error</a:t>
            </a:r>
          </a:p>
        </p:txBody>
      </p:sp>
      <mc:AlternateContent xmlns:mc="http://schemas.openxmlformats.org/markup-compatibility/2006" xmlns:a14="http://schemas.microsoft.com/office/drawing/2010/main">
        <mc:Choice Requires="a14">
          <p:sp>
            <p:nvSpPr>
              <p:cNvPr id="15" name="TextBox 14"/>
              <p:cNvSpPr txBox="1"/>
              <p:nvPr/>
            </p:nvSpPr>
            <p:spPr>
              <a:xfrm>
                <a:off x="1931044" y="3677954"/>
                <a:ext cx="6438366" cy="13443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mr-IN" sz="3200" i="1" smtClean="0">
                              <a:latin typeface="Cambria Math" panose="02040503050406030204" pitchFamily="18" charset="0"/>
                              <a:ea typeface="Avenir Book" charset="0"/>
                              <a:cs typeface="Avenir Book" charset="0"/>
                            </a:rPr>
                          </m:ctrlPr>
                        </m:funcPr>
                        <m:fName>
                          <m:limLow>
                            <m:limLowPr>
                              <m:ctrlPr>
                                <a:rPr lang="mr-IN" sz="3200" i="1" smtClean="0">
                                  <a:latin typeface="Cambria Math" panose="02040503050406030204" pitchFamily="18" charset="0"/>
                                  <a:ea typeface="Avenir Book" charset="0"/>
                                  <a:cs typeface="Avenir Book" charset="0"/>
                                </a:rPr>
                              </m:ctrlPr>
                            </m:limLowPr>
                            <m:e>
                              <m:r>
                                <m:rPr>
                                  <m:sty m:val="p"/>
                                </m:rPr>
                                <a:rPr lang="mr-IN" sz="3200" smtClean="0">
                                  <a:latin typeface="Cambria Math" charset="0"/>
                                  <a:ea typeface="Avenir Book" charset="0"/>
                                  <a:cs typeface="Avenir Book" charset="0"/>
                                </a:rPr>
                                <m:t>m</m:t>
                              </m:r>
                              <m:r>
                                <m:rPr>
                                  <m:sty m:val="p"/>
                                </m:rPr>
                                <a:rPr lang="en-US" sz="3200" smtClean="0">
                                  <a:latin typeface="Cambria Math" charset="0"/>
                                  <a:ea typeface="Avenir Book" charset="0"/>
                                  <a:cs typeface="Avenir Book" charset="0"/>
                                </a:rPr>
                                <m:t>in</m:t>
                              </m:r>
                            </m:e>
                            <m:lim>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0</m:t>
                                  </m:r>
                                </m:sub>
                              </m:sSub>
                              <m:r>
                                <a:rPr lang="en-US" sz="3200" i="1" smtClean="0">
                                  <a:latin typeface="Cambria Math" charset="0"/>
                                  <a:ea typeface="Avenir Book" charset="0"/>
                                  <a:cs typeface="Avenir Book" charset="0"/>
                                </a:rPr>
                                <m:t>,</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smtClean="0">
                                      <a:latin typeface="Cambria Math" charset="0"/>
                                      <a:ea typeface="Avenir Book" charset="0"/>
                                      <a:cs typeface="Avenir Book" charset="0"/>
                                    </a:rPr>
                                    <m:t>1</m:t>
                                  </m:r>
                                </m:sub>
                              </m:sSub>
                            </m:lim>
                          </m:limLow>
                          <m:f>
                            <m:fPr>
                              <m:ctrlPr>
                                <a:rPr lang="mr-IN" sz="3200" i="1" smtClean="0">
                                  <a:latin typeface="Cambria Math" panose="02040503050406030204" pitchFamily="18" charset="0"/>
                                  <a:ea typeface="Avenir Book" charset="0"/>
                                  <a:cs typeface="Avenir Book" charset="0"/>
                                </a:rPr>
                              </m:ctrlPr>
                            </m:fPr>
                            <m:num>
                              <m:r>
                                <a:rPr lang="en-US" sz="3200" i="1" smtClean="0">
                                  <a:latin typeface="Cambria Math" charset="0"/>
                                  <a:ea typeface="Avenir Book" charset="0"/>
                                  <a:cs typeface="Avenir Book" charset="0"/>
                                </a:rPr>
                                <m:t>1</m:t>
                              </m:r>
                            </m:num>
                            <m:den>
                              <m:r>
                                <a:rPr lang="en-US" sz="3200" i="1" smtClean="0">
                                  <a:latin typeface="Cambria Math" charset="0"/>
                                  <a:ea typeface="Avenir Book" charset="0"/>
                                  <a:cs typeface="Avenir Book" charset="0"/>
                                </a:rPr>
                                <m:t>𝑚</m:t>
                              </m:r>
                            </m:den>
                          </m:f>
                        </m:fName>
                        <m:e>
                          <m:nary>
                            <m:naryPr>
                              <m:chr m:val="∑"/>
                              <m:ctrlPr>
                                <a:rPr lang="is-IS" sz="3200" i="1">
                                  <a:latin typeface="Cambria Math" panose="02040503050406030204" pitchFamily="18" charset="0"/>
                                  <a:ea typeface="Avenir Book" charset="0"/>
                                  <a:cs typeface="Avenir Book" charset="0"/>
                                </a:rPr>
                              </m:ctrlPr>
                            </m:naryPr>
                            <m:sub>
                              <m:r>
                                <m:rPr>
                                  <m:brk m:alnAt="23"/>
                                </m:rPr>
                                <a:rPr lang="en-US" sz="3200" i="1">
                                  <a:latin typeface="Cambria Math" charset="0"/>
                                  <a:ea typeface="Avenir Book" charset="0"/>
                                  <a:cs typeface="Avenir Book" charset="0"/>
                                </a:rPr>
                                <m:t>𝑖</m:t>
                              </m:r>
                              <m:r>
                                <a:rPr lang="en-US" sz="3200" i="1">
                                  <a:latin typeface="Cambria Math" charset="0"/>
                                  <a:ea typeface="Avenir Book" charset="0"/>
                                  <a:cs typeface="Avenir Book" charset="0"/>
                                </a:rPr>
                                <m:t>=1</m:t>
                              </m:r>
                            </m:sub>
                            <m:sup>
                              <m:r>
                                <a:rPr lang="en-US" sz="3200" i="1">
                                  <a:latin typeface="Cambria Math" charset="0"/>
                                  <a:ea typeface="Avenir Book" charset="0"/>
                                  <a:cs typeface="Avenir Book" charset="0"/>
                                </a:rPr>
                                <m:t>𝑚</m:t>
                              </m:r>
                            </m:sup>
                            <m:e>
                              <m:sSup>
                                <m:sSupPr>
                                  <m:ctrlPr>
                                    <a:rPr lang="mr-IN" sz="3200" i="1">
                                      <a:latin typeface="Cambria Math" panose="02040503050406030204" pitchFamily="18" charset="0"/>
                                      <a:ea typeface="Avenir Book" charset="0"/>
                                      <a:cs typeface="Avenir Book" charset="0"/>
                                    </a:rPr>
                                  </m:ctrlPr>
                                </m:sSupPr>
                                <m:e>
                                  <m:d>
                                    <m:dPr>
                                      <m:ctrlPr>
                                        <a:rPr lang="mr-IN" sz="3200" i="1">
                                          <a:latin typeface="Cambria Math" panose="02040503050406030204" pitchFamily="18" charset="0"/>
                                          <a:ea typeface="Avenir Book" charset="0"/>
                                          <a:cs typeface="Avenir Book" charset="0"/>
                                        </a:rPr>
                                      </m:ctrlPr>
                                    </m:dPr>
                                    <m:e>
                                      <m:d>
                                        <m:dPr>
                                          <m:ctrlPr>
                                            <a:rPr lang="en-US" sz="3200" i="1">
                                              <a:latin typeface="Cambria Math" panose="02040503050406030204" pitchFamily="18" charset="0"/>
                                              <a:ea typeface="Avenir Book" charset="0"/>
                                              <a:cs typeface="Avenir Book" charset="0"/>
                                            </a:rPr>
                                          </m:ctrlPr>
                                        </m:dPr>
                                        <m:e>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0</m:t>
                                              </m:r>
                                            </m:sub>
                                          </m:sSub>
                                          <m:r>
                                            <m:rPr>
                                              <m:nor/>
                                            </m:rPr>
                                            <a:rPr lang="en-US" sz="3200" dirty="0">
                                              <a:latin typeface="Avenir Book" charset="0"/>
                                              <a:ea typeface="Avenir Book" charset="0"/>
                                              <a:cs typeface="Avenir Book" charset="0"/>
                                            </a:rPr>
                                            <m:t> + </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1</m:t>
                                              </m:r>
                                            </m:sub>
                                          </m:sSub>
                                          <m:sSubSup>
                                            <m:sSubSupPr>
                                              <m:ctrlPr>
                                                <a:rPr lang="en-US" sz="3200" i="1">
                                                  <a:latin typeface="Cambria Math" panose="02040503050406030204" pitchFamily="18" charset="0"/>
                                                  <a:ea typeface="Avenir Book" charset="0"/>
                                                  <a:cs typeface="Avenir Book" charset="0"/>
                                                </a:rPr>
                                              </m:ctrlPr>
                                            </m:sSubSupPr>
                                            <m:e>
                                              <m:r>
                                                <a:rPr lang="en-US" sz="3200" i="1">
                                                  <a:latin typeface="Cambria Math" charset="0"/>
                                                  <a:ea typeface="Avenir Book" charset="0"/>
                                                  <a:cs typeface="Avenir Book" charset="0"/>
                                                </a:rPr>
                                                <m:t>𝑥</m:t>
                                              </m:r>
                                            </m:e>
                                            <m:sub>
                                              <m:r>
                                                <a:rPr lang="en-US" sz="3200" i="1">
                                                  <a:latin typeface="Cambria Math" charset="0"/>
                                                  <a:ea typeface="Avenir Book" charset="0"/>
                                                  <a:cs typeface="Avenir Book" charset="0"/>
                                                </a:rPr>
                                                <m:t>𝑜𝑏𝑠</m:t>
                                              </m:r>
                                            </m:sub>
                                            <m:sup>
                                              <m:r>
                                                <a:rPr lang="en-US" sz="3200" i="1">
                                                  <a:latin typeface="Cambria Math" charset="0"/>
                                                  <a:ea typeface="Avenir Book" charset="0"/>
                                                  <a:cs typeface="Avenir Book" charset="0"/>
                                                </a:rPr>
                                                <m:t>(</m:t>
                                              </m:r>
                                              <m:r>
                                                <a:rPr lang="en-US" sz="3200" i="1">
                                                  <a:latin typeface="Cambria Math" charset="0"/>
                                                  <a:ea typeface="Avenir Book" charset="0"/>
                                                  <a:cs typeface="Avenir Book" charset="0"/>
                                                </a:rPr>
                                                <m:t>𝑖</m:t>
                                              </m:r>
                                              <m:r>
                                                <a:rPr lang="en-US" sz="3200" i="1">
                                                  <a:latin typeface="Cambria Math" charset="0"/>
                                                  <a:ea typeface="Avenir Book" charset="0"/>
                                                  <a:cs typeface="Avenir Book" charset="0"/>
                                                </a:rPr>
                                                <m:t>)</m:t>
                                              </m:r>
                                            </m:sup>
                                          </m:sSubSup>
                                        </m:e>
                                      </m:d>
                                      <m:r>
                                        <a:rPr lang="en-US" sz="3200" i="1">
                                          <a:latin typeface="Cambria Math" charset="0"/>
                                          <a:ea typeface="Avenir Book" charset="0"/>
                                          <a:cs typeface="Avenir Book" charset="0"/>
                                        </a:rPr>
                                        <m:t>−</m:t>
                                      </m:r>
                                      <m:sSubSup>
                                        <m:sSubSupPr>
                                          <m:ctrlPr>
                                            <a:rPr lang="en-US" sz="3200" i="1">
                                              <a:latin typeface="Cambria Math" panose="02040503050406030204" pitchFamily="18" charset="0"/>
                                              <a:ea typeface="Avenir Book" charset="0"/>
                                              <a:cs typeface="Avenir Book" charset="0"/>
                                            </a:rPr>
                                          </m:ctrlPr>
                                        </m:sSubSupPr>
                                        <m:e>
                                          <m:r>
                                            <a:rPr lang="en-US" sz="3200" i="1">
                                              <a:latin typeface="Cambria Math" charset="0"/>
                                              <a:ea typeface="Avenir Book" charset="0"/>
                                              <a:cs typeface="Avenir Book" charset="0"/>
                                            </a:rPr>
                                            <m:t>𝑦</m:t>
                                          </m:r>
                                        </m:e>
                                        <m:sub>
                                          <m:r>
                                            <a:rPr lang="en-US" sz="3200" i="1">
                                              <a:latin typeface="Cambria Math" charset="0"/>
                                              <a:ea typeface="Avenir Book" charset="0"/>
                                              <a:cs typeface="Avenir Book" charset="0"/>
                                            </a:rPr>
                                            <m:t>𝑜𝑏𝑠</m:t>
                                          </m:r>
                                        </m:sub>
                                        <m:sup>
                                          <m:r>
                                            <a:rPr lang="en-US" sz="3200" i="1">
                                              <a:latin typeface="Cambria Math" charset="0"/>
                                              <a:ea typeface="Avenir Book" charset="0"/>
                                              <a:cs typeface="Avenir Book" charset="0"/>
                                            </a:rPr>
                                            <m:t>(</m:t>
                                          </m:r>
                                          <m:r>
                                            <a:rPr lang="en-US" sz="3200" i="1">
                                              <a:latin typeface="Cambria Math" charset="0"/>
                                              <a:ea typeface="Avenir Book" charset="0"/>
                                              <a:cs typeface="Avenir Book" charset="0"/>
                                            </a:rPr>
                                            <m:t>𝑖</m:t>
                                          </m:r>
                                          <m:r>
                                            <a:rPr lang="en-US" sz="3200" i="1">
                                              <a:latin typeface="Cambria Math" charset="0"/>
                                              <a:ea typeface="Avenir Book" charset="0"/>
                                              <a:cs typeface="Avenir Book" charset="0"/>
                                            </a:rPr>
                                            <m:t>)</m:t>
                                          </m:r>
                                        </m:sup>
                                      </m:sSubSup>
                                    </m:e>
                                  </m:d>
                                </m:e>
                                <m:sup>
                                  <m:r>
                                    <a:rPr lang="en-US" sz="3200" i="1">
                                      <a:latin typeface="Cambria Math" charset="0"/>
                                      <a:ea typeface="Avenir Book" charset="0"/>
                                      <a:cs typeface="Avenir Book" charset="0"/>
                                    </a:rPr>
                                    <m:t>2</m:t>
                                  </m:r>
                                </m:sup>
                              </m:sSup>
                              <m:r>
                                <m:rPr>
                                  <m:nor/>
                                </m:rPr>
                                <a:rPr lang="en-US" sz="3200" dirty="0">
                                  <a:latin typeface="Avenir Book" charset="0"/>
                                  <a:ea typeface="Avenir Book" charset="0"/>
                                  <a:cs typeface="Avenir Book" charset="0"/>
                                </a:rPr>
                                <m:t> </m:t>
                              </m:r>
                            </m:e>
                          </m:nary>
                        </m:e>
                      </m:func>
                    </m:oMath>
                  </m:oMathPara>
                </a14:m>
                <a:endParaRPr lang="en-US" sz="3200" dirty="0">
                  <a:latin typeface="Avenir Book" charset="0"/>
                  <a:ea typeface="Avenir Book" charset="0"/>
                  <a:cs typeface="Avenir Book"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931044" y="3677954"/>
                <a:ext cx="6438366" cy="1344342"/>
              </a:xfrm>
              <a:prstGeom prst="rect">
                <a:avLst/>
              </a:prstGeom>
              <a:blipFill rotWithShape="0">
                <a:blip r:embed="rId3"/>
                <a:stretch>
                  <a:fillRect/>
                </a:stretch>
              </a:blipFill>
            </p:spPr>
            <p:txBody>
              <a:bodyPr/>
              <a:lstStyle/>
              <a:p>
                <a:r>
                  <a:rPr lang="en-US">
                    <a:noFill/>
                  </a:rPr>
                  <a:t> </a:t>
                </a:r>
              </a:p>
            </p:txBody>
          </p:sp>
        </mc:Fallback>
      </mc:AlternateContent>
      <p:cxnSp>
        <p:nvCxnSpPr>
          <p:cNvPr id="34" name="Straight Connector 33"/>
          <p:cNvCxnSpPr/>
          <p:nvPr/>
        </p:nvCxnSpPr>
        <p:spPr>
          <a:xfrm rot="16200000" flipH="1">
            <a:off x="4018835" y="2547640"/>
            <a:ext cx="400685" cy="554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546304" y="2257834"/>
            <a:ext cx="9329" cy="17398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122529" y="2082050"/>
            <a:ext cx="11184" cy="65162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871345" y="1853331"/>
            <a:ext cx="15078" cy="58123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V="1">
            <a:off x="4345802" y="1800246"/>
            <a:ext cx="910275" cy="490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157978" y="1520236"/>
            <a:ext cx="3382" cy="57491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4628169" y="1795753"/>
            <a:ext cx="8247" cy="44795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4438340" y="2113557"/>
            <a:ext cx="7079" cy="19285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3573640" y="1795753"/>
            <a:ext cx="2455248" cy="76726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5832179" y="243456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1" name="Oval 50"/>
          <p:cNvSpPr/>
          <p:nvPr/>
        </p:nvSpPr>
        <p:spPr>
          <a:xfrm>
            <a:off x="5092404" y="272666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2" name="Oval 51"/>
          <p:cNvSpPr/>
          <p:nvPr/>
        </p:nvSpPr>
        <p:spPr>
          <a:xfrm>
            <a:off x="4793954" y="213533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3" name="Oval 52"/>
          <p:cNvSpPr/>
          <p:nvPr/>
        </p:nvSpPr>
        <p:spPr>
          <a:xfrm>
            <a:off x="3574754" y="2554444"/>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4" name="Oval 53"/>
          <p:cNvSpPr/>
          <p:nvPr/>
        </p:nvSpPr>
        <p:spPr>
          <a:xfrm>
            <a:off x="4178004" y="2758186"/>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5" name="Oval 54"/>
          <p:cNvSpPr/>
          <p:nvPr/>
        </p:nvSpPr>
        <p:spPr>
          <a:xfrm>
            <a:off x="4739710" y="1253741"/>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6" name="Oval 55"/>
          <p:cNvSpPr/>
          <p:nvPr/>
        </p:nvSpPr>
        <p:spPr>
          <a:xfrm>
            <a:off x="5292160" y="188407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7" name="Oval 56"/>
          <p:cNvSpPr/>
          <p:nvPr/>
        </p:nvSpPr>
        <p:spPr>
          <a:xfrm>
            <a:off x="4492060" y="238792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cxnSp>
        <p:nvCxnSpPr>
          <p:cNvPr id="58" name="Straight Arrow Connector 57"/>
          <p:cNvCxnSpPr/>
          <p:nvPr/>
        </p:nvCxnSpPr>
        <p:spPr>
          <a:xfrm flipV="1">
            <a:off x="3448701" y="1067710"/>
            <a:ext cx="0" cy="213134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448701" y="3191166"/>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0" name="object 3"/>
          <p:cNvSpPr txBox="1"/>
          <p:nvPr/>
        </p:nvSpPr>
        <p:spPr>
          <a:xfrm>
            <a:off x="3388994"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61" name="object 3"/>
          <p:cNvSpPr txBox="1"/>
          <p:nvPr/>
        </p:nvSpPr>
        <p:spPr>
          <a:xfrm>
            <a:off x="3182044" y="2288406"/>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62" name="object 3"/>
          <p:cNvSpPr txBox="1"/>
          <p:nvPr/>
        </p:nvSpPr>
        <p:spPr>
          <a:xfrm>
            <a:off x="3182044" y="161526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63" name="object 3"/>
          <p:cNvSpPr txBox="1"/>
          <p:nvPr/>
        </p:nvSpPr>
        <p:spPr>
          <a:xfrm>
            <a:off x="3060652" y="908209"/>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64" name="object 3"/>
          <p:cNvSpPr txBox="1"/>
          <p:nvPr/>
        </p:nvSpPr>
        <p:spPr>
          <a:xfrm>
            <a:off x="4657548"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65" name="object 3"/>
          <p:cNvSpPr txBox="1"/>
          <p:nvPr/>
        </p:nvSpPr>
        <p:spPr>
          <a:xfrm>
            <a:off x="6078500" y="3072507"/>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66" name="object 3"/>
          <p:cNvSpPr txBox="1"/>
          <p:nvPr/>
        </p:nvSpPr>
        <p:spPr>
          <a:xfrm>
            <a:off x="5862181"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67" name="object 3"/>
          <p:cNvSpPr txBox="1"/>
          <p:nvPr/>
        </p:nvSpPr>
        <p:spPr>
          <a:xfrm>
            <a:off x="4515008" y="3395154"/>
            <a:ext cx="558143"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Budget</a:t>
            </a:r>
            <a:endParaRPr sz="1200" dirty="0">
              <a:latin typeface="Avenir Book" charset="0"/>
              <a:ea typeface="Avenir Book" charset="0"/>
              <a:cs typeface="Avenir Book" charset="0"/>
            </a:endParaRPr>
          </a:p>
        </p:txBody>
      </p:sp>
      <p:sp>
        <p:nvSpPr>
          <p:cNvPr id="68" name="object 3"/>
          <p:cNvSpPr txBox="1"/>
          <p:nvPr/>
        </p:nvSpPr>
        <p:spPr>
          <a:xfrm rot="16200000">
            <a:off x="2594971" y="1960498"/>
            <a:ext cx="726556"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Box Office</a:t>
            </a:r>
            <a:endParaRPr sz="1200" dirty="0">
              <a:latin typeface="Avenir Book" charset="0"/>
              <a:ea typeface="Avenir Book" charset="0"/>
              <a:cs typeface="Avenir Book" charset="0"/>
            </a:endParaRPr>
          </a:p>
        </p:txBody>
      </p:sp>
      <p:cxnSp>
        <p:nvCxnSpPr>
          <p:cNvPr id="69" name="Straight Connector 68"/>
          <p:cNvCxnSpPr/>
          <p:nvPr/>
        </p:nvCxnSpPr>
        <p:spPr>
          <a:xfrm>
            <a:off x="3794750" y="2503808"/>
            <a:ext cx="3186" cy="45314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5114629" y="151381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1" name="Oval 70"/>
          <p:cNvSpPr/>
          <p:nvPr/>
        </p:nvSpPr>
        <p:spPr>
          <a:xfrm>
            <a:off x="3746204" y="2964019"/>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2" name="Oval 71"/>
          <p:cNvSpPr/>
          <p:nvPr/>
        </p:nvSpPr>
        <p:spPr>
          <a:xfrm>
            <a:off x="4580960" y="171756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3" name="Oval 72"/>
          <p:cNvSpPr/>
          <p:nvPr/>
        </p:nvSpPr>
        <p:spPr>
          <a:xfrm>
            <a:off x="4392316" y="2052744"/>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4" name="Oval 73"/>
          <p:cNvSpPr/>
          <p:nvPr/>
        </p:nvSpPr>
        <p:spPr>
          <a:xfrm>
            <a:off x="5832179" y="243456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292160" y="188407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4793954" y="2123942"/>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4734016" y="124119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4488964" y="238792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4166616" y="2753693"/>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572297" y="255369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a:off x="4029812" y="2139053"/>
            <a:ext cx="1123" cy="29276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3997029" y="2284555"/>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83" name="Oval 82"/>
          <p:cNvSpPr/>
          <p:nvPr/>
        </p:nvSpPr>
        <p:spPr>
          <a:xfrm>
            <a:off x="3975761" y="2086509"/>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2286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Cost Function</a:t>
            </a:r>
          </a:p>
        </p:txBody>
      </p:sp>
      <mc:AlternateContent xmlns:mc="http://schemas.openxmlformats.org/markup-compatibility/2006" xmlns:a14="http://schemas.microsoft.com/office/drawing/2010/main">
        <mc:Choice Requires="a14">
          <p:sp>
            <p:nvSpPr>
              <p:cNvPr id="15" name="TextBox 14"/>
              <p:cNvSpPr txBox="1"/>
              <p:nvPr/>
            </p:nvSpPr>
            <p:spPr>
              <a:xfrm>
                <a:off x="714092" y="3749816"/>
                <a:ext cx="7789633" cy="13443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charset="0"/>
                          <a:ea typeface="Avenir Book" charset="0"/>
                          <a:cs typeface="Avenir Book" charset="0"/>
                        </a:rPr>
                        <m:t>𝐽</m:t>
                      </m:r>
                      <m:d>
                        <m:dPr>
                          <m:ctrlPr>
                            <a:rPr lang="en-US" sz="3200" i="1">
                              <a:latin typeface="Cambria Math" panose="02040503050406030204" pitchFamily="18" charset="0"/>
                              <a:ea typeface="Avenir Book" charset="0"/>
                              <a:cs typeface="Avenir Book" charset="0"/>
                            </a:rPr>
                          </m:ctrlPr>
                        </m:dPr>
                        <m:e>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0</m:t>
                              </m:r>
                            </m:sub>
                          </m:sSub>
                          <m:r>
                            <a:rPr lang="en-US" sz="3200" i="1">
                              <a:latin typeface="Cambria Math" charset="0"/>
                              <a:ea typeface="Avenir Book" charset="0"/>
                              <a:cs typeface="Avenir Book" charset="0"/>
                            </a:rPr>
                            <m:t>,</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1</m:t>
                              </m:r>
                            </m:sub>
                          </m:sSub>
                        </m:e>
                      </m:d>
                      <m:r>
                        <a:rPr lang="en-US" sz="3200" i="1">
                          <a:latin typeface="Cambria Math" charset="0"/>
                          <a:ea typeface="Avenir Book" charset="0"/>
                          <a:cs typeface="Avenir Book" charset="0"/>
                        </a:rPr>
                        <m:t>=</m:t>
                      </m:r>
                      <m:f>
                        <m:fPr>
                          <m:ctrlPr>
                            <a:rPr lang="mr-IN" sz="3200" i="1">
                              <a:latin typeface="Cambria Math" panose="02040503050406030204" pitchFamily="18" charset="0"/>
                              <a:ea typeface="Avenir Book" charset="0"/>
                              <a:cs typeface="Avenir Book" charset="0"/>
                            </a:rPr>
                          </m:ctrlPr>
                        </m:fPr>
                        <m:num>
                          <m:r>
                            <a:rPr lang="en-US" sz="3200" i="1">
                              <a:latin typeface="Cambria Math" charset="0"/>
                              <a:ea typeface="Avenir Book" charset="0"/>
                              <a:cs typeface="Avenir Book" charset="0"/>
                            </a:rPr>
                            <m:t>1</m:t>
                          </m:r>
                        </m:num>
                        <m:den>
                          <m:r>
                            <a:rPr lang="en-US" sz="3200" i="1">
                              <a:latin typeface="Cambria Math" charset="0"/>
                              <a:ea typeface="Avenir Book" charset="0"/>
                              <a:cs typeface="Avenir Book" charset="0"/>
                            </a:rPr>
                            <m:t>2</m:t>
                          </m:r>
                          <m:r>
                            <a:rPr lang="en-US" sz="3200" i="1">
                              <a:latin typeface="Cambria Math" charset="0"/>
                              <a:ea typeface="Avenir Book" charset="0"/>
                              <a:cs typeface="Avenir Book" charset="0"/>
                            </a:rPr>
                            <m:t>𝑚</m:t>
                          </m:r>
                        </m:den>
                      </m:f>
                      <m:nary>
                        <m:naryPr>
                          <m:chr m:val="∑"/>
                          <m:ctrlPr>
                            <a:rPr lang="is-IS" sz="3200" i="1">
                              <a:latin typeface="Cambria Math" panose="02040503050406030204" pitchFamily="18" charset="0"/>
                              <a:ea typeface="Avenir Book" charset="0"/>
                              <a:cs typeface="Avenir Book" charset="0"/>
                            </a:rPr>
                          </m:ctrlPr>
                        </m:naryPr>
                        <m:sub>
                          <m:r>
                            <m:rPr>
                              <m:brk m:alnAt="23"/>
                            </m:rPr>
                            <a:rPr lang="en-US" sz="3200" i="1">
                              <a:latin typeface="Cambria Math" charset="0"/>
                              <a:ea typeface="Avenir Book" charset="0"/>
                              <a:cs typeface="Avenir Book" charset="0"/>
                            </a:rPr>
                            <m:t>𝑖</m:t>
                          </m:r>
                          <m:r>
                            <a:rPr lang="en-US" sz="3200" i="1">
                              <a:latin typeface="Cambria Math" charset="0"/>
                              <a:ea typeface="Avenir Book" charset="0"/>
                              <a:cs typeface="Avenir Book" charset="0"/>
                            </a:rPr>
                            <m:t>=1</m:t>
                          </m:r>
                        </m:sub>
                        <m:sup>
                          <m:r>
                            <a:rPr lang="en-US" sz="3200" i="1">
                              <a:latin typeface="Cambria Math" charset="0"/>
                              <a:ea typeface="Avenir Book" charset="0"/>
                              <a:cs typeface="Avenir Book" charset="0"/>
                            </a:rPr>
                            <m:t>𝑚</m:t>
                          </m:r>
                        </m:sup>
                        <m:e>
                          <m:sSup>
                            <m:sSupPr>
                              <m:ctrlPr>
                                <a:rPr lang="mr-IN" sz="3200" i="1">
                                  <a:latin typeface="Cambria Math" panose="02040503050406030204" pitchFamily="18" charset="0"/>
                                  <a:ea typeface="Avenir Book" charset="0"/>
                                  <a:cs typeface="Avenir Book" charset="0"/>
                                </a:rPr>
                              </m:ctrlPr>
                            </m:sSupPr>
                            <m:e>
                              <m:d>
                                <m:dPr>
                                  <m:ctrlPr>
                                    <a:rPr lang="mr-IN" sz="3200" i="1">
                                      <a:latin typeface="Cambria Math" panose="02040503050406030204" pitchFamily="18" charset="0"/>
                                      <a:ea typeface="Avenir Book" charset="0"/>
                                      <a:cs typeface="Avenir Book" charset="0"/>
                                    </a:rPr>
                                  </m:ctrlPr>
                                </m:dPr>
                                <m:e>
                                  <m:d>
                                    <m:dPr>
                                      <m:ctrlPr>
                                        <a:rPr lang="en-US" sz="3200" i="1">
                                          <a:latin typeface="Cambria Math" panose="02040503050406030204" pitchFamily="18" charset="0"/>
                                          <a:ea typeface="Avenir Book" charset="0"/>
                                          <a:cs typeface="Avenir Book" charset="0"/>
                                        </a:rPr>
                                      </m:ctrlPr>
                                    </m:dPr>
                                    <m:e>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0</m:t>
                                          </m:r>
                                        </m:sub>
                                      </m:sSub>
                                      <m:r>
                                        <m:rPr>
                                          <m:nor/>
                                        </m:rPr>
                                        <a:rPr lang="en-US" sz="3200" dirty="0">
                                          <a:latin typeface="Avenir Book" charset="0"/>
                                          <a:ea typeface="Avenir Book" charset="0"/>
                                          <a:cs typeface="Avenir Book" charset="0"/>
                                        </a:rPr>
                                        <m:t> + </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1</m:t>
                                          </m:r>
                                        </m:sub>
                                      </m:sSub>
                                      <m:sSubSup>
                                        <m:sSubSupPr>
                                          <m:ctrlPr>
                                            <a:rPr lang="en-US" sz="3200" i="1">
                                              <a:latin typeface="Cambria Math" panose="02040503050406030204" pitchFamily="18" charset="0"/>
                                              <a:ea typeface="Avenir Book" charset="0"/>
                                              <a:cs typeface="Avenir Book" charset="0"/>
                                            </a:rPr>
                                          </m:ctrlPr>
                                        </m:sSubSupPr>
                                        <m:e>
                                          <m:r>
                                            <a:rPr lang="en-US" sz="3200" i="1">
                                              <a:latin typeface="Cambria Math" charset="0"/>
                                              <a:ea typeface="Avenir Book" charset="0"/>
                                              <a:cs typeface="Avenir Book" charset="0"/>
                                            </a:rPr>
                                            <m:t>𝑥</m:t>
                                          </m:r>
                                        </m:e>
                                        <m:sub>
                                          <m:r>
                                            <a:rPr lang="en-US" sz="3200" i="1">
                                              <a:latin typeface="Cambria Math" charset="0"/>
                                              <a:ea typeface="Avenir Book" charset="0"/>
                                              <a:cs typeface="Avenir Book" charset="0"/>
                                            </a:rPr>
                                            <m:t>𝑜𝑏𝑠</m:t>
                                          </m:r>
                                        </m:sub>
                                        <m:sup>
                                          <m:r>
                                            <a:rPr lang="en-US" sz="3200" i="1">
                                              <a:latin typeface="Cambria Math" charset="0"/>
                                              <a:ea typeface="Avenir Book" charset="0"/>
                                              <a:cs typeface="Avenir Book" charset="0"/>
                                            </a:rPr>
                                            <m:t>(</m:t>
                                          </m:r>
                                          <m:r>
                                            <a:rPr lang="en-US" sz="3200" i="1">
                                              <a:latin typeface="Cambria Math" charset="0"/>
                                              <a:ea typeface="Avenir Book" charset="0"/>
                                              <a:cs typeface="Avenir Book" charset="0"/>
                                            </a:rPr>
                                            <m:t>𝑖</m:t>
                                          </m:r>
                                          <m:r>
                                            <a:rPr lang="en-US" sz="3200" i="1">
                                              <a:latin typeface="Cambria Math" charset="0"/>
                                              <a:ea typeface="Avenir Book" charset="0"/>
                                              <a:cs typeface="Avenir Book" charset="0"/>
                                            </a:rPr>
                                            <m:t>)</m:t>
                                          </m:r>
                                        </m:sup>
                                      </m:sSubSup>
                                    </m:e>
                                  </m:d>
                                  <m:r>
                                    <a:rPr lang="en-US" sz="3200" i="1">
                                      <a:latin typeface="Cambria Math" charset="0"/>
                                      <a:ea typeface="Avenir Book" charset="0"/>
                                      <a:cs typeface="Avenir Book" charset="0"/>
                                    </a:rPr>
                                    <m:t>−</m:t>
                                  </m:r>
                                  <m:sSubSup>
                                    <m:sSubSupPr>
                                      <m:ctrlPr>
                                        <a:rPr lang="en-US" sz="3200" i="1">
                                          <a:latin typeface="Cambria Math" panose="02040503050406030204" pitchFamily="18" charset="0"/>
                                          <a:ea typeface="Avenir Book" charset="0"/>
                                          <a:cs typeface="Avenir Book" charset="0"/>
                                        </a:rPr>
                                      </m:ctrlPr>
                                    </m:sSubSupPr>
                                    <m:e>
                                      <m:r>
                                        <a:rPr lang="en-US" sz="3200" i="1">
                                          <a:latin typeface="Cambria Math" charset="0"/>
                                          <a:ea typeface="Avenir Book" charset="0"/>
                                          <a:cs typeface="Avenir Book" charset="0"/>
                                        </a:rPr>
                                        <m:t>𝑦</m:t>
                                      </m:r>
                                    </m:e>
                                    <m:sub>
                                      <m:r>
                                        <a:rPr lang="en-US" sz="3200" i="1">
                                          <a:latin typeface="Cambria Math" charset="0"/>
                                          <a:ea typeface="Avenir Book" charset="0"/>
                                          <a:cs typeface="Avenir Book" charset="0"/>
                                        </a:rPr>
                                        <m:t>𝑜𝑏𝑠</m:t>
                                      </m:r>
                                    </m:sub>
                                    <m:sup>
                                      <m:r>
                                        <a:rPr lang="en-US" sz="3200" i="1">
                                          <a:latin typeface="Cambria Math" charset="0"/>
                                          <a:ea typeface="Avenir Book" charset="0"/>
                                          <a:cs typeface="Avenir Book" charset="0"/>
                                        </a:rPr>
                                        <m:t>(</m:t>
                                      </m:r>
                                      <m:r>
                                        <a:rPr lang="en-US" sz="3200" i="1">
                                          <a:latin typeface="Cambria Math" charset="0"/>
                                          <a:ea typeface="Avenir Book" charset="0"/>
                                          <a:cs typeface="Avenir Book" charset="0"/>
                                        </a:rPr>
                                        <m:t>𝑖</m:t>
                                      </m:r>
                                      <m:r>
                                        <a:rPr lang="en-US" sz="3200" i="1">
                                          <a:latin typeface="Cambria Math" charset="0"/>
                                          <a:ea typeface="Avenir Book" charset="0"/>
                                          <a:cs typeface="Avenir Book" charset="0"/>
                                        </a:rPr>
                                        <m:t>)</m:t>
                                      </m:r>
                                    </m:sup>
                                  </m:sSubSup>
                                </m:e>
                              </m:d>
                            </m:e>
                            <m:sup>
                              <m:r>
                                <a:rPr lang="en-US" sz="3200" i="1">
                                  <a:latin typeface="Cambria Math" charset="0"/>
                                  <a:ea typeface="Avenir Book" charset="0"/>
                                  <a:cs typeface="Avenir Book" charset="0"/>
                                </a:rPr>
                                <m:t>2</m:t>
                              </m:r>
                            </m:sup>
                          </m:sSup>
                          <m:r>
                            <m:rPr>
                              <m:nor/>
                            </m:rPr>
                            <a:rPr lang="en-US" sz="3200" dirty="0">
                              <a:latin typeface="Avenir Book" charset="0"/>
                              <a:ea typeface="Avenir Book" charset="0"/>
                              <a:cs typeface="Avenir Book" charset="0"/>
                            </a:rPr>
                            <m:t> </m:t>
                          </m:r>
                        </m:e>
                      </m:nary>
                    </m:oMath>
                  </m:oMathPara>
                </a14:m>
                <a:endParaRPr lang="en-US" sz="3200" dirty="0">
                  <a:latin typeface="Avenir Book" charset="0"/>
                  <a:ea typeface="Avenir Book" charset="0"/>
                  <a:cs typeface="Avenir Book"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714092" y="3749816"/>
                <a:ext cx="7789633" cy="1344342"/>
              </a:xfrm>
              <a:prstGeom prst="rect">
                <a:avLst/>
              </a:prstGeom>
              <a:blipFill rotWithShape="0">
                <a:blip r:embed="rId3"/>
                <a:stretch>
                  <a:fillRect/>
                </a:stretch>
              </a:blipFill>
            </p:spPr>
            <p:txBody>
              <a:bodyPr/>
              <a:lstStyle/>
              <a:p>
                <a:r>
                  <a:rPr lang="en-US">
                    <a:noFill/>
                  </a:rPr>
                  <a:t> </a:t>
                </a:r>
              </a:p>
            </p:txBody>
          </p:sp>
        </mc:Fallback>
      </mc:AlternateContent>
      <p:cxnSp>
        <p:nvCxnSpPr>
          <p:cNvPr id="34" name="Straight Connector 33"/>
          <p:cNvCxnSpPr/>
          <p:nvPr/>
        </p:nvCxnSpPr>
        <p:spPr>
          <a:xfrm rot="16200000" flipH="1">
            <a:off x="4018835" y="2547640"/>
            <a:ext cx="400685" cy="554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546304" y="2257834"/>
            <a:ext cx="9329" cy="17398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122529" y="2082050"/>
            <a:ext cx="11184" cy="65162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871345" y="1853331"/>
            <a:ext cx="15078" cy="58123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V="1">
            <a:off x="4345802" y="1800246"/>
            <a:ext cx="910275" cy="490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157978" y="1520236"/>
            <a:ext cx="3382" cy="57491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4628169" y="1795753"/>
            <a:ext cx="8247" cy="44795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4438340" y="2113557"/>
            <a:ext cx="7079" cy="19285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3573640" y="1795753"/>
            <a:ext cx="2455248" cy="76726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5832179" y="243456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1" name="Oval 50"/>
          <p:cNvSpPr/>
          <p:nvPr/>
        </p:nvSpPr>
        <p:spPr>
          <a:xfrm>
            <a:off x="5092404" y="272666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2" name="Oval 51"/>
          <p:cNvSpPr/>
          <p:nvPr/>
        </p:nvSpPr>
        <p:spPr>
          <a:xfrm>
            <a:off x="4793954" y="213533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3" name="Oval 52"/>
          <p:cNvSpPr/>
          <p:nvPr/>
        </p:nvSpPr>
        <p:spPr>
          <a:xfrm>
            <a:off x="3574754" y="2554444"/>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4" name="Oval 53"/>
          <p:cNvSpPr/>
          <p:nvPr/>
        </p:nvSpPr>
        <p:spPr>
          <a:xfrm>
            <a:off x="4178004" y="2758186"/>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5" name="Oval 54"/>
          <p:cNvSpPr/>
          <p:nvPr/>
        </p:nvSpPr>
        <p:spPr>
          <a:xfrm>
            <a:off x="4739710" y="1253741"/>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6" name="Oval 55"/>
          <p:cNvSpPr/>
          <p:nvPr/>
        </p:nvSpPr>
        <p:spPr>
          <a:xfrm>
            <a:off x="5292160" y="188407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7" name="Oval 56"/>
          <p:cNvSpPr/>
          <p:nvPr/>
        </p:nvSpPr>
        <p:spPr>
          <a:xfrm>
            <a:off x="4492060" y="238792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cxnSp>
        <p:nvCxnSpPr>
          <p:cNvPr id="58" name="Straight Arrow Connector 57"/>
          <p:cNvCxnSpPr/>
          <p:nvPr/>
        </p:nvCxnSpPr>
        <p:spPr>
          <a:xfrm flipV="1">
            <a:off x="3448701" y="1067710"/>
            <a:ext cx="0" cy="213134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448701" y="3191166"/>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0" name="object 3"/>
          <p:cNvSpPr txBox="1"/>
          <p:nvPr/>
        </p:nvSpPr>
        <p:spPr>
          <a:xfrm>
            <a:off x="3388994"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61" name="object 3"/>
          <p:cNvSpPr txBox="1"/>
          <p:nvPr/>
        </p:nvSpPr>
        <p:spPr>
          <a:xfrm>
            <a:off x="3182044" y="2288406"/>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62" name="object 3"/>
          <p:cNvSpPr txBox="1"/>
          <p:nvPr/>
        </p:nvSpPr>
        <p:spPr>
          <a:xfrm>
            <a:off x="3182044" y="161526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63" name="object 3"/>
          <p:cNvSpPr txBox="1"/>
          <p:nvPr/>
        </p:nvSpPr>
        <p:spPr>
          <a:xfrm>
            <a:off x="3060652" y="908209"/>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64" name="object 3"/>
          <p:cNvSpPr txBox="1"/>
          <p:nvPr/>
        </p:nvSpPr>
        <p:spPr>
          <a:xfrm>
            <a:off x="4657548"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65" name="object 3"/>
          <p:cNvSpPr txBox="1"/>
          <p:nvPr/>
        </p:nvSpPr>
        <p:spPr>
          <a:xfrm>
            <a:off x="6078500" y="3072507"/>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66" name="object 3"/>
          <p:cNvSpPr txBox="1"/>
          <p:nvPr/>
        </p:nvSpPr>
        <p:spPr>
          <a:xfrm>
            <a:off x="5862181"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67" name="object 3"/>
          <p:cNvSpPr txBox="1"/>
          <p:nvPr/>
        </p:nvSpPr>
        <p:spPr>
          <a:xfrm>
            <a:off x="4515008" y="3395154"/>
            <a:ext cx="558143"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Budget</a:t>
            </a:r>
            <a:endParaRPr sz="1200" dirty="0">
              <a:latin typeface="Avenir Book" charset="0"/>
              <a:ea typeface="Avenir Book" charset="0"/>
              <a:cs typeface="Avenir Book" charset="0"/>
            </a:endParaRPr>
          </a:p>
        </p:txBody>
      </p:sp>
      <p:sp>
        <p:nvSpPr>
          <p:cNvPr id="68" name="object 3"/>
          <p:cNvSpPr txBox="1"/>
          <p:nvPr/>
        </p:nvSpPr>
        <p:spPr>
          <a:xfrm rot="16200000">
            <a:off x="2594971" y="1960498"/>
            <a:ext cx="726556"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Box Office</a:t>
            </a:r>
            <a:endParaRPr sz="1200" dirty="0">
              <a:latin typeface="Avenir Book" charset="0"/>
              <a:ea typeface="Avenir Book" charset="0"/>
              <a:cs typeface="Avenir Book" charset="0"/>
            </a:endParaRPr>
          </a:p>
        </p:txBody>
      </p:sp>
      <p:cxnSp>
        <p:nvCxnSpPr>
          <p:cNvPr id="69" name="Straight Connector 68"/>
          <p:cNvCxnSpPr/>
          <p:nvPr/>
        </p:nvCxnSpPr>
        <p:spPr>
          <a:xfrm>
            <a:off x="3794750" y="2503808"/>
            <a:ext cx="3186" cy="45314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5114629" y="151381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1" name="Oval 70"/>
          <p:cNvSpPr/>
          <p:nvPr/>
        </p:nvSpPr>
        <p:spPr>
          <a:xfrm>
            <a:off x="3746204" y="2964019"/>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2" name="Oval 71"/>
          <p:cNvSpPr/>
          <p:nvPr/>
        </p:nvSpPr>
        <p:spPr>
          <a:xfrm>
            <a:off x="4580960" y="171756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3" name="Oval 72"/>
          <p:cNvSpPr/>
          <p:nvPr/>
        </p:nvSpPr>
        <p:spPr>
          <a:xfrm>
            <a:off x="4392316" y="2052744"/>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4" name="Oval 73"/>
          <p:cNvSpPr/>
          <p:nvPr/>
        </p:nvSpPr>
        <p:spPr>
          <a:xfrm>
            <a:off x="5832179" y="243456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292160" y="188407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4793954" y="2123942"/>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4734016" y="124119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4488964" y="238792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4166616" y="2753693"/>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572297" y="255369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a:off x="4029812" y="2139053"/>
            <a:ext cx="1123" cy="29276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3997029" y="2284555"/>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83" name="Oval 82"/>
          <p:cNvSpPr/>
          <p:nvPr/>
        </p:nvSpPr>
        <p:spPr>
          <a:xfrm>
            <a:off x="3975761" y="2086509"/>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5218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itle 2"/>
          <p:cNvSpPr txBox="1">
            <a:spLocks noGrp="1"/>
          </p:cNvSpPr>
          <p:nvPr>
            <p:ph type="title"/>
          </p:nvPr>
        </p:nvSpPr>
        <p:spPr>
          <a:xfrm>
            <a:off x="210312" y="103196"/>
            <a:ext cx="6685788" cy="804672"/>
          </a:xfrm>
          <a:prstGeom prst="rect">
            <a:avLst/>
          </a:prstGeom>
        </p:spPr>
        <p:txBody>
          <a:bodyPr>
            <a:normAutofit/>
          </a:bodyPr>
          <a:lstStyle/>
          <a:p>
            <a:r>
              <a:rPr lang="en-US" sz="3000" dirty="0">
                <a:solidFill>
                  <a:schemeClr val="bg1"/>
                </a:solidFill>
                <a:latin typeface="Avenir Book"/>
              </a:rPr>
              <a:t>Machine Learning</a:t>
            </a:r>
            <a:r>
              <a:rPr sz="3000" dirty="0">
                <a:solidFill>
                  <a:schemeClr val="bg1"/>
                </a:solidFill>
                <a:latin typeface="Avenir Book"/>
              </a:rPr>
              <a:t> Workflow</a:t>
            </a:r>
          </a:p>
        </p:txBody>
      </p:sp>
      <p:sp>
        <p:nvSpPr>
          <p:cNvPr id="30" name="Rounded Rectangle 1046"/>
          <p:cNvSpPr/>
          <p:nvPr/>
        </p:nvSpPr>
        <p:spPr bwMode="auto">
          <a:xfrm>
            <a:off x="210311" y="1240719"/>
            <a:ext cx="2011680" cy="539496"/>
          </a:xfrm>
          <a:prstGeom prst="roundRect">
            <a:avLst/>
          </a:prstGeom>
          <a:solidFill>
            <a:srgbClr val="D7E6FF"/>
          </a:solidFill>
          <a:ln w="12700" cap="flat" cmpd="sng" algn="ctr">
            <a:solidFill>
              <a:schemeClr val="bg1"/>
            </a:solidFill>
            <a:prstDash val="solid"/>
            <a:round/>
            <a:headEnd type="none" w="sm" len="sm"/>
            <a:tailEnd type="none" w="sm" len="sm"/>
          </a:ln>
          <a:effectLst/>
        </p:spPr>
        <p:txBody>
          <a:bodyPr vert="horz" wrap="none" lIns="91355" tIns="45678" rIns="91355" bIns="45678" numCol="1" rtlCol="0" anchor="ctr" anchorCtr="0" compatLnSpc="1">
            <a:prstTxWarp prst="textNoShape">
              <a:avLst/>
            </a:prstTxWarp>
          </a:bodyPr>
          <a:lstStyle/>
          <a:p>
            <a:pPr algn="ctr" defTabSz="913532" eaLnBrk="0" fontAlgn="base" hangingPunct="0">
              <a:spcBef>
                <a:spcPct val="0"/>
              </a:spcBef>
              <a:spcAft>
                <a:spcPct val="0"/>
              </a:spcAft>
            </a:pPr>
            <a:r>
              <a:rPr lang="en-US" sz="1600" dirty="0">
                <a:solidFill>
                  <a:schemeClr val="bg1"/>
                </a:solidFill>
                <a:latin typeface="Avenir Book"/>
                <a:cs typeface="Arial" pitchFamily="34" charset="0"/>
              </a:rPr>
              <a:t>Problem Statement</a:t>
            </a:r>
          </a:p>
        </p:txBody>
      </p:sp>
      <p:sp>
        <p:nvSpPr>
          <p:cNvPr id="31" name="Rounded Rectangle 1047"/>
          <p:cNvSpPr/>
          <p:nvPr/>
        </p:nvSpPr>
        <p:spPr bwMode="auto">
          <a:xfrm>
            <a:off x="210311" y="1868682"/>
            <a:ext cx="2011680" cy="539496"/>
          </a:xfrm>
          <a:prstGeom prst="roundRect">
            <a:avLst/>
          </a:prstGeom>
          <a:solidFill>
            <a:srgbClr val="D7E6FF"/>
          </a:solidFill>
          <a:ln w="12700" cap="flat" cmpd="sng" algn="ctr">
            <a:solidFill>
              <a:schemeClr val="bg1"/>
            </a:solidFill>
            <a:prstDash val="solid"/>
            <a:round/>
            <a:headEnd type="none" w="sm" len="sm"/>
            <a:tailEnd type="none" w="sm" len="sm"/>
          </a:ln>
          <a:effectLst/>
        </p:spPr>
        <p:txBody>
          <a:bodyPr vert="horz" wrap="none" lIns="91355" tIns="45678" rIns="91355" bIns="45678" numCol="1" rtlCol="0" anchor="ctr" anchorCtr="0" compatLnSpc="1">
            <a:prstTxWarp prst="textNoShape">
              <a:avLst/>
            </a:prstTxWarp>
          </a:bodyPr>
          <a:lstStyle/>
          <a:p>
            <a:pPr algn="ctr" defTabSz="913532" eaLnBrk="0" fontAlgn="base">
              <a:spcBef>
                <a:spcPct val="0"/>
              </a:spcBef>
              <a:spcAft>
                <a:spcPct val="0"/>
              </a:spcAft>
            </a:pPr>
            <a:r>
              <a:rPr lang="en-US" sz="1600" dirty="0">
                <a:solidFill>
                  <a:schemeClr val="bg1"/>
                </a:solidFill>
                <a:latin typeface="Avenir Book"/>
                <a:cs typeface="Arial" pitchFamily="34" charset="0"/>
              </a:rPr>
              <a:t>Data Collection</a:t>
            </a:r>
          </a:p>
        </p:txBody>
      </p:sp>
      <p:sp>
        <p:nvSpPr>
          <p:cNvPr id="32" name="Rounded Rectangle 1048"/>
          <p:cNvSpPr/>
          <p:nvPr/>
        </p:nvSpPr>
        <p:spPr bwMode="auto">
          <a:xfrm>
            <a:off x="210311" y="2490697"/>
            <a:ext cx="2011680" cy="539496"/>
          </a:xfrm>
          <a:prstGeom prst="roundRect">
            <a:avLst/>
          </a:prstGeom>
          <a:solidFill>
            <a:srgbClr val="D7E6FF"/>
          </a:solidFill>
          <a:ln w="12700" cap="flat" cmpd="sng" algn="ctr">
            <a:solidFill>
              <a:schemeClr val="bg1"/>
            </a:solidFill>
            <a:prstDash val="solid"/>
            <a:round/>
            <a:headEnd type="none" w="sm" len="sm"/>
            <a:tailEnd type="none" w="sm" len="sm"/>
          </a:ln>
          <a:effectLst/>
        </p:spPr>
        <p:txBody>
          <a:bodyPr vert="horz" wrap="none" lIns="91355" tIns="45678" rIns="91355" bIns="45678" numCol="1" rtlCol="0" anchor="ctr" anchorCtr="0" compatLnSpc="1">
            <a:prstTxWarp prst="textNoShape">
              <a:avLst/>
            </a:prstTxWarp>
          </a:bodyPr>
          <a:lstStyle/>
          <a:p>
            <a:pPr algn="ctr" defTabSz="913532" eaLnBrk="0" fontAlgn="base">
              <a:spcBef>
                <a:spcPct val="0"/>
              </a:spcBef>
              <a:spcAft>
                <a:spcPct val="0"/>
              </a:spcAft>
            </a:pPr>
            <a:r>
              <a:rPr lang="en-US" sz="1600" dirty="0">
                <a:solidFill>
                  <a:schemeClr val="bg1"/>
                </a:solidFill>
                <a:latin typeface="Avenir Book"/>
                <a:cs typeface="Arial" pitchFamily="34" charset="0"/>
              </a:rPr>
              <a:t>Data Exploration </a:t>
            </a:r>
            <a:br>
              <a:rPr lang="en-US" sz="1600" dirty="0">
                <a:solidFill>
                  <a:schemeClr val="bg1"/>
                </a:solidFill>
                <a:latin typeface="Avenir Book"/>
                <a:cs typeface="Arial" pitchFamily="34" charset="0"/>
              </a:rPr>
            </a:br>
            <a:r>
              <a:rPr lang="en-US" sz="1600" dirty="0">
                <a:solidFill>
                  <a:schemeClr val="bg1"/>
                </a:solidFill>
                <a:latin typeface="Avenir Book"/>
                <a:cs typeface="Arial" pitchFamily="34" charset="0"/>
              </a:rPr>
              <a:t>&amp; Preprocessing</a:t>
            </a:r>
          </a:p>
        </p:txBody>
      </p:sp>
      <p:sp>
        <p:nvSpPr>
          <p:cNvPr id="33" name="Rounded Rectangle 1049"/>
          <p:cNvSpPr/>
          <p:nvPr/>
        </p:nvSpPr>
        <p:spPr bwMode="auto">
          <a:xfrm>
            <a:off x="210311" y="3119551"/>
            <a:ext cx="2011680" cy="539496"/>
          </a:xfrm>
          <a:prstGeom prst="roundRect">
            <a:avLst/>
          </a:prstGeom>
          <a:solidFill>
            <a:srgbClr val="D7E6FF"/>
          </a:solidFill>
          <a:ln w="12700" cap="flat" cmpd="sng" algn="ctr">
            <a:solidFill>
              <a:schemeClr val="bg1"/>
            </a:solidFill>
            <a:prstDash val="solid"/>
            <a:round/>
            <a:headEnd type="none" w="sm" len="sm"/>
            <a:tailEnd type="none" w="sm" len="sm"/>
          </a:ln>
          <a:effectLst/>
        </p:spPr>
        <p:txBody>
          <a:bodyPr vert="horz" wrap="none" lIns="91355" tIns="45678" rIns="91355" bIns="45678" numCol="1" rtlCol="0" anchor="ctr" anchorCtr="0" compatLnSpc="1">
            <a:prstTxWarp prst="textNoShape">
              <a:avLst/>
            </a:prstTxWarp>
          </a:bodyPr>
          <a:lstStyle/>
          <a:p>
            <a:pPr algn="ctr" defTabSz="913532" eaLnBrk="0" fontAlgn="base" hangingPunct="0">
              <a:spcBef>
                <a:spcPct val="0"/>
              </a:spcBef>
              <a:spcAft>
                <a:spcPct val="0"/>
              </a:spcAft>
            </a:pPr>
            <a:r>
              <a:rPr lang="en-US" sz="1600" dirty="0">
                <a:solidFill>
                  <a:schemeClr val="bg1"/>
                </a:solidFill>
                <a:latin typeface="Avenir Book"/>
                <a:cs typeface="Arial" pitchFamily="34" charset="0"/>
              </a:rPr>
              <a:t>Modeling</a:t>
            </a:r>
          </a:p>
        </p:txBody>
      </p:sp>
      <p:sp>
        <p:nvSpPr>
          <p:cNvPr id="36" name="Rounded Rectangle 1049"/>
          <p:cNvSpPr/>
          <p:nvPr/>
        </p:nvSpPr>
        <p:spPr bwMode="auto">
          <a:xfrm>
            <a:off x="210311" y="3744635"/>
            <a:ext cx="2011680" cy="539496"/>
          </a:xfrm>
          <a:prstGeom prst="roundRect">
            <a:avLst/>
          </a:prstGeom>
          <a:solidFill>
            <a:srgbClr val="D7E6FF"/>
          </a:solidFill>
          <a:ln w="12700" cap="flat" cmpd="sng" algn="ctr">
            <a:solidFill>
              <a:schemeClr val="bg1"/>
            </a:solidFill>
            <a:prstDash val="solid"/>
            <a:round/>
            <a:headEnd type="none" w="sm" len="sm"/>
            <a:tailEnd type="none" w="sm" len="sm"/>
          </a:ln>
          <a:effectLst/>
        </p:spPr>
        <p:txBody>
          <a:bodyPr vert="horz" wrap="none" lIns="91355" tIns="45678" rIns="91355" bIns="45678" numCol="1" rtlCol="0" anchor="ctr" anchorCtr="0" compatLnSpc="1">
            <a:prstTxWarp prst="textNoShape">
              <a:avLst/>
            </a:prstTxWarp>
          </a:bodyPr>
          <a:lstStyle/>
          <a:p>
            <a:pPr algn="ctr" defTabSz="913532" eaLnBrk="0" fontAlgn="base" hangingPunct="0">
              <a:spcBef>
                <a:spcPct val="0"/>
              </a:spcBef>
              <a:spcAft>
                <a:spcPct val="0"/>
              </a:spcAft>
            </a:pPr>
            <a:r>
              <a:rPr lang="en-US" sz="1600" dirty="0">
                <a:solidFill>
                  <a:schemeClr val="bg1"/>
                </a:solidFill>
                <a:latin typeface="Avenir Book"/>
                <a:cs typeface="Arial" pitchFamily="34" charset="0"/>
              </a:rPr>
              <a:t>Validation</a:t>
            </a:r>
          </a:p>
        </p:txBody>
      </p:sp>
      <p:sp>
        <p:nvSpPr>
          <p:cNvPr id="34" name="Rounded Rectangle 1050"/>
          <p:cNvSpPr/>
          <p:nvPr/>
        </p:nvSpPr>
        <p:spPr bwMode="auto">
          <a:xfrm>
            <a:off x="210311" y="4368638"/>
            <a:ext cx="2011680" cy="539496"/>
          </a:xfrm>
          <a:prstGeom prst="roundRect">
            <a:avLst/>
          </a:prstGeom>
          <a:solidFill>
            <a:srgbClr val="D7E6FF"/>
          </a:solidFill>
          <a:ln w="12700" cap="flat" cmpd="sng" algn="ctr">
            <a:solidFill>
              <a:schemeClr val="bg1"/>
            </a:solidFill>
            <a:prstDash val="solid"/>
            <a:round/>
            <a:headEnd type="none" w="sm" len="sm"/>
            <a:tailEnd type="none" w="sm" len="sm"/>
          </a:ln>
          <a:effectLst/>
        </p:spPr>
        <p:txBody>
          <a:bodyPr vert="horz" wrap="none" lIns="91355" tIns="45678" rIns="91355" bIns="45678" numCol="1" rtlCol="0" anchor="ctr" anchorCtr="0" compatLnSpc="1">
            <a:prstTxWarp prst="textNoShape">
              <a:avLst/>
            </a:prstTxWarp>
          </a:bodyPr>
          <a:lstStyle/>
          <a:p>
            <a:pPr algn="ctr" defTabSz="913532" eaLnBrk="0" fontAlgn="base">
              <a:spcBef>
                <a:spcPct val="0"/>
              </a:spcBef>
              <a:spcAft>
                <a:spcPct val="0"/>
              </a:spcAft>
            </a:pPr>
            <a:r>
              <a:rPr lang="en-US" sz="1600" dirty="0">
                <a:solidFill>
                  <a:schemeClr val="bg1"/>
                </a:solidFill>
                <a:latin typeface="Avenir Book"/>
                <a:cs typeface="Arial" pitchFamily="34" charset="0"/>
              </a:rPr>
              <a:t>Decision Making </a:t>
            </a:r>
            <a:br>
              <a:rPr lang="en-US" sz="1600" dirty="0">
                <a:solidFill>
                  <a:schemeClr val="bg1"/>
                </a:solidFill>
                <a:latin typeface="Avenir Book"/>
                <a:cs typeface="Arial" pitchFamily="34" charset="0"/>
              </a:rPr>
            </a:br>
            <a:r>
              <a:rPr lang="en-US" sz="1600" dirty="0">
                <a:solidFill>
                  <a:schemeClr val="bg1"/>
                </a:solidFill>
                <a:latin typeface="Avenir Book"/>
                <a:cs typeface="Arial" pitchFamily="34" charset="0"/>
              </a:rPr>
              <a:t>&amp; Deployment </a:t>
            </a:r>
          </a:p>
        </p:txBody>
      </p:sp>
      <p:sp>
        <p:nvSpPr>
          <p:cNvPr id="2" name="Rectangle 1"/>
          <p:cNvSpPr/>
          <p:nvPr/>
        </p:nvSpPr>
        <p:spPr>
          <a:xfrm>
            <a:off x="2490155" y="1346694"/>
            <a:ext cx="5519092" cy="338554"/>
          </a:xfrm>
          <a:prstGeom prst="rect">
            <a:avLst/>
          </a:prstGeom>
        </p:spPr>
        <p:txBody>
          <a:bodyPr wrap="square">
            <a:spAutoFit/>
          </a:bodyPr>
          <a:lstStyle/>
          <a:p>
            <a:r>
              <a:rPr lang="en-US" sz="1600" dirty="0">
                <a:solidFill>
                  <a:schemeClr val="bg1"/>
                </a:solidFill>
              </a:rPr>
              <a:t>What problem are you trying to solve?</a:t>
            </a:r>
          </a:p>
        </p:txBody>
      </p:sp>
      <p:sp>
        <p:nvSpPr>
          <p:cNvPr id="3" name="Rectangle 2"/>
          <p:cNvSpPr/>
          <p:nvPr/>
        </p:nvSpPr>
        <p:spPr>
          <a:xfrm>
            <a:off x="2490155" y="1974292"/>
            <a:ext cx="4402515" cy="338554"/>
          </a:xfrm>
          <a:prstGeom prst="rect">
            <a:avLst/>
          </a:prstGeom>
        </p:spPr>
        <p:txBody>
          <a:bodyPr wrap="square">
            <a:spAutoFit/>
          </a:bodyPr>
          <a:lstStyle/>
          <a:p>
            <a:r>
              <a:rPr lang="en-US" sz="1600" dirty="0">
                <a:solidFill>
                  <a:schemeClr val="bg1"/>
                </a:solidFill>
              </a:rPr>
              <a:t>What data do you need to solve it?</a:t>
            </a:r>
          </a:p>
        </p:txBody>
      </p:sp>
      <p:sp>
        <p:nvSpPr>
          <p:cNvPr id="4" name="Rectangle 3"/>
          <p:cNvSpPr/>
          <p:nvPr/>
        </p:nvSpPr>
        <p:spPr>
          <a:xfrm>
            <a:off x="2490155" y="2575021"/>
            <a:ext cx="6529458" cy="338554"/>
          </a:xfrm>
          <a:prstGeom prst="rect">
            <a:avLst/>
          </a:prstGeom>
        </p:spPr>
        <p:txBody>
          <a:bodyPr wrap="square">
            <a:spAutoFit/>
          </a:bodyPr>
          <a:lstStyle/>
          <a:p>
            <a:r>
              <a:rPr lang="en-US" sz="1600" dirty="0">
                <a:solidFill>
                  <a:schemeClr val="bg1"/>
                </a:solidFill>
              </a:rPr>
              <a:t>How should you clean your data so your model can use it?</a:t>
            </a:r>
          </a:p>
        </p:txBody>
      </p:sp>
      <p:sp>
        <p:nvSpPr>
          <p:cNvPr id="5" name="Rectangle 4"/>
          <p:cNvSpPr/>
          <p:nvPr/>
        </p:nvSpPr>
        <p:spPr>
          <a:xfrm>
            <a:off x="2490155" y="3255970"/>
            <a:ext cx="3524713" cy="338554"/>
          </a:xfrm>
          <a:prstGeom prst="rect">
            <a:avLst/>
          </a:prstGeom>
        </p:spPr>
        <p:txBody>
          <a:bodyPr wrap="square">
            <a:spAutoFit/>
          </a:bodyPr>
          <a:lstStyle/>
          <a:p>
            <a:r>
              <a:rPr lang="en-US" sz="1600" dirty="0">
                <a:solidFill>
                  <a:schemeClr val="bg1"/>
                </a:solidFill>
              </a:rPr>
              <a:t>Build a model to solve your problem?</a:t>
            </a:r>
          </a:p>
        </p:txBody>
      </p:sp>
      <p:sp>
        <p:nvSpPr>
          <p:cNvPr id="6" name="Rectangle 5"/>
          <p:cNvSpPr/>
          <p:nvPr/>
        </p:nvSpPr>
        <p:spPr>
          <a:xfrm>
            <a:off x="2490155" y="3837278"/>
            <a:ext cx="2373728" cy="338554"/>
          </a:xfrm>
          <a:prstGeom prst="rect">
            <a:avLst/>
          </a:prstGeom>
        </p:spPr>
        <p:txBody>
          <a:bodyPr wrap="square">
            <a:spAutoFit/>
          </a:bodyPr>
          <a:lstStyle/>
          <a:p>
            <a:r>
              <a:rPr lang="en-US" sz="1600" dirty="0">
                <a:solidFill>
                  <a:schemeClr val="bg1"/>
                </a:solidFill>
              </a:rPr>
              <a:t>Did I solve the problem?</a:t>
            </a:r>
          </a:p>
        </p:txBody>
      </p:sp>
      <p:sp>
        <p:nvSpPr>
          <p:cNvPr id="7" name="Rectangle 6"/>
          <p:cNvSpPr/>
          <p:nvPr/>
        </p:nvSpPr>
        <p:spPr>
          <a:xfrm>
            <a:off x="2490155" y="4470552"/>
            <a:ext cx="6357187" cy="338554"/>
          </a:xfrm>
          <a:prstGeom prst="rect">
            <a:avLst/>
          </a:prstGeom>
        </p:spPr>
        <p:txBody>
          <a:bodyPr wrap="square">
            <a:spAutoFit/>
          </a:bodyPr>
          <a:lstStyle/>
          <a:p>
            <a:r>
              <a:rPr lang="en-US" sz="1600" dirty="0">
                <a:solidFill>
                  <a:schemeClr val="bg1"/>
                </a:solidFill>
              </a:rPr>
              <a:t>Communicate to stakeholders or put into production?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6" grpId="0" animBg="1"/>
      <p:bldP spid="34" grpId="0" animBg="1"/>
      <p:bldP spid="3" grpId="0"/>
      <p:bldP spid="4" grpId="0"/>
      <p:bldP spid="5" grpId="0"/>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Modeling Best Practice</a:t>
            </a:r>
          </a:p>
        </p:txBody>
      </p:sp>
      <p:sp>
        <p:nvSpPr>
          <p:cNvPr id="32" name="object 2"/>
          <p:cNvSpPr txBox="1"/>
          <p:nvPr/>
        </p:nvSpPr>
        <p:spPr>
          <a:xfrm>
            <a:off x="1336439" y="1353625"/>
            <a:ext cx="5894094" cy="1661993"/>
          </a:xfrm>
          <a:prstGeom prst="rect">
            <a:avLst/>
          </a:prstGeom>
        </p:spPr>
        <p:txBody>
          <a:bodyPr vert="horz" wrap="square" lIns="0" tIns="0" rIns="0" bIns="0" rtlCol="0">
            <a:spAutoFit/>
          </a:bodyPr>
          <a:lstStyle/>
          <a:p>
            <a:pPr marL="352425" marR="3810" indent="-342900">
              <a:lnSpc>
                <a:spcPct val="150000"/>
              </a:lnSpc>
              <a:buFont typeface="Arial" charset="0"/>
              <a:buChar char="•"/>
            </a:pPr>
            <a:r>
              <a:rPr lang="en-US" sz="2400" spc="-15" dirty="0">
                <a:solidFill>
                  <a:srgbClr val="212121">
                    <a:lumMod val="50000"/>
                  </a:srgbClr>
                </a:solidFill>
                <a:latin typeface="Avenir Book" charset="0"/>
                <a:ea typeface="Avenir Book" charset="0"/>
                <a:cs typeface="Avenir Book" charset="0"/>
              </a:rPr>
              <a:t>Use cost function to fit model</a:t>
            </a:r>
          </a:p>
          <a:p>
            <a:pPr marL="352425" marR="3810" indent="-342900">
              <a:lnSpc>
                <a:spcPct val="150000"/>
              </a:lnSpc>
              <a:buFont typeface="Arial" charset="0"/>
              <a:buChar char="•"/>
            </a:pPr>
            <a:r>
              <a:rPr lang="en-US" sz="2400" spc="-15" dirty="0">
                <a:solidFill>
                  <a:srgbClr val="212121">
                    <a:lumMod val="50000"/>
                  </a:srgbClr>
                </a:solidFill>
                <a:latin typeface="Avenir Book" charset="0"/>
                <a:ea typeface="Avenir Book" charset="0"/>
                <a:cs typeface="Avenir Book" charset="0"/>
              </a:rPr>
              <a:t>Develop multiple models </a:t>
            </a:r>
          </a:p>
          <a:p>
            <a:pPr marL="352425" marR="3810" indent="-342900">
              <a:lnSpc>
                <a:spcPct val="150000"/>
              </a:lnSpc>
              <a:buFont typeface="Arial" charset="0"/>
              <a:buChar char="•"/>
            </a:pPr>
            <a:r>
              <a:rPr lang="en-US" sz="2400" spc="-15" dirty="0">
                <a:solidFill>
                  <a:srgbClr val="212121">
                    <a:lumMod val="50000"/>
                  </a:srgbClr>
                </a:solidFill>
                <a:latin typeface="Avenir Book" charset="0"/>
                <a:ea typeface="Avenir Book" charset="0"/>
                <a:cs typeface="Avenir Book" charset="0"/>
              </a:rPr>
              <a:t>Compare results and choose best one</a:t>
            </a:r>
            <a:endParaRPr lang="en-US" sz="2400" dirty="0">
              <a:solidFill>
                <a:srgbClr val="212121">
                  <a:lumMod val="50000"/>
                </a:srgbClr>
              </a:solidFill>
              <a:latin typeface="Avenir Book" charset="0"/>
              <a:ea typeface="Avenir Book" charset="0"/>
              <a:cs typeface="Avenir Book" charset="0"/>
            </a:endParaRPr>
          </a:p>
        </p:txBody>
      </p:sp>
    </p:spTree>
    <p:extLst>
      <p:ext uri="{BB962C8B-B14F-4D97-AF65-F5344CB8AC3E}">
        <p14:creationId xmlns:p14="http://schemas.microsoft.com/office/powerpoint/2010/main" val="937202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A3A0F-2977-2041-8E33-77E36F5446A2}"/>
              </a:ext>
            </a:extLst>
          </p:cNvPr>
          <p:cNvSpPr>
            <a:spLocks noGrp="1"/>
          </p:cNvSpPr>
          <p:nvPr>
            <p:ph type="title"/>
          </p:nvPr>
        </p:nvSpPr>
        <p:spPr>
          <a:xfrm>
            <a:off x="311700" y="379710"/>
            <a:ext cx="8520599" cy="572699"/>
          </a:xfrm>
        </p:spPr>
        <p:txBody>
          <a:bodyPr/>
          <a:lstStyle/>
          <a:p>
            <a:r>
              <a:rPr lang="en-US" sz="3000" dirty="0">
                <a:solidFill>
                  <a:schemeClr val="bg1"/>
                </a:solidFill>
                <a:latin typeface="Avenir Book"/>
              </a:rPr>
              <a:t>Under-fitting vs Overfitting</a:t>
            </a:r>
          </a:p>
        </p:txBody>
      </p:sp>
      <p:sp>
        <p:nvSpPr>
          <p:cNvPr id="3" name="Text Placeholder 2">
            <a:extLst>
              <a:ext uri="{FF2B5EF4-FFF2-40B4-BE49-F238E27FC236}">
                <a16:creationId xmlns:a16="http://schemas.microsoft.com/office/drawing/2014/main" id="{9031D28A-48A4-054C-9C8A-6409F035D407}"/>
              </a:ext>
            </a:extLst>
          </p:cNvPr>
          <p:cNvSpPr>
            <a:spLocks noGrp="1"/>
          </p:cNvSpPr>
          <p:nvPr>
            <p:ph type="body" idx="1"/>
          </p:nvPr>
        </p:nvSpPr>
        <p:spPr>
          <a:xfrm>
            <a:off x="455611" y="963117"/>
            <a:ext cx="8345973" cy="3425825"/>
          </a:xfrm>
        </p:spPr>
        <p:txBody>
          <a:bodyPr>
            <a:noAutofit/>
          </a:bodyPr>
          <a:lstStyle/>
          <a:p>
            <a:pPr>
              <a:spcBef>
                <a:spcPts val="600"/>
              </a:spcBef>
            </a:pPr>
            <a:endParaRPr lang="en-US" dirty="0">
              <a:solidFill>
                <a:schemeClr val="bg1"/>
              </a:solidFill>
            </a:endParaRPr>
          </a:p>
          <a:p>
            <a:pPr>
              <a:spcAft>
                <a:spcPts val="0"/>
              </a:spcAft>
            </a:pPr>
            <a:r>
              <a:rPr lang="en-US" dirty="0">
                <a:solidFill>
                  <a:schemeClr val="bg1"/>
                </a:solidFill>
                <a:latin typeface="Avenir Book"/>
              </a:rPr>
              <a:t>A </a:t>
            </a:r>
            <a:r>
              <a:rPr lang="en-US" b="1" dirty="0">
                <a:solidFill>
                  <a:schemeClr val="bg1"/>
                </a:solidFill>
                <a:latin typeface="Avenir Book"/>
              </a:rPr>
              <a:t>learning curve </a:t>
            </a:r>
            <a:r>
              <a:rPr lang="en-US" dirty="0">
                <a:solidFill>
                  <a:schemeClr val="bg1"/>
                </a:solidFill>
                <a:latin typeface="Avenir Book"/>
              </a:rPr>
              <a:t>can also help diagnose whether a model is under-fit or overfit. </a:t>
            </a:r>
          </a:p>
          <a:p>
            <a:pPr marL="285750" indent="-285750">
              <a:spcAft>
                <a:spcPts val="0"/>
              </a:spcAft>
              <a:buFont typeface="Arial" charset="0"/>
              <a:buChar char="•"/>
            </a:pPr>
            <a:r>
              <a:rPr lang="en-US" dirty="0">
                <a:solidFill>
                  <a:schemeClr val="bg1"/>
                </a:solidFill>
                <a:latin typeface="Avenir Book"/>
              </a:rPr>
              <a:t>Plot the performance score by the model </a:t>
            </a:r>
            <a:br>
              <a:rPr lang="en-US" dirty="0">
                <a:solidFill>
                  <a:schemeClr val="bg1"/>
                </a:solidFill>
                <a:latin typeface="Avenir Book"/>
              </a:rPr>
            </a:br>
            <a:r>
              <a:rPr lang="en-US" dirty="0">
                <a:solidFill>
                  <a:schemeClr val="bg1"/>
                </a:solidFill>
                <a:latin typeface="Avenir Book"/>
              </a:rPr>
              <a:t>complexity.</a:t>
            </a:r>
          </a:p>
          <a:p>
            <a:pPr marL="285750" indent="-285750">
              <a:spcAft>
                <a:spcPts val="0"/>
              </a:spcAft>
              <a:buFont typeface="Arial" charset="0"/>
              <a:buChar char="•"/>
            </a:pPr>
            <a:r>
              <a:rPr lang="en-US" dirty="0">
                <a:solidFill>
                  <a:schemeClr val="bg1"/>
                </a:solidFill>
                <a:latin typeface="Avenir Book"/>
              </a:rPr>
              <a:t>More features means more complexity.</a:t>
            </a:r>
          </a:p>
          <a:p>
            <a:pPr marL="285750" indent="-285750">
              <a:spcAft>
                <a:spcPts val="0"/>
              </a:spcAft>
              <a:buFont typeface="Arial" panose="020B0604020202020204" pitchFamily="34" charset="0"/>
              <a:buChar char="•"/>
            </a:pPr>
            <a:r>
              <a:rPr lang="en-US" dirty="0">
                <a:solidFill>
                  <a:schemeClr val="bg1"/>
                </a:solidFill>
                <a:latin typeface="Avenir Book"/>
              </a:rPr>
              <a:t>When train and test performance are similar </a:t>
            </a:r>
            <a:br>
              <a:rPr lang="en-US" dirty="0">
                <a:solidFill>
                  <a:schemeClr val="bg1"/>
                </a:solidFill>
                <a:latin typeface="Avenir Book"/>
              </a:rPr>
            </a:br>
            <a:r>
              <a:rPr lang="en-US" dirty="0">
                <a:solidFill>
                  <a:schemeClr val="bg1"/>
                </a:solidFill>
                <a:latin typeface="Avenir Book"/>
              </a:rPr>
              <a:t>- but low - the model is under-fit. </a:t>
            </a:r>
          </a:p>
          <a:p>
            <a:pPr marL="285750" indent="-285750">
              <a:spcAft>
                <a:spcPts val="0"/>
              </a:spcAft>
              <a:buFont typeface="Arial" panose="020B0604020202020204" pitchFamily="34" charset="0"/>
              <a:buChar char="•"/>
            </a:pPr>
            <a:r>
              <a:rPr lang="en-US" dirty="0">
                <a:solidFill>
                  <a:schemeClr val="bg1"/>
                </a:solidFill>
                <a:latin typeface="Avenir Book"/>
              </a:rPr>
              <a:t>When test performance suffers, while train </a:t>
            </a:r>
            <a:br>
              <a:rPr lang="en-US" dirty="0">
                <a:solidFill>
                  <a:schemeClr val="bg1"/>
                </a:solidFill>
                <a:latin typeface="Avenir Book"/>
              </a:rPr>
            </a:br>
            <a:r>
              <a:rPr lang="en-US" dirty="0">
                <a:solidFill>
                  <a:schemeClr val="bg1"/>
                </a:solidFill>
                <a:latin typeface="Avenir Book"/>
              </a:rPr>
              <a:t>performance improves, the model is </a:t>
            </a:r>
            <a:r>
              <a:rPr lang="en-US" dirty="0" err="1">
                <a:solidFill>
                  <a:schemeClr val="bg1"/>
                </a:solidFill>
                <a:latin typeface="Avenir Book"/>
              </a:rPr>
              <a:t>overfit</a:t>
            </a:r>
            <a:r>
              <a:rPr lang="en-US" dirty="0">
                <a:solidFill>
                  <a:schemeClr val="bg1"/>
                </a:solidFill>
                <a:latin typeface="Avenir Book"/>
              </a:rPr>
              <a:t>.</a:t>
            </a:r>
          </a:p>
        </p:txBody>
      </p:sp>
      <p:grpSp>
        <p:nvGrpSpPr>
          <p:cNvPr id="10" name="Group 9">
            <a:extLst>
              <a:ext uri="{FF2B5EF4-FFF2-40B4-BE49-F238E27FC236}">
                <a16:creationId xmlns:a16="http://schemas.microsoft.com/office/drawing/2014/main" id="{E4D3C15C-7743-6743-BDD4-942666A96E4D}"/>
              </a:ext>
            </a:extLst>
          </p:cNvPr>
          <p:cNvGrpSpPr/>
          <p:nvPr/>
        </p:nvGrpSpPr>
        <p:grpSpPr>
          <a:xfrm>
            <a:off x="5549245" y="1533600"/>
            <a:ext cx="3583944" cy="2979796"/>
            <a:chOff x="5549245" y="1533600"/>
            <a:chExt cx="3583944" cy="2979796"/>
          </a:xfrm>
        </p:grpSpPr>
        <p:grpSp>
          <p:nvGrpSpPr>
            <p:cNvPr id="7" name="Group 6"/>
            <p:cNvGrpSpPr>
              <a:grpSpLocks noChangeAspect="1"/>
            </p:cNvGrpSpPr>
            <p:nvPr/>
          </p:nvGrpSpPr>
          <p:grpSpPr>
            <a:xfrm>
              <a:off x="5549245" y="1533600"/>
              <a:ext cx="3583944" cy="2694740"/>
              <a:chOff x="4930044" y="1280160"/>
              <a:chExt cx="4213955" cy="2610197"/>
            </a:xfrm>
          </p:grpSpPr>
          <p:pic>
            <p:nvPicPr>
              <p:cNvPr id="4" name="Picture 3">
                <a:extLst>
                  <a:ext uri="{FF2B5EF4-FFF2-40B4-BE49-F238E27FC236}">
                    <a16:creationId xmlns:a16="http://schemas.microsoft.com/office/drawing/2014/main" id="{9D08FC59-F357-C644-8EAA-B9730586CB49}"/>
                  </a:ext>
                </a:extLst>
              </p:cNvPr>
              <p:cNvPicPr>
                <a:picLocks noChangeAspect="1"/>
              </p:cNvPicPr>
              <p:nvPr/>
            </p:nvPicPr>
            <p:blipFill>
              <a:blip r:embed="rId3"/>
              <a:stretch>
                <a:fillRect/>
              </a:stretch>
            </p:blipFill>
            <p:spPr>
              <a:xfrm>
                <a:off x="4930044" y="1280160"/>
                <a:ext cx="4213955" cy="2610197"/>
              </a:xfrm>
              <a:prstGeom prst="rect">
                <a:avLst/>
              </a:prstGeom>
            </p:spPr>
          </p:pic>
          <p:sp>
            <p:nvSpPr>
              <p:cNvPr id="5" name="TextBox 4">
                <a:extLst>
                  <a:ext uri="{FF2B5EF4-FFF2-40B4-BE49-F238E27FC236}">
                    <a16:creationId xmlns:a16="http://schemas.microsoft.com/office/drawing/2014/main" id="{1CF2F98F-EB7C-8A42-8F60-4E248CBC2459}"/>
                  </a:ext>
                </a:extLst>
              </p:cNvPr>
              <p:cNvSpPr txBox="1"/>
              <p:nvPr/>
            </p:nvSpPr>
            <p:spPr>
              <a:xfrm>
                <a:off x="5906271" y="2547850"/>
                <a:ext cx="807913"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err="1">
                    <a:ln>
                      <a:noFill/>
                    </a:ln>
                    <a:solidFill>
                      <a:srgbClr val="000000"/>
                    </a:solidFill>
                    <a:effectLst/>
                    <a:uFillTx/>
                    <a:latin typeface="+mn-lt"/>
                    <a:ea typeface="+mn-ea"/>
                    <a:cs typeface="+mn-cs"/>
                    <a:sym typeface="Helvetica"/>
                  </a:rPr>
                  <a:t>Underfit</a:t>
                </a:r>
                <a:endParaRPr kumimoji="0" lang="en-US" sz="1800" b="0" i="0" u="none" strike="noStrike" cap="none" spc="0" normalizeH="0" baseline="0" dirty="0">
                  <a:ln>
                    <a:noFill/>
                  </a:ln>
                  <a:solidFill>
                    <a:srgbClr val="000000"/>
                  </a:solidFill>
                  <a:effectLst/>
                  <a:uFillTx/>
                  <a:latin typeface="+mn-lt"/>
                  <a:ea typeface="+mn-ea"/>
                  <a:cs typeface="+mn-cs"/>
                  <a:sym typeface="Helvetica"/>
                </a:endParaRPr>
              </a:p>
            </p:txBody>
          </p:sp>
          <p:sp>
            <p:nvSpPr>
              <p:cNvPr id="6" name="TextBox 5">
                <a:extLst>
                  <a:ext uri="{FF2B5EF4-FFF2-40B4-BE49-F238E27FC236}">
                    <a16:creationId xmlns:a16="http://schemas.microsoft.com/office/drawing/2014/main" id="{1E454D9A-5A6A-5D43-A719-3BD67BE18DAD}"/>
                  </a:ext>
                </a:extLst>
              </p:cNvPr>
              <p:cNvSpPr txBox="1"/>
              <p:nvPr/>
            </p:nvSpPr>
            <p:spPr>
              <a:xfrm>
                <a:off x="7329380" y="1973541"/>
                <a:ext cx="679673"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err="1"/>
                  <a:t>Ove</a:t>
                </a:r>
                <a:r>
                  <a:rPr kumimoji="0" lang="en-US" sz="1800" b="0" i="0" u="none" strike="noStrike" cap="none" spc="0" normalizeH="0" baseline="0" dirty="0" err="1">
                    <a:ln>
                      <a:noFill/>
                    </a:ln>
                    <a:solidFill>
                      <a:srgbClr val="000000"/>
                    </a:solidFill>
                    <a:effectLst/>
                    <a:uFillTx/>
                    <a:latin typeface="+mn-lt"/>
                    <a:ea typeface="+mn-ea"/>
                    <a:cs typeface="+mn-cs"/>
                    <a:sym typeface="Helvetica"/>
                  </a:rPr>
                  <a:t>rfit</a:t>
                </a:r>
                <a:endParaRPr kumimoji="0" lang="en-US" sz="1800" b="0" i="0" u="none" strike="noStrike" cap="none" spc="0" normalizeH="0" baseline="0" dirty="0">
                  <a:ln>
                    <a:noFill/>
                  </a:ln>
                  <a:solidFill>
                    <a:srgbClr val="000000"/>
                  </a:solidFill>
                  <a:effectLst/>
                  <a:uFillTx/>
                  <a:latin typeface="+mn-lt"/>
                  <a:ea typeface="+mn-ea"/>
                  <a:cs typeface="+mn-cs"/>
                  <a:sym typeface="Helvetica"/>
                </a:endParaRPr>
              </a:p>
            </p:txBody>
          </p:sp>
          <p:cxnSp>
            <p:nvCxnSpPr>
              <p:cNvPr id="8" name="Straight Connector 7">
                <a:extLst>
                  <a:ext uri="{FF2B5EF4-FFF2-40B4-BE49-F238E27FC236}">
                    <a16:creationId xmlns:a16="http://schemas.microsoft.com/office/drawing/2014/main" id="{DACA9B47-27B4-3B48-BB1B-246E5F9BE75B}"/>
                  </a:ext>
                </a:extLst>
              </p:cNvPr>
              <p:cNvCxnSpPr/>
              <p:nvPr/>
            </p:nvCxnSpPr>
            <p:spPr>
              <a:xfrm>
                <a:off x="8754102" y="1695796"/>
                <a:ext cx="0" cy="170410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FE1E6272-732C-D84E-AA8C-69B958463D33}"/>
                  </a:ext>
                </a:extLst>
              </p:cNvPr>
              <p:cNvCxnSpPr>
                <a:cxnSpLocks/>
              </p:cNvCxnSpPr>
              <p:nvPr/>
            </p:nvCxnSpPr>
            <p:spPr>
              <a:xfrm>
                <a:off x="5498284" y="2460567"/>
                <a:ext cx="0" cy="88114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9F071AFF-44AF-E44E-A0B3-D541927C26A2}"/>
                  </a:ext>
                </a:extLst>
              </p:cNvPr>
              <p:cNvCxnSpPr>
                <a:cxnSpLocks/>
              </p:cNvCxnSpPr>
              <p:nvPr/>
            </p:nvCxnSpPr>
            <p:spPr>
              <a:xfrm flipH="1">
                <a:off x="5540725" y="2686350"/>
                <a:ext cx="337251" cy="21479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7BB338FF-4EC3-244D-8DD0-40B98A1189DF}"/>
                  </a:ext>
                </a:extLst>
              </p:cNvPr>
              <p:cNvCxnSpPr>
                <a:cxnSpLocks/>
              </p:cNvCxnSpPr>
              <p:nvPr/>
            </p:nvCxnSpPr>
            <p:spPr>
              <a:xfrm>
                <a:off x="8192965" y="2112041"/>
                <a:ext cx="504549" cy="47321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2" name="Rectangle 11">
              <a:extLst>
                <a:ext uri="{FF2B5EF4-FFF2-40B4-BE49-F238E27FC236}">
                  <a16:creationId xmlns:a16="http://schemas.microsoft.com/office/drawing/2014/main" id="{FB8F21C1-644A-5E48-B18F-2A07109CD5F0}"/>
                </a:ext>
              </a:extLst>
            </p:cNvPr>
            <p:cNvSpPr/>
            <p:nvPr/>
          </p:nvSpPr>
          <p:spPr>
            <a:xfrm>
              <a:off x="6379520" y="4144064"/>
              <a:ext cx="1960793" cy="369332"/>
            </a:xfrm>
            <a:prstGeom prst="rect">
              <a:avLst/>
            </a:prstGeom>
          </p:spPr>
          <p:txBody>
            <a:bodyPr wrap="none">
              <a:spAutoFit/>
            </a:bodyPr>
            <a:lstStyle/>
            <a:p>
              <a:r>
                <a:rPr lang="en-US" sz="1800" dirty="0">
                  <a:solidFill>
                    <a:srgbClr val="0071C5">
                      <a:lumMod val="50000"/>
                    </a:srgbClr>
                  </a:solidFill>
                  <a:latin typeface="+mj-ea"/>
                  <a:ea typeface="+mj-ea"/>
                  <a:cs typeface="Intel Clear"/>
                  <a:sym typeface="Intel Clear"/>
                </a:rPr>
                <a:t>Train/Test Graph</a:t>
              </a:r>
            </a:p>
          </p:txBody>
        </p:sp>
      </p:grpSp>
    </p:spTree>
    <p:extLst>
      <p:ext uri="{BB962C8B-B14F-4D97-AF65-F5344CB8AC3E}">
        <p14:creationId xmlns:p14="http://schemas.microsoft.com/office/powerpoint/2010/main" val="42698453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par>
                          <p:cTn id="18" fill="hold">
                            <p:stCondLst>
                              <p:cond delay="500"/>
                            </p:stCondLst>
                            <p:childTnLst>
                              <p:par>
                                <p:cTn id="19" presetID="2" presetClass="entr" presetSubtype="2"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Title 1"/>
          <p:cNvSpPr txBox="1">
            <a:spLocks noGrp="1"/>
          </p:cNvSpPr>
          <p:nvPr>
            <p:ph type="title"/>
          </p:nvPr>
        </p:nvSpPr>
        <p:spPr>
          <a:xfrm>
            <a:off x="455612" y="308848"/>
            <a:ext cx="8439006" cy="868681"/>
          </a:xfrm>
          <a:prstGeom prst="rect">
            <a:avLst/>
          </a:prstGeom>
        </p:spPr>
        <p:txBody>
          <a:bodyPr/>
          <a:lstStyle/>
          <a:p>
            <a:r>
              <a:rPr lang="en-US" sz="3000" dirty="0">
                <a:solidFill>
                  <a:schemeClr val="bg1"/>
                </a:solidFill>
                <a:latin typeface="Avenir Book"/>
              </a:rPr>
              <a:t>Under-fitting vs Overfitting</a:t>
            </a:r>
            <a:endParaRPr sz="3000" dirty="0">
              <a:solidFill>
                <a:schemeClr val="bg1"/>
              </a:solidFill>
              <a:latin typeface="Avenir Book"/>
            </a:endParaRPr>
          </a:p>
        </p:txBody>
      </p:sp>
      <p:sp>
        <p:nvSpPr>
          <p:cNvPr id="312" name="Text Placeholder 2"/>
          <p:cNvSpPr txBox="1">
            <a:spLocks noGrp="1"/>
          </p:cNvSpPr>
          <p:nvPr>
            <p:ph type="body" idx="1"/>
          </p:nvPr>
        </p:nvSpPr>
        <p:spPr>
          <a:xfrm>
            <a:off x="455611" y="962257"/>
            <a:ext cx="5451846" cy="3425826"/>
          </a:xfrm>
          <a:prstGeom prst="rect">
            <a:avLst/>
          </a:prstGeom>
        </p:spPr>
        <p:txBody>
          <a:bodyPr>
            <a:noAutofit/>
          </a:bodyPr>
          <a:lstStyle/>
          <a:p>
            <a:pPr>
              <a:spcAft>
                <a:spcPts val="0"/>
              </a:spcAft>
              <a:defRPr>
                <a:solidFill>
                  <a:srgbClr val="003963"/>
                </a:solidFill>
              </a:defRPr>
            </a:pPr>
            <a:r>
              <a:rPr lang="en-US" sz="1600" dirty="0">
                <a:solidFill>
                  <a:schemeClr val="bg1"/>
                </a:solidFill>
                <a:latin typeface="Avenir Book"/>
              </a:rPr>
              <a:t>There is a relationship between under-fit and over-fit models and the number of samples and features.</a:t>
            </a:r>
          </a:p>
          <a:p>
            <a:pPr marL="285750" indent="-285750">
              <a:spcAft>
                <a:spcPts val="0"/>
              </a:spcAft>
              <a:buFont typeface="Arial" charset="0"/>
              <a:buChar char="•"/>
              <a:defRPr>
                <a:solidFill>
                  <a:srgbClr val="003963"/>
                </a:solidFill>
              </a:defRPr>
            </a:pPr>
            <a:r>
              <a:rPr lang="en-US" sz="1600" dirty="0">
                <a:solidFill>
                  <a:schemeClr val="bg1"/>
                </a:solidFill>
                <a:latin typeface="Avenir Book"/>
              </a:rPr>
              <a:t>In general, the number of samples should be greater than your number of features. </a:t>
            </a:r>
          </a:p>
          <a:p>
            <a:pPr marL="285750" indent="-285750">
              <a:spcAft>
                <a:spcPts val="0"/>
              </a:spcAft>
              <a:buFont typeface="Arial" charset="0"/>
              <a:buChar char="•"/>
              <a:defRPr>
                <a:solidFill>
                  <a:srgbClr val="003963"/>
                </a:solidFill>
              </a:defRPr>
            </a:pPr>
            <a:r>
              <a:rPr lang="en-US" sz="1600" dirty="0">
                <a:solidFill>
                  <a:schemeClr val="bg1"/>
                </a:solidFill>
                <a:latin typeface="Avenir Book"/>
              </a:rPr>
              <a:t>If overfitting:</a:t>
            </a:r>
          </a:p>
          <a:p>
            <a:pPr marL="511175" lvl="1" indent="-285750">
              <a:spcAft>
                <a:spcPts val="0"/>
              </a:spcAft>
              <a:buFont typeface="Arial" charset="0"/>
              <a:buChar char="•"/>
              <a:defRPr>
                <a:solidFill>
                  <a:srgbClr val="003963"/>
                </a:solidFill>
              </a:defRPr>
            </a:pPr>
            <a:r>
              <a:rPr lang="en-US" sz="1600" dirty="0">
                <a:solidFill>
                  <a:schemeClr val="bg1"/>
                </a:solidFill>
                <a:latin typeface="Avenir Book"/>
              </a:rPr>
              <a:t>adding more features usually hurts</a:t>
            </a:r>
            <a:br>
              <a:rPr lang="en-US" sz="1600" dirty="0">
                <a:solidFill>
                  <a:schemeClr val="bg1"/>
                </a:solidFill>
                <a:latin typeface="Avenir Book"/>
              </a:rPr>
            </a:br>
            <a:r>
              <a:rPr lang="en-US" sz="1600" dirty="0">
                <a:solidFill>
                  <a:schemeClr val="bg1"/>
                </a:solidFill>
                <a:latin typeface="Avenir Book"/>
              </a:rPr>
              <a:t>adding more samples usually helps</a:t>
            </a:r>
          </a:p>
          <a:p>
            <a:pPr marL="285750" indent="-285750">
              <a:spcAft>
                <a:spcPts val="0"/>
              </a:spcAft>
              <a:buFont typeface="Arial" charset="0"/>
              <a:buChar char="•"/>
              <a:defRPr>
                <a:solidFill>
                  <a:srgbClr val="003963"/>
                </a:solidFill>
              </a:defRPr>
            </a:pPr>
            <a:r>
              <a:rPr lang="en-US" sz="1600" dirty="0">
                <a:solidFill>
                  <a:schemeClr val="bg1"/>
                </a:solidFill>
                <a:latin typeface="Avenir Book"/>
              </a:rPr>
              <a:t>If under-fitting: </a:t>
            </a:r>
          </a:p>
          <a:p>
            <a:pPr marL="511175" lvl="1" indent="-285750">
              <a:spcAft>
                <a:spcPts val="0"/>
              </a:spcAft>
              <a:buFont typeface="Arial" charset="0"/>
              <a:buChar char="•"/>
              <a:defRPr>
                <a:solidFill>
                  <a:srgbClr val="003963"/>
                </a:solidFill>
              </a:defRPr>
            </a:pPr>
            <a:r>
              <a:rPr lang="en-US" sz="1600" dirty="0">
                <a:solidFill>
                  <a:schemeClr val="bg1"/>
                </a:solidFill>
                <a:latin typeface="Avenir Book"/>
              </a:rPr>
              <a:t>adding samples generally doesn’t help</a:t>
            </a:r>
          </a:p>
          <a:p>
            <a:pPr marL="511175" lvl="1" indent="-285750">
              <a:spcAft>
                <a:spcPts val="0"/>
              </a:spcAft>
              <a:buFont typeface="Arial" charset="0"/>
              <a:buChar char="•"/>
              <a:defRPr>
                <a:solidFill>
                  <a:srgbClr val="003963"/>
                </a:solidFill>
              </a:defRPr>
            </a:pPr>
            <a:r>
              <a:rPr lang="en-US" sz="1600" dirty="0">
                <a:solidFill>
                  <a:schemeClr val="bg1"/>
                </a:solidFill>
                <a:latin typeface="Avenir Book"/>
              </a:rPr>
              <a:t>strong explanatory generally variables helps </a:t>
            </a:r>
          </a:p>
          <a:p>
            <a:pPr marL="285750" indent="-285750">
              <a:spcAft>
                <a:spcPts val="0"/>
              </a:spcAft>
              <a:buFont typeface="Arial" charset="0"/>
              <a:buChar char="•"/>
              <a:defRPr>
                <a:solidFill>
                  <a:srgbClr val="003963"/>
                </a:solidFill>
              </a:defRPr>
            </a:pPr>
            <a:endParaRPr sz="1600" dirty="0">
              <a:solidFill>
                <a:schemeClr val="bg1"/>
              </a:solidFill>
              <a:latin typeface="Avenir Book"/>
            </a:endParaRPr>
          </a:p>
        </p:txBody>
      </p:sp>
      <p:grpSp>
        <p:nvGrpSpPr>
          <p:cNvPr id="2" name="Group 1">
            <a:extLst>
              <a:ext uri="{FF2B5EF4-FFF2-40B4-BE49-F238E27FC236}">
                <a16:creationId xmlns:a16="http://schemas.microsoft.com/office/drawing/2014/main" id="{3298746F-8FF9-BB4B-A9C9-500A7A04286B}"/>
              </a:ext>
            </a:extLst>
          </p:cNvPr>
          <p:cNvGrpSpPr/>
          <p:nvPr/>
        </p:nvGrpSpPr>
        <p:grpSpPr>
          <a:xfrm>
            <a:off x="5907457" y="1419726"/>
            <a:ext cx="2875595" cy="3153023"/>
            <a:chOff x="5907457" y="1419726"/>
            <a:chExt cx="2875595" cy="3153023"/>
          </a:xfrm>
        </p:grpSpPr>
        <p:pic>
          <p:nvPicPr>
            <p:cNvPr id="4" name="Picture 3" descr="Picture 3"/>
            <p:cNvPicPr>
              <a:picLocks noChangeAspect="1"/>
            </p:cNvPicPr>
            <p:nvPr/>
          </p:nvPicPr>
          <p:blipFill rotWithShape="1">
            <a:blip r:embed="rId3"/>
            <a:srcRect b="6221"/>
            <a:stretch/>
          </p:blipFill>
          <p:spPr>
            <a:xfrm>
              <a:off x="5907457" y="1419726"/>
              <a:ext cx="2875595" cy="2783691"/>
            </a:xfrm>
            <a:prstGeom prst="rect">
              <a:avLst/>
            </a:prstGeom>
            <a:ln w="12700">
              <a:miter lim="400000"/>
            </a:ln>
          </p:spPr>
        </p:pic>
        <p:sp>
          <p:nvSpPr>
            <p:cNvPr id="5" name="Rectangle 4">
              <a:extLst>
                <a:ext uri="{FF2B5EF4-FFF2-40B4-BE49-F238E27FC236}">
                  <a16:creationId xmlns:a16="http://schemas.microsoft.com/office/drawing/2014/main" id="{85B8BA21-8ED3-BE44-9A22-F03264B36F30}"/>
                </a:ext>
              </a:extLst>
            </p:cNvPr>
            <p:cNvSpPr/>
            <p:nvPr/>
          </p:nvSpPr>
          <p:spPr>
            <a:xfrm>
              <a:off x="6436847" y="4203417"/>
              <a:ext cx="2231701" cy="369332"/>
            </a:xfrm>
            <a:prstGeom prst="rect">
              <a:avLst/>
            </a:prstGeom>
          </p:spPr>
          <p:txBody>
            <a:bodyPr wrap="none">
              <a:spAutoFit/>
            </a:bodyPr>
            <a:lstStyle/>
            <a:p>
              <a:r>
                <a:rPr lang="en-US" sz="1800" dirty="0">
                  <a:solidFill>
                    <a:srgbClr val="0071C5">
                      <a:lumMod val="50000"/>
                    </a:srgbClr>
                  </a:solidFill>
                  <a:latin typeface="+mj-ea"/>
                  <a:ea typeface="+mj-ea"/>
                  <a:cs typeface="Intel Clear"/>
                  <a:sym typeface="Intel Clear"/>
                </a:rPr>
                <a:t>Performance Graph</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2">
                                            <p:txEl>
                                              <p:pRg st="1" end="1"/>
                                            </p:txEl>
                                          </p:spTgt>
                                        </p:tgtEl>
                                        <p:attrNameLst>
                                          <p:attrName>style.visibility</p:attrName>
                                        </p:attrNameLst>
                                      </p:cBhvr>
                                      <p:to>
                                        <p:strVal val="visible"/>
                                      </p:to>
                                    </p:set>
                                    <p:animEffect transition="in" filter="fade">
                                      <p:cBhvr>
                                        <p:cTn id="7" dur="500"/>
                                        <p:tgtEl>
                                          <p:spTgt spid="3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2">
                                            <p:txEl>
                                              <p:pRg st="2" end="2"/>
                                            </p:txEl>
                                          </p:spTgt>
                                        </p:tgtEl>
                                        <p:attrNameLst>
                                          <p:attrName>style.visibility</p:attrName>
                                        </p:attrNameLst>
                                      </p:cBhvr>
                                      <p:to>
                                        <p:strVal val="visible"/>
                                      </p:to>
                                    </p:set>
                                    <p:animEffect transition="in" filter="fade">
                                      <p:cBhvr>
                                        <p:cTn id="12" dur="500"/>
                                        <p:tgtEl>
                                          <p:spTgt spid="3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2">
                                            <p:txEl>
                                              <p:pRg st="3" end="3"/>
                                            </p:txEl>
                                          </p:spTgt>
                                        </p:tgtEl>
                                        <p:attrNameLst>
                                          <p:attrName>style.visibility</p:attrName>
                                        </p:attrNameLst>
                                      </p:cBhvr>
                                      <p:to>
                                        <p:strVal val="visible"/>
                                      </p:to>
                                    </p:set>
                                    <p:animEffect transition="in" filter="fade">
                                      <p:cBhvr>
                                        <p:cTn id="17" dur="500"/>
                                        <p:tgtEl>
                                          <p:spTgt spid="312">
                                            <p:txEl>
                                              <p:pRg st="3" end="3"/>
                                            </p:txEl>
                                          </p:spTgt>
                                        </p:tgtEl>
                                      </p:cBhvr>
                                    </p:animEffect>
                                  </p:childTnLst>
                                </p:cTn>
                              </p:par>
                            </p:childTnLst>
                          </p:cTn>
                        </p:par>
                        <p:par>
                          <p:cTn id="18" fill="hold">
                            <p:stCondLst>
                              <p:cond delay="500"/>
                            </p:stCondLst>
                            <p:childTnLst>
                              <p:par>
                                <p:cTn id="19" presetID="2" presetClass="entr" presetSubtype="2"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1+#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2">
                                            <p:txEl>
                                              <p:pRg st="4" end="4"/>
                                            </p:txEl>
                                          </p:spTgt>
                                        </p:tgtEl>
                                        <p:attrNameLst>
                                          <p:attrName>style.visibility</p:attrName>
                                        </p:attrNameLst>
                                      </p:cBhvr>
                                      <p:to>
                                        <p:strVal val="visible"/>
                                      </p:to>
                                    </p:set>
                                    <p:animEffect transition="in" filter="fade">
                                      <p:cBhvr>
                                        <p:cTn id="27" dur="500"/>
                                        <p:tgtEl>
                                          <p:spTgt spid="3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2">
                                            <p:txEl>
                                              <p:pRg st="5" end="5"/>
                                            </p:txEl>
                                          </p:spTgt>
                                        </p:tgtEl>
                                        <p:attrNameLst>
                                          <p:attrName>style.visibility</p:attrName>
                                        </p:attrNameLst>
                                      </p:cBhvr>
                                      <p:to>
                                        <p:strVal val="visible"/>
                                      </p:to>
                                    </p:set>
                                    <p:animEffect transition="in" filter="fade">
                                      <p:cBhvr>
                                        <p:cTn id="32" dur="500"/>
                                        <p:tgtEl>
                                          <p:spTgt spid="31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2">
                                            <p:txEl>
                                              <p:pRg st="6" end="6"/>
                                            </p:txEl>
                                          </p:spTgt>
                                        </p:tgtEl>
                                        <p:attrNameLst>
                                          <p:attrName>style.visibility</p:attrName>
                                        </p:attrNameLst>
                                      </p:cBhvr>
                                      <p:to>
                                        <p:strVal val="visible"/>
                                      </p:to>
                                    </p:set>
                                    <p:animEffect transition="in" filter="fade">
                                      <p:cBhvr>
                                        <p:cTn id="37" dur="500"/>
                                        <p:tgtEl>
                                          <p:spTgt spid="3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p:cNvSpPr txBox="1"/>
              <p:nvPr/>
            </p:nvSpPr>
            <p:spPr>
              <a:xfrm>
                <a:off x="4442291" y="2506113"/>
                <a:ext cx="2159694"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is-IS" sz="2000" i="1" smtClean="0">
                              <a:latin typeface="Cambria Math" panose="02040503050406030204" pitchFamily="18" charset="0"/>
                              <a:ea typeface="Avenir Book" charset="0"/>
                              <a:cs typeface="Avenir Book" charset="0"/>
                            </a:rPr>
                          </m:ctrlPr>
                        </m:naryPr>
                        <m:sub>
                          <m:r>
                            <m:rPr>
                              <m:brk m:alnAt="23"/>
                            </m:rPr>
                            <a:rPr lang="en-US" sz="2000" i="1">
                              <a:latin typeface="Cambria Math" charset="0"/>
                              <a:ea typeface="Avenir Book" charset="0"/>
                              <a:cs typeface="Avenir Book" charset="0"/>
                            </a:rPr>
                            <m:t>𝑖</m:t>
                          </m:r>
                          <m:r>
                            <a:rPr lang="en-US" sz="2000" i="1">
                              <a:latin typeface="Cambria Math" charset="0"/>
                              <a:ea typeface="Avenir Book" charset="0"/>
                              <a:cs typeface="Avenir Book" charset="0"/>
                            </a:rPr>
                            <m:t>=1</m:t>
                          </m:r>
                        </m:sub>
                        <m:sup>
                          <m:r>
                            <a:rPr lang="en-US" sz="2000" i="1">
                              <a:latin typeface="Cambria Math" charset="0"/>
                              <a:ea typeface="Avenir Book" charset="0"/>
                              <a:cs typeface="Avenir Book" charset="0"/>
                            </a:rPr>
                            <m:t>𝑚</m:t>
                          </m:r>
                        </m:sup>
                        <m:e>
                          <m:sSup>
                            <m:sSupPr>
                              <m:ctrlPr>
                                <a:rPr lang="mr-IN" sz="2000" i="1">
                                  <a:latin typeface="Cambria Math" panose="02040503050406030204" pitchFamily="18" charset="0"/>
                                  <a:ea typeface="Avenir Book" charset="0"/>
                                  <a:cs typeface="Avenir Book" charset="0"/>
                                </a:rPr>
                              </m:ctrlPr>
                            </m:sSupPr>
                            <m:e>
                              <m:d>
                                <m:dPr>
                                  <m:ctrlPr>
                                    <a:rPr lang="mr-IN" sz="2000" i="1">
                                      <a:latin typeface="Cambria Math" panose="02040503050406030204" pitchFamily="18" charset="0"/>
                                      <a:ea typeface="Avenir Book" charset="0"/>
                                      <a:cs typeface="Avenir Book" charset="0"/>
                                    </a:rPr>
                                  </m:ctrlPr>
                                </m:dPr>
                                <m:e>
                                  <m:acc>
                                    <m:accPr>
                                      <m:chr m:val="̅"/>
                                      <m:ctrlPr>
                                        <a:rPr lang="mr-IN" sz="2000" i="1" smtClean="0">
                                          <a:latin typeface="Cambria Math" panose="02040503050406030204" pitchFamily="18" charset="0"/>
                                          <a:ea typeface="Avenir Book" charset="0"/>
                                          <a:cs typeface="Avenir Book" charset="0"/>
                                        </a:rPr>
                                      </m:ctrlPr>
                                    </m:accPr>
                                    <m:e>
                                      <m:sSub>
                                        <m:sSubPr>
                                          <m:ctrlPr>
                                            <a:rPr lang="en-US" sz="2000" i="1">
                                              <a:latin typeface="Cambria Math" panose="02040503050406030204" pitchFamily="18" charset="0"/>
                                              <a:ea typeface="Avenir Book" charset="0"/>
                                              <a:cs typeface="Avenir Book" charset="0"/>
                                            </a:rPr>
                                          </m:ctrlPr>
                                        </m:sSubPr>
                                        <m:e>
                                          <m:r>
                                            <a:rPr lang="en-US" sz="2000" i="1">
                                              <a:latin typeface="Cambria Math" charset="0"/>
                                              <a:ea typeface="Avenir Book" charset="0"/>
                                              <a:cs typeface="Avenir Book" charset="0"/>
                                            </a:rPr>
                                            <m:t>𝑦</m:t>
                                          </m:r>
                                        </m:e>
                                        <m:sub>
                                          <m:r>
                                            <a:rPr lang="en-US" sz="2000" i="1">
                                              <a:latin typeface="Cambria Math" charset="0"/>
                                              <a:ea typeface="Cambria Math" charset="0"/>
                                              <a:cs typeface="Cambria Math" charset="0"/>
                                            </a:rPr>
                                            <m:t>𝑜𝑏𝑠</m:t>
                                          </m:r>
                                        </m:sub>
                                      </m:sSub>
                                    </m:e>
                                  </m:acc>
                                  <m:r>
                                    <a:rPr lang="en-US" sz="2000" i="1">
                                      <a:latin typeface="Cambria Math" charset="0"/>
                                      <a:ea typeface="Avenir Book" charset="0"/>
                                      <a:cs typeface="Avenir Book" charset="0"/>
                                    </a:rPr>
                                    <m:t>−</m:t>
                                  </m:r>
                                  <m:sSubSup>
                                    <m:sSubSupPr>
                                      <m:ctrlPr>
                                        <a:rPr lang="en-US" sz="2000" i="1">
                                          <a:latin typeface="Cambria Math" panose="02040503050406030204" pitchFamily="18" charset="0"/>
                                          <a:ea typeface="Avenir Book" charset="0"/>
                                          <a:cs typeface="Avenir Book" charset="0"/>
                                        </a:rPr>
                                      </m:ctrlPr>
                                    </m:sSubSupPr>
                                    <m:e>
                                      <m:r>
                                        <a:rPr lang="en-US" sz="2000" i="1">
                                          <a:latin typeface="Cambria Math" charset="0"/>
                                          <a:ea typeface="Avenir Book" charset="0"/>
                                          <a:cs typeface="Avenir Book" charset="0"/>
                                        </a:rPr>
                                        <m:t>𝑦</m:t>
                                      </m:r>
                                    </m:e>
                                    <m:sub>
                                      <m:r>
                                        <a:rPr lang="en-US" sz="2000" i="1">
                                          <a:latin typeface="Cambria Math" charset="0"/>
                                          <a:ea typeface="Avenir Book" charset="0"/>
                                          <a:cs typeface="Avenir Book" charset="0"/>
                                        </a:rPr>
                                        <m:t>𝑜𝑏𝑠</m:t>
                                      </m:r>
                                    </m:sub>
                                    <m:sup>
                                      <m:r>
                                        <a:rPr lang="en-US" sz="2000" i="1">
                                          <a:latin typeface="Cambria Math" charset="0"/>
                                          <a:ea typeface="Avenir Book" charset="0"/>
                                          <a:cs typeface="Avenir Book" charset="0"/>
                                        </a:rPr>
                                        <m:t>(</m:t>
                                      </m:r>
                                      <m:r>
                                        <a:rPr lang="en-US" sz="2000" i="1">
                                          <a:latin typeface="Cambria Math" charset="0"/>
                                          <a:ea typeface="Avenir Book" charset="0"/>
                                          <a:cs typeface="Avenir Book" charset="0"/>
                                        </a:rPr>
                                        <m:t>𝑖</m:t>
                                      </m:r>
                                      <m:r>
                                        <a:rPr lang="en-US" sz="2000" i="1">
                                          <a:latin typeface="Cambria Math" charset="0"/>
                                          <a:ea typeface="Avenir Book" charset="0"/>
                                          <a:cs typeface="Avenir Book" charset="0"/>
                                        </a:rPr>
                                        <m:t>)</m:t>
                                      </m:r>
                                    </m:sup>
                                  </m:sSubSup>
                                </m:e>
                              </m:d>
                            </m:e>
                            <m:sup>
                              <m:r>
                                <a:rPr lang="en-US" sz="2000" i="1">
                                  <a:latin typeface="Cambria Math" charset="0"/>
                                  <a:ea typeface="Avenir Book" charset="0"/>
                                  <a:cs typeface="Avenir Book" charset="0"/>
                                </a:rPr>
                                <m:t>2</m:t>
                              </m:r>
                            </m:sup>
                          </m:sSup>
                          <m:r>
                            <m:rPr>
                              <m:nor/>
                            </m:rPr>
                            <a:rPr lang="en-US" sz="2000" dirty="0">
                              <a:latin typeface="Avenir Book" charset="0"/>
                              <a:ea typeface="Avenir Book" charset="0"/>
                              <a:cs typeface="Avenir Book" charset="0"/>
                            </a:rPr>
                            <m:t> </m:t>
                          </m:r>
                        </m:e>
                      </m:nary>
                    </m:oMath>
                  </m:oMathPara>
                </a14:m>
                <a:endParaRPr lang="en-US" sz="2000" dirty="0">
                  <a:latin typeface="Avenir Book" charset="0"/>
                  <a:ea typeface="Avenir Book" charset="0"/>
                  <a:cs typeface="Avenir Book"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442291" y="2506113"/>
                <a:ext cx="2159694" cy="840295"/>
              </a:xfrm>
              <a:prstGeom prst="rect">
                <a:avLst/>
              </a:prstGeom>
              <a:blipFill rotWithShape="0">
                <a:blip r:embed="rId3"/>
                <a:stretch>
                  <a:fillRect/>
                </a:stretch>
              </a:blipFill>
            </p:spPr>
            <p:txBody>
              <a:bodyPr/>
              <a:lstStyle/>
              <a:p>
                <a:r>
                  <a:rPr lang="en-US">
                    <a:noFill/>
                  </a:rPr>
                  <a:t> </a:t>
                </a:r>
              </a:p>
            </p:txBody>
          </p:sp>
        </mc:Fallback>
      </mc:AlternateContent>
      <p:sp>
        <p:nvSpPr>
          <p:cNvPr id="12" name="Rectangle 11"/>
          <p:cNvSpPr/>
          <p:nvPr/>
        </p:nvSpPr>
        <p:spPr>
          <a:xfrm>
            <a:off x="618863" y="2706970"/>
            <a:ext cx="3823428" cy="438582"/>
          </a:xfrm>
          <a:prstGeom prst="rect">
            <a:avLst/>
          </a:prstGeom>
        </p:spPr>
        <p:txBody>
          <a:bodyPr wrap="square">
            <a:spAutoFit/>
          </a:bodyPr>
          <a:lstStyle/>
          <a:p>
            <a:r>
              <a:rPr lang="en-US" sz="2250" kern="1200" dirty="0">
                <a:solidFill>
                  <a:prstClr val="black"/>
                </a:solidFill>
                <a:latin typeface="Avenir Book"/>
                <a:ea typeface=""/>
                <a:cs typeface=""/>
              </a:rPr>
              <a:t>Total Sum of Squares (TSS):</a:t>
            </a:r>
          </a:p>
        </p:txBody>
      </p:sp>
      <mc:AlternateContent xmlns:mc="http://schemas.openxmlformats.org/markup-compatibility/2006" xmlns:a14="http://schemas.microsoft.com/office/drawing/2010/main">
        <mc:Choice Requires="a14">
          <p:sp>
            <p:nvSpPr>
              <p:cNvPr id="13" name="TextBox 12"/>
              <p:cNvSpPr txBox="1"/>
              <p:nvPr/>
            </p:nvSpPr>
            <p:spPr>
              <a:xfrm>
                <a:off x="4442291" y="3725313"/>
                <a:ext cx="1502463" cy="809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ea typeface="Avenir Book" charset="0"/>
                          <a:cs typeface="Avenir Book" charset="0"/>
                        </a:rPr>
                        <m:t>1 − </m:t>
                      </m:r>
                      <m:f>
                        <m:fPr>
                          <m:ctrlPr>
                            <a:rPr lang="mr-IN" sz="2800" b="0" i="1" smtClean="0">
                              <a:latin typeface="Cambria Math" panose="02040503050406030204" pitchFamily="18" charset="0"/>
                              <a:ea typeface="Avenir Book" charset="0"/>
                              <a:cs typeface="Avenir Book" charset="0"/>
                            </a:rPr>
                          </m:ctrlPr>
                        </m:fPr>
                        <m:num>
                          <m:r>
                            <a:rPr lang="en-US" sz="2800" b="0" i="1" smtClean="0">
                              <a:latin typeface="Cambria Math" charset="0"/>
                              <a:ea typeface="Avenir Book" charset="0"/>
                              <a:cs typeface="Avenir Book" charset="0"/>
                            </a:rPr>
                            <m:t>𝑆𝑆𝐸</m:t>
                          </m:r>
                        </m:num>
                        <m:den>
                          <m:r>
                            <a:rPr lang="en-US" sz="2800" b="0" i="1" smtClean="0">
                              <a:latin typeface="Cambria Math" charset="0"/>
                              <a:ea typeface="Avenir Book" charset="0"/>
                              <a:cs typeface="Avenir Book" charset="0"/>
                            </a:rPr>
                            <m:t>𝑇𝑆𝑆</m:t>
                          </m:r>
                        </m:den>
                      </m:f>
                    </m:oMath>
                  </m:oMathPara>
                </a14:m>
                <a:endParaRPr lang="en-US" sz="2800" dirty="0">
                  <a:latin typeface="Avenir Book" charset="0"/>
                  <a:ea typeface="Avenir Book" charset="0"/>
                  <a:cs typeface="Avenir Book"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442291" y="3725313"/>
                <a:ext cx="1502463" cy="809645"/>
              </a:xfrm>
              <a:prstGeom prst="rect">
                <a:avLst/>
              </a:prstGeom>
              <a:blipFill rotWithShape="0">
                <a:blip r:embed="rId4"/>
                <a:stretch>
                  <a:fillRect/>
                </a:stretch>
              </a:blipFill>
            </p:spPr>
            <p:txBody>
              <a:bodyPr/>
              <a:lstStyle/>
              <a:p>
                <a:r>
                  <a:rPr lang="en-US">
                    <a:noFill/>
                  </a:rPr>
                  <a:t> </a:t>
                </a:r>
              </a:p>
            </p:txBody>
          </p:sp>
        </mc:Fallback>
      </mc:AlternateContent>
      <p:sp>
        <p:nvSpPr>
          <p:cNvPr id="14" name="Rectangle 13"/>
          <p:cNvSpPr/>
          <p:nvPr/>
        </p:nvSpPr>
        <p:spPr>
          <a:xfrm>
            <a:off x="618863" y="3926170"/>
            <a:ext cx="3823428" cy="438582"/>
          </a:xfrm>
          <a:prstGeom prst="rect">
            <a:avLst/>
          </a:prstGeom>
        </p:spPr>
        <p:txBody>
          <a:bodyPr wrap="square">
            <a:spAutoFit/>
          </a:bodyPr>
          <a:lstStyle/>
          <a:p>
            <a:r>
              <a:rPr lang="en-US" sz="2250" kern="1200" dirty="0">
                <a:solidFill>
                  <a:prstClr val="black"/>
                </a:solidFill>
                <a:latin typeface="Avenir Book"/>
                <a:ea typeface=""/>
                <a:cs typeface=""/>
              </a:rPr>
              <a:t>Correlation Coefficient (R</a:t>
            </a:r>
            <a:r>
              <a:rPr lang="en-US" sz="2250" kern="1200" baseline="30000" dirty="0">
                <a:solidFill>
                  <a:prstClr val="black"/>
                </a:solidFill>
                <a:latin typeface="Avenir Book"/>
                <a:ea typeface=""/>
                <a:cs typeface=""/>
              </a:rPr>
              <a:t>2</a:t>
            </a:r>
            <a:r>
              <a:rPr lang="en-US" sz="2250" kern="1200" dirty="0">
                <a:solidFill>
                  <a:prstClr val="black"/>
                </a:solidFill>
                <a:latin typeface="Avenir Book"/>
                <a:ea typeface=""/>
                <a:cs typeface=""/>
              </a:rPr>
              <a:t>):</a:t>
            </a:r>
          </a:p>
        </p:txBody>
      </p:sp>
      <p:sp>
        <p:nvSpPr>
          <p:cNvPr id="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Other Measures of Error</a:t>
            </a:r>
          </a:p>
        </p:txBody>
      </p:sp>
      <p:sp>
        <p:nvSpPr>
          <p:cNvPr id="32" name="Rectangle 31"/>
          <p:cNvSpPr/>
          <p:nvPr/>
        </p:nvSpPr>
        <p:spPr>
          <a:xfrm>
            <a:off x="618863" y="1605985"/>
            <a:ext cx="3823428" cy="438582"/>
          </a:xfrm>
          <a:prstGeom prst="rect">
            <a:avLst/>
          </a:prstGeom>
        </p:spPr>
        <p:txBody>
          <a:bodyPr wrap="square">
            <a:spAutoFit/>
          </a:bodyPr>
          <a:lstStyle/>
          <a:p>
            <a:r>
              <a:rPr lang="en-US" sz="2250" kern="1200" dirty="0">
                <a:solidFill>
                  <a:prstClr val="black"/>
                </a:solidFill>
                <a:latin typeface="Avenir Book"/>
                <a:ea typeface=""/>
                <a:cs typeface=""/>
              </a:rPr>
              <a:t>Sum of Squared Error (SSE):</a:t>
            </a:r>
          </a:p>
        </p:txBody>
      </p:sp>
      <mc:AlternateContent xmlns:mc="http://schemas.openxmlformats.org/markup-compatibility/2006" xmlns:a14="http://schemas.microsoft.com/office/drawing/2010/main">
        <mc:Choice Requires="a14">
          <p:sp>
            <p:nvSpPr>
              <p:cNvPr id="38" name="TextBox 37"/>
              <p:cNvSpPr txBox="1"/>
              <p:nvPr/>
            </p:nvSpPr>
            <p:spPr>
              <a:xfrm>
                <a:off x="4442291" y="1427375"/>
                <a:ext cx="2561278"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is-IS" sz="2000" i="1" smtClean="0">
                              <a:latin typeface="Cambria Math" panose="02040503050406030204" pitchFamily="18" charset="0"/>
                              <a:ea typeface="Avenir Book" charset="0"/>
                              <a:cs typeface="Avenir Book" charset="0"/>
                            </a:rPr>
                          </m:ctrlPr>
                        </m:naryPr>
                        <m:sub>
                          <m:r>
                            <m:rPr>
                              <m:brk m:alnAt="23"/>
                            </m:rPr>
                            <a:rPr lang="en-US" sz="2000" i="1">
                              <a:latin typeface="Cambria Math" charset="0"/>
                              <a:ea typeface="Avenir Book" charset="0"/>
                              <a:cs typeface="Avenir Book" charset="0"/>
                            </a:rPr>
                            <m:t>𝑖</m:t>
                          </m:r>
                          <m:r>
                            <a:rPr lang="en-US" sz="2000" i="1">
                              <a:latin typeface="Cambria Math" charset="0"/>
                              <a:ea typeface="Avenir Book" charset="0"/>
                              <a:cs typeface="Avenir Book" charset="0"/>
                            </a:rPr>
                            <m:t>=1</m:t>
                          </m:r>
                        </m:sub>
                        <m:sup>
                          <m:r>
                            <a:rPr lang="en-US" sz="2000" i="1">
                              <a:latin typeface="Cambria Math" charset="0"/>
                              <a:ea typeface="Avenir Book" charset="0"/>
                              <a:cs typeface="Avenir Book" charset="0"/>
                            </a:rPr>
                            <m:t>𝑚</m:t>
                          </m:r>
                        </m:sup>
                        <m:e>
                          <m:sSup>
                            <m:sSupPr>
                              <m:ctrlPr>
                                <a:rPr lang="mr-IN" sz="2000" i="1">
                                  <a:latin typeface="Cambria Math" panose="02040503050406030204" pitchFamily="18" charset="0"/>
                                  <a:ea typeface="Avenir Book" charset="0"/>
                                  <a:cs typeface="Avenir Book" charset="0"/>
                                </a:rPr>
                              </m:ctrlPr>
                            </m:sSupPr>
                            <m:e>
                              <m:d>
                                <m:dPr>
                                  <m:ctrlPr>
                                    <a:rPr lang="mr-IN" sz="2000" i="1">
                                      <a:latin typeface="Cambria Math" panose="02040503050406030204" pitchFamily="18" charset="0"/>
                                      <a:ea typeface="Avenir Book" charset="0"/>
                                      <a:cs typeface="Avenir Book" charset="0"/>
                                    </a:rPr>
                                  </m:ctrlPr>
                                </m:dPr>
                                <m:e>
                                  <m:sSub>
                                    <m:sSubPr>
                                      <m:ctrlPr>
                                        <a:rPr lang="en-US" sz="2000" i="1">
                                          <a:latin typeface="Cambria Math" panose="02040503050406030204" pitchFamily="18" charset="0"/>
                                          <a:ea typeface="Avenir Book" charset="0"/>
                                          <a:cs typeface="Avenir Book" charset="0"/>
                                        </a:rPr>
                                      </m:ctrlPr>
                                    </m:sSubPr>
                                    <m:e>
                                      <m:r>
                                        <a:rPr lang="en-US" sz="2000" i="1">
                                          <a:latin typeface="Cambria Math" charset="0"/>
                                          <a:ea typeface="Avenir Book" charset="0"/>
                                          <a:cs typeface="Avenir Book" charset="0"/>
                                        </a:rPr>
                                        <m:t>𝑦</m:t>
                                      </m:r>
                                    </m:e>
                                    <m:sub>
                                      <m:r>
                                        <a:rPr lang="en-US" sz="2000" i="1">
                                          <a:latin typeface="Cambria Math" charset="0"/>
                                          <a:ea typeface="Cambria Math" charset="0"/>
                                          <a:cs typeface="Cambria Math" charset="0"/>
                                        </a:rPr>
                                        <m:t>𝛽</m:t>
                                      </m:r>
                                    </m:sub>
                                  </m:sSub>
                                  <m:r>
                                    <a:rPr lang="en-US" sz="2000" i="1">
                                      <a:latin typeface="Cambria Math" charset="0"/>
                                      <a:ea typeface="Avenir Book" charset="0"/>
                                      <a:cs typeface="Avenir Book" charset="0"/>
                                    </a:rPr>
                                    <m:t>(</m:t>
                                  </m:r>
                                  <m:sSup>
                                    <m:sSupPr>
                                      <m:ctrlPr>
                                        <a:rPr lang="en-US" sz="2000" i="1">
                                          <a:latin typeface="Cambria Math" panose="02040503050406030204" pitchFamily="18" charset="0"/>
                                          <a:ea typeface="Avenir Book" charset="0"/>
                                          <a:cs typeface="Avenir Book" charset="0"/>
                                        </a:rPr>
                                      </m:ctrlPr>
                                    </m:sSupPr>
                                    <m:e>
                                      <m:r>
                                        <a:rPr lang="en-US" sz="2000" i="1">
                                          <a:latin typeface="Cambria Math" charset="0"/>
                                          <a:ea typeface="Avenir Book" charset="0"/>
                                          <a:cs typeface="Avenir Book" charset="0"/>
                                        </a:rPr>
                                        <m:t>𝑥</m:t>
                                      </m:r>
                                    </m:e>
                                    <m:sup>
                                      <m:r>
                                        <a:rPr lang="en-US" sz="2000" i="1">
                                          <a:latin typeface="Cambria Math" charset="0"/>
                                          <a:ea typeface="Avenir Book" charset="0"/>
                                          <a:cs typeface="Avenir Book" charset="0"/>
                                        </a:rPr>
                                        <m:t>(</m:t>
                                      </m:r>
                                      <m:r>
                                        <a:rPr lang="en-US" sz="2000" i="1">
                                          <a:latin typeface="Cambria Math" charset="0"/>
                                          <a:ea typeface="Avenir Book" charset="0"/>
                                          <a:cs typeface="Avenir Book" charset="0"/>
                                        </a:rPr>
                                        <m:t>𝑖</m:t>
                                      </m:r>
                                      <m:r>
                                        <a:rPr lang="en-US" sz="2000" i="1">
                                          <a:latin typeface="Cambria Math" charset="0"/>
                                          <a:ea typeface="Avenir Book" charset="0"/>
                                          <a:cs typeface="Avenir Book" charset="0"/>
                                        </a:rPr>
                                        <m:t>)</m:t>
                                      </m:r>
                                    </m:sup>
                                  </m:sSup>
                                  <m:r>
                                    <a:rPr lang="en-US" sz="2000" i="1">
                                      <a:latin typeface="Cambria Math" charset="0"/>
                                      <a:ea typeface="Avenir Book" charset="0"/>
                                      <a:cs typeface="Avenir Book" charset="0"/>
                                    </a:rPr>
                                    <m:t>)−</m:t>
                                  </m:r>
                                  <m:sSubSup>
                                    <m:sSubSupPr>
                                      <m:ctrlPr>
                                        <a:rPr lang="en-US" sz="2000" i="1">
                                          <a:latin typeface="Cambria Math" panose="02040503050406030204" pitchFamily="18" charset="0"/>
                                          <a:ea typeface="Avenir Book" charset="0"/>
                                          <a:cs typeface="Avenir Book" charset="0"/>
                                        </a:rPr>
                                      </m:ctrlPr>
                                    </m:sSubSupPr>
                                    <m:e>
                                      <m:r>
                                        <a:rPr lang="en-US" sz="2000" i="1">
                                          <a:latin typeface="Cambria Math" charset="0"/>
                                          <a:ea typeface="Avenir Book" charset="0"/>
                                          <a:cs typeface="Avenir Book" charset="0"/>
                                        </a:rPr>
                                        <m:t>𝑦</m:t>
                                      </m:r>
                                    </m:e>
                                    <m:sub>
                                      <m:r>
                                        <a:rPr lang="en-US" sz="2000" i="1">
                                          <a:latin typeface="Cambria Math" charset="0"/>
                                          <a:ea typeface="Avenir Book" charset="0"/>
                                          <a:cs typeface="Avenir Book" charset="0"/>
                                        </a:rPr>
                                        <m:t>𝑜𝑏𝑠</m:t>
                                      </m:r>
                                    </m:sub>
                                    <m:sup>
                                      <m:r>
                                        <a:rPr lang="en-US" sz="2000" i="1">
                                          <a:latin typeface="Cambria Math" charset="0"/>
                                          <a:ea typeface="Avenir Book" charset="0"/>
                                          <a:cs typeface="Avenir Book" charset="0"/>
                                        </a:rPr>
                                        <m:t>(</m:t>
                                      </m:r>
                                      <m:r>
                                        <a:rPr lang="en-US" sz="2000" i="1">
                                          <a:latin typeface="Cambria Math" charset="0"/>
                                          <a:ea typeface="Avenir Book" charset="0"/>
                                          <a:cs typeface="Avenir Book" charset="0"/>
                                        </a:rPr>
                                        <m:t>𝑖</m:t>
                                      </m:r>
                                      <m:r>
                                        <a:rPr lang="en-US" sz="2000" i="1">
                                          <a:latin typeface="Cambria Math" charset="0"/>
                                          <a:ea typeface="Avenir Book" charset="0"/>
                                          <a:cs typeface="Avenir Book" charset="0"/>
                                        </a:rPr>
                                        <m:t>)</m:t>
                                      </m:r>
                                    </m:sup>
                                  </m:sSubSup>
                                </m:e>
                              </m:d>
                            </m:e>
                            <m:sup>
                              <m:r>
                                <a:rPr lang="en-US" sz="2000" i="1">
                                  <a:latin typeface="Cambria Math" charset="0"/>
                                  <a:ea typeface="Avenir Book" charset="0"/>
                                  <a:cs typeface="Avenir Book" charset="0"/>
                                </a:rPr>
                                <m:t>2</m:t>
                              </m:r>
                            </m:sup>
                          </m:sSup>
                          <m:r>
                            <m:rPr>
                              <m:nor/>
                            </m:rPr>
                            <a:rPr lang="en-US" sz="2000" dirty="0">
                              <a:latin typeface="Avenir Book" charset="0"/>
                              <a:ea typeface="Avenir Book" charset="0"/>
                              <a:cs typeface="Avenir Book" charset="0"/>
                            </a:rPr>
                            <m:t> </m:t>
                          </m:r>
                        </m:e>
                      </m:nary>
                    </m:oMath>
                  </m:oMathPara>
                </a14:m>
                <a:endParaRPr lang="en-US" sz="2000" dirty="0">
                  <a:latin typeface="Avenir Book" charset="0"/>
                  <a:ea typeface="Avenir Book" charset="0"/>
                  <a:cs typeface="Avenir Book"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4442291" y="1427375"/>
                <a:ext cx="2561278" cy="840295"/>
              </a:xfrm>
              <a:prstGeom prst="rect">
                <a:avLst/>
              </a:prstGeom>
              <a:blipFill rotWithShape="0">
                <a:blip r:embed="rId5"/>
                <a:stretch>
                  <a:fillRect/>
                </a:stretch>
              </a:blipFill>
            </p:spPr>
            <p:txBody>
              <a:bodyPr/>
              <a:lstStyle/>
              <a:p>
                <a:r>
                  <a:rPr lang="en-US">
                    <a:noFill/>
                  </a:rPr>
                  <a:t> </a:t>
                </a:r>
              </a:p>
            </p:txBody>
          </p:sp>
        </mc:Fallback>
      </mc:AlternateContent>
      <p:sp>
        <p:nvSpPr>
          <p:cNvPr id="9" name="Rectangle 8"/>
          <p:cNvSpPr/>
          <p:nvPr/>
        </p:nvSpPr>
        <p:spPr>
          <a:xfrm>
            <a:off x="618863" y="2413734"/>
            <a:ext cx="6384706" cy="21843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spTree>
    <p:extLst>
      <p:ext uri="{BB962C8B-B14F-4D97-AF65-F5344CB8AC3E}">
        <p14:creationId xmlns:p14="http://schemas.microsoft.com/office/powerpoint/2010/main" val="3969148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p:cNvSpPr txBox="1"/>
              <p:nvPr/>
            </p:nvSpPr>
            <p:spPr>
              <a:xfrm>
                <a:off x="4442291" y="2506113"/>
                <a:ext cx="2159694"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is-IS" sz="2000" i="1" smtClean="0">
                              <a:latin typeface="Cambria Math" panose="02040503050406030204" pitchFamily="18" charset="0"/>
                              <a:ea typeface="Avenir Book" charset="0"/>
                              <a:cs typeface="Avenir Book" charset="0"/>
                            </a:rPr>
                          </m:ctrlPr>
                        </m:naryPr>
                        <m:sub>
                          <m:r>
                            <m:rPr>
                              <m:brk m:alnAt="23"/>
                            </m:rPr>
                            <a:rPr lang="en-US" sz="2000" i="1">
                              <a:latin typeface="Cambria Math" charset="0"/>
                              <a:ea typeface="Avenir Book" charset="0"/>
                              <a:cs typeface="Avenir Book" charset="0"/>
                            </a:rPr>
                            <m:t>𝑖</m:t>
                          </m:r>
                          <m:r>
                            <a:rPr lang="en-US" sz="2000" i="1">
                              <a:latin typeface="Cambria Math" charset="0"/>
                              <a:ea typeface="Avenir Book" charset="0"/>
                              <a:cs typeface="Avenir Book" charset="0"/>
                            </a:rPr>
                            <m:t>=1</m:t>
                          </m:r>
                        </m:sub>
                        <m:sup>
                          <m:r>
                            <a:rPr lang="en-US" sz="2000" i="1">
                              <a:latin typeface="Cambria Math" charset="0"/>
                              <a:ea typeface="Avenir Book" charset="0"/>
                              <a:cs typeface="Avenir Book" charset="0"/>
                            </a:rPr>
                            <m:t>𝑚</m:t>
                          </m:r>
                        </m:sup>
                        <m:e>
                          <m:sSup>
                            <m:sSupPr>
                              <m:ctrlPr>
                                <a:rPr lang="mr-IN" sz="2000" i="1">
                                  <a:latin typeface="Cambria Math" panose="02040503050406030204" pitchFamily="18" charset="0"/>
                                  <a:ea typeface="Avenir Book" charset="0"/>
                                  <a:cs typeface="Avenir Book" charset="0"/>
                                </a:rPr>
                              </m:ctrlPr>
                            </m:sSupPr>
                            <m:e>
                              <m:d>
                                <m:dPr>
                                  <m:ctrlPr>
                                    <a:rPr lang="mr-IN" sz="2000" i="1">
                                      <a:latin typeface="Cambria Math" panose="02040503050406030204" pitchFamily="18" charset="0"/>
                                      <a:ea typeface="Avenir Book" charset="0"/>
                                      <a:cs typeface="Avenir Book" charset="0"/>
                                    </a:rPr>
                                  </m:ctrlPr>
                                </m:dPr>
                                <m:e>
                                  <m:acc>
                                    <m:accPr>
                                      <m:chr m:val="̅"/>
                                      <m:ctrlPr>
                                        <a:rPr lang="mr-IN" sz="2000" i="1" smtClean="0">
                                          <a:latin typeface="Cambria Math" panose="02040503050406030204" pitchFamily="18" charset="0"/>
                                          <a:ea typeface="Avenir Book" charset="0"/>
                                          <a:cs typeface="Avenir Book" charset="0"/>
                                        </a:rPr>
                                      </m:ctrlPr>
                                    </m:accPr>
                                    <m:e>
                                      <m:sSub>
                                        <m:sSubPr>
                                          <m:ctrlPr>
                                            <a:rPr lang="en-US" sz="2000" i="1">
                                              <a:latin typeface="Cambria Math" panose="02040503050406030204" pitchFamily="18" charset="0"/>
                                              <a:ea typeface="Avenir Book" charset="0"/>
                                              <a:cs typeface="Avenir Book" charset="0"/>
                                            </a:rPr>
                                          </m:ctrlPr>
                                        </m:sSubPr>
                                        <m:e>
                                          <m:r>
                                            <a:rPr lang="en-US" sz="2000" i="1">
                                              <a:latin typeface="Cambria Math" charset="0"/>
                                              <a:ea typeface="Avenir Book" charset="0"/>
                                              <a:cs typeface="Avenir Book" charset="0"/>
                                            </a:rPr>
                                            <m:t>𝑦</m:t>
                                          </m:r>
                                        </m:e>
                                        <m:sub>
                                          <m:r>
                                            <a:rPr lang="en-US" sz="2000" i="1">
                                              <a:latin typeface="Cambria Math" charset="0"/>
                                              <a:ea typeface="Cambria Math" charset="0"/>
                                              <a:cs typeface="Cambria Math" charset="0"/>
                                            </a:rPr>
                                            <m:t>𝑜𝑏𝑠</m:t>
                                          </m:r>
                                        </m:sub>
                                      </m:sSub>
                                    </m:e>
                                  </m:acc>
                                  <m:r>
                                    <a:rPr lang="en-US" sz="2000" i="1">
                                      <a:latin typeface="Cambria Math" charset="0"/>
                                      <a:ea typeface="Avenir Book" charset="0"/>
                                      <a:cs typeface="Avenir Book" charset="0"/>
                                    </a:rPr>
                                    <m:t>−</m:t>
                                  </m:r>
                                  <m:sSubSup>
                                    <m:sSubSupPr>
                                      <m:ctrlPr>
                                        <a:rPr lang="en-US" sz="2000" i="1">
                                          <a:latin typeface="Cambria Math" panose="02040503050406030204" pitchFamily="18" charset="0"/>
                                          <a:ea typeface="Avenir Book" charset="0"/>
                                          <a:cs typeface="Avenir Book" charset="0"/>
                                        </a:rPr>
                                      </m:ctrlPr>
                                    </m:sSubSupPr>
                                    <m:e>
                                      <m:r>
                                        <a:rPr lang="en-US" sz="2000" i="1">
                                          <a:latin typeface="Cambria Math" charset="0"/>
                                          <a:ea typeface="Avenir Book" charset="0"/>
                                          <a:cs typeface="Avenir Book" charset="0"/>
                                        </a:rPr>
                                        <m:t>𝑦</m:t>
                                      </m:r>
                                    </m:e>
                                    <m:sub>
                                      <m:r>
                                        <a:rPr lang="en-US" sz="2000" i="1">
                                          <a:latin typeface="Cambria Math" charset="0"/>
                                          <a:ea typeface="Avenir Book" charset="0"/>
                                          <a:cs typeface="Avenir Book" charset="0"/>
                                        </a:rPr>
                                        <m:t>𝑜𝑏𝑠</m:t>
                                      </m:r>
                                    </m:sub>
                                    <m:sup>
                                      <m:r>
                                        <a:rPr lang="en-US" sz="2000" i="1">
                                          <a:latin typeface="Cambria Math" charset="0"/>
                                          <a:ea typeface="Avenir Book" charset="0"/>
                                          <a:cs typeface="Avenir Book" charset="0"/>
                                        </a:rPr>
                                        <m:t>(</m:t>
                                      </m:r>
                                      <m:r>
                                        <a:rPr lang="en-US" sz="2000" i="1">
                                          <a:latin typeface="Cambria Math" charset="0"/>
                                          <a:ea typeface="Avenir Book" charset="0"/>
                                          <a:cs typeface="Avenir Book" charset="0"/>
                                        </a:rPr>
                                        <m:t>𝑖</m:t>
                                      </m:r>
                                      <m:r>
                                        <a:rPr lang="en-US" sz="2000" i="1">
                                          <a:latin typeface="Cambria Math" charset="0"/>
                                          <a:ea typeface="Avenir Book" charset="0"/>
                                          <a:cs typeface="Avenir Book" charset="0"/>
                                        </a:rPr>
                                        <m:t>)</m:t>
                                      </m:r>
                                    </m:sup>
                                  </m:sSubSup>
                                </m:e>
                              </m:d>
                            </m:e>
                            <m:sup>
                              <m:r>
                                <a:rPr lang="en-US" sz="2000" i="1">
                                  <a:latin typeface="Cambria Math" charset="0"/>
                                  <a:ea typeface="Avenir Book" charset="0"/>
                                  <a:cs typeface="Avenir Book" charset="0"/>
                                </a:rPr>
                                <m:t>2</m:t>
                              </m:r>
                            </m:sup>
                          </m:sSup>
                          <m:r>
                            <m:rPr>
                              <m:nor/>
                            </m:rPr>
                            <a:rPr lang="en-US" sz="2000" dirty="0">
                              <a:latin typeface="Avenir Book" charset="0"/>
                              <a:ea typeface="Avenir Book" charset="0"/>
                              <a:cs typeface="Avenir Book" charset="0"/>
                            </a:rPr>
                            <m:t> </m:t>
                          </m:r>
                        </m:e>
                      </m:nary>
                    </m:oMath>
                  </m:oMathPara>
                </a14:m>
                <a:endParaRPr lang="en-US" sz="2000" dirty="0">
                  <a:latin typeface="Avenir Book" charset="0"/>
                  <a:ea typeface="Avenir Book" charset="0"/>
                  <a:cs typeface="Avenir Book"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442291" y="2506113"/>
                <a:ext cx="2159694" cy="840295"/>
              </a:xfrm>
              <a:prstGeom prst="rect">
                <a:avLst/>
              </a:prstGeom>
              <a:blipFill rotWithShape="0">
                <a:blip r:embed="rId3"/>
                <a:stretch>
                  <a:fillRect/>
                </a:stretch>
              </a:blipFill>
            </p:spPr>
            <p:txBody>
              <a:bodyPr/>
              <a:lstStyle/>
              <a:p>
                <a:r>
                  <a:rPr lang="en-US">
                    <a:noFill/>
                  </a:rPr>
                  <a:t> </a:t>
                </a:r>
              </a:p>
            </p:txBody>
          </p:sp>
        </mc:Fallback>
      </mc:AlternateContent>
      <p:sp>
        <p:nvSpPr>
          <p:cNvPr id="12" name="Rectangle 11"/>
          <p:cNvSpPr/>
          <p:nvPr/>
        </p:nvSpPr>
        <p:spPr>
          <a:xfrm>
            <a:off x="618863" y="2706970"/>
            <a:ext cx="3823428" cy="438582"/>
          </a:xfrm>
          <a:prstGeom prst="rect">
            <a:avLst/>
          </a:prstGeom>
        </p:spPr>
        <p:txBody>
          <a:bodyPr wrap="square">
            <a:spAutoFit/>
          </a:bodyPr>
          <a:lstStyle/>
          <a:p>
            <a:r>
              <a:rPr lang="en-US" sz="2250" kern="1200" dirty="0">
                <a:solidFill>
                  <a:prstClr val="black"/>
                </a:solidFill>
                <a:latin typeface="Avenir Book"/>
                <a:ea typeface=""/>
                <a:cs typeface=""/>
              </a:rPr>
              <a:t>Total Sum of Squares (TSS):</a:t>
            </a:r>
          </a:p>
        </p:txBody>
      </p:sp>
      <mc:AlternateContent xmlns:mc="http://schemas.openxmlformats.org/markup-compatibility/2006" xmlns:a14="http://schemas.microsoft.com/office/drawing/2010/main">
        <mc:Choice Requires="a14">
          <p:sp>
            <p:nvSpPr>
              <p:cNvPr id="13" name="TextBox 12"/>
              <p:cNvSpPr txBox="1"/>
              <p:nvPr/>
            </p:nvSpPr>
            <p:spPr>
              <a:xfrm>
                <a:off x="4442291" y="3725313"/>
                <a:ext cx="1502463" cy="809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ea typeface="Avenir Book" charset="0"/>
                          <a:cs typeface="Avenir Book" charset="0"/>
                        </a:rPr>
                        <m:t>1 − </m:t>
                      </m:r>
                      <m:f>
                        <m:fPr>
                          <m:ctrlPr>
                            <a:rPr lang="mr-IN" sz="2800" b="0" i="1" smtClean="0">
                              <a:latin typeface="Cambria Math" panose="02040503050406030204" pitchFamily="18" charset="0"/>
                              <a:ea typeface="Avenir Book" charset="0"/>
                              <a:cs typeface="Avenir Book" charset="0"/>
                            </a:rPr>
                          </m:ctrlPr>
                        </m:fPr>
                        <m:num>
                          <m:r>
                            <a:rPr lang="en-US" sz="2800" b="0" i="1" smtClean="0">
                              <a:latin typeface="Cambria Math" charset="0"/>
                              <a:ea typeface="Avenir Book" charset="0"/>
                              <a:cs typeface="Avenir Book" charset="0"/>
                            </a:rPr>
                            <m:t>𝑆𝑆𝐸</m:t>
                          </m:r>
                        </m:num>
                        <m:den>
                          <m:r>
                            <a:rPr lang="en-US" sz="2800" b="0" i="1" smtClean="0">
                              <a:latin typeface="Cambria Math" charset="0"/>
                              <a:ea typeface="Avenir Book" charset="0"/>
                              <a:cs typeface="Avenir Book" charset="0"/>
                            </a:rPr>
                            <m:t>𝑇𝑆𝑆</m:t>
                          </m:r>
                        </m:den>
                      </m:f>
                    </m:oMath>
                  </m:oMathPara>
                </a14:m>
                <a:endParaRPr lang="en-US" sz="2800" dirty="0">
                  <a:latin typeface="Avenir Book" charset="0"/>
                  <a:ea typeface="Avenir Book" charset="0"/>
                  <a:cs typeface="Avenir Book"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442291" y="3725313"/>
                <a:ext cx="1502463" cy="809645"/>
              </a:xfrm>
              <a:prstGeom prst="rect">
                <a:avLst/>
              </a:prstGeom>
              <a:blipFill rotWithShape="0">
                <a:blip r:embed="rId4"/>
                <a:stretch>
                  <a:fillRect/>
                </a:stretch>
              </a:blipFill>
            </p:spPr>
            <p:txBody>
              <a:bodyPr/>
              <a:lstStyle/>
              <a:p>
                <a:r>
                  <a:rPr lang="en-US">
                    <a:noFill/>
                  </a:rPr>
                  <a:t> </a:t>
                </a:r>
              </a:p>
            </p:txBody>
          </p:sp>
        </mc:Fallback>
      </mc:AlternateContent>
      <p:sp>
        <p:nvSpPr>
          <p:cNvPr id="14" name="Rectangle 13"/>
          <p:cNvSpPr/>
          <p:nvPr/>
        </p:nvSpPr>
        <p:spPr>
          <a:xfrm>
            <a:off x="618863" y="3926170"/>
            <a:ext cx="3823428" cy="438582"/>
          </a:xfrm>
          <a:prstGeom prst="rect">
            <a:avLst/>
          </a:prstGeom>
        </p:spPr>
        <p:txBody>
          <a:bodyPr wrap="square">
            <a:spAutoFit/>
          </a:bodyPr>
          <a:lstStyle/>
          <a:p>
            <a:r>
              <a:rPr lang="en-US" sz="2250" kern="1200" dirty="0">
                <a:solidFill>
                  <a:prstClr val="black"/>
                </a:solidFill>
                <a:latin typeface="Avenir Book"/>
                <a:ea typeface=""/>
                <a:cs typeface=""/>
              </a:rPr>
              <a:t>Correlation Coefficient (R</a:t>
            </a:r>
            <a:r>
              <a:rPr lang="en-US" sz="2250" kern="1200" baseline="30000" dirty="0">
                <a:solidFill>
                  <a:prstClr val="black"/>
                </a:solidFill>
                <a:latin typeface="Avenir Book"/>
                <a:ea typeface=""/>
                <a:cs typeface=""/>
              </a:rPr>
              <a:t>2</a:t>
            </a:r>
            <a:r>
              <a:rPr lang="en-US" sz="2250" kern="1200" dirty="0">
                <a:solidFill>
                  <a:prstClr val="black"/>
                </a:solidFill>
                <a:latin typeface="Avenir Book"/>
                <a:ea typeface=""/>
                <a:cs typeface=""/>
              </a:rPr>
              <a:t>):</a:t>
            </a:r>
          </a:p>
        </p:txBody>
      </p:sp>
      <p:sp>
        <p:nvSpPr>
          <p:cNvPr id="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Other Measures of Error</a:t>
            </a:r>
          </a:p>
        </p:txBody>
      </p:sp>
      <p:sp>
        <p:nvSpPr>
          <p:cNvPr id="32" name="Rectangle 31"/>
          <p:cNvSpPr/>
          <p:nvPr/>
        </p:nvSpPr>
        <p:spPr>
          <a:xfrm>
            <a:off x="618863" y="1605985"/>
            <a:ext cx="3823428" cy="438582"/>
          </a:xfrm>
          <a:prstGeom prst="rect">
            <a:avLst/>
          </a:prstGeom>
        </p:spPr>
        <p:txBody>
          <a:bodyPr wrap="square">
            <a:spAutoFit/>
          </a:bodyPr>
          <a:lstStyle/>
          <a:p>
            <a:r>
              <a:rPr lang="en-US" sz="2250" kern="1200" dirty="0">
                <a:solidFill>
                  <a:prstClr val="black"/>
                </a:solidFill>
                <a:latin typeface="Avenir Book"/>
                <a:ea typeface=""/>
                <a:cs typeface=""/>
              </a:rPr>
              <a:t>Sum of Squared Error (SSE):</a:t>
            </a:r>
          </a:p>
        </p:txBody>
      </p:sp>
      <mc:AlternateContent xmlns:mc="http://schemas.openxmlformats.org/markup-compatibility/2006" xmlns:a14="http://schemas.microsoft.com/office/drawing/2010/main">
        <mc:Choice Requires="a14">
          <p:sp>
            <p:nvSpPr>
              <p:cNvPr id="38" name="TextBox 37"/>
              <p:cNvSpPr txBox="1"/>
              <p:nvPr/>
            </p:nvSpPr>
            <p:spPr>
              <a:xfrm>
                <a:off x="4442291" y="1427375"/>
                <a:ext cx="2561278"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is-IS" sz="2000" i="1" smtClean="0">
                              <a:latin typeface="Cambria Math" panose="02040503050406030204" pitchFamily="18" charset="0"/>
                              <a:ea typeface="Avenir Book" charset="0"/>
                              <a:cs typeface="Avenir Book" charset="0"/>
                            </a:rPr>
                          </m:ctrlPr>
                        </m:naryPr>
                        <m:sub>
                          <m:r>
                            <m:rPr>
                              <m:brk m:alnAt="23"/>
                            </m:rPr>
                            <a:rPr lang="en-US" sz="2000" i="1">
                              <a:latin typeface="Cambria Math" charset="0"/>
                              <a:ea typeface="Avenir Book" charset="0"/>
                              <a:cs typeface="Avenir Book" charset="0"/>
                            </a:rPr>
                            <m:t>𝑖</m:t>
                          </m:r>
                          <m:r>
                            <a:rPr lang="en-US" sz="2000" i="1">
                              <a:latin typeface="Cambria Math" charset="0"/>
                              <a:ea typeface="Avenir Book" charset="0"/>
                              <a:cs typeface="Avenir Book" charset="0"/>
                            </a:rPr>
                            <m:t>=1</m:t>
                          </m:r>
                        </m:sub>
                        <m:sup>
                          <m:r>
                            <a:rPr lang="en-US" sz="2000" i="1">
                              <a:latin typeface="Cambria Math" charset="0"/>
                              <a:ea typeface="Avenir Book" charset="0"/>
                              <a:cs typeface="Avenir Book" charset="0"/>
                            </a:rPr>
                            <m:t>𝑚</m:t>
                          </m:r>
                        </m:sup>
                        <m:e>
                          <m:sSup>
                            <m:sSupPr>
                              <m:ctrlPr>
                                <a:rPr lang="mr-IN" sz="2000" i="1">
                                  <a:latin typeface="Cambria Math" panose="02040503050406030204" pitchFamily="18" charset="0"/>
                                  <a:ea typeface="Avenir Book" charset="0"/>
                                  <a:cs typeface="Avenir Book" charset="0"/>
                                </a:rPr>
                              </m:ctrlPr>
                            </m:sSupPr>
                            <m:e>
                              <m:d>
                                <m:dPr>
                                  <m:ctrlPr>
                                    <a:rPr lang="mr-IN" sz="2000" i="1">
                                      <a:latin typeface="Cambria Math" panose="02040503050406030204" pitchFamily="18" charset="0"/>
                                      <a:ea typeface="Avenir Book" charset="0"/>
                                      <a:cs typeface="Avenir Book" charset="0"/>
                                    </a:rPr>
                                  </m:ctrlPr>
                                </m:dPr>
                                <m:e>
                                  <m:sSub>
                                    <m:sSubPr>
                                      <m:ctrlPr>
                                        <a:rPr lang="en-US" sz="2000" i="1">
                                          <a:latin typeface="Cambria Math" panose="02040503050406030204" pitchFamily="18" charset="0"/>
                                          <a:ea typeface="Avenir Book" charset="0"/>
                                          <a:cs typeface="Avenir Book" charset="0"/>
                                        </a:rPr>
                                      </m:ctrlPr>
                                    </m:sSubPr>
                                    <m:e>
                                      <m:r>
                                        <a:rPr lang="en-US" sz="2000" i="1">
                                          <a:latin typeface="Cambria Math" charset="0"/>
                                          <a:ea typeface="Avenir Book" charset="0"/>
                                          <a:cs typeface="Avenir Book" charset="0"/>
                                        </a:rPr>
                                        <m:t>𝑦</m:t>
                                      </m:r>
                                    </m:e>
                                    <m:sub>
                                      <m:r>
                                        <a:rPr lang="en-US" sz="2000" i="1">
                                          <a:latin typeface="Cambria Math" charset="0"/>
                                          <a:ea typeface="Cambria Math" charset="0"/>
                                          <a:cs typeface="Cambria Math" charset="0"/>
                                        </a:rPr>
                                        <m:t>𝛽</m:t>
                                      </m:r>
                                    </m:sub>
                                  </m:sSub>
                                  <m:r>
                                    <a:rPr lang="en-US" sz="2000" i="1">
                                      <a:latin typeface="Cambria Math" charset="0"/>
                                      <a:ea typeface="Avenir Book" charset="0"/>
                                      <a:cs typeface="Avenir Book" charset="0"/>
                                    </a:rPr>
                                    <m:t>(</m:t>
                                  </m:r>
                                  <m:sSup>
                                    <m:sSupPr>
                                      <m:ctrlPr>
                                        <a:rPr lang="en-US" sz="2000" i="1">
                                          <a:latin typeface="Cambria Math" panose="02040503050406030204" pitchFamily="18" charset="0"/>
                                          <a:ea typeface="Avenir Book" charset="0"/>
                                          <a:cs typeface="Avenir Book" charset="0"/>
                                        </a:rPr>
                                      </m:ctrlPr>
                                    </m:sSupPr>
                                    <m:e>
                                      <m:r>
                                        <a:rPr lang="en-US" sz="2000" i="1">
                                          <a:latin typeface="Cambria Math" charset="0"/>
                                          <a:ea typeface="Avenir Book" charset="0"/>
                                          <a:cs typeface="Avenir Book" charset="0"/>
                                        </a:rPr>
                                        <m:t>𝑥</m:t>
                                      </m:r>
                                    </m:e>
                                    <m:sup>
                                      <m:r>
                                        <a:rPr lang="en-US" sz="2000" i="1">
                                          <a:latin typeface="Cambria Math" charset="0"/>
                                          <a:ea typeface="Avenir Book" charset="0"/>
                                          <a:cs typeface="Avenir Book" charset="0"/>
                                        </a:rPr>
                                        <m:t>(</m:t>
                                      </m:r>
                                      <m:r>
                                        <a:rPr lang="en-US" sz="2000" i="1">
                                          <a:latin typeface="Cambria Math" charset="0"/>
                                          <a:ea typeface="Avenir Book" charset="0"/>
                                          <a:cs typeface="Avenir Book" charset="0"/>
                                        </a:rPr>
                                        <m:t>𝑖</m:t>
                                      </m:r>
                                      <m:r>
                                        <a:rPr lang="en-US" sz="2000" i="1">
                                          <a:latin typeface="Cambria Math" charset="0"/>
                                          <a:ea typeface="Avenir Book" charset="0"/>
                                          <a:cs typeface="Avenir Book" charset="0"/>
                                        </a:rPr>
                                        <m:t>)</m:t>
                                      </m:r>
                                    </m:sup>
                                  </m:sSup>
                                  <m:r>
                                    <a:rPr lang="en-US" sz="2000" i="1">
                                      <a:latin typeface="Cambria Math" charset="0"/>
                                      <a:ea typeface="Avenir Book" charset="0"/>
                                      <a:cs typeface="Avenir Book" charset="0"/>
                                    </a:rPr>
                                    <m:t>)−</m:t>
                                  </m:r>
                                  <m:sSubSup>
                                    <m:sSubSupPr>
                                      <m:ctrlPr>
                                        <a:rPr lang="en-US" sz="2000" i="1">
                                          <a:latin typeface="Cambria Math" panose="02040503050406030204" pitchFamily="18" charset="0"/>
                                          <a:ea typeface="Avenir Book" charset="0"/>
                                          <a:cs typeface="Avenir Book" charset="0"/>
                                        </a:rPr>
                                      </m:ctrlPr>
                                    </m:sSubSupPr>
                                    <m:e>
                                      <m:r>
                                        <a:rPr lang="en-US" sz="2000" i="1">
                                          <a:latin typeface="Cambria Math" charset="0"/>
                                          <a:ea typeface="Avenir Book" charset="0"/>
                                          <a:cs typeface="Avenir Book" charset="0"/>
                                        </a:rPr>
                                        <m:t>𝑦</m:t>
                                      </m:r>
                                    </m:e>
                                    <m:sub>
                                      <m:r>
                                        <a:rPr lang="en-US" sz="2000" i="1">
                                          <a:latin typeface="Cambria Math" charset="0"/>
                                          <a:ea typeface="Avenir Book" charset="0"/>
                                          <a:cs typeface="Avenir Book" charset="0"/>
                                        </a:rPr>
                                        <m:t>𝑜𝑏𝑠</m:t>
                                      </m:r>
                                    </m:sub>
                                    <m:sup>
                                      <m:r>
                                        <a:rPr lang="en-US" sz="2000" i="1">
                                          <a:latin typeface="Cambria Math" charset="0"/>
                                          <a:ea typeface="Avenir Book" charset="0"/>
                                          <a:cs typeface="Avenir Book" charset="0"/>
                                        </a:rPr>
                                        <m:t>(</m:t>
                                      </m:r>
                                      <m:r>
                                        <a:rPr lang="en-US" sz="2000" i="1">
                                          <a:latin typeface="Cambria Math" charset="0"/>
                                          <a:ea typeface="Avenir Book" charset="0"/>
                                          <a:cs typeface="Avenir Book" charset="0"/>
                                        </a:rPr>
                                        <m:t>𝑖</m:t>
                                      </m:r>
                                      <m:r>
                                        <a:rPr lang="en-US" sz="2000" i="1">
                                          <a:latin typeface="Cambria Math" charset="0"/>
                                          <a:ea typeface="Avenir Book" charset="0"/>
                                          <a:cs typeface="Avenir Book" charset="0"/>
                                        </a:rPr>
                                        <m:t>)</m:t>
                                      </m:r>
                                    </m:sup>
                                  </m:sSubSup>
                                </m:e>
                              </m:d>
                            </m:e>
                            <m:sup>
                              <m:r>
                                <a:rPr lang="en-US" sz="2000" i="1">
                                  <a:latin typeface="Cambria Math" charset="0"/>
                                  <a:ea typeface="Avenir Book" charset="0"/>
                                  <a:cs typeface="Avenir Book" charset="0"/>
                                </a:rPr>
                                <m:t>2</m:t>
                              </m:r>
                            </m:sup>
                          </m:sSup>
                          <m:r>
                            <m:rPr>
                              <m:nor/>
                            </m:rPr>
                            <a:rPr lang="en-US" sz="2000" dirty="0">
                              <a:latin typeface="Avenir Book" charset="0"/>
                              <a:ea typeface="Avenir Book" charset="0"/>
                              <a:cs typeface="Avenir Book" charset="0"/>
                            </a:rPr>
                            <m:t> </m:t>
                          </m:r>
                        </m:e>
                      </m:nary>
                    </m:oMath>
                  </m:oMathPara>
                </a14:m>
                <a:endParaRPr lang="en-US" sz="2000" dirty="0">
                  <a:latin typeface="Avenir Book" charset="0"/>
                  <a:ea typeface="Avenir Book" charset="0"/>
                  <a:cs typeface="Avenir Book"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4442291" y="1427375"/>
                <a:ext cx="2561278" cy="840295"/>
              </a:xfrm>
              <a:prstGeom prst="rect">
                <a:avLst/>
              </a:prstGeom>
              <a:blipFill rotWithShape="0">
                <a:blip r:embed="rId5"/>
                <a:stretch>
                  <a:fillRect/>
                </a:stretch>
              </a:blipFill>
            </p:spPr>
            <p:txBody>
              <a:bodyPr/>
              <a:lstStyle/>
              <a:p>
                <a:r>
                  <a:rPr lang="en-US">
                    <a:noFill/>
                  </a:rPr>
                  <a:t> </a:t>
                </a:r>
              </a:p>
            </p:txBody>
          </p:sp>
        </mc:Fallback>
      </mc:AlternateContent>
      <p:sp>
        <p:nvSpPr>
          <p:cNvPr id="9" name="Rectangle 8"/>
          <p:cNvSpPr/>
          <p:nvPr/>
        </p:nvSpPr>
        <p:spPr>
          <a:xfrm>
            <a:off x="618863" y="3425952"/>
            <a:ext cx="6384706" cy="11570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sp>
        <p:nvSpPr>
          <p:cNvPr id="2" name="TextBox 1"/>
          <p:cNvSpPr txBox="1"/>
          <p:nvPr/>
        </p:nvSpPr>
        <p:spPr>
          <a:xfrm>
            <a:off x="7388352" y="3425952"/>
            <a:ext cx="184731" cy="307777"/>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188857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Other Measures of Error</a:t>
            </a:r>
          </a:p>
        </p:txBody>
      </p:sp>
      <p:sp>
        <p:nvSpPr>
          <p:cNvPr id="32" name="Rectangle 31"/>
          <p:cNvSpPr/>
          <p:nvPr/>
        </p:nvSpPr>
        <p:spPr>
          <a:xfrm>
            <a:off x="618863" y="1605985"/>
            <a:ext cx="3823428" cy="438582"/>
          </a:xfrm>
          <a:prstGeom prst="rect">
            <a:avLst/>
          </a:prstGeom>
        </p:spPr>
        <p:txBody>
          <a:bodyPr wrap="square">
            <a:spAutoFit/>
          </a:bodyPr>
          <a:lstStyle/>
          <a:p>
            <a:r>
              <a:rPr lang="en-US" sz="2250" kern="1200" dirty="0">
                <a:solidFill>
                  <a:prstClr val="black"/>
                </a:solidFill>
                <a:latin typeface="Avenir Book"/>
                <a:ea typeface=""/>
                <a:cs typeface=""/>
              </a:rPr>
              <a:t>Sum of Squared Error (SSE):</a:t>
            </a:r>
          </a:p>
        </p:txBody>
      </p:sp>
      <mc:AlternateContent xmlns:mc="http://schemas.openxmlformats.org/markup-compatibility/2006" xmlns:a14="http://schemas.microsoft.com/office/drawing/2010/main">
        <mc:Choice Requires="a14">
          <p:sp>
            <p:nvSpPr>
              <p:cNvPr id="38" name="TextBox 37"/>
              <p:cNvSpPr txBox="1"/>
              <p:nvPr/>
            </p:nvSpPr>
            <p:spPr>
              <a:xfrm>
                <a:off x="4442291" y="1427375"/>
                <a:ext cx="2561278"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is-IS" sz="2000" i="1" smtClean="0">
                              <a:latin typeface="Cambria Math" panose="02040503050406030204" pitchFamily="18" charset="0"/>
                              <a:ea typeface="Avenir Book" charset="0"/>
                              <a:cs typeface="Avenir Book" charset="0"/>
                            </a:rPr>
                          </m:ctrlPr>
                        </m:naryPr>
                        <m:sub>
                          <m:r>
                            <m:rPr>
                              <m:brk m:alnAt="23"/>
                            </m:rPr>
                            <a:rPr lang="en-US" sz="2000" i="1">
                              <a:latin typeface="Cambria Math" charset="0"/>
                              <a:ea typeface="Avenir Book" charset="0"/>
                              <a:cs typeface="Avenir Book" charset="0"/>
                            </a:rPr>
                            <m:t>𝑖</m:t>
                          </m:r>
                          <m:r>
                            <a:rPr lang="en-US" sz="2000" i="1">
                              <a:latin typeface="Cambria Math" charset="0"/>
                              <a:ea typeface="Avenir Book" charset="0"/>
                              <a:cs typeface="Avenir Book" charset="0"/>
                            </a:rPr>
                            <m:t>=1</m:t>
                          </m:r>
                        </m:sub>
                        <m:sup>
                          <m:r>
                            <a:rPr lang="en-US" sz="2000" i="1">
                              <a:latin typeface="Cambria Math" charset="0"/>
                              <a:ea typeface="Avenir Book" charset="0"/>
                              <a:cs typeface="Avenir Book" charset="0"/>
                            </a:rPr>
                            <m:t>𝑚</m:t>
                          </m:r>
                        </m:sup>
                        <m:e>
                          <m:sSup>
                            <m:sSupPr>
                              <m:ctrlPr>
                                <a:rPr lang="mr-IN" sz="2000" i="1">
                                  <a:latin typeface="Cambria Math" panose="02040503050406030204" pitchFamily="18" charset="0"/>
                                  <a:ea typeface="Avenir Book" charset="0"/>
                                  <a:cs typeface="Avenir Book" charset="0"/>
                                </a:rPr>
                              </m:ctrlPr>
                            </m:sSupPr>
                            <m:e>
                              <m:d>
                                <m:dPr>
                                  <m:ctrlPr>
                                    <a:rPr lang="mr-IN" sz="2000" i="1">
                                      <a:latin typeface="Cambria Math" panose="02040503050406030204" pitchFamily="18" charset="0"/>
                                      <a:ea typeface="Avenir Book" charset="0"/>
                                      <a:cs typeface="Avenir Book" charset="0"/>
                                    </a:rPr>
                                  </m:ctrlPr>
                                </m:dPr>
                                <m:e>
                                  <m:sSub>
                                    <m:sSubPr>
                                      <m:ctrlPr>
                                        <a:rPr lang="en-US" sz="2000" i="1">
                                          <a:latin typeface="Cambria Math" panose="02040503050406030204" pitchFamily="18" charset="0"/>
                                          <a:ea typeface="Avenir Book" charset="0"/>
                                          <a:cs typeface="Avenir Book" charset="0"/>
                                        </a:rPr>
                                      </m:ctrlPr>
                                    </m:sSubPr>
                                    <m:e>
                                      <m:r>
                                        <a:rPr lang="en-US" sz="2000" i="1">
                                          <a:latin typeface="Cambria Math" charset="0"/>
                                          <a:ea typeface="Avenir Book" charset="0"/>
                                          <a:cs typeface="Avenir Book" charset="0"/>
                                        </a:rPr>
                                        <m:t>𝑦</m:t>
                                      </m:r>
                                    </m:e>
                                    <m:sub>
                                      <m:r>
                                        <a:rPr lang="en-US" sz="2000" i="1">
                                          <a:latin typeface="Cambria Math" charset="0"/>
                                          <a:ea typeface="Cambria Math" charset="0"/>
                                          <a:cs typeface="Cambria Math" charset="0"/>
                                        </a:rPr>
                                        <m:t>𝛽</m:t>
                                      </m:r>
                                    </m:sub>
                                  </m:sSub>
                                  <m:r>
                                    <a:rPr lang="en-US" sz="2000" i="1">
                                      <a:latin typeface="Cambria Math" charset="0"/>
                                      <a:ea typeface="Avenir Book" charset="0"/>
                                      <a:cs typeface="Avenir Book" charset="0"/>
                                    </a:rPr>
                                    <m:t>(</m:t>
                                  </m:r>
                                  <m:sSup>
                                    <m:sSupPr>
                                      <m:ctrlPr>
                                        <a:rPr lang="en-US" sz="2000" i="1">
                                          <a:latin typeface="Cambria Math" panose="02040503050406030204" pitchFamily="18" charset="0"/>
                                          <a:ea typeface="Avenir Book" charset="0"/>
                                          <a:cs typeface="Avenir Book" charset="0"/>
                                        </a:rPr>
                                      </m:ctrlPr>
                                    </m:sSupPr>
                                    <m:e>
                                      <m:r>
                                        <a:rPr lang="en-US" sz="2000" i="1">
                                          <a:latin typeface="Cambria Math" charset="0"/>
                                          <a:ea typeface="Avenir Book" charset="0"/>
                                          <a:cs typeface="Avenir Book" charset="0"/>
                                        </a:rPr>
                                        <m:t>𝑥</m:t>
                                      </m:r>
                                    </m:e>
                                    <m:sup>
                                      <m:r>
                                        <a:rPr lang="en-US" sz="2000" i="1">
                                          <a:latin typeface="Cambria Math" charset="0"/>
                                          <a:ea typeface="Avenir Book" charset="0"/>
                                          <a:cs typeface="Avenir Book" charset="0"/>
                                        </a:rPr>
                                        <m:t>(</m:t>
                                      </m:r>
                                      <m:r>
                                        <a:rPr lang="en-US" sz="2000" i="1">
                                          <a:latin typeface="Cambria Math" charset="0"/>
                                          <a:ea typeface="Avenir Book" charset="0"/>
                                          <a:cs typeface="Avenir Book" charset="0"/>
                                        </a:rPr>
                                        <m:t>𝑖</m:t>
                                      </m:r>
                                      <m:r>
                                        <a:rPr lang="en-US" sz="2000" i="1">
                                          <a:latin typeface="Cambria Math" charset="0"/>
                                          <a:ea typeface="Avenir Book" charset="0"/>
                                          <a:cs typeface="Avenir Book" charset="0"/>
                                        </a:rPr>
                                        <m:t>)</m:t>
                                      </m:r>
                                    </m:sup>
                                  </m:sSup>
                                  <m:r>
                                    <a:rPr lang="en-US" sz="2000" i="1">
                                      <a:latin typeface="Cambria Math" charset="0"/>
                                      <a:ea typeface="Avenir Book" charset="0"/>
                                      <a:cs typeface="Avenir Book" charset="0"/>
                                    </a:rPr>
                                    <m:t>)−</m:t>
                                  </m:r>
                                  <m:sSubSup>
                                    <m:sSubSupPr>
                                      <m:ctrlPr>
                                        <a:rPr lang="en-US" sz="2000" i="1">
                                          <a:latin typeface="Cambria Math" panose="02040503050406030204" pitchFamily="18" charset="0"/>
                                          <a:ea typeface="Avenir Book" charset="0"/>
                                          <a:cs typeface="Avenir Book" charset="0"/>
                                        </a:rPr>
                                      </m:ctrlPr>
                                    </m:sSubSupPr>
                                    <m:e>
                                      <m:r>
                                        <a:rPr lang="en-US" sz="2000" i="1">
                                          <a:latin typeface="Cambria Math" charset="0"/>
                                          <a:ea typeface="Avenir Book" charset="0"/>
                                          <a:cs typeface="Avenir Book" charset="0"/>
                                        </a:rPr>
                                        <m:t>𝑦</m:t>
                                      </m:r>
                                    </m:e>
                                    <m:sub>
                                      <m:r>
                                        <a:rPr lang="en-US" sz="2000" i="1">
                                          <a:latin typeface="Cambria Math" charset="0"/>
                                          <a:ea typeface="Avenir Book" charset="0"/>
                                          <a:cs typeface="Avenir Book" charset="0"/>
                                        </a:rPr>
                                        <m:t>𝑜𝑏𝑠</m:t>
                                      </m:r>
                                    </m:sub>
                                    <m:sup>
                                      <m:r>
                                        <a:rPr lang="en-US" sz="2000" i="1">
                                          <a:latin typeface="Cambria Math" charset="0"/>
                                          <a:ea typeface="Avenir Book" charset="0"/>
                                          <a:cs typeface="Avenir Book" charset="0"/>
                                        </a:rPr>
                                        <m:t>(</m:t>
                                      </m:r>
                                      <m:r>
                                        <a:rPr lang="en-US" sz="2000" i="1">
                                          <a:latin typeface="Cambria Math" charset="0"/>
                                          <a:ea typeface="Avenir Book" charset="0"/>
                                          <a:cs typeface="Avenir Book" charset="0"/>
                                        </a:rPr>
                                        <m:t>𝑖</m:t>
                                      </m:r>
                                      <m:r>
                                        <a:rPr lang="en-US" sz="2000" i="1">
                                          <a:latin typeface="Cambria Math" charset="0"/>
                                          <a:ea typeface="Avenir Book" charset="0"/>
                                          <a:cs typeface="Avenir Book" charset="0"/>
                                        </a:rPr>
                                        <m:t>)</m:t>
                                      </m:r>
                                    </m:sup>
                                  </m:sSubSup>
                                </m:e>
                              </m:d>
                            </m:e>
                            <m:sup>
                              <m:r>
                                <a:rPr lang="en-US" sz="2000" i="1">
                                  <a:latin typeface="Cambria Math" charset="0"/>
                                  <a:ea typeface="Avenir Book" charset="0"/>
                                  <a:cs typeface="Avenir Book" charset="0"/>
                                </a:rPr>
                                <m:t>2</m:t>
                              </m:r>
                            </m:sup>
                          </m:sSup>
                          <m:r>
                            <m:rPr>
                              <m:nor/>
                            </m:rPr>
                            <a:rPr lang="en-US" sz="2000" dirty="0">
                              <a:latin typeface="Avenir Book" charset="0"/>
                              <a:ea typeface="Avenir Book" charset="0"/>
                              <a:cs typeface="Avenir Book" charset="0"/>
                            </a:rPr>
                            <m:t> </m:t>
                          </m:r>
                        </m:e>
                      </m:nary>
                    </m:oMath>
                  </m:oMathPara>
                </a14:m>
                <a:endParaRPr lang="en-US" sz="2000" dirty="0">
                  <a:latin typeface="Avenir Book" charset="0"/>
                  <a:ea typeface="Avenir Book" charset="0"/>
                  <a:cs typeface="Avenir Book"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4442291" y="1427375"/>
                <a:ext cx="2561278" cy="84029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4442291" y="2506113"/>
                <a:ext cx="2159694"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is-IS" sz="2000" i="1" smtClean="0">
                              <a:latin typeface="Cambria Math" panose="02040503050406030204" pitchFamily="18" charset="0"/>
                              <a:ea typeface="Avenir Book" charset="0"/>
                              <a:cs typeface="Avenir Book" charset="0"/>
                            </a:rPr>
                          </m:ctrlPr>
                        </m:naryPr>
                        <m:sub>
                          <m:r>
                            <m:rPr>
                              <m:brk m:alnAt="23"/>
                            </m:rPr>
                            <a:rPr lang="en-US" sz="2000" i="1">
                              <a:latin typeface="Cambria Math" charset="0"/>
                              <a:ea typeface="Avenir Book" charset="0"/>
                              <a:cs typeface="Avenir Book" charset="0"/>
                            </a:rPr>
                            <m:t>𝑖</m:t>
                          </m:r>
                          <m:r>
                            <a:rPr lang="en-US" sz="2000" i="1">
                              <a:latin typeface="Cambria Math" charset="0"/>
                              <a:ea typeface="Avenir Book" charset="0"/>
                              <a:cs typeface="Avenir Book" charset="0"/>
                            </a:rPr>
                            <m:t>=1</m:t>
                          </m:r>
                        </m:sub>
                        <m:sup>
                          <m:r>
                            <a:rPr lang="en-US" sz="2000" i="1">
                              <a:latin typeface="Cambria Math" charset="0"/>
                              <a:ea typeface="Avenir Book" charset="0"/>
                              <a:cs typeface="Avenir Book" charset="0"/>
                            </a:rPr>
                            <m:t>𝑚</m:t>
                          </m:r>
                        </m:sup>
                        <m:e>
                          <m:sSup>
                            <m:sSupPr>
                              <m:ctrlPr>
                                <a:rPr lang="mr-IN" sz="2000" i="1">
                                  <a:latin typeface="Cambria Math" panose="02040503050406030204" pitchFamily="18" charset="0"/>
                                  <a:ea typeface="Avenir Book" charset="0"/>
                                  <a:cs typeface="Avenir Book" charset="0"/>
                                </a:rPr>
                              </m:ctrlPr>
                            </m:sSupPr>
                            <m:e>
                              <m:d>
                                <m:dPr>
                                  <m:ctrlPr>
                                    <a:rPr lang="mr-IN" sz="2000" i="1">
                                      <a:latin typeface="Cambria Math" panose="02040503050406030204" pitchFamily="18" charset="0"/>
                                      <a:ea typeface="Avenir Book" charset="0"/>
                                      <a:cs typeface="Avenir Book" charset="0"/>
                                    </a:rPr>
                                  </m:ctrlPr>
                                </m:dPr>
                                <m:e>
                                  <m:acc>
                                    <m:accPr>
                                      <m:chr m:val="̅"/>
                                      <m:ctrlPr>
                                        <a:rPr lang="mr-IN" sz="2000" i="1" smtClean="0">
                                          <a:latin typeface="Cambria Math" panose="02040503050406030204" pitchFamily="18" charset="0"/>
                                          <a:ea typeface="Avenir Book" charset="0"/>
                                          <a:cs typeface="Avenir Book" charset="0"/>
                                        </a:rPr>
                                      </m:ctrlPr>
                                    </m:accPr>
                                    <m:e>
                                      <m:sSub>
                                        <m:sSubPr>
                                          <m:ctrlPr>
                                            <a:rPr lang="en-US" sz="2000" i="1">
                                              <a:latin typeface="Cambria Math" panose="02040503050406030204" pitchFamily="18" charset="0"/>
                                              <a:ea typeface="Avenir Book" charset="0"/>
                                              <a:cs typeface="Avenir Book" charset="0"/>
                                            </a:rPr>
                                          </m:ctrlPr>
                                        </m:sSubPr>
                                        <m:e>
                                          <m:r>
                                            <a:rPr lang="en-US" sz="2000" i="1">
                                              <a:latin typeface="Cambria Math" charset="0"/>
                                              <a:ea typeface="Avenir Book" charset="0"/>
                                              <a:cs typeface="Avenir Book" charset="0"/>
                                            </a:rPr>
                                            <m:t>𝑦</m:t>
                                          </m:r>
                                        </m:e>
                                        <m:sub>
                                          <m:r>
                                            <a:rPr lang="en-US" sz="2000" i="1">
                                              <a:latin typeface="Cambria Math" charset="0"/>
                                              <a:ea typeface="Cambria Math" charset="0"/>
                                              <a:cs typeface="Cambria Math" charset="0"/>
                                            </a:rPr>
                                            <m:t>𝑜𝑏𝑠</m:t>
                                          </m:r>
                                        </m:sub>
                                      </m:sSub>
                                    </m:e>
                                  </m:acc>
                                  <m:r>
                                    <a:rPr lang="en-US" sz="2000" i="1">
                                      <a:latin typeface="Cambria Math" charset="0"/>
                                      <a:ea typeface="Avenir Book" charset="0"/>
                                      <a:cs typeface="Avenir Book" charset="0"/>
                                    </a:rPr>
                                    <m:t>−</m:t>
                                  </m:r>
                                  <m:sSubSup>
                                    <m:sSubSupPr>
                                      <m:ctrlPr>
                                        <a:rPr lang="en-US" sz="2000" i="1">
                                          <a:latin typeface="Cambria Math" panose="02040503050406030204" pitchFamily="18" charset="0"/>
                                          <a:ea typeface="Avenir Book" charset="0"/>
                                          <a:cs typeface="Avenir Book" charset="0"/>
                                        </a:rPr>
                                      </m:ctrlPr>
                                    </m:sSubSupPr>
                                    <m:e>
                                      <m:r>
                                        <a:rPr lang="en-US" sz="2000" i="1">
                                          <a:latin typeface="Cambria Math" charset="0"/>
                                          <a:ea typeface="Avenir Book" charset="0"/>
                                          <a:cs typeface="Avenir Book" charset="0"/>
                                        </a:rPr>
                                        <m:t>𝑦</m:t>
                                      </m:r>
                                    </m:e>
                                    <m:sub>
                                      <m:r>
                                        <a:rPr lang="en-US" sz="2000" i="1">
                                          <a:latin typeface="Cambria Math" charset="0"/>
                                          <a:ea typeface="Avenir Book" charset="0"/>
                                          <a:cs typeface="Avenir Book" charset="0"/>
                                        </a:rPr>
                                        <m:t>𝑜𝑏𝑠</m:t>
                                      </m:r>
                                    </m:sub>
                                    <m:sup>
                                      <m:r>
                                        <a:rPr lang="en-US" sz="2000" i="1">
                                          <a:latin typeface="Cambria Math" charset="0"/>
                                          <a:ea typeface="Avenir Book" charset="0"/>
                                          <a:cs typeface="Avenir Book" charset="0"/>
                                        </a:rPr>
                                        <m:t>(</m:t>
                                      </m:r>
                                      <m:r>
                                        <a:rPr lang="en-US" sz="2000" i="1">
                                          <a:latin typeface="Cambria Math" charset="0"/>
                                          <a:ea typeface="Avenir Book" charset="0"/>
                                          <a:cs typeface="Avenir Book" charset="0"/>
                                        </a:rPr>
                                        <m:t>𝑖</m:t>
                                      </m:r>
                                      <m:r>
                                        <a:rPr lang="en-US" sz="2000" i="1">
                                          <a:latin typeface="Cambria Math" charset="0"/>
                                          <a:ea typeface="Avenir Book" charset="0"/>
                                          <a:cs typeface="Avenir Book" charset="0"/>
                                        </a:rPr>
                                        <m:t>)</m:t>
                                      </m:r>
                                    </m:sup>
                                  </m:sSubSup>
                                </m:e>
                              </m:d>
                            </m:e>
                            <m:sup>
                              <m:r>
                                <a:rPr lang="en-US" sz="2000" i="1">
                                  <a:latin typeface="Cambria Math" charset="0"/>
                                  <a:ea typeface="Avenir Book" charset="0"/>
                                  <a:cs typeface="Avenir Book" charset="0"/>
                                </a:rPr>
                                <m:t>2</m:t>
                              </m:r>
                            </m:sup>
                          </m:sSup>
                          <m:r>
                            <m:rPr>
                              <m:nor/>
                            </m:rPr>
                            <a:rPr lang="en-US" sz="2000" dirty="0">
                              <a:latin typeface="Avenir Book" charset="0"/>
                              <a:ea typeface="Avenir Book" charset="0"/>
                              <a:cs typeface="Avenir Book" charset="0"/>
                            </a:rPr>
                            <m:t> </m:t>
                          </m:r>
                        </m:e>
                      </m:nary>
                    </m:oMath>
                  </m:oMathPara>
                </a14:m>
                <a:endParaRPr lang="en-US" sz="2000" dirty="0">
                  <a:latin typeface="Avenir Book" charset="0"/>
                  <a:ea typeface="Avenir Book" charset="0"/>
                  <a:cs typeface="Avenir Book" charset="0"/>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4442291" y="2506113"/>
                <a:ext cx="2159694" cy="840295"/>
              </a:xfrm>
              <a:prstGeom prst="rect">
                <a:avLst/>
              </a:prstGeom>
              <a:blipFill rotWithShape="0">
                <a:blip r:embed="rId4"/>
                <a:stretch>
                  <a:fillRect/>
                </a:stretch>
              </a:blipFill>
            </p:spPr>
            <p:txBody>
              <a:bodyPr/>
              <a:lstStyle/>
              <a:p>
                <a:r>
                  <a:rPr lang="en-US">
                    <a:noFill/>
                  </a:rPr>
                  <a:t> </a:t>
                </a:r>
              </a:p>
            </p:txBody>
          </p:sp>
        </mc:Fallback>
      </mc:AlternateContent>
      <p:sp>
        <p:nvSpPr>
          <p:cNvPr id="48" name="Rectangle 47"/>
          <p:cNvSpPr/>
          <p:nvPr/>
        </p:nvSpPr>
        <p:spPr>
          <a:xfrm>
            <a:off x="618863" y="2696084"/>
            <a:ext cx="3823428" cy="438582"/>
          </a:xfrm>
          <a:prstGeom prst="rect">
            <a:avLst/>
          </a:prstGeom>
        </p:spPr>
        <p:txBody>
          <a:bodyPr wrap="square">
            <a:spAutoFit/>
          </a:bodyPr>
          <a:lstStyle/>
          <a:p>
            <a:r>
              <a:rPr lang="en-US" sz="2250" kern="1200" dirty="0">
                <a:solidFill>
                  <a:prstClr val="black"/>
                </a:solidFill>
                <a:latin typeface="Avenir Book"/>
                <a:ea typeface=""/>
                <a:cs typeface=""/>
              </a:rPr>
              <a:t>Total Sum of Squares (TSS):</a:t>
            </a:r>
          </a:p>
        </p:txBody>
      </p:sp>
      <mc:AlternateContent xmlns:mc="http://schemas.openxmlformats.org/markup-compatibility/2006" xmlns:a14="http://schemas.microsoft.com/office/drawing/2010/main">
        <mc:Choice Requires="a14">
          <p:sp>
            <p:nvSpPr>
              <p:cNvPr id="7" name="TextBox 6"/>
              <p:cNvSpPr txBox="1"/>
              <p:nvPr/>
            </p:nvSpPr>
            <p:spPr>
              <a:xfrm>
                <a:off x="4442291" y="3725313"/>
                <a:ext cx="1502463" cy="809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ea typeface="Avenir Book" charset="0"/>
                          <a:cs typeface="Avenir Book" charset="0"/>
                        </a:rPr>
                        <m:t>1 − </m:t>
                      </m:r>
                      <m:f>
                        <m:fPr>
                          <m:ctrlPr>
                            <a:rPr lang="mr-IN" sz="2800" b="0" i="1" smtClean="0">
                              <a:latin typeface="Cambria Math" panose="02040503050406030204" pitchFamily="18" charset="0"/>
                              <a:ea typeface="Avenir Book" charset="0"/>
                              <a:cs typeface="Avenir Book" charset="0"/>
                            </a:rPr>
                          </m:ctrlPr>
                        </m:fPr>
                        <m:num>
                          <m:r>
                            <a:rPr lang="en-US" sz="2800" b="0" i="1" smtClean="0">
                              <a:latin typeface="Cambria Math" charset="0"/>
                              <a:ea typeface="Avenir Book" charset="0"/>
                              <a:cs typeface="Avenir Book" charset="0"/>
                            </a:rPr>
                            <m:t>𝑆𝑆𝐸</m:t>
                          </m:r>
                        </m:num>
                        <m:den>
                          <m:r>
                            <a:rPr lang="en-US" sz="2800" b="0" i="1" smtClean="0">
                              <a:latin typeface="Cambria Math" charset="0"/>
                              <a:ea typeface="Avenir Book" charset="0"/>
                              <a:cs typeface="Avenir Book" charset="0"/>
                            </a:rPr>
                            <m:t>𝑇𝑆𝑆</m:t>
                          </m:r>
                        </m:den>
                      </m:f>
                    </m:oMath>
                  </m:oMathPara>
                </a14:m>
                <a:endParaRPr lang="en-US" sz="2800" dirty="0">
                  <a:latin typeface="Avenir Book"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442291" y="3725313"/>
                <a:ext cx="1502463" cy="809645"/>
              </a:xfrm>
              <a:prstGeom prst="rect">
                <a:avLst/>
              </a:prstGeom>
              <a:blipFill rotWithShape="0">
                <a:blip r:embed="rId5"/>
                <a:stretch>
                  <a:fillRect/>
                </a:stretch>
              </a:blipFill>
            </p:spPr>
            <p:txBody>
              <a:bodyPr/>
              <a:lstStyle/>
              <a:p>
                <a:r>
                  <a:rPr lang="en-US">
                    <a:noFill/>
                  </a:rPr>
                  <a:t> </a:t>
                </a:r>
              </a:p>
            </p:txBody>
          </p:sp>
        </mc:Fallback>
      </mc:AlternateContent>
      <p:sp>
        <p:nvSpPr>
          <p:cNvPr id="8" name="Rectangle 7"/>
          <p:cNvSpPr/>
          <p:nvPr/>
        </p:nvSpPr>
        <p:spPr>
          <a:xfrm>
            <a:off x="618863" y="3926170"/>
            <a:ext cx="3823428" cy="438582"/>
          </a:xfrm>
          <a:prstGeom prst="rect">
            <a:avLst/>
          </a:prstGeom>
        </p:spPr>
        <p:txBody>
          <a:bodyPr wrap="square">
            <a:spAutoFit/>
          </a:bodyPr>
          <a:lstStyle/>
          <a:p>
            <a:r>
              <a:rPr lang="en-US" sz="2250" kern="1200" dirty="0">
                <a:solidFill>
                  <a:prstClr val="black"/>
                </a:solidFill>
                <a:latin typeface="Avenir Book"/>
                <a:ea typeface=""/>
                <a:cs typeface=""/>
              </a:rPr>
              <a:t>Correlation Coefficient (R</a:t>
            </a:r>
            <a:r>
              <a:rPr lang="en-US" sz="2250" kern="1200" baseline="30000" dirty="0">
                <a:solidFill>
                  <a:prstClr val="black"/>
                </a:solidFill>
                <a:latin typeface="Avenir Book"/>
                <a:ea typeface=""/>
                <a:cs typeface=""/>
              </a:rPr>
              <a:t>2</a:t>
            </a:r>
            <a:r>
              <a:rPr lang="en-US" sz="2250" kern="1200" dirty="0">
                <a:solidFill>
                  <a:prstClr val="black"/>
                </a:solidFill>
                <a:latin typeface="Avenir Book"/>
                <a:ea typeface=""/>
                <a:cs typeface=""/>
              </a:rPr>
              <a:t>):</a:t>
            </a:r>
          </a:p>
        </p:txBody>
      </p:sp>
      <p:sp>
        <p:nvSpPr>
          <p:cNvPr id="2" name="TextBox 1"/>
          <p:cNvSpPr txBox="1"/>
          <p:nvPr/>
        </p:nvSpPr>
        <p:spPr>
          <a:xfrm>
            <a:off x="7388352" y="3425952"/>
            <a:ext cx="184731" cy="307777"/>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297956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Addition of Polynomial Features</a:t>
            </a:r>
          </a:p>
        </p:txBody>
      </p:sp>
      <p:sp>
        <p:nvSpPr>
          <p:cNvPr id="13" name="object 2"/>
          <p:cNvSpPr txBox="1"/>
          <p:nvPr/>
        </p:nvSpPr>
        <p:spPr>
          <a:xfrm>
            <a:off x="359119" y="1520389"/>
            <a:ext cx="3641987" cy="2459969"/>
          </a:xfrm>
          <a:prstGeom prst="rect">
            <a:avLst/>
          </a:prstGeom>
        </p:spPr>
        <p:txBody>
          <a:bodyPr vert="horz" wrap="square" lIns="0" tIns="0" rIns="0" bIns="0" rtlCol="0">
            <a:spAutoFit/>
          </a:bodyPr>
          <a:lstStyle/>
          <a:p>
            <a:pPr marL="352108" marR="3807" indent="-342591">
              <a:spcAft>
                <a:spcPts val="1199"/>
              </a:spcAft>
              <a:buFont typeface="Arial" charset="0"/>
              <a:buChar char="•"/>
            </a:pPr>
            <a:r>
              <a:rPr lang="en-US" sz="1998" kern="1200" spc="-15" dirty="0">
                <a:solidFill>
                  <a:srgbClr val="212121">
                    <a:lumMod val="50000"/>
                  </a:srgbClr>
                </a:solidFill>
                <a:latin typeface="Avenir Book" charset="0"/>
                <a:ea typeface="Avenir Book" charset="0"/>
                <a:cs typeface="Avenir Book" charset="0"/>
              </a:rPr>
              <a:t>Capture higher order features of data by adding polynomial features</a:t>
            </a:r>
          </a:p>
          <a:p>
            <a:pPr marL="352108" marR="3807" indent="-342591">
              <a:spcAft>
                <a:spcPts val="1199"/>
              </a:spcAft>
              <a:buFont typeface="Arial" charset="0"/>
              <a:buChar char="•"/>
            </a:pPr>
            <a:endParaRPr lang="en-US" sz="1998" kern="1200" spc="-15" dirty="0">
              <a:solidFill>
                <a:srgbClr val="212121">
                  <a:lumMod val="50000"/>
                </a:srgbClr>
              </a:solidFill>
              <a:latin typeface="Avenir Book" charset="0"/>
              <a:ea typeface="Avenir Book" charset="0"/>
              <a:cs typeface="Avenir Book" charset="0"/>
            </a:endParaRPr>
          </a:p>
          <a:p>
            <a:pPr marL="352108" marR="3807" indent="-342591">
              <a:spcAft>
                <a:spcPts val="1199"/>
              </a:spcAft>
              <a:buFont typeface="Arial" charset="0"/>
              <a:buChar char="•"/>
            </a:pPr>
            <a:r>
              <a:rPr lang="en-US" sz="1998" kern="1200" spc="-15" dirty="0">
                <a:solidFill>
                  <a:srgbClr val="212121">
                    <a:lumMod val="50000"/>
                  </a:srgbClr>
                </a:solidFill>
                <a:latin typeface="Avenir Book" charset="0"/>
                <a:ea typeface="Avenir Book" charset="0"/>
                <a:cs typeface="Avenir Book" charset="0"/>
              </a:rPr>
              <a:t>"Linear regression" means linear combinations of features</a:t>
            </a:r>
          </a:p>
        </p:txBody>
      </p:sp>
      <mc:AlternateContent xmlns:mc="http://schemas.openxmlformats.org/markup-compatibility/2006" xmlns:a14="http://schemas.microsoft.com/office/drawing/2010/main">
        <mc:Choice Requires="a14">
          <p:sp>
            <p:nvSpPr>
              <p:cNvPr id="11" name="TextBox 10"/>
              <p:cNvSpPr txBox="1"/>
              <p:nvPr/>
            </p:nvSpPr>
            <p:spPr>
              <a:xfrm>
                <a:off x="4721231" y="1011097"/>
                <a:ext cx="3298403" cy="402226"/>
              </a:xfrm>
              <a:prstGeom prst="rect">
                <a:avLst/>
              </a:prstGeom>
              <a:noFill/>
            </p:spPr>
            <p:txBody>
              <a:bodyPr wrap="none" lIns="0" tIns="0" rIns="0" bIns="0" rtlCol="0">
                <a:spAutoFit/>
              </a:bodyPr>
              <a:lstStyle/>
              <a:p>
                <a14:m>
                  <m:oMath xmlns:m="http://schemas.openxmlformats.org/officeDocument/2006/math">
                    <m:sSub>
                      <m:sSubPr>
                        <m:ctrlPr>
                          <a:rPr lang="en-US" sz="2400" i="1" smtClean="0">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𝑦</m:t>
                        </m:r>
                      </m:e>
                      <m:sub>
                        <m:r>
                          <a:rPr lang="en-US" sz="2400" i="1" smtClean="0">
                            <a:latin typeface="Cambria Math" charset="0"/>
                            <a:ea typeface="Avenir Book" charset="0"/>
                            <a:cs typeface="Avenir Book" charset="0"/>
                          </a:rPr>
                          <m:t>𝛽</m:t>
                        </m:r>
                      </m:sub>
                    </m:sSub>
                    <m:d>
                      <m:dPr>
                        <m:ctrlPr>
                          <a:rPr lang="en-US" sz="2400" i="1" smtClean="0">
                            <a:latin typeface="Cambria Math" panose="02040503050406030204" pitchFamily="18" charset="0"/>
                            <a:ea typeface="Avenir Book" charset="0"/>
                            <a:cs typeface="Avenir Book" charset="0"/>
                          </a:rPr>
                        </m:ctrlPr>
                      </m:dPr>
                      <m:e>
                        <m:r>
                          <a:rPr lang="en-US" sz="2400" i="1" smtClean="0">
                            <a:latin typeface="Cambria Math" charset="0"/>
                            <a:ea typeface="Avenir Book" charset="0"/>
                            <a:cs typeface="Avenir Book" charset="0"/>
                          </a:rPr>
                          <m:t>𝑥</m:t>
                        </m:r>
                      </m:e>
                    </m:d>
                    <m:r>
                      <a:rPr lang="en-US" sz="2400" i="1" smtClean="0">
                        <a:latin typeface="Cambria Math" charset="0"/>
                        <a:ea typeface="Avenir Book" charset="0"/>
                        <a:cs typeface="Avenir Book" charset="0"/>
                      </a:rPr>
                      <m:t>=</m:t>
                    </m:r>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𝛽</m:t>
                        </m:r>
                      </m:e>
                      <m:sub>
                        <m:r>
                          <a:rPr lang="en-US" sz="2400" i="1" smtClean="0">
                            <a:latin typeface="Cambria Math" charset="0"/>
                            <a:ea typeface="Avenir Book" charset="0"/>
                            <a:cs typeface="Avenir Book" charset="0"/>
                          </a:rPr>
                          <m:t>0</m:t>
                        </m:r>
                      </m:sub>
                    </m:sSub>
                  </m:oMath>
                </a14:m>
                <a:r>
                  <a:rPr lang="en-US" sz="2400" dirty="0">
                    <a:latin typeface="Avenir Book" charset="0"/>
                    <a:ea typeface="Avenir Book" charset="0"/>
                    <a:cs typeface="Avenir Book" charset="0"/>
                  </a:rPr>
                  <a:t> + </a:t>
                </a:r>
                <a14:m>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𝛽</m:t>
                        </m:r>
                      </m:e>
                      <m:sub>
                        <m:r>
                          <a:rPr lang="en-US" sz="2400" i="1" smtClean="0">
                            <a:latin typeface="Cambria Math" charset="0"/>
                            <a:ea typeface="Avenir Book" charset="0"/>
                            <a:cs typeface="Avenir Book" charset="0"/>
                          </a:rPr>
                          <m:t>1</m:t>
                        </m:r>
                      </m:sub>
                    </m:sSub>
                    <m:r>
                      <a:rPr lang="en-US" sz="2400" i="1">
                        <a:latin typeface="Cambria Math" charset="0"/>
                        <a:ea typeface="Avenir Book" charset="0"/>
                        <a:cs typeface="Avenir Book" charset="0"/>
                      </a:rPr>
                      <m:t>𝑥</m:t>
                    </m:r>
                    <m:r>
                      <a:rPr lang="en-US" sz="2400" b="0" i="1" smtClean="0">
                        <a:latin typeface="Cambria Math" charset="0"/>
                        <a:ea typeface="Avenir Book" charset="0"/>
                        <a:cs typeface="Avenir Book" charset="0"/>
                      </a:rPr>
                      <m:t>+</m:t>
                    </m:r>
                    <m:sSub>
                      <m:sSubPr>
                        <m:ctrlPr>
                          <a:rPr lang="en-US" sz="2400" i="1" smtClean="0">
                            <a:solidFill>
                              <a:srgbClr val="C00000"/>
                            </a:solidFill>
                            <a:latin typeface="Cambria Math" panose="02040503050406030204" pitchFamily="18" charset="0"/>
                            <a:ea typeface="Avenir Book" charset="0"/>
                            <a:cs typeface="Avenir Book" charset="0"/>
                          </a:rPr>
                        </m:ctrlPr>
                      </m:sSubPr>
                      <m:e>
                        <m:r>
                          <a:rPr lang="en-US" sz="2400" i="1">
                            <a:solidFill>
                              <a:srgbClr val="C00000"/>
                            </a:solidFill>
                            <a:latin typeface="Cambria Math" charset="0"/>
                            <a:ea typeface="Avenir Book" charset="0"/>
                            <a:cs typeface="Avenir Book" charset="0"/>
                          </a:rPr>
                          <m:t>𝛽</m:t>
                        </m:r>
                      </m:e>
                      <m:sub>
                        <m:r>
                          <a:rPr lang="en-US" sz="2400" b="0" i="1" smtClean="0">
                            <a:solidFill>
                              <a:srgbClr val="C00000"/>
                            </a:solidFill>
                            <a:latin typeface="Cambria Math" charset="0"/>
                            <a:ea typeface="Avenir Book" charset="0"/>
                            <a:cs typeface="Avenir Book" charset="0"/>
                          </a:rPr>
                          <m:t>2</m:t>
                        </m:r>
                      </m:sub>
                    </m:sSub>
                    <m:sSup>
                      <m:sSupPr>
                        <m:ctrlPr>
                          <a:rPr lang="en-US" sz="2400" i="1">
                            <a:solidFill>
                              <a:srgbClr val="C00000"/>
                            </a:solidFill>
                            <a:latin typeface="Cambria Math" panose="02040503050406030204" pitchFamily="18" charset="0"/>
                            <a:ea typeface="Avenir Book" charset="0"/>
                            <a:cs typeface="Avenir Book" charset="0"/>
                          </a:rPr>
                        </m:ctrlPr>
                      </m:sSupPr>
                      <m:e>
                        <m:r>
                          <a:rPr lang="en-US" sz="2400" b="0" i="1" smtClean="0">
                            <a:solidFill>
                              <a:srgbClr val="C00000"/>
                            </a:solidFill>
                            <a:latin typeface="Cambria Math" charset="0"/>
                            <a:ea typeface="Avenir Book" charset="0"/>
                            <a:cs typeface="Avenir Book" charset="0"/>
                          </a:rPr>
                          <m:t>𝑥</m:t>
                        </m:r>
                      </m:e>
                      <m:sup>
                        <m:r>
                          <a:rPr lang="en-US" sz="2400" b="0" i="1" smtClean="0">
                            <a:solidFill>
                              <a:srgbClr val="C00000"/>
                            </a:solidFill>
                            <a:latin typeface="Cambria Math" charset="0"/>
                            <a:ea typeface="Avenir Book" charset="0"/>
                            <a:cs typeface="Avenir Book" charset="0"/>
                          </a:rPr>
                          <m:t>2</m:t>
                        </m:r>
                      </m:sup>
                    </m:sSup>
                  </m:oMath>
                </a14:m>
                <a:endParaRPr lang="en-US" sz="2400" dirty="0">
                  <a:latin typeface="Avenir Book" charset="0"/>
                  <a:ea typeface="Avenir Book" charset="0"/>
                  <a:cs typeface="Avenir Book"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721231" y="1011097"/>
                <a:ext cx="3298403" cy="402226"/>
              </a:xfrm>
              <a:prstGeom prst="rect">
                <a:avLst/>
              </a:prstGeom>
              <a:blipFill rotWithShape="0">
                <a:blip r:embed="rId3"/>
                <a:stretch>
                  <a:fillRect l="-3137" t="-18182" r="-1107" b="-42424"/>
                </a:stretch>
              </a:blipFill>
            </p:spPr>
            <p:txBody>
              <a:bodyPr/>
              <a:lstStyle/>
              <a:p>
                <a:r>
                  <a:rPr lang="en-US">
                    <a:noFill/>
                  </a:rPr>
                  <a:t> </a:t>
                </a:r>
              </a:p>
            </p:txBody>
          </p:sp>
        </mc:Fallback>
      </mc:AlternateContent>
      <p:grpSp>
        <p:nvGrpSpPr>
          <p:cNvPr id="6" name="Group 5"/>
          <p:cNvGrpSpPr/>
          <p:nvPr/>
        </p:nvGrpSpPr>
        <p:grpSpPr>
          <a:xfrm>
            <a:off x="4253460" y="1527832"/>
            <a:ext cx="4163759" cy="2964312"/>
            <a:chOff x="811739" y="1922510"/>
            <a:chExt cx="5068361" cy="3608327"/>
          </a:xfrm>
        </p:grpSpPr>
        <p:grpSp>
          <p:nvGrpSpPr>
            <p:cNvPr id="4" name="Group 3"/>
            <p:cNvGrpSpPr/>
            <p:nvPr/>
          </p:nvGrpSpPr>
          <p:grpSpPr>
            <a:xfrm>
              <a:off x="1871999" y="2319797"/>
              <a:ext cx="3636257" cy="2168242"/>
              <a:chOff x="1871999" y="2319797"/>
              <a:chExt cx="3636257" cy="2168242"/>
            </a:xfrm>
          </p:grpSpPr>
          <p:sp>
            <p:nvSpPr>
              <p:cNvPr id="2" name="Oval 1"/>
              <p:cNvSpPr/>
              <p:nvPr/>
            </p:nvSpPr>
            <p:spPr>
              <a:xfrm>
                <a:off x="5015628" y="237669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212353" y="242749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889402" y="231979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409078" y="3097672"/>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28078" y="260554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355228" y="328499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853703" y="3332622"/>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248541" y="3319216"/>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416816" y="2992475"/>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258810" y="4068516"/>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847353" y="4014506"/>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617265" y="434544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910431" y="4183203"/>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512068" y="3448238"/>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853703" y="3448238"/>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960390" y="3553435"/>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907791" y="3909309"/>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731790" y="3856710"/>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629557" y="4030736"/>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723431" y="4068516"/>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985524" y="4112861"/>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212353" y="4165459"/>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876560" y="421805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901428" y="4396599"/>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449413" y="396190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498063" y="4160634"/>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271093" y="4204762"/>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080676" y="3829054"/>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162535" y="4226311"/>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109936" y="4347632"/>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480003" y="3712642"/>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629826" y="3856710"/>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372053" y="3836955"/>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477250" y="3856710"/>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725234" y="4000400"/>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025138" y="3942152"/>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2143453" y="3822955"/>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310748" y="3909308"/>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341400" y="4030735"/>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486749" y="4031413"/>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645246" y="4062096"/>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584881" y="4242333"/>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2705483" y="423651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2795359" y="4125596"/>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2783253" y="4327914"/>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244993" y="4176860"/>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2430613" y="4117765"/>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069601" y="4000399"/>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900904" y="4103798"/>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871999" y="4235801"/>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078998" y="4162754"/>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022152" y="4279088"/>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153587" y="4228152"/>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312642" y="4278909"/>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2216065" y="4354304"/>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400094" y="4221689"/>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2444077" y="4354304"/>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1965114" y="4354304"/>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900903" y="4319490"/>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3569045" y="4229458"/>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3498062" y="3783365"/>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1888638" y="3539678"/>
              <a:ext cx="3627639" cy="1088463"/>
              <a:chOff x="1888638" y="3539678"/>
              <a:chExt cx="3627639" cy="1088463"/>
            </a:xfrm>
          </p:grpSpPr>
          <p:sp>
            <p:nvSpPr>
              <p:cNvPr id="138" name="Oval 137"/>
              <p:cNvSpPr/>
              <p:nvPr/>
            </p:nvSpPr>
            <p:spPr>
              <a:xfrm>
                <a:off x="2155315" y="4379125"/>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5424837" y="3539678"/>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5258810" y="3539678"/>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5015628" y="3540795"/>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4847353" y="3562096"/>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4945796" y="3543676"/>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4613872" y="3570036"/>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4543635" y="3595812"/>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4378226" y="3601673"/>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4223618" y="3631118"/>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3993474" y="3666922"/>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3893334" y="3712642"/>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3742882" y="3737645"/>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3651442" y="3768996"/>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3543782" y="3796828"/>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3438756" y="3814186"/>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3271093" y="3874774"/>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3162535" y="3924560"/>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979181" y="3977076"/>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3077371" y="3961907"/>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2791918" y="4065944"/>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2675020" y="4118134"/>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2543974" y="4165459"/>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2610794" y="4164719"/>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2466384" y="4224772"/>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2391981" y="4256899"/>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2292105" y="4311470"/>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2241226" y="4333405"/>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2064348" y="4403261"/>
                <a:ext cx="115052" cy="115052"/>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1975607" y="4462506"/>
                <a:ext cx="115052" cy="115052"/>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888638" y="4513089"/>
                <a:ext cx="115052" cy="115052"/>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1092200" y="1968500"/>
              <a:ext cx="4787900" cy="3175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bject 2"/>
            <p:cNvSpPr txBox="1"/>
            <p:nvPr/>
          </p:nvSpPr>
          <p:spPr>
            <a:xfrm>
              <a:off x="1357418" y="5284616"/>
              <a:ext cx="4183989" cy="246221"/>
            </a:xfrm>
            <a:prstGeom prst="rect">
              <a:avLst/>
            </a:prstGeom>
          </p:spPr>
          <p:txBody>
            <a:bodyPr vert="horz" wrap="square" lIns="0" tIns="0" rIns="0" bIns="0" rtlCol="0">
              <a:spAutoFit/>
            </a:bodyPr>
            <a:lstStyle/>
            <a:p>
              <a:pPr marL="9517" marR="3807" algn="ctr">
                <a:spcAft>
                  <a:spcPts val="1199"/>
                </a:spcAft>
              </a:pPr>
              <a:r>
                <a:rPr lang="en-US" sz="1600" kern="1200" spc="-15">
                  <a:solidFill>
                    <a:srgbClr val="212121">
                      <a:lumMod val="50000"/>
                    </a:srgbClr>
                  </a:solidFill>
                  <a:latin typeface="Avenir Book" charset="0"/>
                  <a:ea typeface="Avenir Book" charset="0"/>
                  <a:cs typeface="Avenir Book" charset="0"/>
                </a:rPr>
                <a:t>Budget</a:t>
              </a:r>
              <a:endParaRPr lang="en-US" sz="1600" kern="1200" spc="-15" dirty="0">
                <a:solidFill>
                  <a:srgbClr val="212121">
                    <a:lumMod val="50000"/>
                  </a:srgbClr>
                </a:solidFill>
                <a:latin typeface="Avenir Book" charset="0"/>
                <a:ea typeface="Avenir Book" charset="0"/>
                <a:cs typeface="Avenir Book" charset="0"/>
              </a:endParaRPr>
            </a:p>
          </p:txBody>
        </p:sp>
        <p:sp>
          <p:nvSpPr>
            <p:cNvPr id="170" name="object 2"/>
            <p:cNvSpPr txBox="1"/>
            <p:nvPr/>
          </p:nvSpPr>
          <p:spPr>
            <a:xfrm rot="16200000">
              <a:off x="-675645" y="3409894"/>
              <a:ext cx="3220989" cy="246221"/>
            </a:xfrm>
            <a:prstGeom prst="rect">
              <a:avLst/>
            </a:prstGeom>
          </p:spPr>
          <p:txBody>
            <a:bodyPr vert="horz" wrap="square" lIns="0" tIns="0" rIns="0" bIns="0" rtlCol="0">
              <a:spAutoFit/>
            </a:bodyPr>
            <a:lstStyle/>
            <a:p>
              <a:pPr marL="9517" marR="3807" algn="ctr">
                <a:spcAft>
                  <a:spcPts val="1199"/>
                </a:spcAft>
              </a:pPr>
              <a:r>
                <a:rPr lang="en-US" sz="1600" kern="1200" spc="-15">
                  <a:solidFill>
                    <a:srgbClr val="212121">
                      <a:lumMod val="50000"/>
                    </a:srgbClr>
                  </a:solidFill>
                  <a:latin typeface="Avenir Book" charset="0"/>
                  <a:ea typeface="Avenir Book" charset="0"/>
                  <a:cs typeface="Avenir Book" charset="0"/>
                </a:rPr>
                <a:t>Box Office</a:t>
              </a:r>
              <a:endParaRPr lang="en-US" sz="1600" kern="1200" spc="-15" dirty="0">
                <a:solidFill>
                  <a:srgbClr val="212121">
                    <a:lumMod val="50000"/>
                  </a:srgbClr>
                </a:solidFill>
                <a:latin typeface="Avenir Book" charset="0"/>
                <a:ea typeface="Avenir Book" charset="0"/>
                <a:cs typeface="Avenir Book" charset="0"/>
              </a:endParaRPr>
            </a:p>
          </p:txBody>
        </p:sp>
      </p:grpSp>
      <p:sp>
        <p:nvSpPr>
          <p:cNvPr id="171" name="Rectangle 170"/>
          <p:cNvSpPr/>
          <p:nvPr/>
        </p:nvSpPr>
        <p:spPr>
          <a:xfrm>
            <a:off x="347449" y="2750373"/>
            <a:ext cx="3756086" cy="19166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spTree>
    <p:extLst>
      <p:ext uri="{BB962C8B-B14F-4D97-AF65-F5344CB8AC3E}">
        <p14:creationId xmlns:p14="http://schemas.microsoft.com/office/powerpoint/2010/main" val="1545235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Addition of Polynomial Features</a:t>
            </a:r>
          </a:p>
        </p:txBody>
      </p:sp>
      <p:sp>
        <p:nvSpPr>
          <p:cNvPr id="13" name="object 2"/>
          <p:cNvSpPr txBox="1"/>
          <p:nvPr/>
        </p:nvSpPr>
        <p:spPr>
          <a:xfrm>
            <a:off x="359119" y="1520389"/>
            <a:ext cx="3641987" cy="2459969"/>
          </a:xfrm>
          <a:prstGeom prst="rect">
            <a:avLst/>
          </a:prstGeom>
        </p:spPr>
        <p:txBody>
          <a:bodyPr vert="horz" wrap="square" lIns="0" tIns="0" rIns="0" bIns="0" rtlCol="0">
            <a:spAutoFit/>
          </a:bodyPr>
          <a:lstStyle/>
          <a:p>
            <a:pPr marL="352108" marR="3807" indent="-342591">
              <a:spcAft>
                <a:spcPts val="1199"/>
              </a:spcAft>
              <a:buFont typeface="Arial" charset="0"/>
              <a:buChar char="•"/>
            </a:pPr>
            <a:r>
              <a:rPr lang="en-US" sz="1998" kern="1200" spc="-15" dirty="0">
                <a:solidFill>
                  <a:srgbClr val="212121">
                    <a:lumMod val="50000"/>
                  </a:srgbClr>
                </a:solidFill>
                <a:latin typeface="Avenir Book" charset="0"/>
                <a:ea typeface="Avenir Book" charset="0"/>
                <a:cs typeface="Avenir Book" charset="0"/>
              </a:rPr>
              <a:t>Capture higher order features of data by adding polynomial features</a:t>
            </a:r>
          </a:p>
          <a:p>
            <a:pPr marL="352108" marR="3807" indent="-342591">
              <a:spcAft>
                <a:spcPts val="1199"/>
              </a:spcAft>
              <a:buFont typeface="Arial" charset="0"/>
              <a:buChar char="•"/>
            </a:pPr>
            <a:endParaRPr lang="en-US" sz="1998" kern="1200" spc="-15" dirty="0">
              <a:solidFill>
                <a:srgbClr val="212121">
                  <a:lumMod val="50000"/>
                </a:srgbClr>
              </a:solidFill>
              <a:latin typeface="Avenir Book" charset="0"/>
              <a:ea typeface="Avenir Book" charset="0"/>
              <a:cs typeface="Avenir Book" charset="0"/>
            </a:endParaRPr>
          </a:p>
          <a:p>
            <a:pPr marL="352108" marR="3807" indent="-342591">
              <a:spcAft>
                <a:spcPts val="1199"/>
              </a:spcAft>
              <a:buFont typeface="Arial" charset="0"/>
              <a:buChar char="•"/>
            </a:pPr>
            <a:r>
              <a:rPr lang="en-US" sz="1998" kern="1200" spc="-15" dirty="0">
                <a:solidFill>
                  <a:srgbClr val="212121">
                    <a:lumMod val="50000"/>
                  </a:srgbClr>
                </a:solidFill>
                <a:latin typeface="Avenir Book" charset="0"/>
                <a:ea typeface="Avenir Book" charset="0"/>
                <a:cs typeface="Avenir Book" charset="0"/>
              </a:rPr>
              <a:t>"Linear regression" means linear combinations of features</a:t>
            </a:r>
          </a:p>
        </p:txBody>
      </p:sp>
      <mc:AlternateContent xmlns:mc="http://schemas.openxmlformats.org/markup-compatibility/2006" xmlns:a14="http://schemas.microsoft.com/office/drawing/2010/main">
        <mc:Choice Requires="a14">
          <p:sp>
            <p:nvSpPr>
              <p:cNvPr id="11" name="TextBox 10"/>
              <p:cNvSpPr txBox="1"/>
              <p:nvPr/>
            </p:nvSpPr>
            <p:spPr>
              <a:xfrm>
                <a:off x="4288477" y="1009909"/>
                <a:ext cx="4321379" cy="771558"/>
              </a:xfrm>
              <a:prstGeom prst="rect">
                <a:avLst/>
              </a:prstGeom>
              <a:noFill/>
            </p:spPr>
            <p:txBody>
              <a:bodyPr wrap="square" lIns="0" tIns="0" rIns="0" bIns="0" rtlCol="0">
                <a:spAutoFit/>
              </a:bodyPr>
              <a:lstStyle/>
              <a:p>
                <a14:m>
                  <m:oMath xmlns:m="http://schemas.openxmlformats.org/officeDocument/2006/math">
                    <m:sSub>
                      <m:sSubPr>
                        <m:ctrlPr>
                          <a:rPr lang="en-US" sz="2400" i="1" smtClean="0">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𝑦</m:t>
                        </m:r>
                      </m:e>
                      <m:sub>
                        <m:r>
                          <a:rPr lang="en-US" sz="2400" i="1" smtClean="0">
                            <a:latin typeface="Cambria Math" charset="0"/>
                            <a:ea typeface="Avenir Book" charset="0"/>
                            <a:cs typeface="Avenir Book" charset="0"/>
                          </a:rPr>
                          <m:t>𝛽</m:t>
                        </m:r>
                      </m:sub>
                    </m:sSub>
                    <m:d>
                      <m:dPr>
                        <m:ctrlPr>
                          <a:rPr lang="en-US" sz="2400" i="1" smtClean="0">
                            <a:latin typeface="Cambria Math" panose="02040503050406030204" pitchFamily="18" charset="0"/>
                            <a:ea typeface="Avenir Book" charset="0"/>
                            <a:cs typeface="Avenir Book" charset="0"/>
                          </a:rPr>
                        </m:ctrlPr>
                      </m:dPr>
                      <m:e>
                        <m:r>
                          <a:rPr lang="en-US" sz="2400" i="1" smtClean="0">
                            <a:latin typeface="Cambria Math" charset="0"/>
                            <a:ea typeface="Avenir Book" charset="0"/>
                            <a:cs typeface="Avenir Book" charset="0"/>
                          </a:rPr>
                          <m:t>𝑥</m:t>
                        </m:r>
                      </m:e>
                    </m:d>
                    <m:r>
                      <a:rPr lang="en-US" sz="2400" i="1" smtClean="0">
                        <a:latin typeface="Cambria Math" charset="0"/>
                        <a:ea typeface="Avenir Book" charset="0"/>
                        <a:cs typeface="Avenir Book" charset="0"/>
                      </a:rPr>
                      <m:t>=</m:t>
                    </m:r>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𝛽</m:t>
                        </m:r>
                      </m:e>
                      <m:sub>
                        <m:r>
                          <a:rPr lang="en-US" sz="2400" i="1" smtClean="0">
                            <a:latin typeface="Cambria Math" charset="0"/>
                            <a:ea typeface="Avenir Book" charset="0"/>
                            <a:cs typeface="Avenir Book" charset="0"/>
                          </a:rPr>
                          <m:t>0</m:t>
                        </m:r>
                      </m:sub>
                    </m:sSub>
                  </m:oMath>
                </a14:m>
                <a:r>
                  <a:rPr lang="en-US" sz="2400" dirty="0">
                    <a:latin typeface="Avenir Book" charset="0"/>
                    <a:ea typeface="Avenir Book" charset="0"/>
                    <a:cs typeface="Avenir Book" charset="0"/>
                  </a:rPr>
                  <a:t> + </a:t>
                </a:r>
                <a14:m>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𝛽</m:t>
                        </m:r>
                      </m:e>
                      <m:sub>
                        <m:r>
                          <a:rPr lang="en-US" sz="2400" i="1" smtClean="0">
                            <a:latin typeface="Cambria Math" charset="0"/>
                            <a:ea typeface="Avenir Book" charset="0"/>
                            <a:cs typeface="Avenir Book" charset="0"/>
                          </a:rPr>
                          <m:t>1</m:t>
                        </m:r>
                      </m:sub>
                    </m:sSub>
                    <m:r>
                      <a:rPr lang="en-US" sz="2400" i="1">
                        <a:latin typeface="Cambria Math" charset="0"/>
                        <a:ea typeface="Avenir Book" charset="0"/>
                        <a:cs typeface="Avenir Book" charset="0"/>
                      </a:rPr>
                      <m:t>𝑥</m:t>
                    </m:r>
                    <m:r>
                      <a:rPr lang="en-US" sz="2400" b="0" i="1" smtClean="0">
                        <a:latin typeface="Cambria Math" charset="0"/>
                        <a:ea typeface="Avenir Book" charset="0"/>
                        <a:cs typeface="Avenir Book" charset="0"/>
                      </a:rPr>
                      <m:t>+</m:t>
                    </m:r>
                    <m:sSub>
                      <m:sSubPr>
                        <m:ctrlPr>
                          <a:rPr lang="en-US" sz="2400" i="1" smtClean="0">
                            <a:solidFill>
                              <a:schemeClr val="bg1"/>
                            </a:solidFill>
                            <a:latin typeface="Cambria Math" panose="02040503050406030204" pitchFamily="18" charset="0"/>
                            <a:ea typeface="Avenir Book" charset="0"/>
                            <a:cs typeface="Avenir Book" charset="0"/>
                          </a:rPr>
                        </m:ctrlPr>
                      </m:sSubPr>
                      <m:e>
                        <m:r>
                          <a:rPr lang="en-US" sz="2400" i="1">
                            <a:solidFill>
                              <a:schemeClr val="bg1"/>
                            </a:solidFill>
                            <a:latin typeface="Cambria Math" charset="0"/>
                            <a:ea typeface="Avenir Book" charset="0"/>
                            <a:cs typeface="Avenir Book" charset="0"/>
                          </a:rPr>
                          <m:t>𝛽</m:t>
                        </m:r>
                      </m:e>
                      <m:sub>
                        <m:r>
                          <a:rPr lang="en-US" sz="2400" b="0" i="1" smtClean="0">
                            <a:solidFill>
                              <a:schemeClr val="bg1"/>
                            </a:solidFill>
                            <a:latin typeface="Cambria Math" charset="0"/>
                            <a:ea typeface="Avenir Book" charset="0"/>
                            <a:cs typeface="Avenir Book" charset="0"/>
                          </a:rPr>
                          <m:t>2</m:t>
                        </m:r>
                      </m:sub>
                    </m:sSub>
                    <m:sSup>
                      <m:sSupPr>
                        <m:ctrlPr>
                          <a:rPr lang="en-US" sz="2400" i="1">
                            <a:solidFill>
                              <a:schemeClr val="bg1"/>
                            </a:solidFill>
                            <a:latin typeface="Cambria Math" panose="02040503050406030204" pitchFamily="18" charset="0"/>
                            <a:ea typeface="Avenir Book" charset="0"/>
                            <a:cs typeface="Avenir Book" charset="0"/>
                          </a:rPr>
                        </m:ctrlPr>
                      </m:sSupPr>
                      <m:e>
                        <m:r>
                          <a:rPr lang="en-US" sz="2400" b="0" i="1" smtClean="0">
                            <a:solidFill>
                              <a:schemeClr val="bg1"/>
                            </a:solidFill>
                            <a:latin typeface="Cambria Math" charset="0"/>
                            <a:ea typeface="Avenir Book" charset="0"/>
                            <a:cs typeface="Avenir Book" charset="0"/>
                          </a:rPr>
                          <m:t>𝑥</m:t>
                        </m:r>
                      </m:e>
                      <m:sup>
                        <m:r>
                          <a:rPr lang="en-US" sz="2400" b="0" i="1" smtClean="0">
                            <a:solidFill>
                              <a:schemeClr val="bg1"/>
                            </a:solidFill>
                            <a:latin typeface="Cambria Math" charset="0"/>
                            <a:ea typeface="Avenir Book" charset="0"/>
                            <a:cs typeface="Avenir Book" charset="0"/>
                          </a:rPr>
                          <m:t>2</m:t>
                        </m:r>
                      </m:sup>
                    </m:sSup>
                    <m:r>
                      <a:rPr lang="en-US" sz="2400" b="0" i="1" smtClean="0">
                        <a:solidFill>
                          <a:schemeClr val="bg1"/>
                        </a:solidFill>
                        <a:latin typeface="Cambria Math" charset="0"/>
                        <a:ea typeface="Avenir Book" charset="0"/>
                        <a:cs typeface="Avenir Book" charset="0"/>
                      </a:rPr>
                      <m:t>+</m:t>
                    </m:r>
                    <m:sSub>
                      <m:sSubPr>
                        <m:ctrlPr>
                          <a:rPr lang="en-US" sz="2400" i="1">
                            <a:solidFill>
                              <a:srgbClr val="C00000"/>
                            </a:solidFill>
                            <a:latin typeface="Cambria Math" panose="02040503050406030204" pitchFamily="18" charset="0"/>
                            <a:ea typeface="Avenir Book" charset="0"/>
                            <a:cs typeface="Avenir Book" charset="0"/>
                          </a:rPr>
                        </m:ctrlPr>
                      </m:sSubPr>
                      <m:e>
                        <m:r>
                          <a:rPr lang="en-US" sz="2400" i="1">
                            <a:solidFill>
                              <a:srgbClr val="C00000"/>
                            </a:solidFill>
                            <a:latin typeface="Cambria Math" charset="0"/>
                            <a:ea typeface="Avenir Book" charset="0"/>
                            <a:cs typeface="Avenir Book" charset="0"/>
                          </a:rPr>
                          <m:t>𝛽</m:t>
                        </m:r>
                      </m:e>
                      <m:sub>
                        <m:r>
                          <a:rPr lang="en-US" sz="2400" b="0" i="1" smtClean="0">
                            <a:solidFill>
                              <a:srgbClr val="C00000"/>
                            </a:solidFill>
                            <a:latin typeface="Cambria Math" charset="0"/>
                            <a:ea typeface="Avenir Book" charset="0"/>
                            <a:cs typeface="Avenir Book" charset="0"/>
                          </a:rPr>
                          <m:t>3</m:t>
                        </m:r>
                      </m:sub>
                    </m:sSub>
                    <m:sSup>
                      <m:sSupPr>
                        <m:ctrlPr>
                          <a:rPr lang="en-US" sz="2400" i="1">
                            <a:solidFill>
                              <a:srgbClr val="C00000"/>
                            </a:solidFill>
                            <a:latin typeface="Cambria Math" panose="02040503050406030204" pitchFamily="18" charset="0"/>
                            <a:ea typeface="Avenir Book" charset="0"/>
                            <a:cs typeface="Avenir Book" charset="0"/>
                          </a:rPr>
                        </m:ctrlPr>
                      </m:sSupPr>
                      <m:e>
                        <m:r>
                          <a:rPr lang="en-US" sz="2400" i="1">
                            <a:solidFill>
                              <a:srgbClr val="C00000"/>
                            </a:solidFill>
                            <a:latin typeface="Cambria Math" charset="0"/>
                            <a:ea typeface="Avenir Book" charset="0"/>
                            <a:cs typeface="Avenir Book" charset="0"/>
                          </a:rPr>
                          <m:t>𝑥</m:t>
                        </m:r>
                      </m:e>
                      <m:sup>
                        <m:r>
                          <a:rPr lang="en-US" sz="2400" b="0" i="1" smtClean="0">
                            <a:solidFill>
                              <a:srgbClr val="C00000"/>
                            </a:solidFill>
                            <a:latin typeface="Cambria Math" charset="0"/>
                            <a:ea typeface="Avenir Book" charset="0"/>
                            <a:cs typeface="Avenir Book" charset="0"/>
                          </a:rPr>
                          <m:t>3</m:t>
                        </m:r>
                      </m:sup>
                    </m:sSup>
                  </m:oMath>
                </a14:m>
                <a:endParaRPr lang="en-US" sz="2400" dirty="0">
                  <a:latin typeface="Avenir Book" charset="0"/>
                  <a:ea typeface="Avenir Book" charset="0"/>
                  <a:cs typeface="Avenir Book" charset="0"/>
                </a:endParaRPr>
              </a:p>
              <a:p>
                <a:endParaRPr lang="en-US" sz="2400" dirty="0">
                  <a:latin typeface="Avenir Book" charset="0"/>
                  <a:ea typeface="Avenir Book" charset="0"/>
                  <a:cs typeface="Avenir Book"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288477" y="1009909"/>
                <a:ext cx="4321379" cy="771558"/>
              </a:xfrm>
              <a:prstGeom prst="rect">
                <a:avLst/>
              </a:prstGeom>
              <a:blipFill rotWithShape="0">
                <a:blip r:embed="rId3"/>
                <a:stretch>
                  <a:fillRect l="-2398" t="-9524" r="-282"/>
                </a:stretch>
              </a:blipFill>
            </p:spPr>
            <p:txBody>
              <a:bodyPr/>
              <a:lstStyle/>
              <a:p>
                <a:r>
                  <a:rPr lang="en-US">
                    <a:noFill/>
                  </a:rPr>
                  <a:t> </a:t>
                </a:r>
              </a:p>
            </p:txBody>
          </p:sp>
        </mc:Fallback>
      </mc:AlternateContent>
      <p:grpSp>
        <p:nvGrpSpPr>
          <p:cNvPr id="8" name="Group 7"/>
          <p:cNvGrpSpPr/>
          <p:nvPr/>
        </p:nvGrpSpPr>
        <p:grpSpPr>
          <a:xfrm>
            <a:off x="4253460" y="1527832"/>
            <a:ext cx="4163759" cy="2964312"/>
            <a:chOff x="4253460" y="1527832"/>
            <a:chExt cx="4163759" cy="2964312"/>
          </a:xfrm>
        </p:grpSpPr>
        <p:grpSp>
          <p:nvGrpSpPr>
            <p:cNvPr id="4" name="Group 3"/>
            <p:cNvGrpSpPr/>
            <p:nvPr/>
          </p:nvGrpSpPr>
          <p:grpSpPr>
            <a:xfrm>
              <a:off x="5124485" y="1854211"/>
              <a:ext cx="2987257" cy="1781254"/>
              <a:chOff x="1871999" y="2319797"/>
              <a:chExt cx="3636257" cy="2168242"/>
            </a:xfrm>
          </p:grpSpPr>
          <p:sp>
            <p:nvSpPr>
              <p:cNvPr id="2" name="Oval 1"/>
              <p:cNvSpPr/>
              <p:nvPr/>
            </p:nvSpPr>
            <p:spPr>
              <a:xfrm>
                <a:off x="5015628" y="237669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212353" y="242749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889402" y="231979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409078" y="3097672"/>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28078" y="260554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355228" y="328499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853703" y="3332622"/>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248541" y="3319216"/>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416816" y="2992475"/>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258810" y="4068516"/>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847353" y="4014506"/>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617265" y="434544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910431" y="4183203"/>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512068" y="3448238"/>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853703" y="3448238"/>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960390" y="3553435"/>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907791" y="3909309"/>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731790" y="3856710"/>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629557" y="4030736"/>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723431" y="4068516"/>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985524" y="4112861"/>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212353" y="4165459"/>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876560" y="421805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901428" y="4396599"/>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449413" y="396190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498063" y="4160634"/>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271093" y="4204762"/>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080676" y="3829054"/>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162535" y="4226311"/>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109936" y="4347632"/>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480003" y="3712642"/>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629826" y="3856710"/>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372053" y="3836955"/>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477250" y="3856710"/>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725234" y="4000400"/>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025138" y="3942152"/>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2143453" y="3822955"/>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310748" y="3909308"/>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341400" y="4030735"/>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486749" y="4031413"/>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645246" y="4062096"/>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584881" y="4242333"/>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2705483" y="423651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2795359" y="4125596"/>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2783253" y="4327914"/>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244993" y="4176860"/>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2430613" y="4117765"/>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069601" y="4000399"/>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900904" y="4103798"/>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871999" y="4235801"/>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078998" y="4162754"/>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022152" y="4279088"/>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153587" y="4228152"/>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312642" y="4278909"/>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2216065" y="4354304"/>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400094" y="4221689"/>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2444077" y="4354304"/>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1965114" y="4354304"/>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900903" y="4319490"/>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3569045" y="4229458"/>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3498062" y="3783365"/>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5228842" y="2789208"/>
              <a:ext cx="2882900" cy="979830"/>
              <a:chOff x="5228842" y="2789208"/>
              <a:chExt cx="2882900" cy="979830"/>
            </a:xfrm>
          </p:grpSpPr>
          <p:sp>
            <p:nvSpPr>
              <p:cNvPr id="138" name="Oval 137"/>
              <p:cNvSpPr/>
              <p:nvPr/>
            </p:nvSpPr>
            <p:spPr>
              <a:xfrm>
                <a:off x="5406041" y="3642044"/>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8036622" y="2998461"/>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7898381" y="2898072"/>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7707038" y="2857285"/>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7583057" y="2802541"/>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7645386" y="2812982"/>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7395697" y="2789208"/>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7320069" y="2793781"/>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7187581" y="2819725"/>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7066980" y="2864328"/>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6867442" y="2940907"/>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6775213" y="2978133"/>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661452" y="3019001"/>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6602152" y="3073682"/>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6517158" y="3125855"/>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6440574" y="3176737"/>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6288095" y="3257274"/>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6169924" y="3330677"/>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043671" y="3402747"/>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6110055" y="3361435"/>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5936987" y="3477867"/>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5849568" y="3514987"/>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5753520" y="3572119"/>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5784182" y="3538564"/>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5699147" y="3577853"/>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5635012" y="3599400"/>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5565951" y="3605620"/>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5481161" y="3618483"/>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5320956" y="3645498"/>
                <a:ext cx="94517" cy="94518"/>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5228842" y="3674520"/>
                <a:ext cx="94517" cy="94518"/>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8" name="Oval 167"/>
            <p:cNvSpPr/>
            <p:nvPr/>
          </p:nvSpPr>
          <p:spPr>
            <a:xfrm>
              <a:off x="5138154" y="3656043"/>
              <a:ext cx="94517" cy="94518"/>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483864" y="1565614"/>
              <a:ext cx="3933355" cy="26083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bject 2"/>
            <p:cNvSpPr txBox="1"/>
            <p:nvPr/>
          </p:nvSpPr>
          <p:spPr>
            <a:xfrm>
              <a:off x="4701746" y="4289869"/>
              <a:ext cx="3437230" cy="202275"/>
            </a:xfrm>
            <a:prstGeom prst="rect">
              <a:avLst/>
            </a:prstGeom>
          </p:spPr>
          <p:txBody>
            <a:bodyPr vert="horz" wrap="square" lIns="0" tIns="0" rIns="0" bIns="0" rtlCol="0">
              <a:spAutoFit/>
            </a:bodyPr>
            <a:lstStyle/>
            <a:p>
              <a:pPr marL="9517" marR="3807" algn="ctr">
                <a:spcAft>
                  <a:spcPts val="1199"/>
                </a:spcAft>
              </a:pPr>
              <a:r>
                <a:rPr lang="en-US" sz="1600" kern="1200" spc="-15">
                  <a:solidFill>
                    <a:srgbClr val="212121">
                      <a:lumMod val="50000"/>
                    </a:srgbClr>
                  </a:solidFill>
                  <a:latin typeface="Avenir Book" charset="0"/>
                  <a:ea typeface="Avenir Book" charset="0"/>
                  <a:cs typeface="Avenir Book" charset="0"/>
                </a:rPr>
                <a:t>Budget</a:t>
              </a:r>
              <a:endParaRPr lang="en-US" sz="1600" kern="1200" spc="-15" dirty="0">
                <a:solidFill>
                  <a:srgbClr val="212121">
                    <a:lumMod val="50000"/>
                  </a:srgbClr>
                </a:solidFill>
                <a:latin typeface="Avenir Book" charset="0"/>
                <a:ea typeface="Avenir Book" charset="0"/>
                <a:cs typeface="Avenir Book" charset="0"/>
              </a:endParaRPr>
            </a:p>
          </p:txBody>
        </p:sp>
        <p:sp>
          <p:nvSpPr>
            <p:cNvPr id="170" name="object 2"/>
            <p:cNvSpPr txBox="1"/>
            <p:nvPr/>
          </p:nvSpPr>
          <p:spPr>
            <a:xfrm rot="16200000">
              <a:off x="3031545" y="2749747"/>
              <a:ext cx="2646106" cy="202275"/>
            </a:xfrm>
            <a:prstGeom prst="rect">
              <a:avLst/>
            </a:prstGeom>
          </p:spPr>
          <p:txBody>
            <a:bodyPr vert="horz" wrap="square" lIns="0" tIns="0" rIns="0" bIns="0" rtlCol="0">
              <a:spAutoFit/>
            </a:bodyPr>
            <a:lstStyle/>
            <a:p>
              <a:pPr marL="9517" marR="3807" algn="ctr">
                <a:spcAft>
                  <a:spcPts val="1199"/>
                </a:spcAft>
              </a:pPr>
              <a:r>
                <a:rPr lang="en-US" sz="1600" kern="1200" spc="-15">
                  <a:solidFill>
                    <a:srgbClr val="212121">
                      <a:lumMod val="50000"/>
                    </a:srgbClr>
                  </a:solidFill>
                  <a:latin typeface="Avenir Book" charset="0"/>
                  <a:ea typeface="Avenir Book" charset="0"/>
                  <a:cs typeface="Avenir Book" charset="0"/>
                </a:rPr>
                <a:t>Box Office</a:t>
              </a:r>
              <a:endParaRPr lang="en-US" sz="1600" kern="1200" spc="-15" dirty="0">
                <a:solidFill>
                  <a:srgbClr val="212121">
                    <a:lumMod val="50000"/>
                  </a:srgbClr>
                </a:solidFill>
                <a:latin typeface="Avenir Book" charset="0"/>
                <a:ea typeface="Avenir Book" charset="0"/>
                <a:cs typeface="Avenir Book" charset="0"/>
              </a:endParaRPr>
            </a:p>
          </p:txBody>
        </p:sp>
      </p:grpSp>
    </p:spTree>
    <p:extLst>
      <p:ext uri="{BB962C8B-B14F-4D97-AF65-F5344CB8AC3E}">
        <p14:creationId xmlns:p14="http://schemas.microsoft.com/office/powerpoint/2010/main" val="841597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How Well Does the Model Generalize?</a:t>
            </a:r>
          </a:p>
        </p:txBody>
      </p:sp>
      <p:sp>
        <p:nvSpPr>
          <p:cNvPr id="4" name="Rectangle 3"/>
          <p:cNvSpPr/>
          <p:nvPr/>
        </p:nvSpPr>
        <p:spPr>
          <a:xfrm>
            <a:off x="1107442" y="4013657"/>
            <a:ext cx="2040943" cy="646331"/>
          </a:xfrm>
          <a:prstGeom prst="rect">
            <a:avLst/>
          </a:prstGeom>
        </p:spPr>
        <p:txBody>
          <a:bodyPr wrap="none">
            <a:spAutoFit/>
          </a:bodyPr>
          <a:lstStyle/>
          <a:p>
            <a:pPr algn="ctr"/>
            <a:r>
              <a:rPr lang="en-US" sz="1800" b="1" dirty="0">
                <a:solidFill>
                  <a:schemeClr val="bg1"/>
                </a:solidFill>
                <a:latin typeface="Avenir Book" charset="0"/>
                <a:ea typeface="Avenir Book" charset="0"/>
                <a:cs typeface="Avenir Book" charset="0"/>
              </a:rPr>
              <a:t>Poor at Training</a:t>
            </a:r>
          </a:p>
          <a:p>
            <a:pPr algn="ctr"/>
            <a:r>
              <a:rPr lang="en-US" sz="1800" b="1" dirty="0">
                <a:solidFill>
                  <a:schemeClr val="bg1"/>
                </a:solidFill>
                <a:latin typeface="Avenir Book" charset="0"/>
                <a:ea typeface="Avenir Book" charset="0"/>
                <a:cs typeface="Avenir Book" charset="0"/>
              </a:rPr>
              <a:t>Poor at Predicting</a:t>
            </a:r>
          </a:p>
        </p:txBody>
      </p:sp>
      <p:sp>
        <p:nvSpPr>
          <p:cNvPr id="7" name="Rectangle 6"/>
          <p:cNvSpPr/>
          <p:nvPr/>
        </p:nvSpPr>
        <p:spPr>
          <a:xfrm>
            <a:off x="4129182" y="4152156"/>
            <a:ext cx="1200970" cy="369332"/>
          </a:xfrm>
          <a:prstGeom prst="rect">
            <a:avLst/>
          </a:prstGeom>
        </p:spPr>
        <p:txBody>
          <a:bodyPr wrap="none">
            <a:spAutoFit/>
          </a:bodyPr>
          <a:lstStyle/>
          <a:p>
            <a:r>
              <a:rPr lang="en-US" sz="1800" b="1" dirty="0">
                <a:solidFill>
                  <a:schemeClr val="bg1"/>
                </a:solidFill>
                <a:latin typeface="Avenir Book" charset="0"/>
                <a:ea typeface="Avenir Book" charset="0"/>
                <a:cs typeface="Avenir Book" charset="0"/>
              </a:rPr>
              <a:t>Just Right</a:t>
            </a:r>
          </a:p>
        </p:txBody>
      </p:sp>
      <p:sp>
        <p:nvSpPr>
          <p:cNvPr id="8" name="Rectangle 7"/>
          <p:cNvSpPr/>
          <p:nvPr/>
        </p:nvSpPr>
        <p:spPr>
          <a:xfrm>
            <a:off x="6365931" y="4013657"/>
            <a:ext cx="2040943" cy="646331"/>
          </a:xfrm>
          <a:prstGeom prst="rect">
            <a:avLst/>
          </a:prstGeom>
        </p:spPr>
        <p:txBody>
          <a:bodyPr wrap="none">
            <a:spAutoFit/>
          </a:bodyPr>
          <a:lstStyle/>
          <a:p>
            <a:pPr algn="ctr"/>
            <a:r>
              <a:rPr lang="en-US" sz="1800" b="1" dirty="0">
                <a:solidFill>
                  <a:schemeClr val="bg1"/>
                </a:solidFill>
                <a:latin typeface="Avenir Book" charset="0"/>
                <a:ea typeface="Avenir Book" charset="0"/>
                <a:cs typeface="Avenir Book" charset="0"/>
              </a:rPr>
              <a:t>Good at Training</a:t>
            </a:r>
          </a:p>
          <a:p>
            <a:pPr algn="ctr"/>
            <a:r>
              <a:rPr lang="en-US" sz="1800" b="1" dirty="0">
                <a:solidFill>
                  <a:schemeClr val="bg1"/>
                </a:solidFill>
                <a:latin typeface="Avenir Book" charset="0"/>
                <a:ea typeface="Avenir Book" charset="0"/>
                <a:cs typeface="Avenir Book" charset="0"/>
              </a:rPr>
              <a:t>Poor at Predicting</a:t>
            </a:r>
          </a:p>
        </p:txBody>
      </p:sp>
      <p:cxnSp>
        <p:nvCxnSpPr>
          <p:cNvPr id="10" name="Straight Arrow Connector 9"/>
          <p:cNvCxnSpPr/>
          <p:nvPr/>
        </p:nvCxnSpPr>
        <p:spPr>
          <a:xfrm flipV="1">
            <a:off x="1066800" y="1524000"/>
            <a:ext cx="10160" cy="216408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066800" y="3688080"/>
            <a:ext cx="2174240" cy="1016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1071475" y="2092461"/>
            <a:ext cx="2114900" cy="1071475"/>
          </a:xfrm>
          <a:custGeom>
            <a:avLst/>
            <a:gdLst>
              <a:gd name="connsiteX0" fmla="*/ 0 w 2114900"/>
              <a:gd name="connsiteY0" fmla="*/ 0 h 1071475"/>
              <a:gd name="connsiteX1" fmla="*/ 201953 w 2114900"/>
              <a:gd name="connsiteY1" fmla="*/ 39269 h 1071475"/>
              <a:gd name="connsiteX2" fmla="*/ 409516 w 2114900"/>
              <a:gd name="connsiteY2" fmla="*/ 207564 h 1071475"/>
              <a:gd name="connsiteX3" fmla="*/ 544152 w 2114900"/>
              <a:gd name="connsiteY3" fmla="*/ 347809 h 1071475"/>
              <a:gd name="connsiteX4" fmla="*/ 718056 w 2114900"/>
              <a:gd name="connsiteY4" fmla="*/ 544152 h 1071475"/>
              <a:gd name="connsiteX5" fmla="*/ 886351 w 2114900"/>
              <a:gd name="connsiteY5" fmla="*/ 740496 h 1071475"/>
              <a:gd name="connsiteX6" fmla="*/ 1015377 w 2114900"/>
              <a:gd name="connsiteY6" fmla="*/ 869522 h 1071475"/>
              <a:gd name="connsiteX7" fmla="*/ 1211720 w 2114900"/>
              <a:gd name="connsiteY7" fmla="*/ 1020987 h 1071475"/>
              <a:gd name="connsiteX8" fmla="*/ 1413673 w 2114900"/>
              <a:gd name="connsiteY8" fmla="*/ 1071475 h 1071475"/>
              <a:gd name="connsiteX9" fmla="*/ 1626846 w 2114900"/>
              <a:gd name="connsiteY9" fmla="*/ 1020987 h 1071475"/>
              <a:gd name="connsiteX10" fmla="*/ 1817580 w 2114900"/>
              <a:gd name="connsiteY10" fmla="*/ 875132 h 1071475"/>
              <a:gd name="connsiteX11" fmla="*/ 2114900 w 2114900"/>
              <a:gd name="connsiteY11" fmla="*/ 555372 h 1071475"/>
              <a:gd name="connsiteX12" fmla="*/ 2114900 w 2114900"/>
              <a:gd name="connsiteY12" fmla="*/ 555372 h 10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4900" h="1071475">
                <a:moveTo>
                  <a:pt x="0" y="0"/>
                </a:moveTo>
                <a:cubicBezTo>
                  <a:pt x="66850" y="2337"/>
                  <a:pt x="133700" y="4675"/>
                  <a:pt x="201953" y="39269"/>
                </a:cubicBezTo>
                <a:cubicBezTo>
                  <a:pt x="270206" y="73863"/>
                  <a:pt x="352483" y="156141"/>
                  <a:pt x="409516" y="207564"/>
                </a:cubicBezTo>
                <a:cubicBezTo>
                  <a:pt x="466549" y="258987"/>
                  <a:pt x="492729" y="291711"/>
                  <a:pt x="544152" y="347809"/>
                </a:cubicBezTo>
                <a:cubicBezTo>
                  <a:pt x="595575" y="403907"/>
                  <a:pt x="661023" y="478704"/>
                  <a:pt x="718056" y="544152"/>
                </a:cubicBezTo>
                <a:cubicBezTo>
                  <a:pt x="775089" y="609600"/>
                  <a:pt x="836798" y="686268"/>
                  <a:pt x="886351" y="740496"/>
                </a:cubicBezTo>
                <a:cubicBezTo>
                  <a:pt x="935904" y="794724"/>
                  <a:pt x="961149" y="822774"/>
                  <a:pt x="1015377" y="869522"/>
                </a:cubicBezTo>
                <a:cubicBezTo>
                  <a:pt x="1069605" y="916270"/>
                  <a:pt x="1145337" y="987328"/>
                  <a:pt x="1211720" y="1020987"/>
                </a:cubicBezTo>
                <a:cubicBezTo>
                  <a:pt x="1278103" y="1054646"/>
                  <a:pt x="1344485" y="1071475"/>
                  <a:pt x="1413673" y="1071475"/>
                </a:cubicBezTo>
                <a:cubicBezTo>
                  <a:pt x="1482861" y="1071475"/>
                  <a:pt x="1559528" y="1053711"/>
                  <a:pt x="1626846" y="1020987"/>
                </a:cubicBezTo>
                <a:cubicBezTo>
                  <a:pt x="1694164" y="988263"/>
                  <a:pt x="1736238" y="952735"/>
                  <a:pt x="1817580" y="875132"/>
                </a:cubicBezTo>
                <a:cubicBezTo>
                  <a:pt x="1898922" y="797529"/>
                  <a:pt x="2114900" y="555372"/>
                  <a:pt x="2114900" y="555372"/>
                </a:cubicBezTo>
                <a:lnTo>
                  <a:pt x="2114900" y="555372"/>
                </a:lnTo>
              </a:path>
            </a:pathLst>
          </a:cu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227703" y="197465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082782" y="201392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194131" y="2103680"/>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322222" y="216538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912100" y="269514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107838" y="262782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066232" y="270635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927624" y="27873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888355" y="293286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708694" y="28935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769989" y="300821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708693" y="31270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551619" y="317519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321617" y="304430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400154" y="314551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953790" y="285145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203810" y="298051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132456" y="304857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199361" y="31359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019017" y="285873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932988" y="209246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bject 3"/>
          <p:cNvSpPr txBox="1"/>
          <p:nvPr/>
        </p:nvSpPr>
        <p:spPr>
          <a:xfrm>
            <a:off x="2009220" y="3617034"/>
            <a:ext cx="244894"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X</a:t>
            </a:r>
            <a:endParaRPr sz="1200" dirty="0">
              <a:latin typeface="Avenir Book" charset="0"/>
              <a:ea typeface="Avenir Book" charset="0"/>
              <a:cs typeface="Avenir Book" charset="0"/>
            </a:endParaRPr>
          </a:p>
        </p:txBody>
      </p:sp>
      <p:sp>
        <p:nvSpPr>
          <p:cNvPr id="35" name="object 3"/>
          <p:cNvSpPr txBox="1"/>
          <p:nvPr/>
        </p:nvSpPr>
        <p:spPr>
          <a:xfrm>
            <a:off x="834977" y="2433987"/>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Y</a:t>
            </a:r>
            <a:endParaRPr sz="1200" dirty="0">
              <a:latin typeface="Avenir Book" charset="0"/>
              <a:ea typeface="Avenir Book" charset="0"/>
              <a:cs typeface="Avenir Book" charset="0"/>
            </a:endParaRPr>
          </a:p>
        </p:txBody>
      </p:sp>
      <p:sp>
        <p:nvSpPr>
          <p:cNvPr id="36" name="object 3"/>
          <p:cNvSpPr txBox="1"/>
          <p:nvPr/>
        </p:nvSpPr>
        <p:spPr>
          <a:xfrm>
            <a:off x="2172341" y="1681666"/>
            <a:ext cx="1063588" cy="553998"/>
          </a:xfrm>
          <a:prstGeom prst="rect">
            <a:avLst/>
          </a:prstGeom>
        </p:spPr>
        <p:txBody>
          <a:bodyPr vert="horz" wrap="square" lIns="0" tIns="0" rIns="0" bIns="0" rtlCol="0" anchor="ctr">
            <a:spAutoFit/>
          </a:bodyPr>
          <a:lstStyle/>
          <a:p>
            <a:pPr marL="9525" marR="3810"/>
            <a:r>
              <a:rPr lang="en-US" sz="1200" dirty="0">
                <a:latin typeface="Avenir Book" charset="0"/>
                <a:ea typeface="Avenir Book" charset="0"/>
                <a:cs typeface="Avenir Book" charset="0"/>
              </a:rPr>
              <a:t>Model</a:t>
            </a:r>
          </a:p>
          <a:p>
            <a:pPr marL="9525" marR="3810"/>
            <a:r>
              <a:rPr lang="en-US" sz="1200" dirty="0">
                <a:latin typeface="Avenir Book" charset="0"/>
                <a:ea typeface="Avenir Book" charset="0"/>
                <a:cs typeface="Avenir Book" charset="0"/>
              </a:rPr>
              <a:t>True Function</a:t>
            </a:r>
          </a:p>
          <a:p>
            <a:pPr marL="9525" marR="3810"/>
            <a:r>
              <a:rPr lang="en-US" sz="1200" dirty="0">
                <a:latin typeface="Avenir Book" charset="0"/>
                <a:ea typeface="Avenir Book" charset="0"/>
                <a:cs typeface="Avenir Book" charset="0"/>
              </a:rPr>
              <a:t>Samples</a:t>
            </a:r>
            <a:endParaRPr sz="1200" dirty="0">
              <a:latin typeface="Avenir Book" charset="0"/>
              <a:ea typeface="Avenir Book" charset="0"/>
              <a:cs typeface="Avenir Book" charset="0"/>
            </a:endParaRPr>
          </a:p>
        </p:txBody>
      </p:sp>
      <p:cxnSp>
        <p:nvCxnSpPr>
          <p:cNvPr id="37" name="Straight Connector 36"/>
          <p:cNvCxnSpPr/>
          <p:nvPr/>
        </p:nvCxnSpPr>
        <p:spPr>
          <a:xfrm>
            <a:off x="1874311" y="1943865"/>
            <a:ext cx="220356" cy="0"/>
          </a:xfrm>
          <a:prstGeom prst="line">
            <a:avLst/>
          </a:prstGeom>
          <a:ln w="254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874311" y="1775950"/>
            <a:ext cx="220356"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066800" y="2347449"/>
            <a:ext cx="2119575" cy="82774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41" name="Freeform 40"/>
          <p:cNvSpPr/>
          <p:nvPr/>
        </p:nvSpPr>
        <p:spPr>
          <a:xfrm>
            <a:off x="3626427" y="2078182"/>
            <a:ext cx="2119746" cy="1111155"/>
          </a:xfrm>
          <a:custGeom>
            <a:avLst/>
            <a:gdLst>
              <a:gd name="connsiteX0" fmla="*/ 0 w 2119746"/>
              <a:gd name="connsiteY0" fmla="*/ 0 h 1111155"/>
              <a:gd name="connsiteX1" fmla="*/ 197428 w 2119746"/>
              <a:gd name="connsiteY1" fmla="*/ 41563 h 1111155"/>
              <a:gd name="connsiteX2" fmla="*/ 353291 w 2119746"/>
              <a:gd name="connsiteY2" fmla="*/ 166254 h 1111155"/>
              <a:gd name="connsiteX3" fmla="*/ 571500 w 2119746"/>
              <a:gd name="connsiteY3" fmla="*/ 374073 h 1111155"/>
              <a:gd name="connsiteX4" fmla="*/ 748146 w 2119746"/>
              <a:gd name="connsiteY4" fmla="*/ 571500 h 1111155"/>
              <a:gd name="connsiteX5" fmla="*/ 997528 w 2119746"/>
              <a:gd name="connsiteY5" fmla="*/ 872836 h 1111155"/>
              <a:gd name="connsiteX6" fmla="*/ 1257300 w 2119746"/>
              <a:gd name="connsiteY6" fmla="*/ 1049482 h 1111155"/>
              <a:gd name="connsiteX7" fmla="*/ 1548246 w 2119746"/>
              <a:gd name="connsiteY7" fmla="*/ 1101436 h 1111155"/>
              <a:gd name="connsiteX8" fmla="*/ 1880755 w 2119746"/>
              <a:gd name="connsiteY8" fmla="*/ 872836 h 1111155"/>
              <a:gd name="connsiteX9" fmla="*/ 2119746 w 2119746"/>
              <a:gd name="connsiteY9" fmla="*/ 571500 h 111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19746" h="1111155">
                <a:moveTo>
                  <a:pt x="0" y="0"/>
                </a:moveTo>
                <a:cubicBezTo>
                  <a:pt x="69273" y="6927"/>
                  <a:pt x="138546" y="13854"/>
                  <a:pt x="197428" y="41563"/>
                </a:cubicBezTo>
                <a:cubicBezTo>
                  <a:pt x="256310" y="69272"/>
                  <a:pt x="290946" y="110836"/>
                  <a:pt x="353291" y="166254"/>
                </a:cubicBezTo>
                <a:cubicBezTo>
                  <a:pt x="415636" y="221672"/>
                  <a:pt x="505691" y="306532"/>
                  <a:pt x="571500" y="374073"/>
                </a:cubicBezTo>
                <a:cubicBezTo>
                  <a:pt x="637309" y="441614"/>
                  <a:pt x="677141" y="488373"/>
                  <a:pt x="748146" y="571500"/>
                </a:cubicBezTo>
                <a:cubicBezTo>
                  <a:pt x="819151" y="654627"/>
                  <a:pt x="912669" y="793173"/>
                  <a:pt x="997528" y="872836"/>
                </a:cubicBezTo>
                <a:cubicBezTo>
                  <a:pt x="1082387" y="952499"/>
                  <a:pt x="1165514" y="1011382"/>
                  <a:pt x="1257300" y="1049482"/>
                </a:cubicBezTo>
                <a:cubicBezTo>
                  <a:pt x="1349086" y="1087582"/>
                  <a:pt x="1444337" y="1130877"/>
                  <a:pt x="1548246" y="1101436"/>
                </a:cubicBezTo>
                <a:cubicBezTo>
                  <a:pt x="1652155" y="1071995"/>
                  <a:pt x="1785505" y="961159"/>
                  <a:pt x="1880755" y="872836"/>
                </a:cubicBezTo>
                <a:cubicBezTo>
                  <a:pt x="1976005" y="784513"/>
                  <a:pt x="2119746" y="571500"/>
                  <a:pt x="2119746" y="571500"/>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6213764" y="1558636"/>
            <a:ext cx="2088572" cy="2026759"/>
          </a:xfrm>
          <a:custGeom>
            <a:avLst/>
            <a:gdLst>
              <a:gd name="connsiteX0" fmla="*/ 0 w 2088572"/>
              <a:gd name="connsiteY0" fmla="*/ 0 h 2026759"/>
              <a:gd name="connsiteX1" fmla="*/ 20781 w 2088572"/>
              <a:gd name="connsiteY1" fmla="*/ 2015837 h 2026759"/>
              <a:gd name="connsiteX2" fmla="*/ 93518 w 2088572"/>
              <a:gd name="connsiteY2" fmla="*/ 789709 h 2026759"/>
              <a:gd name="connsiteX3" fmla="*/ 135081 w 2088572"/>
              <a:gd name="connsiteY3" fmla="*/ 446809 h 2026759"/>
              <a:gd name="connsiteX4" fmla="*/ 218209 w 2088572"/>
              <a:gd name="connsiteY4" fmla="*/ 696191 h 2026759"/>
              <a:gd name="connsiteX5" fmla="*/ 322118 w 2088572"/>
              <a:gd name="connsiteY5" fmla="*/ 394855 h 2026759"/>
              <a:gd name="connsiteX6" fmla="*/ 374072 w 2088572"/>
              <a:gd name="connsiteY6" fmla="*/ 228600 h 2026759"/>
              <a:gd name="connsiteX7" fmla="*/ 436418 w 2088572"/>
              <a:gd name="connsiteY7" fmla="*/ 374073 h 2026759"/>
              <a:gd name="connsiteX8" fmla="*/ 540327 w 2088572"/>
              <a:gd name="connsiteY8" fmla="*/ 1111828 h 2026759"/>
              <a:gd name="connsiteX9" fmla="*/ 644236 w 2088572"/>
              <a:gd name="connsiteY9" fmla="*/ 1361209 h 2026759"/>
              <a:gd name="connsiteX10" fmla="*/ 758536 w 2088572"/>
              <a:gd name="connsiteY10" fmla="*/ 1215737 h 2026759"/>
              <a:gd name="connsiteX11" fmla="*/ 852054 w 2088572"/>
              <a:gd name="connsiteY11" fmla="*/ 1194955 h 2026759"/>
              <a:gd name="connsiteX12" fmla="*/ 997527 w 2088572"/>
              <a:gd name="connsiteY12" fmla="*/ 1517073 h 2026759"/>
              <a:gd name="connsiteX13" fmla="*/ 1143000 w 2088572"/>
              <a:gd name="connsiteY13" fmla="*/ 1506682 h 2026759"/>
              <a:gd name="connsiteX14" fmla="*/ 1267691 w 2088572"/>
              <a:gd name="connsiteY14" fmla="*/ 1485900 h 2026759"/>
              <a:gd name="connsiteX15" fmla="*/ 1402772 w 2088572"/>
              <a:gd name="connsiteY15" fmla="*/ 1683328 h 2026759"/>
              <a:gd name="connsiteX16" fmla="*/ 1548245 w 2088572"/>
              <a:gd name="connsiteY16" fmla="*/ 1652155 h 2026759"/>
              <a:gd name="connsiteX17" fmla="*/ 1652154 w 2088572"/>
              <a:gd name="connsiteY17" fmla="*/ 1496291 h 2026759"/>
              <a:gd name="connsiteX18" fmla="*/ 1818409 w 2088572"/>
              <a:gd name="connsiteY18" fmla="*/ 1454728 h 2026759"/>
              <a:gd name="connsiteX19" fmla="*/ 1870363 w 2088572"/>
              <a:gd name="connsiteY19" fmla="*/ 1278082 h 2026759"/>
              <a:gd name="connsiteX20" fmla="*/ 1995054 w 2088572"/>
              <a:gd name="connsiteY20" fmla="*/ 1246909 h 2026759"/>
              <a:gd name="connsiteX21" fmla="*/ 2026227 w 2088572"/>
              <a:gd name="connsiteY21" fmla="*/ 1143000 h 2026759"/>
              <a:gd name="connsiteX22" fmla="*/ 2067791 w 2088572"/>
              <a:gd name="connsiteY22" fmla="*/ 1558637 h 2026759"/>
              <a:gd name="connsiteX23" fmla="*/ 2078181 w 2088572"/>
              <a:gd name="connsiteY23" fmla="*/ 1558637 h 2026759"/>
              <a:gd name="connsiteX24" fmla="*/ 2088572 w 2088572"/>
              <a:gd name="connsiteY24" fmla="*/ 1569028 h 2026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088572" h="2026759">
                <a:moveTo>
                  <a:pt x="0" y="0"/>
                </a:moveTo>
                <a:cubicBezTo>
                  <a:pt x="2597" y="942109"/>
                  <a:pt x="5195" y="1884219"/>
                  <a:pt x="20781" y="2015837"/>
                </a:cubicBezTo>
                <a:cubicBezTo>
                  <a:pt x="36367" y="2147455"/>
                  <a:pt x="74468" y="1051214"/>
                  <a:pt x="93518" y="789709"/>
                </a:cubicBezTo>
                <a:cubicBezTo>
                  <a:pt x="112568" y="528204"/>
                  <a:pt x="114299" y="462395"/>
                  <a:pt x="135081" y="446809"/>
                </a:cubicBezTo>
                <a:cubicBezTo>
                  <a:pt x="155863" y="431223"/>
                  <a:pt x="187036" y="704850"/>
                  <a:pt x="218209" y="696191"/>
                </a:cubicBezTo>
                <a:cubicBezTo>
                  <a:pt x="249382" y="687532"/>
                  <a:pt x="296141" y="472787"/>
                  <a:pt x="322118" y="394855"/>
                </a:cubicBezTo>
                <a:cubicBezTo>
                  <a:pt x="348095" y="316923"/>
                  <a:pt x="355022" y="232064"/>
                  <a:pt x="374072" y="228600"/>
                </a:cubicBezTo>
                <a:cubicBezTo>
                  <a:pt x="393122" y="225136"/>
                  <a:pt x="408709" y="226868"/>
                  <a:pt x="436418" y="374073"/>
                </a:cubicBezTo>
                <a:cubicBezTo>
                  <a:pt x="464127" y="521278"/>
                  <a:pt x="505691" y="947305"/>
                  <a:pt x="540327" y="1111828"/>
                </a:cubicBezTo>
                <a:cubicBezTo>
                  <a:pt x="574963" y="1276351"/>
                  <a:pt x="607868" y="1343891"/>
                  <a:pt x="644236" y="1361209"/>
                </a:cubicBezTo>
                <a:cubicBezTo>
                  <a:pt x="680604" y="1378527"/>
                  <a:pt x="723900" y="1243446"/>
                  <a:pt x="758536" y="1215737"/>
                </a:cubicBezTo>
                <a:cubicBezTo>
                  <a:pt x="793172" y="1188028"/>
                  <a:pt x="812222" y="1144732"/>
                  <a:pt x="852054" y="1194955"/>
                </a:cubicBezTo>
                <a:cubicBezTo>
                  <a:pt x="891886" y="1245178"/>
                  <a:pt x="949036" y="1465119"/>
                  <a:pt x="997527" y="1517073"/>
                </a:cubicBezTo>
                <a:cubicBezTo>
                  <a:pt x="1046018" y="1569027"/>
                  <a:pt x="1097973" y="1511878"/>
                  <a:pt x="1143000" y="1506682"/>
                </a:cubicBezTo>
                <a:cubicBezTo>
                  <a:pt x="1188027" y="1501487"/>
                  <a:pt x="1224396" y="1456459"/>
                  <a:pt x="1267691" y="1485900"/>
                </a:cubicBezTo>
                <a:cubicBezTo>
                  <a:pt x="1310986" y="1515341"/>
                  <a:pt x="1356013" y="1655619"/>
                  <a:pt x="1402772" y="1683328"/>
                </a:cubicBezTo>
                <a:cubicBezTo>
                  <a:pt x="1449531" y="1711037"/>
                  <a:pt x="1506682" y="1683328"/>
                  <a:pt x="1548245" y="1652155"/>
                </a:cubicBezTo>
                <a:cubicBezTo>
                  <a:pt x="1589808" y="1620982"/>
                  <a:pt x="1607127" y="1529196"/>
                  <a:pt x="1652154" y="1496291"/>
                </a:cubicBezTo>
                <a:cubicBezTo>
                  <a:pt x="1697181" y="1463387"/>
                  <a:pt x="1782041" y="1491096"/>
                  <a:pt x="1818409" y="1454728"/>
                </a:cubicBezTo>
                <a:cubicBezTo>
                  <a:pt x="1854777" y="1418360"/>
                  <a:pt x="1840922" y="1312718"/>
                  <a:pt x="1870363" y="1278082"/>
                </a:cubicBezTo>
                <a:cubicBezTo>
                  <a:pt x="1899804" y="1243446"/>
                  <a:pt x="1969077" y="1269423"/>
                  <a:pt x="1995054" y="1246909"/>
                </a:cubicBezTo>
                <a:cubicBezTo>
                  <a:pt x="2021031" y="1224395"/>
                  <a:pt x="2014104" y="1091045"/>
                  <a:pt x="2026227" y="1143000"/>
                </a:cubicBezTo>
                <a:cubicBezTo>
                  <a:pt x="2038350" y="1194955"/>
                  <a:pt x="2059132" y="1489364"/>
                  <a:pt x="2067791" y="1558637"/>
                </a:cubicBezTo>
                <a:cubicBezTo>
                  <a:pt x="2076450" y="1627910"/>
                  <a:pt x="2074718" y="1556905"/>
                  <a:pt x="2078181" y="1558637"/>
                </a:cubicBezTo>
                <a:cubicBezTo>
                  <a:pt x="2081645" y="1560369"/>
                  <a:pt x="2088572" y="1569028"/>
                  <a:pt x="2088572" y="1569028"/>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p:cNvCxnSpPr/>
          <p:nvPr/>
        </p:nvCxnSpPr>
        <p:spPr>
          <a:xfrm flipV="1">
            <a:off x="3626427" y="1524000"/>
            <a:ext cx="10160" cy="216408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3626427" y="3688080"/>
            <a:ext cx="2174240" cy="1016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5" name="Freeform 44"/>
          <p:cNvSpPr/>
          <p:nvPr/>
        </p:nvSpPr>
        <p:spPr>
          <a:xfrm>
            <a:off x="3631102" y="2092461"/>
            <a:ext cx="2114900" cy="1071475"/>
          </a:xfrm>
          <a:custGeom>
            <a:avLst/>
            <a:gdLst>
              <a:gd name="connsiteX0" fmla="*/ 0 w 2114900"/>
              <a:gd name="connsiteY0" fmla="*/ 0 h 1071475"/>
              <a:gd name="connsiteX1" fmla="*/ 201953 w 2114900"/>
              <a:gd name="connsiteY1" fmla="*/ 39269 h 1071475"/>
              <a:gd name="connsiteX2" fmla="*/ 409516 w 2114900"/>
              <a:gd name="connsiteY2" fmla="*/ 207564 h 1071475"/>
              <a:gd name="connsiteX3" fmla="*/ 544152 w 2114900"/>
              <a:gd name="connsiteY3" fmla="*/ 347809 h 1071475"/>
              <a:gd name="connsiteX4" fmla="*/ 718056 w 2114900"/>
              <a:gd name="connsiteY4" fmla="*/ 544152 h 1071475"/>
              <a:gd name="connsiteX5" fmla="*/ 886351 w 2114900"/>
              <a:gd name="connsiteY5" fmla="*/ 740496 h 1071475"/>
              <a:gd name="connsiteX6" fmla="*/ 1015377 w 2114900"/>
              <a:gd name="connsiteY6" fmla="*/ 869522 h 1071475"/>
              <a:gd name="connsiteX7" fmla="*/ 1211720 w 2114900"/>
              <a:gd name="connsiteY7" fmla="*/ 1020987 h 1071475"/>
              <a:gd name="connsiteX8" fmla="*/ 1413673 w 2114900"/>
              <a:gd name="connsiteY8" fmla="*/ 1071475 h 1071475"/>
              <a:gd name="connsiteX9" fmla="*/ 1626846 w 2114900"/>
              <a:gd name="connsiteY9" fmla="*/ 1020987 h 1071475"/>
              <a:gd name="connsiteX10" fmla="*/ 1817580 w 2114900"/>
              <a:gd name="connsiteY10" fmla="*/ 875132 h 1071475"/>
              <a:gd name="connsiteX11" fmla="*/ 2114900 w 2114900"/>
              <a:gd name="connsiteY11" fmla="*/ 555372 h 1071475"/>
              <a:gd name="connsiteX12" fmla="*/ 2114900 w 2114900"/>
              <a:gd name="connsiteY12" fmla="*/ 555372 h 10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4900" h="1071475">
                <a:moveTo>
                  <a:pt x="0" y="0"/>
                </a:moveTo>
                <a:cubicBezTo>
                  <a:pt x="66850" y="2337"/>
                  <a:pt x="133700" y="4675"/>
                  <a:pt x="201953" y="39269"/>
                </a:cubicBezTo>
                <a:cubicBezTo>
                  <a:pt x="270206" y="73863"/>
                  <a:pt x="352483" y="156141"/>
                  <a:pt x="409516" y="207564"/>
                </a:cubicBezTo>
                <a:cubicBezTo>
                  <a:pt x="466549" y="258987"/>
                  <a:pt x="492729" y="291711"/>
                  <a:pt x="544152" y="347809"/>
                </a:cubicBezTo>
                <a:cubicBezTo>
                  <a:pt x="595575" y="403907"/>
                  <a:pt x="661023" y="478704"/>
                  <a:pt x="718056" y="544152"/>
                </a:cubicBezTo>
                <a:cubicBezTo>
                  <a:pt x="775089" y="609600"/>
                  <a:pt x="836798" y="686268"/>
                  <a:pt x="886351" y="740496"/>
                </a:cubicBezTo>
                <a:cubicBezTo>
                  <a:pt x="935904" y="794724"/>
                  <a:pt x="961149" y="822774"/>
                  <a:pt x="1015377" y="869522"/>
                </a:cubicBezTo>
                <a:cubicBezTo>
                  <a:pt x="1069605" y="916270"/>
                  <a:pt x="1145337" y="987328"/>
                  <a:pt x="1211720" y="1020987"/>
                </a:cubicBezTo>
                <a:cubicBezTo>
                  <a:pt x="1278103" y="1054646"/>
                  <a:pt x="1344485" y="1071475"/>
                  <a:pt x="1413673" y="1071475"/>
                </a:cubicBezTo>
                <a:cubicBezTo>
                  <a:pt x="1482861" y="1071475"/>
                  <a:pt x="1559528" y="1053711"/>
                  <a:pt x="1626846" y="1020987"/>
                </a:cubicBezTo>
                <a:cubicBezTo>
                  <a:pt x="1694164" y="988263"/>
                  <a:pt x="1736238" y="952735"/>
                  <a:pt x="1817580" y="875132"/>
                </a:cubicBezTo>
                <a:cubicBezTo>
                  <a:pt x="1898922" y="797529"/>
                  <a:pt x="2114900" y="555372"/>
                  <a:pt x="2114900" y="555372"/>
                </a:cubicBezTo>
                <a:lnTo>
                  <a:pt x="2114900" y="555372"/>
                </a:lnTo>
              </a:path>
            </a:pathLst>
          </a:cu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787330" y="197465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642409" y="201392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753758" y="2103680"/>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881849" y="216538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471727" y="269514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5667465" y="262782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5625859" y="270635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5487251" y="27873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447982" y="293286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268321" y="28935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329616" y="300821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5268320" y="31270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5111246" y="317519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881244" y="304430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4959781" y="314551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513417" y="285145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763437" y="298051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692083" y="304857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4758988" y="31359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578644" y="285873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bject 3"/>
          <p:cNvSpPr txBox="1"/>
          <p:nvPr/>
        </p:nvSpPr>
        <p:spPr>
          <a:xfrm>
            <a:off x="4568847" y="3617034"/>
            <a:ext cx="244894"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X</a:t>
            </a:r>
            <a:endParaRPr sz="1200" dirty="0">
              <a:latin typeface="Avenir Book" charset="0"/>
              <a:ea typeface="Avenir Book" charset="0"/>
              <a:cs typeface="Avenir Book" charset="0"/>
            </a:endParaRPr>
          </a:p>
        </p:txBody>
      </p:sp>
      <p:sp>
        <p:nvSpPr>
          <p:cNvPr id="67" name="object 3"/>
          <p:cNvSpPr txBox="1"/>
          <p:nvPr/>
        </p:nvSpPr>
        <p:spPr>
          <a:xfrm>
            <a:off x="3394604" y="2433987"/>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Y</a:t>
            </a:r>
            <a:endParaRPr sz="1200" dirty="0">
              <a:latin typeface="Avenir Book" charset="0"/>
              <a:ea typeface="Avenir Book" charset="0"/>
              <a:cs typeface="Avenir Book" charset="0"/>
            </a:endParaRPr>
          </a:p>
        </p:txBody>
      </p:sp>
      <p:cxnSp>
        <p:nvCxnSpPr>
          <p:cNvPr id="69" name="Straight Arrow Connector 68"/>
          <p:cNvCxnSpPr/>
          <p:nvPr/>
        </p:nvCxnSpPr>
        <p:spPr>
          <a:xfrm flipV="1">
            <a:off x="6183124" y="1524000"/>
            <a:ext cx="10160" cy="216408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6183124" y="3688080"/>
            <a:ext cx="2174240" cy="1016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1" name="Freeform 70"/>
          <p:cNvSpPr/>
          <p:nvPr/>
        </p:nvSpPr>
        <p:spPr>
          <a:xfrm>
            <a:off x="6187799" y="2092461"/>
            <a:ext cx="2114900" cy="1071475"/>
          </a:xfrm>
          <a:custGeom>
            <a:avLst/>
            <a:gdLst>
              <a:gd name="connsiteX0" fmla="*/ 0 w 2114900"/>
              <a:gd name="connsiteY0" fmla="*/ 0 h 1071475"/>
              <a:gd name="connsiteX1" fmla="*/ 201953 w 2114900"/>
              <a:gd name="connsiteY1" fmla="*/ 39269 h 1071475"/>
              <a:gd name="connsiteX2" fmla="*/ 409516 w 2114900"/>
              <a:gd name="connsiteY2" fmla="*/ 207564 h 1071475"/>
              <a:gd name="connsiteX3" fmla="*/ 544152 w 2114900"/>
              <a:gd name="connsiteY3" fmla="*/ 347809 h 1071475"/>
              <a:gd name="connsiteX4" fmla="*/ 718056 w 2114900"/>
              <a:gd name="connsiteY4" fmla="*/ 544152 h 1071475"/>
              <a:gd name="connsiteX5" fmla="*/ 886351 w 2114900"/>
              <a:gd name="connsiteY5" fmla="*/ 740496 h 1071475"/>
              <a:gd name="connsiteX6" fmla="*/ 1015377 w 2114900"/>
              <a:gd name="connsiteY6" fmla="*/ 869522 h 1071475"/>
              <a:gd name="connsiteX7" fmla="*/ 1211720 w 2114900"/>
              <a:gd name="connsiteY7" fmla="*/ 1020987 h 1071475"/>
              <a:gd name="connsiteX8" fmla="*/ 1413673 w 2114900"/>
              <a:gd name="connsiteY8" fmla="*/ 1071475 h 1071475"/>
              <a:gd name="connsiteX9" fmla="*/ 1626846 w 2114900"/>
              <a:gd name="connsiteY9" fmla="*/ 1020987 h 1071475"/>
              <a:gd name="connsiteX10" fmla="*/ 1817580 w 2114900"/>
              <a:gd name="connsiteY10" fmla="*/ 875132 h 1071475"/>
              <a:gd name="connsiteX11" fmla="*/ 2114900 w 2114900"/>
              <a:gd name="connsiteY11" fmla="*/ 555372 h 1071475"/>
              <a:gd name="connsiteX12" fmla="*/ 2114900 w 2114900"/>
              <a:gd name="connsiteY12" fmla="*/ 555372 h 10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4900" h="1071475">
                <a:moveTo>
                  <a:pt x="0" y="0"/>
                </a:moveTo>
                <a:cubicBezTo>
                  <a:pt x="66850" y="2337"/>
                  <a:pt x="133700" y="4675"/>
                  <a:pt x="201953" y="39269"/>
                </a:cubicBezTo>
                <a:cubicBezTo>
                  <a:pt x="270206" y="73863"/>
                  <a:pt x="352483" y="156141"/>
                  <a:pt x="409516" y="207564"/>
                </a:cubicBezTo>
                <a:cubicBezTo>
                  <a:pt x="466549" y="258987"/>
                  <a:pt x="492729" y="291711"/>
                  <a:pt x="544152" y="347809"/>
                </a:cubicBezTo>
                <a:cubicBezTo>
                  <a:pt x="595575" y="403907"/>
                  <a:pt x="661023" y="478704"/>
                  <a:pt x="718056" y="544152"/>
                </a:cubicBezTo>
                <a:cubicBezTo>
                  <a:pt x="775089" y="609600"/>
                  <a:pt x="836798" y="686268"/>
                  <a:pt x="886351" y="740496"/>
                </a:cubicBezTo>
                <a:cubicBezTo>
                  <a:pt x="935904" y="794724"/>
                  <a:pt x="961149" y="822774"/>
                  <a:pt x="1015377" y="869522"/>
                </a:cubicBezTo>
                <a:cubicBezTo>
                  <a:pt x="1069605" y="916270"/>
                  <a:pt x="1145337" y="987328"/>
                  <a:pt x="1211720" y="1020987"/>
                </a:cubicBezTo>
                <a:cubicBezTo>
                  <a:pt x="1278103" y="1054646"/>
                  <a:pt x="1344485" y="1071475"/>
                  <a:pt x="1413673" y="1071475"/>
                </a:cubicBezTo>
                <a:cubicBezTo>
                  <a:pt x="1482861" y="1071475"/>
                  <a:pt x="1559528" y="1053711"/>
                  <a:pt x="1626846" y="1020987"/>
                </a:cubicBezTo>
                <a:cubicBezTo>
                  <a:pt x="1694164" y="988263"/>
                  <a:pt x="1736238" y="952735"/>
                  <a:pt x="1817580" y="875132"/>
                </a:cubicBezTo>
                <a:cubicBezTo>
                  <a:pt x="1898922" y="797529"/>
                  <a:pt x="2114900" y="555372"/>
                  <a:pt x="2114900" y="555372"/>
                </a:cubicBezTo>
                <a:lnTo>
                  <a:pt x="2114900" y="555372"/>
                </a:lnTo>
              </a:path>
            </a:pathLst>
          </a:cu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6344027" y="197465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6199106" y="201392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6310455" y="2103680"/>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6438546" y="216538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7028424" y="269514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8224162" y="262782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8182556" y="270635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8043948" y="27873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8004679" y="293286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7825018" y="28935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7886313" y="300821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7825017" y="31270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7667943" y="317519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7437941" y="304430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7516478" y="314551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7070114" y="285145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7320134" y="298051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7248780" y="304857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7315685" y="31359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8135341" y="285873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bject 3"/>
          <p:cNvSpPr txBox="1"/>
          <p:nvPr/>
        </p:nvSpPr>
        <p:spPr>
          <a:xfrm>
            <a:off x="7125544" y="3617034"/>
            <a:ext cx="244894"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X</a:t>
            </a:r>
            <a:endParaRPr sz="1200" dirty="0">
              <a:latin typeface="Avenir Book" charset="0"/>
              <a:ea typeface="Avenir Book" charset="0"/>
              <a:cs typeface="Avenir Book" charset="0"/>
            </a:endParaRPr>
          </a:p>
        </p:txBody>
      </p:sp>
      <p:sp>
        <p:nvSpPr>
          <p:cNvPr id="93" name="object 3"/>
          <p:cNvSpPr txBox="1"/>
          <p:nvPr/>
        </p:nvSpPr>
        <p:spPr>
          <a:xfrm>
            <a:off x="5951301" y="2433987"/>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Y</a:t>
            </a:r>
            <a:endParaRPr sz="1200" dirty="0">
              <a:latin typeface="Avenir Book" charset="0"/>
              <a:ea typeface="Avenir Book" charset="0"/>
              <a:cs typeface="Avenir Book" charset="0"/>
            </a:endParaRPr>
          </a:p>
        </p:txBody>
      </p:sp>
      <p:sp>
        <p:nvSpPr>
          <p:cNvPr id="94" name="object 3"/>
          <p:cNvSpPr txBox="1"/>
          <p:nvPr/>
        </p:nvSpPr>
        <p:spPr>
          <a:xfrm>
            <a:off x="1071475" y="1124122"/>
            <a:ext cx="2114900" cy="371897"/>
          </a:xfrm>
          <a:prstGeom prst="rect">
            <a:avLst/>
          </a:prstGeom>
        </p:spPr>
        <p:txBody>
          <a:bodyPr vert="horz" wrap="square" lIns="0" tIns="0" rIns="0" bIns="0" rtlCol="0" anchor="ctr">
            <a:spAutoFit/>
          </a:bodyPr>
          <a:lstStyle/>
          <a:p>
            <a:pPr marL="9525" marR="3810" algn="ctr">
              <a:lnSpc>
                <a:spcPts val="2850"/>
              </a:lnSpc>
            </a:pPr>
            <a:r>
              <a:rPr lang="en-US" sz="1600">
                <a:latin typeface="Avenir Book" charset="0"/>
                <a:ea typeface="Avenir Book" charset="0"/>
                <a:cs typeface="Avenir Book" charset="0"/>
              </a:rPr>
              <a:t>Polynomial Degree </a:t>
            </a:r>
            <a:r>
              <a:rPr lang="en-US" sz="1600" dirty="0">
                <a:latin typeface="Avenir Book" charset="0"/>
                <a:ea typeface="Avenir Book" charset="0"/>
                <a:cs typeface="Avenir Book" charset="0"/>
              </a:rPr>
              <a:t>= 1</a:t>
            </a:r>
            <a:endParaRPr sz="1600" dirty="0">
              <a:latin typeface="Avenir Book" charset="0"/>
              <a:ea typeface="Avenir Book" charset="0"/>
              <a:cs typeface="Avenir Book" charset="0"/>
            </a:endParaRPr>
          </a:p>
        </p:txBody>
      </p:sp>
      <p:sp>
        <p:nvSpPr>
          <p:cNvPr id="98" name="object 3"/>
          <p:cNvSpPr txBox="1"/>
          <p:nvPr/>
        </p:nvSpPr>
        <p:spPr>
          <a:xfrm>
            <a:off x="3628850" y="1124122"/>
            <a:ext cx="2114900" cy="371897"/>
          </a:xfrm>
          <a:prstGeom prst="rect">
            <a:avLst/>
          </a:prstGeom>
        </p:spPr>
        <p:txBody>
          <a:bodyPr vert="horz" wrap="square" lIns="0" tIns="0" rIns="0" bIns="0" rtlCol="0" anchor="ctr">
            <a:spAutoFit/>
          </a:bodyPr>
          <a:lstStyle/>
          <a:p>
            <a:pPr marL="9525" marR="3810" algn="ctr">
              <a:lnSpc>
                <a:spcPts val="2850"/>
              </a:lnSpc>
            </a:pPr>
            <a:r>
              <a:rPr lang="en-US" sz="1600" dirty="0">
                <a:latin typeface="Avenir Book" charset="0"/>
                <a:ea typeface="Avenir Book" charset="0"/>
                <a:cs typeface="Avenir Book" charset="0"/>
              </a:rPr>
              <a:t>Polynomial Degree = 4</a:t>
            </a:r>
            <a:endParaRPr sz="1600" dirty="0">
              <a:latin typeface="Avenir Book" charset="0"/>
              <a:ea typeface="Avenir Book" charset="0"/>
              <a:cs typeface="Avenir Book" charset="0"/>
            </a:endParaRPr>
          </a:p>
        </p:txBody>
      </p:sp>
      <p:sp>
        <p:nvSpPr>
          <p:cNvPr id="99" name="object 3"/>
          <p:cNvSpPr txBox="1"/>
          <p:nvPr/>
        </p:nvSpPr>
        <p:spPr>
          <a:xfrm>
            <a:off x="6154442" y="1124122"/>
            <a:ext cx="2309936" cy="371897"/>
          </a:xfrm>
          <a:prstGeom prst="rect">
            <a:avLst/>
          </a:prstGeom>
        </p:spPr>
        <p:txBody>
          <a:bodyPr vert="horz" wrap="square" lIns="0" tIns="0" rIns="0" bIns="0" rtlCol="0" anchor="ctr">
            <a:spAutoFit/>
          </a:bodyPr>
          <a:lstStyle/>
          <a:p>
            <a:pPr marL="9525" marR="3810" algn="ctr">
              <a:lnSpc>
                <a:spcPts val="2850"/>
              </a:lnSpc>
            </a:pPr>
            <a:r>
              <a:rPr lang="en-US" sz="1600">
                <a:latin typeface="Avenir Book" charset="0"/>
                <a:ea typeface="Avenir Book" charset="0"/>
                <a:cs typeface="Avenir Book" charset="0"/>
              </a:rPr>
              <a:t>Polynomial Degree = 15</a:t>
            </a:r>
            <a:endParaRPr sz="1600" dirty="0">
              <a:latin typeface="Avenir Book" charset="0"/>
              <a:ea typeface="Avenir Book" charset="0"/>
              <a:cs typeface="Avenir Book" charset="0"/>
            </a:endParaRPr>
          </a:p>
        </p:txBody>
      </p:sp>
    </p:spTree>
    <p:extLst>
      <p:ext uri="{BB962C8B-B14F-4D97-AF65-F5344CB8AC3E}">
        <p14:creationId xmlns:p14="http://schemas.microsoft.com/office/powerpoint/2010/main" val="1961198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err="1">
                <a:latin typeface="Avenir Book" charset="0"/>
                <a:ea typeface="Avenir Book" charset="0"/>
                <a:cs typeface="Avenir Book" charset="0"/>
              </a:rPr>
              <a:t>Underfitting</a:t>
            </a:r>
            <a:r>
              <a:rPr lang="en-US" sz="3000" spc="-26" dirty="0">
                <a:latin typeface="Avenir Book" charset="0"/>
                <a:ea typeface="Avenir Book" charset="0"/>
                <a:cs typeface="Avenir Book" charset="0"/>
              </a:rPr>
              <a:t> vs Overfitting</a:t>
            </a:r>
          </a:p>
        </p:txBody>
      </p:sp>
      <p:sp>
        <p:nvSpPr>
          <p:cNvPr id="4" name="Rectangle 3"/>
          <p:cNvSpPr/>
          <p:nvPr/>
        </p:nvSpPr>
        <p:spPr>
          <a:xfrm>
            <a:off x="1480137" y="3956363"/>
            <a:ext cx="1422184" cy="369332"/>
          </a:xfrm>
          <a:prstGeom prst="rect">
            <a:avLst/>
          </a:prstGeom>
        </p:spPr>
        <p:txBody>
          <a:bodyPr wrap="none">
            <a:spAutoFit/>
          </a:bodyPr>
          <a:lstStyle/>
          <a:p>
            <a:r>
              <a:rPr lang="en-US" sz="1800" b="1" dirty="0">
                <a:solidFill>
                  <a:schemeClr val="bg1"/>
                </a:solidFill>
                <a:latin typeface="Avenir Book" charset="0"/>
                <a:ea typeface="Avenir Book" charset="0"/>
                <a:cs typeface="Avenir Book" charset="0"/>
              </a:rPr>
              <a:t>Underfitting</a:t>
            </a:r>
          </a:p>
        </p:txBody>
      </p:sp>
      <p:sp>
        <p:nvSpPr>
          <p:cNvPr id="7" name="Rectangle 6"/>
          <p:cNvSpPr/>
          <p:nvPr/>
        </p:nvSpPr>
        <p:spPr>
          <a:xfrm>
            <a:off x="4147289" y="3956363"/>
            <a:ext cx="1200970" cy="369332"/>
          </a:xfrm>
          <a:prstGeom prst="rect">
            <a:avLst/>
          </a:prstGeom>
        </p:spPr>
        <p:txBody>
          <a:bodyPr wrap="none">
            <a:spAutoFit/>
          </a:bodyPr>
          <a:lstStyle/>
          <a:p>
            <a:r>
              <a:rPr lang="en-US" sz="1800" b="1" dirty="0">
                <a:solidFill>
                  <a:schemeClr val="bg1"/>
                </a:solidFill>
                <a:latin typeface="Avenir Book" charset="0"/>
                <a:ea typeface="Avenir Book" charset="0"/>
                <a:cs typeface="Avenir Book" charset="0"/>
              </a:rPr>
              <a:t>Just Right</a:t>
            </a:r>
          </a:p>
        </p:txBody>
      </p:sp>
      <p:sp>
        <p:nvSpPr>
          <p:cNvPr id="8" name="Rectangle 7"/>
          <p:cNvSpPr/>
          <p:nvPr/>
        </p:nvSpPr>
        <p:spPr>
          <a:xfrm>
            <a:off x="6593228" y="3956363"/>
            <a:ext cx="1297150" cy="369332"/>
          </a:xfrm>
          <a:prstGeom prst="rect">
            <a:avLst/>
          </a:prstGeom>
        </p:spPr>
        <p:txBody>
          <a:bodyPr wrap="none">
            <a:spAutoFit/>
          </a:bodyPr>
          <a:lstStyle/>
          <a:p>
            <a:r>
              <a:rPr lang="en-US" sz="1800" b="1" dirty="0">
                <a:solidFill>
                  <a:schemeClr val="bg1"/>
                </a:solidFill>
                <a:latin typeface="Avenir Book" charset="0"/>
                <a:ea typeface="Avenir Book" charset="0"/>
                <a:cs typeface="Avenir Book" charset="0"/>
              </a:rPr>
              <a:t>Overfitting</a:t>
            </a:r>
          </a:p>
        </p:txBody>
      </p:sp>
      <p:cxnSp>
        <p:nvCxnSpPr>
          <p:cNvPr id="10" name="Straight Arrow Connector 9"/>
          <p:cNvCxnSpPr/>
          <p:nvPr/>
        </p:nvCxnSpPr>
        <p:spPr>
          <a:xfrm flipV="1">
            <a:off x="1066800" y="1524000"/>
            <a:ext cx="10160" cy="216408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066800" y="3688080"/>
            <a:ext cx="2174240" cy="1016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1071475" y="2092461"/>
            <a:ext cx="2114900" cy="1071475"/>
          </a:xfrm>
          <a:custGeom>
            <a:avLst/>
            <a:gdLst>
              <a:gd name="connsiteX0" fmla="*/ 0 w 2114900"/>
              <a:gd name="connsiteY0" fmla="*/ 0 h 1071475"/>
              <a:gd name="connsiteX1" fmla="*/ 201953 w 2114900"/>
              <a:gd name="connsiteY1" fmla="*/ 39269 h 1071475"/>
              <a:gd name="connsiteX2" fmla="*/ 409516 w 2114900"/>
              <a:gd name="connsiteY2" fmla="*/ 207564 h 1071475"/>
              <a:gd name="connsiteX3" fmla="*/ 544152 w 2114900"/>
              <a:gd name="connsiteY3" fmla="*/ 347809 h 1071475"/>
              <a:gd name="connsiteX4" fmla="*/ 718056 w 2114900"/>
              <a:gd name="connsiteY4" fmla="*/ 544152 h 1071475"/>
              <a:gd name="connsiteX5" fmla="*/ 886351 w 2114900"/>
              <a:gd name="connsiteY5" fmla="*/ 740496 h 1071475"/>
              <a:gd name="connsiteX6" fmla="*/ 1015377 w 2114900"/>
              <a:gd name="connsiteY6" fmla="*/ 869522 h 1071475"/>
              <a:gd name="connsiteX7" fmla="*/ 1211720 w 2114900"/>
              <a:gd name="connsiteY7" fmla="*/ 1020987 h 1071475"/>
              <a:gd name="connsiteX8" fmla="*/ 1413673 w 2114900"/>
              <a:gd name="connsiteY8" fmla="*/ 1071475 h 1071475"/>
              <a:gd name="connsiteX9" fmla="*/ 1626846 w 2114900"/>
              <a:gd name="connsiteY9" fmla="*/ 1020987 h 1071475"/>
              <a:gd name="connsiteX10" fmla="*/ 1817580 w 2114900"/>
              <a:gd name="connsiteY10" fmla="*/ 875132 h 1071475"/>
              <a:gd name="connsiteX11" fmla="*/ 2114900 w 2114900"/>
              <a:gd name="connsiteY11" fmla="*/ 555372 h 1071475"/>
              <a:gd name="connsiteX12" fmla="*/ 2114900 w 2114900"/>
              <a:gd name="connsiteY12" fmla="*/ 555372 h 10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4900" h="1071475">
                <a:moveTo>
                  <a:pt x="0" y="0"/>
                </a:moveTo>
                <a:cubicBezTo>
                  <a:pt x="66850" y="2337"/>
                  <a:pt x="133700" y="4675"/>
                  <a:pt x="201953" y="39269"/>
                </a:cubicBezTo>
                <a:cubicBezTo>
                  <a:pt x="270206" y="73863"/>
                  <a:pt x="352483" y="156141"/>
                  <a:pt x="409516" y="207564"/>
                </a:cubicBezTo>
                <a:cubicBezTo>
                  <a:pt x="466549" y="258987"/>
                  <a:pt x="492729" y="291711"/>
                  <a:pt x="544152" y="347809"/>
                </a:cubicBezTo>
                <a:cubicBezTo>
                  <a:pt x="595575" y="403907"/>
                  <a:pt x="661023" y="478704"/>
                  <a:pt x="718056" y="544152"/>
                </a:cubicBezTo>
                <a:cubicBezTo>
                  <a:pt x="775089" y="609600"/>
                  <a:pt x="836798" y="686268"/>
                  <a:pt x="886351" y="740496"/>
                </a:cubicBezTo>
                <a:cubicBezTo>
                  <a:pt x="935904" y="794724"/>
                  <a:pt x="961149" y="822774"/>
                  <a:pt x="1015377" y="869522"/>
                </a:cubicBezTo>
                <a:cubicBezTo>
                  <a:pt x="1069605" y="916270"/>
                  <a:pt x="1145337" y="987328"/>
                  <a:pt x="1211720" y="1020987"/>
                </a:cubicBezTo>
                <a:cubicBezTo>
                  <a:pt x="1278103" y="1054646"/>
                  <a:pt x="1344485" y="1071475"/>
                  <a:pt x="1413673" y="1071475"/>
                </a:cubicBezTo>
                <a:cubicBezTo>
                  <a:pt x="1482861" y="1071475"/>
                  <a:pt x="1559528" y="1053711"/>
                  <a:pt x="1626846" y="1020987"/>
                </a:cubicBezTo>
                <a:cubicBezTo>
                  <a:pt x="1694164" y="988263"/>
                  <a:pt x="1736238" y="952735"/>
                  <a:pt x="1817580" y="875132"/>
                </a:cubicBezTo>
                <a:cubicBezTo>
                  <a:pt x="1898922" y="797529"/>
                  <a:pt x="2114900" y="555372"/>
                  <a:pt x="2114900" y="555372"/>
                </a:cubicBezTo>
                <a:lnTo>
                  <a:pt x="2114900" y="555372"/>
                </a:lnTo>
              </a:path>
            </a:pathLst>
          </a:cu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1227703" y="197465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082782" y="201392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1194131" y="2103680"/>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1322222" y="216538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1912100" y="269514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3107838" y="262782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3066232" y="270635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927624" y="27873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2888355" y="293286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2708694" y="28935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2769989" y="300821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2708693" y="31270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2551619" y="317519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2321617" y="304430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2400154" y="314551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953790" y="285145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2203810" y="298051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2132456" y="304857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199361" y="31359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3019017" y="285873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1932988" y="209246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bject 3"/>
          <p:cNvSpPr txBox="1"/>
          <p:nvPr/>
        </p:nvSpPr>
        <p:spPr>
          <a:xfrm>
            <a:off x="2009220" y="3617034"/>
            <a:ext cx="244894" cy="371897"/>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X</a:t>
            </a:r>
            <a:endParaRPr sz="1200" dirty="0">
              <a:latin typeface="Avenir Book" charset="0"/>
              <a:ea typeface="Avenir Book" charset="0"/>
              <a:cs typeface="Avenir Book" charset="0"/>
            </a:endParaRPr>
          </a:p>
        </p:txBody>
      </p:sp>
      <p:sp>
        <p:nvSpPr>
          <p:cNvPr id="35" name="object 3"/>
          <p:cNvSpPr txBox="1"/>
          <p:nvPr/>
        </p:nvSpPr>
        <p:spPr>
          <a:xfrm>
            <a:off x="834977" y="2433987"/>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Y</a:t>
            </a:r>
            <a:endParaRPr sz="1200" dirty="0">
              <a:latin typeface="Avenir Book" charset="0"/>
              <a:ea typeface="Avenir Book" charset="0"/>
              <a:cs typeface="Avenir Book" charset="0"/>
            </a:endParaRPr>
          </a:p>
        </p:txBody>
      </p:sp>
      <p:sp>
        <p:nvSpPr>
          <p:cNvPr id="36" name="object 3"/>
          <p:cNvSpPr txBox="1"/>
          <p:nvPr/>
        </p:nvSpPr>
        <p:spPr>
          <a:xfrm>
            <a:off x="2172341" y="1681666"/>
            <a:ext cx="1063588" cy="553998"/>
          </a:xfrm>
          <a:prstGeom prst="rect">
            <a:avLst/>
          </a:prstGeom>
        </p:spPr>
        <p:txBody>
          <a:bodyPr vert="horz" wrap="square" lIns="0" tIns="0" rIns="0" bIns="0" rtlCol="0" anchor="ctr">
            <a:spAutoFit/>
          </a:bodyPr>
          <a:lstStyle/>
          <a:p>
            <a:pPr marL="9525" marR="3810"/>
            <a:r>
              <a:rPr lang="en-US" sz="1200" dirty="0">
                <a:latin typeface="Avenir Book" charset="0"/>
                <a:ea typeface="Avenir Book" charset="0"/>
                <a:cs typeface="Avenir Book" charset="0"/>
              </a:rPr>
              <a:t>Model</a:t>
            </a:r>
          </a:p>
          <a:p>
            <a:pPr marL="9525" marR="3810"/>
            <a:r>
              <a:rPr lang="en-US" sz="1200" dirty="0">
                <a:latin typeface="Avenir Book" charset="0"/>
                <a:ea typeface="Avenir Book" charset="0"/>
                <a:cs typeface="Avenir Book" charset="0"/>
              </a:rPr>
              <a:t>True Function</a:t>
            </a:r>
          </a:p>
          <a:p>
            <a:pPr marL="9525" marR="3810"/>
            <a:r>
              <a:rPr lang="en-US" sz="1200" dirty="0">
                <a:latin typeface="Avenir Book" charset="0"/>
                <a:ea typeface="Avenir Book" charset="0"/>
                <a:cs typeface="Avenir Book" charset="0"/>
              </a:rPr>
              <a:t>Samples</a:t>
            </a:r>
            <a:endParaRPr sz="1200" dirty="0">
              <a:latin typeface="Avenir Book" charset="0"/>
              <a:ea typeface="Avenir Book" charset="0"/>
              <a:cs typeface="Avenir Book" charset="0"/>
            </a:endParaRPr>
          </a:p>
        </p:txBody>
      </p:sp>
      <p:cxnSp>
        <p:nvCxnSpPr>
          <p:cNvPr id="37" name="Straight Connector 36"/>
          <p:cNvCxnSpPr/>
          <p:nvPr/>
        </p:nvCxnSpPr>
        <p:spPr>
          <a:xfrm>
            <a:off x="1874311" y="1943865"/>
            <a:ext cx="220356" cy="0"/>
          </a:xfrm>
          <a:prstGeom prst="line">
            <a:avLst/>
          </a:prstGeom>
          <a:ln w="254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874311" y="1775950"/>
            <a:ext cx="220356"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066800" y="2347449"/>
            <a:ext cx="2119575" cy="82774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41" name="Freeform 40"/>
          <p:cNvSpPr/>
          <p:nvPr/>
        </p:nvSpPr>
        <p:spPr>
          <a:xfrm>
            <a:off x="3626427" y="2078182"/>
            <a:ext cx="2119746" cy="1111155"/>
          </a:xfrm>
          <a:custGeom>
            <a:avLst/>
            <a:gdLst>
              <a:gd name="connsiteX0" fmla="*/ 0 w 2119746"/>
              <a:gd name="connsiteY0" fmla="*/ 0 h 1111155"/>
              <a:gd name="connsiteX1" fmla="*/ 197428 w 2119746"/>
              <a:gd name="connsiteY1" fmla="*/ 41563 h 1111155"/>
              <a:gd name="connsiteX2" fmla="*/ 353291 w 2119746"/>
              <a:gd name="connsiteY2" fmla="*/ 166254 h 1111155"/>
              <a:gd name="connsiteX3" fmla="*/ 571500 w 2119746"/>
              <a:gd name="connsiteY3" fmla="*/ 374073 h 1111155"/>
              <a:gd name="connsiteX4" fmla="*/ 748146 w 2119746"/>
              <a:gd name="connsiteY4" fmla="*/ 571500 h 1111155"/>
              <a:gd name="connsiteX5" fmla="*/ 997528 w 2119746"/>
              <a:gd name="connsiteY5" fmla="*/ 872836 h 1111155"/>
              <a:gd name="connsiteX6" fmla="*/ 1257300 w 2119746"/>
              <a:gd name="connsiteY6" fmla="*/ 1049482 h 1111155"/>
              <a:gd name="connsiteX7" fmla="*/ 1548246 w 2119746"/>
              <a:gd name="connsiteY7" fmla="*/ 1101436 h 1111155"/>
              <a:gd name="connsiteX8" fmla="*/ 1880755 w 2119746"/>
              <a:gd name="connsiteY8" fmla="*/ 872836 h 1111155"/>
              <a:gd name="connsiteX9" fmla="*/ 2119746 w 2119746"/>
              <a:gd name="connsiteY9" fmla="*/ 571500 h 111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19746" h="1111155">
                <a:moveTo>
                  <a:pt x="0" y="0"/>
                </a:moveTo>
                <a:cubicBezTo>
                  <a:pt x="69273" y="6927"/>
                  <a:pt x="138546" y="13854"/>
                  <a:pt x="197428" y="41563"/>
                </a:cubicBezTo>
                <a:cubicBezTo>
                  <a:pt x="256310" y="69272"/>
                  <a:pt x="290946" y="110836"/>
                  <a:pt x="353291" y="166254"/>
                </a:cubicBezTo>
                <a:cubicBezTo>
                  <a:pt x="415636" y="221672"/>
                  <a:pt x="505691" y="306532"/>
                  <a:pt x="571500" y="374073"/>
                </a:cubicBezTo>
                <a:cubicBezTo>
                  <a:pt x="637309" y="441614"/>
                  <a:pt x="677141" y="488373"/>
                  <a:pt x="748146" y="571500"/>
                </a:cubicBezTo>
                <a:cubicBezTo>
                  <a:pt x="819151" y="654627"/>
                  <a:pt x="912669" y="793173"/>
                  <a:pt x="997528" y="872836"/>
                </a:cubicBezTo>
                <a:cubicBezTo>
                  <a:pt x="1082387" y="952499"/>
                  <a:pt x="1165514" y="1011382"/>
                  <a:pt x="1257300" y="1049482"/>
                </a:cubicBezTo>
                <a:cubicBezTo>
                  <a:pt x="1349086" y="1087582"/>
                  <a:pt x="1444337" y="1130877"/>
                  <a:pt x="1548246" y="1101436"/>
                </a:cubicBezTo>
                <a:cubicBezTo>
                  <a:pt x="1652155" y="1071995"/>
                  <a:pt x="1785505" y="961159"/>
                  <a:pt x="1880755" y="872836"/>
                </a:cubicBezTo>
                <a:cubicBezTo>
                  <a:pt x="1976005" y="784513"/>
                  <a:pt x="2119746" y="571500"/>
                  <a:pt x="2119746" y="571500"/>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p:nvSpPr>
        <p:spPr>
          <a:xfrm>
            <a:off x="6213764" y="1558636"/>
            <a:ext cx="2088572" cy="2026759"/>
          </a:xfrm>
          <a:custGeom>
            <a:avLst/>
            <a:gdLst>
              <a:gd name="connsiteX0" fmla="*/ 0 w 2088572"/>
              <a:gd name="connsiteY0" fmla="*/ 0 h 2026759"/>
              <a:gd name="connsiteX1" fmla="*/ 20781 w 2088572"/>
              <a:gd name="connsiteY1" fmla="*/ 2015837 h 2026759"/>
              <a:gd name="connsiteX2" fmla="*/ 93518 w 2088572"/>
              <a:gd name="connsiteY2" fmla="*/ 789709 h 2026759"/>
              <a:gd name="connsiteX3" fmla="*/ 135081 w 2088572"/>
              <a:gd name="connsiteY3" fmla="*/ 446809 h 2026759"/>
              <a:gd name="connsiteX4" fmla="*/ 218209 w 2088572"/>
              <a:gd name="connsiteY4" fmla="*/ 696191 h 2026759"/>
              <a:gd name="connsiteX5" fmla="*/ 322118 w 2088572"/>
              <a:gd name="connsiteY5" fmla="*/ 394855 h 2026759"/>
              <a:gd name="connsiteX6" fmla="*/ 374072 w 2088572"/>
              <a:gd name="connsiteY6" fmla="*/ 228600 h 2026759"/>
              <a:gd name="connsiteX7" fmla="*/ 436418 w 2088572"/>
              <a:gd name="connsiteY7" fmla="*/ 374073 h 2026759"/>
              <a:gd name="connsiteX8" fmla="*/ 540327 w 2088572"/>
              <a:gd name="connsiteY8" fmla="*/ 1111828 h 2026759"/>
              <a:gd name="connsiteX9" fmla="*/ 644236 w 2088572"/>
              <a:gd name="connsiteY9" fmla="*/ 1361209 h 2026759"/>
              <a:gd name="connsiteX10" fmla="*/ 758536 w 2088572"/>
              <a:gd name="connsiteY10" fmla="*/ 1215737 h 2026759"/>
              <a:gd name="connsiteX11" fmla="*/ 852054 w 2088572"/>
              <a:gd name="connsiteY11" fmla="*/ 1194955 h 2026759"/>
              <a:gd name="connsiteX12" fmla="*/ 997527 w 2088572"/>
              <a:gd name="connsiteY12" fmla="*/ 1517073 h 2026759"/>
              <a:gd name="connsiteX13" fmla="*/ 1143000 w 2088572"/>
              <a:gd name="connsiteY13" fmla="*/ 1506682 h 2026759"/>
              <a:gd name="connsiteX14" fmla="*/ 1267691 w 2088572"/>
              <a:gd name="connsiteY14" fmla="*/ 1485900 h 2026759"/>
              <a:gd name="connsiteX15" fmla="*/ 1402772 w 2088572"/>
              <a:gd name="connsiteY15" fmla="*/ 1683328 h 2026759"/>
              <a:gd name="connsiteX16" fmla="*/ 1548245 w 2088572"/>
              <a:gd name="connsiteY16" fmla="*/ 1652155 h 2026759"/>
              <a:gd name="connsiteX17" fmla="*/ 1652154 w 2088572"/>
              <a:gd name="connsiteY17" fmla="*/ 1496291 h 2026759"/>
              <a:gd name="connsiteX18" fmla="*/ 1818409 w 2088572"/>
              <a:gd name="connsiteY18" fmla="*/ 1454728 h 2026759"/>
              <a:gd name="connsiteX19" fmla="*/ 1870363 w 2088572"/>
              <a:gd name="connsiteY19" fmla="*/ 1278082 h 2026759"/>
              <a:gd name="connsiteX20" fmla="*/ 1995054 w 2088572"/>
              <a:gd name="connsiteY20" fmla="*/ 1246909 h 2026759"/>
              <a:gd name="connsiteX21" fmla="*/ 2026227 w 2088572"/>
              <a:gd name="connsiteY21" fmla="*/ 1143000 h 2026759"/>
              <a:gd name="connsiteX22" fmla="*/ 2067791 w 2088572"/>
              <a:gd name="connsiteY22" fmla="*/ 1558637 h 2026759"/>
              <a:gd name="connsiteX23" fmla="*/ 2078181 w 2088572"/>
              <a:gd name="connsiteY23" fmla="*/ 1558637 h 2026759"/>
              <a:gd name="connsiteX24" fmla="*/ 2088572 w 2088572"/>
              <a:gd name="connsiteY24" fmla="*/ 1569028 h 2026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088572" h="2026759">
                <a:moveTo>
                  <a:pt x="0" y="0"/>
                </a:moveTo>
                <a:cubicBezTo>
                  <a:pt x="2597" y="942109"/>
                  <a:pt x="5195" y="1884219"/>
                  <a:pt x="20781" y="2015837"/>
                </a:cubicBezTo>
                <a:cubicBezTo>
                  <a:pt x="36367" y="2147455"/>
                  <a:pt x="74468" y="1051214"/>
                  <a:pt x="93518" y="789709"/>
                </a:cubicBezTo>
                <a:cubicBezTo>
                  <a:pt x="112568" y="528204"/>
                  <a:pt x="114299" y="462395"/>
                  <a:pt x="135081" y="446809"/>
                </a:cubicBezTo>
                <a:cubicBezTo>
                  <a:pt x="155863" y="431223"/>
                  <a:pt x="187036" y="704850"/>
                  <a:pt x="218209" y="696191"/>
                </a:cubicBezTo>
                <a:cubicBezTo>
                  <a:pt x="249382" y="687532"/>
                  <a:pt x="296141" y="472787"/>
                  <a:pt x="322118" y="394855"/>
                </a:cubicBezTo>
                <a:cubicBezTo>
                  <a:pt x="348095" y="316923"/>
                  <a:pt x="355022" y="232064"/>
                  <a:pt x="374072" y="228600"/>
                </a:cubicBezTo>
                <a:cubicBezTo>
                  <a:pt x="393122" y="225136"/>
                  <a:pt x="408709" y="226868"/>
                  <a:pt x="436418" y="374073"/>
                </a:cubicBezTo>
                <a:cubicBezTo>
                  <a:pt x="464127" y="521278"/>
                  <a:pt x="505691" y="947305"/>
                  <a:pt x="540327" y="1111828"/>
                </a:cubicBezTo>
                <a:cubicBezTo>
                  <a:pt x="574963" y="1276351"/>
                  <a:pt x="607868" y="1343891"/>
                  <a:pt x="644236" y="1361209"/>
                </a:cubicBezTo>
                <a:cubicBezTo>
                  <a:pt x="680604" y="1378527"/>
                  <a:pt x="723900" y="1243446"/>
                  <a:pt x="758536" y="1215737"/>
                </a:cubicBezTo>
                <a:cubicBezTo>
                  <a:pt x="793172" y="1188028"/>
                  <a:pt x="812222" y="1144732"/>
                  <a:pt x="852054" y="1194955"/>
                </a:cubicBezTo>
                <a:cubicBezTo>
                  <a:pt x="891886" y="1245178"/>
                  <a:pt x="949036" y="1465119"/>
                  <a:pt x="997527" y="1517073"/>
                </a:cubicBezTo>
                <a:cubicBezTo>
                  <a:pt x="1046018" y="1569027"/>
                  <a:pt x="1097973" y="1511878"/>
                  <a:pt x="1143000" y="1506682"/>
                </a:cubicBezTo>
                <a:cubicBezTo>
                  <a:pt x="1188027" y="1501487"/>
                  <a:pt x="1224396" y="1456459"/>
                  <a:pt x="1267691" y="1485900"/>
                </a:cubicBezTo>
                <a:cubicBezTo>
                  <a:pt x="1310986" y="1515341"/>
                  <a:pt x="1356013" y="1655619"/>
                  <a:pt x="1402772" y="1683328"/>
                </a:cubicBezTo>
                <a:cubicBezTo>
                  <a:pt x="1449531" y="1711037"/>
                  <a:pt x="1506682" y="1683328"/>
                  <a:pt x="1548245" y="1652155"/>
                </a:cubicBezTo>
                <a:cubicBezTo>
                  <a:pt x="1589808" y="1620982"/>
                  <a:pt x="1607127" y="1529196"/>
                  <a:pt x="1652154" y="1496291"/>
                </a:cubicBezTo>
                <a:cubicBezTo>
                  <a:pt x="1697181" y="1463387"/>
                  <a:pt x="1782041" y="1491096"/>
                  <a:pt x="1818409" y="1454728"/>
                </a:cubicBezTo>
                <a:cubicBezTo>
                  <a:pt x="1854777" y="1418360"/>
                  <a:pt x="1840922" y="1312718"/>
                  <a:pt x="1870363" y="1278082"/>
                </a:cubicBezTo>
                <a:cubicBezTo>
                  <a:pt x="1899804" y="1243446"/>
                  <a:pt x="1969077" y="1269423"/>
                  <a:pt x="1995054" y="1246909"/>
                </a:cubicBezTo>
                <a:cubicBezTo>
                  <a:pt x="2021031" y="1224395"/>
                  <a:pt x="2014104" y="1091045"/>
                  <a:pt x="2026227" y="1143000"/>
                </a:cubicBezTo>
                <a:cubicBezTo>
                  <a:pt x="2038350" y="1194955"/>
                  <a:pt x="2059132" y="1489364"/>
                  <a:pt x="2067791" y="1558637"/>
                </a:cubicBezTo>
                <a:cubicBezTo>
                  <a:pt x="2076450" y="1627910"/>
                  <a:pt x="2074718" y="1556905"/>
                  <a:pt x="2078181" y="1558637"/>
                </a:cubicBezTo>
                <a:cubicBezTo>
                  <a:pt x="2081645" y="1560369"/>
                  <a:pt x="2088572" y="1569028"/>
                  <a:pt x="2088572" y="1569028"/>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Arrow Connector 42"/>
          <p:cNvCxnSpPr/>
          <p:nvPr/>
        </p:nvCxnSpPr>
        <p:spPr>
          <a:xfrm flipV="1">
            <a:off x="3626427" y="1524000"/>
            <a:ext cx="10160" cy="216408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3626427" y="3688080"/>
            <a:ext cx="2174240" cy="1016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5" name="Freeform 44"/>
          <p:cNvSpPr/>
          <p:nvPr/>
        </p:nvSpPr>
        <p:spPr>
          <a:xfrm>
            <a:off x="3631102" y="2092461"/>
            <a:ext cx="2114900" cy="1071475"/>
          </a:xfrm>
          <a:custGeom>
            <a:avLst/>
            <a:gdLst>
              <a:gd name="connsiteX0" fmla="*/ 0 w 2114900"/>
              <a:gd name="connsiteY0" fmla="*/ 0 h 1071475"/>
              <a:gd name="connsiteX1" fmla="*/ 201953 w 2114900"/>
              <a:gd name="connsiteY1" fmla="*/ 39269 h 1071475"/>
              <a:gd name="connsiteX2" fmla="*/ 409516 w 2114900"/>
              <a:gd name="connsiteY2" fmla="*/ 207564 h 1071475"/>
              <a:gd name="connsiteX3" fmla="*/ 544152 w 2114900"/>
              <a:gd name="connsiteY3" fmla="*/ 347809 h 1071475"/>
              <a:gd name="connsiteX4" fmla="*/ 718056 w 2114900"/>
              <a:gd name="connsiteY4" fmla="*/ 544152 h 1071475"/>
              <a:gd name="connsiteX5" fmla="*/ 886351 w 2114900"/>
              <a:gd name="connsiteY5" fmla="*/ 740496 h 1071475"/>
              <a:gd name="connsiteX6" fmla="*/ 1015377 w 2114900"/>
              <a:gd name="connsiteY6" fmla="*/ 869522 h 1071475"/>
              <a:gd name="connsiteX7" fmla="*/ 1211720 w 2114900"/>
              <a:gd name="connsiteY7" fmla="*/ 1020987 h 1071475"/>
              <a:gd name="connsiteX8" fmla="*/ 1413673 w 2114900"/>
              <a:gd name="connsiteY8" fmla="*/ 1071475 h 1071475"/>
              <a:gd name="connsiteX9" fmla="*/ 1626846 w 2114900"/>
              <a:gd name="connsiteY9" fmla="*/ 1020987 h 1071475"/>
              <a:gd name="connsiteX10" fmla="*/ 1817580 w 2114900"/>
              <a:gd name="connsiteY10" fmla="*/ 875132 h 1071475"/>
              <a:gd name="connsiteX11" fmla="*/ 2114900 w 2114900"/>
              <a:gd name="connsiteY11" fmla="*/ 555372 h 1071475"/>
              <a:gd name="connsiteX12" fmla="*/ 2114900 w 2114900"/>
              <a:gd name="connsiteY12" fmla="*/ 555372 h 10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4900" h="1071475">
                <a:moveTo>
                  <a:pt x="0" y="0"/>
                </a:moveTo>
                <a:cubicBezTo>
                  <a:pt x="66850" y="2337"/>
                  <a:pt x="133700" y="4675"/>
                  <a:pt x="201953" y="39269"/>
                </a:cubicBezTo>
                <a:cubicBezTo>
                  <a:pt x="270206" y="73863"/>
                  <a:pt x="352483" y="156141"/>
                  <a:pt x="409516" y="207564"/>
                </a:cubicBezTo>
                <a:cubicBezTo>
                  <a:pt x="466549" y="258987"/>
                  <a:pt x="492729" y="291711"/>
                  <a:pt x="544152" y="347809"/>
                </a:cubicBezTo>
                <a:cubicBezTo>
                  <a:pt x="595575" y="403907"/>
                  <a:pt x="661023" y="478704"/>
                  <a:pt x="718056" y="544152"/>
                </a:cubicBezTo>
                <a:cubicBezTo>
                  <a:pt x="775089" y="609600"/>
                  <a:pt x="836798" y="686268"/>
                  <a:pt x="886351" y="740496"/>
                </a:cubicBezTo>
                <a:cubicBezTo>
                  <a:pt x="935904" y="794724"/>
                  <a:pt x="961149" y="822774"/>
                  <a:pt x="1015377" y="869522"/>
                </a:cubicBezTo>
                <a:cubicBezTo>
                  <a:pt x="1069605" y="916270"/>
                  <a:pt x="1145337" y="987328"/>
                  <a:pt x="1211720" y="1020987"/>
                </a:cubicBezTo>
                <a:cubicBezTo>
                  <a:pt x="1278103" y="1054646"/>
                  <a:pt x="1344485" y="1071475"/>
                  <a:pt x="1413673" y="1071475"/>
                </a:cubicBezTo>
                <a:cubicBezTo>
                  <a:pt x="1482861" y="1071475"/>
                  <a:pt x="1559528" y="1053711"/>
                  <a:pt x="1626846" y="1020987"/>
                </a:cubicBezTo>
                <a:cubicBezTo>
                  <a:pt x="1694164" y="988263"/>
                  <a:pt x="1736238" y="952735"/>
                  <a:pt x="1817580" y="875132"/>
                </a:cubicBezTo>
                <a:cubicBezTo>
                  <a:pt x="1898922" y="797529"/>
                  <a:pt x="2114900" y="555372"/>
                  <a:pt x="2114900" y="555372"/>
                </a:cubicBezTo>
                <a:lnTo>
                  <a:pt x="2114900" y="555372"/>
                </a:lnTo>
              </a:path>
            </a:pathLst>
          </a:cu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3787330" y="197465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3642409" y="201392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3753758" y="2103680"/>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3881849" y="216538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4471727" y="269514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5667465" y="262782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5625859" y="270635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5487251" y="27873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5447982" y="293286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5268321" y="28935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5329616" y="300821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5268320" y="31270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5111246" y="317519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4881244" y="304430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4959781" y="314551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4513417" y="285145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4763437" y="298051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4692083" y="304857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758988" y="31359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578644" y="285873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bject 3"/>
          <p:cNvSpPr txBox="1"/>
          <p:nvPr/>
        </p:nvSpPr>
        <p:spPr>
          <a:xfrm>
            <a:off x="4568847" y="3617034"/>
            <a:ext cx="244894" cy="371897"/>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X</a:t>
            </a:r>
            <a:endParaRPr sz="1200" dirty="0">
              <a:latin typeface="Avenir Book" charset="0"/>
              <a:ea typeface="Avenir Book" charset="0"/>
              <a:cs typeface="Avenir Book" charset="0"/>
            </a:endParaRPr>
          </a:p>
        </p:txBody>
      </p:sp>
      <p:sp>
        <p:nvSpPr>
          <p:cNvPr id="67" name="object 3"/>
          <p:cNvSpPr txBox="1"/>
          <p:nvPr/>
        </p:nvSpPr>
        <p:spPr>
          <a:xfrm>
            <a:off x="3394604" y="2433987"/>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Y</a:t>
            </a:r>
            <a:endParaRPr sz="1200" dirty="0">
              <a:latin typeface="Avenir Book" charset="0"/>
              <a:ea typeface="Avenir Book" charset="0"/>
              <a:cs typeface="Avenir Book" charset="0"/>
            </a:endParaRPr>
          </a:p>
        </p:txBody>
      </p:sp>
      <p:cxnSp>
        <p:nvCxnSpPr>
          <p:cNvPr id="69" name="Straight Arrow Connector 68"/>
          <p:cNvCxnSpPr/>
          <p:nvPr/>
        </p:nvCxnSpPr>
        <p:spPr>
          <a:xfrm flipV="1">
            <a:off x="6183124" y="1524000"/>
            <a:ext cx="10160" cy="216408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6183124" y="3688080"/>
            <a:ext cx="2174240" cy="1016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1" name="Freeform 70"/>
          <p:cNvSpPr/>
          <p:nvPr/>
        </p:nvSpPr>
        <p:spPr>
          <a:xfrm>
            <a:off x="6187799" y="2092461"/>
            <a:ext cx="2114900" cy="1071475"/>
          </a:xfrm>
          <a:custGeom>
            <a:avLst/>
            <a:gdLst>
              <a:gd name="connsiteX0" fmla="*/ 0 w 2114900"/>
              <a:gd name="connsiteY0" fmla="*/ 0 h 1071475"/>
              <a:gd name="connsiteX1" fmla="*/ 201953 w 2114900"/>
              <a:gd name="connsiteY1" fmla="*/ 39269 h 1071475"/>
              <a:gd name="connsiteX2" fmla="*/ 409516 w 2114900"/>
              <a:gd name="connsiteY2" fmla="*/ 207564 h 1071475"/>
              <a:gd name="connsiteX3" fmla="*/ 544152 w 2114900"/>
              <a:gd name="connsiteY3" fmla="*/ 347809 h 1071475"/>
              <a:gd name="connsiteX4" fmla="*/ 718056 w 2114900"/>
              <a:gd name="connsiteY4" fmla="*/ 544152 h 1071475"/>
              <a:gd name="connsiteX5" fmla="*/ 886351 w 2114900"/>
              <a:gd name="connsiteY5" fmla="*/ 740496 h 1071475"/>
              <a:gd name="connsiteX6" fmla="*/ 1015377 w 2114900"/>
              <a:gd name="connsiteY6" fmla="*/ 869522 h 1071475"/>
              <a:gd name="connsiteX7" fmla="*/ 1211720 w 2114900"/>
              <a:gd name="connsiteY7" fmla="*/ 1020987 h 1071475"/>
              <a:gd name="connsiteX8" fmla="*/ 1413673 w 2114900"/>
              <a:gd name="connsiteY8" fmla="*/ 1071475 h 1071475"/>
              <a:gd name="connsiteX9" fmla="*/ 1626846 w 2114900"/>
              <a:gd name="connsiteY9" fmla="*/ 1020987 h 1071475"/>
              <a:gd name="connsiteX10" fmla="*/ 1817580 w 2114900"/>
              <a:gd name="connsiteY10" fmla="*/ 875132 h 1071475"/>
              <a:gd name="connsiteX11" fmla="*/ 2114900 w 2114900"/>
              <a:gd name="connsiteY11" fmla="*/ 555372 h 1071475"/>
              <a:gd name="connsiteX12" fmla="*/ 2114900 w 2114900"/>
              <a:gd name="connsiteY12" fmla="*/ 555372 h 10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4900" h="1071475">
                <a:moveTo>
                  <a:pt x="0" y="0"/>
                </a:moveTo>
                <a:cubicBezTo>
                  <a:pt x="66850" y="2337"/>
                  <a:pt x="133700" y="4675"/>
                  <a:pt x="201953" y="39269"/>
                </a:cubicBezTo>
                <a:cubicBezTo>
                  <a:pt x="270206" y="73863"/>
                  <a:pt x="352483" y="156141"/>
                  <a:pt x="409516" y="207564"/>
                </a:cubicBezTo>
                <a:cubicBezTo>
                  <a:pt x="466549" y="258987"/>
                  <a:pt x="492729" y="291711"/>
                  <a:pt x="544152" y="347809"/>
                </a:cubicBezTo>
                <a:cubicBezTo>
                  <a:pt x="595575" y="403907"/>
                  <a:pt x="661023" y="478704"/>
                  <a:pt x="718056" y="544152"/>
                </a:cubicBezTo>
                <a:cubicBezTo>
                  <a:pt x="775089" y="609600"/>
                  <a:pt x="836798" y="686268"/>
                  <a:pt x="886351" y="740496"/>
                </a:cubicBezTo>
                <a:cubicBezTo>
                  <a:pt x="935904" y="794724"/>
                  <a:pt x="961149" y="822774"/>
                  <a:pt x="1015377" y="869522"/>
                </a:cubicBezTo>
                <a:cubicBezTo>
                  <a:pt x="1069605" y="916270"/>
                  <a:pt x="1145337" y="987328"/>
                  <a:pt x="1211720" y="1020987"/>
                </a:cubicBezTo>
                <a:cubicBezTo>
                  <a:pt x="1278103" y="1054646"/>
                  <a:pt x="1344485" y="1071475"/>
                  <a:pt x="1413673" y="1071475"/>
                </a:cubicBezTo>
                <a:cubicBezTo>
                  <a:pt x="1482861" y="1071475"/>
                  <a:pt x="1559528" y="1053711"/>
                  <a:pt x="1626846" y="1020987"/>
                </a:cubicBezTo>
                <a:cubicBezTo>
                  <a:pt x="1694164" y="988263"/>
                  <a:pt x="1736238" y="952735"/>
                  <a:pt x="1817580" y="875132"/>
                </a:cubicBezTo>
                <a:cubicBezTo>
                  <a:pt x="1898922" y="797529"/>
                  <a:pt x="2114900" y="555372"/>
                  <a:pt x="2114900" y="555372"/>
                </a:cubicBezTo>
                <a:lnTo>
                  <a:pt x="2114900" y="555372"/>
                </a:lnTo>
              </a:path>
            </a:pathLst>
          </a:cu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6344027" y="197465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6199106" y="201392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6310455" y="2103680"/>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6438546" y="216538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7028424" y="269514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8224162" y="262782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8182556" y="270635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8043948" y="27873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8004679" y="293286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7825018" y="28935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7886313" y="300821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7825017" y="31270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7667943" y="317519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7437941" y="304430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7516478" y="314551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7070114" y="285145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7320134" y="298051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7248780" y="304857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7315685" y="31359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8135341" y="285873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bject 3"/>
          <p:cNvSpPr txBox="1"/>
          <p:nvPr/>
        </p:nvSpPr>
        <p:spPr>
          <a:xfrm>
            <a:off x="7125544" y="3617034"/>
            <a:ext cx="244894" cy="371897"/>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X</a:t>
            </a:r>
            <a:endParaRPr sz="1200" dirty="0">
              <a:latin typeface="Avenir Book" charset="0"/>
              <a:ea typeface="Avenir Book" charset="0"/>
              <a:cs typeface="Avenir Book" charset="0"/>
            </a:endParaRPr>
          </a:p>
        </p:txBody>
      </p:sp>
      <p:sp>
        <p:nvSpPr>
          <p:cNvPr id="93" name="object 3"/>
          <p:cNvSpPr txBox="1"/>
          <p:nvPr/>
        </p:nvSpPr>
        <p:spPr>
          <a:xfrm>
            <a:off x="5951301" y="2433987"/>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Y</a:t>
            </a:r>
            <a:endParaRPr sz="1200" dirty="0">
              <a:latin typeface="Avenir Book" charset="0"/>
              <a:ea typeface="Avenir Book" charset="0"/>
              <a:cs typeface="Avenir Book" charset="0"/>
            </a:endParaRPr>
          </a:p>
        </p:txBody>
      </p:sp>
      <p:sp>
        <p:nvSpPr>
          <p:cNvPr id="94" name="object 3"/>
          <p:cNvSpPr txBox="1"/>
          <p:nvPr/>
        </p:nvSpPr>
        <p:spPr>
          <a:xfrm>
            <a:off x="1071475" y="1124122"/>
            <a:ext cx="2114900" cy="371897"/>
          </a:xfrm>
          <a:prstGeom prst="rect">
            <a:avLst/>
          </a:prstGeom>
        </p:spPr>
        <p:txBody>
          <a:bodyPr vert="horz" wrap="square" lIns="0" tIns="0" rIns="0" bIns="0" rtlCol="0" anchor="ctr">
            <a:spAutoFit/>
          </a:bodyPr>
          <a:lstStyle/>
          <a:p>
            <a:pPr marL="9525" marR="3810" algn="ctr">
              <a:lnSpc>
                <a:spcPts val="2850"/>
              </a:lnSpc>
            </a:pPr>
            <a:r>
              <a:rPr lang="en-US" sz="1600" dirty="0">
                <a:latin typeface="Avenir Book" charset="0"/>
                <a:ea typeface="Avenir Book" charset="0"/>
                <a:cs typeface="Avenir Book" charset="0"/>
              </a:rPr>
              <a:t>Polynomial Degree = 1</a:t>
            </a:r>
            <a:endParaRPr sz="1600" dirty="0">
              <a:latin typeface="Avenir Book" charset="0"/>
              <a:ea typeface="Avenir Book" charset="0"/>
              <a:cs typeface="Avenir Book" charset="0"/>
            </a:endParaRPr>
          </a:p>
        </p:txBody>
      </p:sp>
      <p:sp>
        <p:nvSpPr>
          <p:cNvPr id="98" name="object 3"/>
          <p:cNvSpPr txBox="1"/>
          <p:nvPr/>
        </p:nvSpPr>
        <p:spPr>
          <a:xfrm>
            <a:off x="3628850" y="1124122"/>
            <a:ext cx="2114900" cy="371897"/>
          </a:xfrm>
          <a:prstGeom prst="rect">
            <a:avLst/>
          </a:prstGeom>
        </p:spPr>
        <p:txBody>
          <a:bodyPr vert="horz" wrap="square" lIns="0" tIns="0" rIns="0" bIns="0" rtlCol="0" anchor="ctr">
            <a:spAutoFit/>
          </a:bodyPr>
          <a:lstStyle/>
          <a:p>
            <a:pPr marL="9525" marR="3810" algn="ctr">
              <a:lnSpc>
                <a:spcPts val="2850"/>
              </a:lnSpc>
            </a:pPr>
            <a:r>
              <a:rPr lang="en-US" sz="1600" dirty="0">
                <a:latin typeface="Avenir Book" charset="0"/>
                <a:ea typeface="Avenir Book" charset="0"/>
                <a:cs typeface="Avenir Book" charset="0"/>
              </a:rPr>
              <a:t>Polynomial Degree = 4</a:t>
            </a:r>
            <a:endParaRPr sz="1600" dirty="0">
              <a:latin typeface="Avenir Book" charset="0"/>
              <a:ea typeface="Avenir Book" charset="0"/>
              <a:cs typeface="Avenir Book" charset="0"/>
            </a:endParaRPr>
          </a:p>
        </p:txBody>
      </p:sp>
      <p:sp>
        <p:nvSpPr>
          <p:cNvPr id="99" name="object 3"/>
          <p:cNvSpPr txBox="1"/>
          <p:nvPr/>
        </p:nvSpPr>
        <p:spPr>
          <a:xfrm>
            <a:off x="6154442" y="1124122"/>
            <a:ext cx="2309936" cy="371897"/>
          </a:xfrm>
          <a:prstGeom prst="rect">
            <a:avLst/>
          </a:prstGeom>
        </p:spPr>
        <p:txBody>
          <a:bodyPr vert="horz" wrap="square" lIns="0" tIns="0" rIns="0" bIns="0" rtlCol="0" anchor="ctr">
            <a:spAutoFit/>
          </a:bodyPr>
          <a:lstStyle/>
          <a:p>
            <a:pPr marL="9525" marR="3810" algn="ctr">
              <a:lnSpc>
                <a:spcPts val="2850"/>
              </a:lnSpc>
            </a:pPr>
            <a:r>
              <a:rPr lang="en-US" sz="1600" dirty="0">
                <a:latin typeface="Avenir Book" charset="0"/>
                <a:ea typeface="Avenir Book" charset="0"/>
                <a:cs typeface="Avenir Book" charset="0"/>
              </a:rPr>
              <a:t>Polynomial Degree = 15</a:t>
            </a:r>
            <a:endParaRPr sz="1600" dirty="0">
              <a:latin typeface="Avenir Book" charset="0"/>
              <a:ea typeface="Avenir Book" charset="0"/>
              <a:cs typeface="Avenir Book" charset="0"/>
            </a:endParaRPr>
          </a:p>
        </p:txBody>
      </p:sp>
    </p:spTree>
    <p:extLst>
      <p:ext uri="{BB962C8B-B14F-4D97-AF65-F5344CB8AC3E}">
        <p14:creationId xmlns:p14="http://schemas.microsoft.com/office/powerpoint/2010/main" val="1344974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itle 2"/>
          <p:cNvSpPr txBox="1">
            <a:spLocks noGrp="1"/>
          </p:cNvSpPr>
          <p:nvPr>
            <p:ph type="title"/>
          </p:nvPr>
        </p:nvSpPr>
        <p:spPr>
          <a:xfrm>
            <a:off x="210312" y="135853"/>
            <a:ext cx="6685788" cy="804672"/>
          </a:xfrm>
          <a:prstGeom prst="rect">
            <a:avLst/>
          </a:prstGeom>
        </p:spPr>
        <p:txBody>
          <a:bodyPr>
            <a:normAutofit/>
          </a:bodyPr>
          <a:lstStyle/>
          <a:p>
            <a:r>
              <a:rPr lang="en-US" sz="3000" dirty="0">
                <a:solidFill>
                  <a:schemeClr val="bg1"/>
                </a:solidFill>
                <a:latin typeface="Avenir Book"/>
              </a:rPr>
              <a:t>Machine Learning</a:t>
            </a:r>
            <a:r>
              <a:rPr sz="3000" dirty="0">
                <a:solidFill>
                  <a:schemeClr val="bg1"/>
                </a:solidFill>
                <a:latin typeface="Avenir Book"/>
              </a:rPr>
              <a:t> Workflow</a:t>
            </a:r>
          </a:p>
        </p:txBody>
      </p:sp>
      <p:sp>
        <p:nvSpPr>
          <p:cNvPr id="30" name="Rounded Rectangle 1046"/>
          <p:cNvSpPr/>
          <p:nvPr/>
        </p:nvSpPr>
        <p:spPr bwMode="auto">
          <a:xfrm>
            <a:off x="210311" y="1240719"/>
            <a:ext cx="2011680" cy="539496"/>
          </a:xfrm>
          <a:prstGeom prst="roundRect">
            <a:avLst/>
          </a:prstGeom>
          <a:solidFill>
            <a:srgbClr val="D7E6FF"/>
          </a:solidFill>
          <a:ln w="12700" cap="flat" cmpd="sng" algn="ctr">
            <a:solidFill>
              <a:schemeClr val="bg1"/>
            </a:solidFill>
            <a:prstDash val="solid"/>
            <a:round/>
            <a:headEnd type="none" w="sm" len="sm"/>
            <a:tailEnd type="none" w="sm" len="sm"/>
          </a:ln>
          <a:effectLst/>
        </p:spPr>
        <p:txBody>
          <a:bodyPr vert="horz" wrap="none" lIns="91355" tIns="45678" rIns="91355" bIns="45678" numCol="1" rtlCol="0" anchor="ctr" anchorCtr="0" compatLnSpc="1">
            <a:prstTxWarp prst="textNoShape">
              <a:avLst/>
            </a:prstTxWarp>
          </a:bodyPr>
          <a:lstStyle/>
          <a:p>
            <a:pPr algn="ctr" defTabSz="913532" eaLnBrk="0" fontAlgn="base" hangingPunct="0">
              <a:spcBef>
                <a:spcPct val="0"/>
              </a:spcBef>
              <a:spcAft>
                <a:spcPct val="0"/>
              </a:spcAft>
            </a:pPr>
            <a:r>
              <a:rPr lang="en-US" sz="1600" dirty="0">
                <a:solidFill>
                  <a:schemeClr val="bg1"/>
                </a:solidFill>
                <a:latin typeface="Avenir Book"/>
                <a:cs typeface="Arial" pitchFamily="34" charset="0"/>
              </a:rPr>
              <a:t>Problem Statement</a:t>
            </a:r>
          </a:p>
        </p:txBody>
      </p:sp>
      <p:sp>
        <p:nvSpPr>
          <p:cNvPr id="31" name="Rounded Rectangle 1047"/>
          <p:cNvSpPr/>
          <p:nvPr/>
        </p:nvSpPr>
        <p:spPr bwMode="auto">
          <a:xfrm>
            <a:off x="210311" y="1868682"/>
            <a:ext cx="2011680" cy="539496"/>
          </a:xfrm>
          <a:prstGeom prst="roundRect">
            <a:avLst/>
          </a:prstGeom>
          <a:solidFill>
            <a:srgbClr val="D7E6FF"/>
          </a:solidFill>
          <a:ln w="12700" cap="flat" cmpd="sng" algn="ctr">
            <a:solidFill>
              <a:schemeClr val="bg1"/>
            </a:solidFill>
            <a:prstDash val="solid"/>
            <a:round/>
            <a:headEnd type="none" w="sm" len="sm"/>
            <a:tailEnd type="none" w="sm" len="sm"/>
          </a:ln>
          <a:effectLst/>
        </p:spPr>
        <p:txBody>
          <a:bodyPr vert="horz" wrap="none" lIns="91355" tIns="45678" rIns="91355" bIns="45678" numCol="1" rtlCol="0" anchor="ctr" anchorCtr="0" compatLnSpc="1">
            <a:prstTxWarp prst="textNoShape">
              <a:avLst/>
            </a:prstTxWarp>
          </a:bodyPr>
          <a:lstStyle/>
          <a:p>
            <a:pPr algn="ctr" defTabSz="913532" eaLnBrk="0" fontAlgn="base">
              <a:spcBef>
                <a:spcPct val="0"/>
              </a:spcBef>
              <a:spcAft>
                <a:spcPct val="0"/>
              </a:spcAft>
            </a:pPr>
            <a:r>
              <a:rPr lang="en-US" sz="1600" dirty="0">
                <a:solidFill>
                  <a:schemeClr val="bg1"/>
                </a:solidFill>
                <a:latin typeface="Avenir Book"/>
                <a:cs typeface="Arial" pitchFamily="34" charset="0"/>
              </a:rPr>
              <a:t>Data Collection</a:t>
            </a:r>
          </a:p>
        </p:txBody>
      </p:sp>
      <p:sp>
        <p:nvSpPr>
          <p:cNvPr id="32" name="Rounded Rectangle 1048"/>
          <p:cNvSpPr/>
          <p:nvPr/>
        </p:nvSpPr>
        <p:spPr bwMode="auto">
          <a:xfrm>
            <a:off x="210311" y="2490697"/>
            <a:ext cx="2011680" cy="539496"/>
          </a:xfrm>
          <a:prstGeom prst="roundRect">
            <a:avLst/>
          </a:prstGeom>
          <a:solidFill>
            <a:srgbClr val="D7E6FF"/>
          </a:solidFill>
          <a:ln w="12700" cap="flat" cmpd="sng" algn="ctr">
            <a:solidFill>
              <a:schemeClr val="bg1"/>
            </a:solidFill>
            <a:prstDash val="solid"/>
            <a:round/>
            <a:headEnd type="none" w="sm" len="sm"/>
            <a:tailEnd type="none" w="sm" len="sm"/>
          </a:ln>
          <a:effectLst/>
        </p:spPr>
        <p:txBody>
          <a:bodyPr vert="horz" wrap="none" lIns="91355" tIns="45678" rIns="91355" bIns="45678" numCol="1" rtlCol="0" anchor="ctr" anchorCtr="0" compatLnSpc="1">
            <a:prstTxWarp prst="textNoShape">
              <a:avLst/>
            </a:prstTxWarp>
          </a:bodyPr>
          <a:lstStyle/>
          <a:p>
            <a:pPr algn="ctr" defTabSz="913532" eaLnBrk="0" fontAlgn="base">
              <a:spcBef>
                <a:spcPct val="0"/>
              </a:spcBef>
              <a:spcAft>
                <a:spcPct val="0"/>
              </a:spcAft>
            </a:pPr>
            <a:r>
              <a:rPr lang="en-US" sz="1600" dirty="0">
                <a:solidFill>
                  <a:schemeClr val="bg1"/>
                </a:solidFill>
                <a:latin typeface="Avenir Book"/>
                <a:cs typeface="Arial" pitchFamily="34" charset="0"/>
              </a:rPr>
              <a:t>Data Exploration </a:t>
            </a:r>
            <a:br>
              <a:rPr lang="en-US" sz="1600" dirty="0">
                <a:solidFill>
                  <a:schemeClr val="bg1"/>
                </a:solidFill>
                <a:latin typeface="Avenir Book"/>
                <a:cs typeface="Arial" pitchFamily="34" charset="0"/>
              </a:rPr>
            </a:br>
            <a:r>
              <a:rPr lang="en-US" sz="1600" dirty="0">
                <a:solidFill>
                  <a:schemeClr val="bg1"/>
                </a:solidFill>
                <a:latin typeface="Avenir Book"/>
                <a:cs typeface="Arial" pitchFamily="34" charset="0"/>
              </a:rPr>
              <a:t>&amp; Preprocessing</a:t>
            </a:r>
          </a:p>
        </p:txBody>
      </p:sp>
      <p:sp>
        <p:nvSpPr>
          <p:cNvPr id="33" name="Rounded Rectangle 1049"/>
          <p:cNvSpPr/>
          <p:nvPr/>
        </p:nvSpPr>
        <p:spPr bwMode="auto">
          <a:xfrm>
            <a:off x="210311" y="3119551"/>
            <a:ext cx="2011680" cy="539496"/>
          </a:xfrm>
          <a:prstGeom prst="roundRect">
            <a:avLst/>
          </a:prstGeom>
          <a:solidFill>
            <a:srgbClr val="FFDBE9"/>
          </a:solidFill>
          <a:ln w="12700" cap="flat" cmpd="sng" algn="ctr">
            <a:solidFill>
              <a:schemeClr val="bg1"/>
            </a:solidFill>
            <a:prstDash val="solid"/>
            <a:round/>
            <a:headEnd type="none" w="sm" len="sm"/>
            <a:tailEnd type="none" w="sm" len="sm"/>
          </a:ln>
          <a:effectLst/>
        </p:spPr>
        <p:txBody>
          <a:bodyPr vert="horz" wrap="none" lIns="91355" tIns="45678" rIns="91355" bIns="45678" numCol="1" rtlCol="0" anchor="ctr" anchorCtr="0" compatLnSpc="1">
            <a:prstTxWarp prst="textNoShape">
              <a:avLst/>
            </a:prstTxWarp>
          </a:bodyPr>
          <a:lstStyle/>
          <a:p>
            <a:pPr algn="ctr" defTabSz="913532" eaLnBrk="0" fontAlgn="base" hangingPunct="0">
              <a:spcBef>
                <a:spcPct val="0"/>
              </a:spcBef>
              <a:spcAft>
                <a:spcPct val="0"/>
              </a:spcAft>
            </a:pPr>
            <a:r>
              <a:rPr lang="en-US" sz="1600" dirty="0">
                <a:solidFill>
                  <a:schemeClr val="bg1"/>
                </a:solidFill>
                <a:latin typeface="Avenir Book"/>
                <a:cs typeface="Arial" pitchFamily="34" charset="0"/>
              </a:rPr>
              <a:t>Modeling</a:t>
            </a:r>
          </a:p>
        </p:txBody>
      </p:sp>
      <p:sp>
        <p:nvSpPr>
          <p:cNvPr id="36" name="Rounded Rectangle 1049"/>
          <p:cNvSpPr/>
          <p:nvPr/>
        </p:nvSpPr>
        <p:spPr bwMode="auto">
          <a:xfrm>
            <a:off x="210311" y="3744635"/>
            <a:ext cx="2011680" cy="539496"/>
          </a:xfrm>
          <a:prstGeom prst="roundRect">
            <a:avLst/>
          </a:prstGeom>
          <a:solidFill>
            <a:srgbClr val="FFDBE9"/>
          </a:solidFill>
          <a:ln w="12700" cap="flat" cmpd="sng" algn="ctr">
            <a:solidFill>
              <a:schemeClr val="bg1"/>
            </a:solidFill>
            <a:prstDash val="solid"/>
            <a:round/>
            <a:headEnd type="none" w="sm" len="sm"/>
            <a:tailEnd type="none" w="sm" len="sm"/>
          </a:ln>
          <a:effectLst/>
        </p:spPr>
        <p:txBody>
          <a:bodyPr vert="horz" wrap="none" lIns="91355" tIns="45678" rIns="91355" bIns="45678" numCol="1" rtlCol="0" anchor="ctr" anchorCtr="0" compatLnSpc="1">
            <a:prstTxWarp prst="textNoShape">
              <a:avLst/>
            </a:prstTxWarp>
          </a:bodyPr>
          <a:lstStyle/>
          <a:p>
            <a:pPr algn="ctr" defTabSz="913532" eaLnBrk="0" fontAlgn="base" hangingPunct="0">
              <a:spcBef>
                <a:spcPct val="0"/>
              </a:spcBef>
              <a:spcAft>
                <a:spcPct val="0"/>
              </a:spcAft>
            </a:pPr>
            <a:r>
              <a:rPr lang="en-US" sz="1600" dirty="0">
                <a:solidFill>
                  <a:schemeClr val="bg1"/>
                </a:solidFill>
                <a:latin typeface="Avenir Book"/>
                <a:cs typeface="Arial" pitchFamily="34" charset="0"/>
              </a:rPr>
              <a:t>Validation</a:t>
            </a:r>
          </a:p>
        </p:txBody>
      </p:sp>
      <p:sp>
        <p:nvSpPr>
          <p:cNvPr id="34" name="Rounded Rectangle 1050"/>
          <p:cNvSpPr/>
          <p:nvPr/>
        </p:nvSpPr>
        <p:spPr bwMode="auto">
          <a:xfrm>
            <a:off x="210311" y="4368638"/>
            <a:ext cx="2011680" cy="539496"/>
          </a:xfrm>
          <a:prstGeom prst="roundRect">
            <a:avLst/>
          </a:prstGeom>
          <a:solidFill>
            <a:srgbClr val="D7E6FF"/>
          </a:solidFill>
          <a:ln w="12700" cap="flat" cmpd="sng" algn="ctr">
            <a:solidFill>
              <a:schemeClr val="bg1"/>
            </a:solidFill>
            <a:prstDash val="solid"/>
            <a:round/>
            <a:headEnd type="none" w="sm" len="sm"/>
            <a:tailEnd type="none" w="sm" len="sm"/>
          </a:ln>
          <a:effectLst/>
        </p:spPr>
        <p:txBody>
          <a:bodyPr vert="horz" wrap="none" lIns="91355" tIns="45678" rIns="91355" bIns="45678" numCol="1" rtlCol="0" anchor="ctr" anchorCtr="0" compatLnSpc="1">
            <a:prstTxWarp prst="textNoShape">
              <a:avLst/>
            </a:prstTxWarp>
          </a:bodyPr>
          <a:lstStyle/>
          <a:p>
            <a:pPr algn="ctr" defTabSz="913532" eaLnBrk="0" fontAlgn="base">
              <a:spcBef>
                <a:spcPct val="0"/>
              </a:spcBef>
              <a:spcAft>
                <a:spcPct val="0"/>
              </a:spcAft>
            </a:pPr>
            <a:r>
              <a:rPr lang="en-US" sz="1600" dirty="0">
                <a:solidFill>
                  <a:schemeClr val="bg1"/>
                </a:solidFill>
                <a:latin typeface="Avenir Book"/>
                <a:cs typeface="Arial" pitchFamily="34" charset="0"/>
              </a:rPr>
              <a:t>Decision Making </a:t>
            </a:r>
            <a:br>
              <a:rPr lang="en-US" sz="1600" dirty="0">
                <a:solidFill>
                  <a:schemeClr val="bg1"/>
                </a:solidFill>
                <a:latin typeface="Avenir Book"/>
                <a:cs typeface="Arial" pitchFamily="34" charset="0"/>
              </a:rPr>
            </a:br>
            <a:r>
              <a:rPr lang="en-US" sz="1600" dirty="0">
                <a:solidFill>
                  <a:schemeClr val="bg1"/>
                </a:solidFill>
                <a:latin typeface="Avenir Book"/>
                <a:cs typeface="Arial" pitchFamily="34" charset="0"/>
              </a:rPr>
              <a:t>&amp; Deployment </a:t>
            </a:r>
          </a:p>
        </p:txBody>
      </p:sp>
      <p:sp>
        <p:nvSpPr>
          <p:cNvPr id="2" name="Rectangle 1"/>
          <p:cNvSpPr/>
          <p:nvPr/>
        </p:nvSpPr>
        <p:spPr>
          <a:xfrm>
            <a:off x="2490155" y="1346694"/>
            <a:ext cx="5519092" cy="338554"/>
          </a:xfrm>
          <a:prstGeom prst="rect">
            <a:avLst/>
          </a:prstGeom>
        </p:spPr>
        <p:txBody>
          <a:bodyPr wrap="square">
            <a:spAutoFit/>
          </a:bodyPr>
          <a:lstStyle/>
          <a:p>
            <a:r>
              <a:rPr lang="en-US" sz="1600" dirty="0">
                <a:solidFill>
                  <a:schemeClr val="bg1"/>
                </a:solidFill>
              </a:rPr>
              <a:t>What problem are you trying to solve?</a:t>
            </a:r>
          </a:p>
        </p:txBody>
      </p:sp>
      <p:sp>
        <p:nvSpPr>
          <p:cNvPr id="3" name="Rectangle 2"/>
          <p:cNvSpPr/>
          <p:nvPr/>
        </p:nvSpPr>
        <p:spPr>
          <a:xfrm>
            <a:off x="2490155" y="1974292"/>
            <a:ext cx="4402515" cy="338554"/>
          </a:xfrm>
          <a:prstGeom prst="rect">
            <a:avLst/>
          </a:prstGeom>
        </p:spPr>
        <p:txBody>
          <a:bodyPr wrap="square">
            <a:spAutoFit/>
          </a:bodyPr>
          <a:lstStyle/>
          <a:p>
            <a:r>
              <a:rPr lang="en-US" sz="1600" dirty="0">
                <a:solidFill>
                  <a:schemeClr val="bg1"/>
                </a:solidFill>
              </a:rPr>
              <a:t>What data do you need to solve it?</a:t>
            </a:r>
          </a:p>
        </p:txBody>
      </p:sp>
      <p:sp>
        <p:nvSpPr>
          <p:cNvPr id="4" name="Rectangle 3"/>
          <p:cNvSpPr/>
          <p:nvPr/>
        </p:nvSpPr>
        <p:spPr>
          <a:xfrm>
            <a:off x="2490155" y="2575021"/>
            <a:ext cx="6529458" cy="338554"/>
          </a:xfrm>
          <a:prstGeom prst="rect">
            <a:avLst/>
          </a:prstGeom>
        </p:spPr>
        <p:txBody>
          <a:bodyPr wrap="square">
            <a:spAutoFit/>
          </a:bodyPr>
          <a:lstStyle/>
          <a:p>
            <a:r>
              <a:rPr lang="en-US" sz="1600" dirty="0">
                <a:solidFill>
                  <a:schemeClr val="bg1"/>
                </a:solidFill>
              </a:rPr>
              <a:t>How should you clean your data so your model can use it?</a:t>
            </a:r>
          </a:p>
        </p:txBody>
      </p:sp>
      <p:sp>
        <p:nvSpPr>
          <p:cNvPr id="5" name="Rectangle 4"/>
          <p:cNvSpPr/>
          <p:nvPr/>
        </p:nvSpPr>
        <p:spPr>
          <a:xfrm>
            <a:off x="2490155" y="3255970"/>
            <a:ext cx="3524713" cy="338554"/>
          </a:xfrm>
          <a:prstGeom prst="rect">
            <a:avLst/>
          </a:prstGeom>
        </p:spPr>
        <p:txBody>
          <a:bodyPr wrap="square">
            <a:spAutoFit/>
          </a:bodyPr>
          <a:lstStyle/>
          <a:p>
            <a:r>
              <a:rPr lang="en-US" sz="1600" dirty="0">
                <a:solidFill>
                  <a:schemeClr val="bg1"/>
                </a:solidFill>
              </a:rPr>
              <a:t>Build a model to solve your problem?</a:t>
            </a:r>
          </a:p>
        </p:txBody>
      </p:sp>
      <p:sp>
        <p:nvSpPr>
          <p:cNvPr id="6" name="Rectangle 5"/>
          <p:cNvSpPr/>
          <p:nvPr/>
        </p:nvSpPr>
        <p:spPr>
          <a:xfrm>
            <a:off x="2490155" y="3837278"/>
            <a:ext cx="2373728" cy="338554"/>
          </a:xfrm>
          <a:prstGeom prst="rect">
            <a:avLst/>
          </a:prstGeom>
        </p:spPr>
        <p:txBody>
          <a:bodyPr wrap="square">
            <a:spAutoFit/>
          </a:bodyPr>
          <a:lstStyle/>
          <a:p>
            <a:r>
              <a:rPr lang="en-US" sz="1600" dirty="0">
                <a:solidFill>
                  <a:schemeClr val="bg1"/>
                </a:solidFill>
              </a:rPr>
              <a:t>Did I solve the problem?</a:t>
            </a:r>
          </a:p>
        </p:txBody>
      </p:sp>
      <p:sp>
        <p:nvSpPr>
          <p:cNvPr id="7" name="Rectangle 6"/>
          <p:cNvSpPr/>
          <p:nvPr/>
        </p:nvSpPr>
        <p:spPr>
          <a:xfrm>
            <a:off x="2490155" y="4470552"/>
            <a:ext cx="6357187" cy="338554"/>
          </a:xfrm>
          <a:prstGeom prst="rect">
            <a:avLst/>
          </a:prstGeom>
        </p:spPr>
        <p:txBody>
          <a:bodyPr wrap="square">
            <a:spAutoFit/>
          </a:bodyPr>
          <a:lstStyle/>
          <a:p>
            <a:r>
              <a:rPr lang="en-US" sz="1600" dirty="0">
                <a:solidFill>
                  <a:schemeClr val="bg1"/>
                </a:solidFill>
              </a:rPr>
              <a:t>Communicate to stakeholders or put into production?</a:t>
            </a:r>
          </a:p>
        </p:txBody>
      </p:sp>
    </p:spTree>
    <p:extLst>
      <p:ext uri="{BB962C8B-B14F-4D97-AF65-F5344CB8AC3E}">
        <p14:creationId xmlns:p14="http://schemas.microsoft.com/office/powerpoint/2010/main" val="327330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6" grpId="0" animBg="1"/>
      <p:bldP spid="34" grpId="0" animBg="1"/>
      <p:bldP spid="3" grpId="0"/>
      <p:bldP spid="4" grpId="0"/>
      <p:bldP spid="5" grpId="0"/>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Bias – Variance Tradeoff</a:t>
            </a:r>
          </a:p>
        </p:txBody>
      </p:sp>
      <p:sp>
        <p:nvSpPr>
          <p:cNvPr id="4" name="Rectangle 3"/>
          <p:cNvSpPr/>
          <p:nvPr/>
        </p:nvSpPr>
        <p:spPr>
          <a:xfrm>
            <a:off x="1353498" y="4013657"/>
            <a:ext cx="1548822" cy="646331"/>
          </a:xfrm>
          <a:prstGeom prst="rect">
            <a:avLst/>
          </a:prstGeom>
        </p:spPr>
        <p:txBody>
          <a:bodyPr wrap="none">
            <a:spAutoFit/>
          </a:bodyPr>
          <a:lstStyle/>
          <a:p>
            <a:pPr algn="ctr"/>
            <a:r>
              <a:rPr lang="en-US" sz="1800" b="1" dirty="0">
                <a:solidFill>
                  <a:schemeClr val="bg1"/>
                </a:solidFill>
                <a:latin typeface="Avenir Book" charset="0"/>
                <a:ea typeface="Avenir Book" charset="0"/>
                <a:cs typeface="Avenir Book" charset="0"/>
              </a:rPr>
              <a:t>High Bias</a:t>
            </a:r>
          </a:p>
          <a:p>
            <a:pPr algn="ctr"/>
            <a:r>
              <a:rPr lang="en-US" sz="1800" b="1" dirty="0">
                <a:solidFill>
                  <a:schemeClr val="bg1"/>
                </a:solidFill>
                <a:latin typeface="Avenir Book" charset="0"/>
                <a:ea typeface="Avenir Book" charset="0"/>
                <a:cs typeface="Avenir Book" charset="0"/>
              </a:rPr>
              <a:t>Low Variance</a:t>
            </a:r>
          </a:p>
        </p:txBody>
      </p:sp>
      <p:sp>
        <p:nvSpPr>
          <p:cNvPr id="7" name="Rectangle 6"/>
          <p:cNvSpPr/>
          <p:nvPr/>
        </p:nvSpPr>
        <p:spPr>
          <a:xfrm>
            <a:off x="4129182" y="4152156"/>
            <a:ext cx="1200970" cy="369332"/>
          </a:xfrm>
          <a:prstGeom prst="rect">
            <a:avLst/>
          </a:prstGeom>
        </p:spPr>
        <p:txBody>
          <a:bodyPr wrap="none">
            <a:spAutoFit/>
          </a:bodyPr>
          <a:lstStyle/>
          <a:p>
            <a:r>
              <a:rPr lang="en-US" sz="1800" b="1" dirty="0">
                <a:solidFill>
                  <a:schemeClr val="bg1"/>
                </a:solidFill>
                <a:latin typeface="Avenir Book" charset="0"/>
                <a:ea typeface="Avenir Book" charset="0"/>
                <a:cs typeface="Avenir Book" charset="0"/>
              </a:rPr>
              <a:t>Just Right</a:t>
            </a:r>
          </a:p>
        </p:txBody>
      </p:sp>
      <p:sp>
        <p:nvSpPr>
          <p:cNvPr id="8" name="Rectangle 7"/>
          <p:cNvSpPr/>
          <p:nvPr/>
        </p:nvSpPr>
        <p:spPr>
          <a:xfrm>
            <a:off x="6575121" y="4013657"/>
            <a:ext cx="1622559" cy="646331"/>
          </a:xfrm>
          <a:prstGeom prst="rect">
            <a:avLst/>
          </a:prstGeom>
        </p:spPr>
        <p:txBody>
          <a:bodyPr wrap="none">
            <a:spAutoFit/>
          </a:bodyPr>
          <a:lstStyle/>
          <a:p>
            <a:pPr algn="ctr"/>
            <a:r>
              <a:rPr lang="en-US" sz="1800" b="1" dirty="0">
                <a:solidFill>
                  <a:schemeClr val="bg1"/>
                </a:solidFill>
                <a:latin typeface="Avenir Book" charset="0"/>
                <a:ea typeface="Avenir Book" charset="0"/>
                <a:cs typeface="Avenir Book" charset="0"/>
              </a:rPr>
              <a:t>Low Bias</a:t>
            </a:r>
          </a:p>
          <a:p>
            <a:pPr algn="ctr"/>
            <a:r>
              <a:rPr lang="en-US" sz="1800" b="1" dirty="0">
                <a:solidFill>
                  <a:schemeClr val="bg1"/>
                </a:solidFill>
                <a:latin typeface="Avenir Book" charset="0"/>
                <a:ea typeface="Avenir Book" charset="0"/>
                <a:cs typeface="Avenir Book" charset="0"/>
              </a:rPr>
              <a:t>High Variance</a:t>
            </a:r>
          </a:p>
        </p:txBody>
      </p:sp>
      <p:cxnSp>
        <p:nvCxnSpPr>
          <p:cNvPr id="10" name="Straight Arrow Connector 9"/>
          <p:cNvCxnSpPr/>
          <p:nvPr/>
        </p:nvCxnSpPr>
        <p:spPr>
          <a:xfrm flipV="1">
            <a:off x="1066800" y="1524000"/>
            <a:ext cx="10160" cy="216408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066800" y="3688080"/>
            <a:ext cx="2174240" cy="1016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1071475" y="2092461"/>
            <a:ext cx="2114900" cy="1071475"/>
          </a:xfrm>
          <a:custGeom>
            <a:avLst/>
            <a:gdLst>
              <a:gd name="connsiteX0" fmla="*/ 0 w 2114900"/>
              <a:gd name="connsiteY0" fmla="*/ 0 h 1071475"/>
              <a:gd name="connsiteX1" fmla="*/ 201953 w 2114900"/>
              <a:gd name="connsiteY1" fmla="*/ 39269 h 1071475"/>
              <a:gd name="connsiteX2" fmla="*/ 409516 w 2114900"/>
              <a:gd name="connsiteY2" fmla="*/ 207564 h 1071475"/>
              <a:gd name="connsiteX3" fmla="*/ 544152 w 2114900"/>
              <a:gd name="connsiteY3" fmla="*/ 347809 h 1071475"/>
              <a:gd name="connsiteX4" fmla="*/ 718056 w 2114900"/>
              <a:gd name="connsiteY4" fmla="*/ 544152 h 1071475"/>
              <a:gd name="connsiteX5" fmla="*/ 886351 w 2114900"/>
              <a:gd name="connsiteY5" fmla="*/ 740496 h 1071475"/>
              <a:gd name="connsiteX6" fmla="*/ 1015377 w 2114900"/>
              <a:gd name="connsiteY6" fmla="*/ 869522 h 1071475"/>
              <a:gd name="connsiteX7" fmla="*/ 1211720 w 2114900"/>
              <a:gd name="connsiteY7" fmla="*/ 1020987 h 1071475"/>
              <a:gd name="connsiteX8" fmla="*/ 1413673 w 2114900"/>
              <a:gd name="connsiteY8" fmla="*/ 1071475 h 1071475"/>
              <a:gd name="connsiteX9" fmla="*/ 1626846 w 2114900"/>
              <a:gd name="connsiteY9" fmla="*/ 1020987 h 1071475"/>
              <a:gd name="connsiteX10" fmla="*/ 1817580 w 2114900"/>
              <a:gd name="connsiteY10" fmla="*/ 875132 h 1071475"/>
              <a:gd name="connsiteX11" fmla="*/ 2114900 w 2114900"/>
              <a:gd name="connsiteY11" fmla="*/ 555372 h 1071475"/>
              <a:gd name="connsiteX12" fmla="*/ 2114900 w 2114900"/>
              <a:gd name="connsiteY12" fmla="*/ 555372 h 10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4900" h="1071475">
                <a:moveTo>
                  <a:pt x="0" y="0"/>
                </a:moveTo>
                <a:cubicBezTo>
                  <a:pt x="66850" y="2337"/>
                  <a:pt x="133700" y="4675"/>
                  <a:pt x="201953" y="39269"/>
                </a:cubicBezTo>
                <a:cubicBezTo>
                  <a:pt x="270206" y="73863"/>
                  <a:pt x="352483" y="156141"/>
                  <a:pt x="409516" y="207564"/>
                </a:cubicBezTo>
                <a:cubicBezTo>
                  <a:pt x="466549" y="258987"/>
                  <a:pt x="492729" y="291711"/>
                  <a:pt x="544152" y="347809"/>
                </a:cubicBezTo>
                <a:cubicBezTo>
                  <a:pt x="595575" y="403907"/>
                  <a:pt x="661023" y="478704"/>
                  <a:pt x="718056" y="544152"/>
                </a:cubicBezTo>
                <a:cubicBezTo>
                  <a:pt x="775089" y="609600"/>
                  <a:pt x="836798" y="686268"/>
                  <a:pt x="886351" y="740496"/>
                </a:cubicBezTo>
                <a:cubicBezTo>
                  <a:pt x="935904" y="794724"/>
                  <a:pt x="961149" y="822774"/>
                  <a:pt x="1015377" y="869522"/>
                </a:cubicBezTo>
                <a:cubicBezTo>
                  <a:pt x="1069605" y="916270"/>
                  <a:pt x="1145337" y="987328"/>
                  <a:pt x="1211720" y="1020987"/>
                </a:cubicBezTo>
                <a:cubicBezTo>
                  <a:pt x="1278103" y="1054646"/>
                  <a:pt x="1344485" y="1071475"/>
                  <a:pt x="1413673" y="1071475"/>
                </a:cubicBezTo>
                <a:cubicBezTo>
                  <a:pt x="1482861" y="1071475"/>
                  <a:pt x="1559528" y="1053711"/>
                  <a:pt x="1626846" y="1020987"/>
                </a:cubicBezTo>
                <a:cubicBezTo>
                  <a:pt x="1694164" y="988263"/>
                  <a:pt x="1736238" y="952735"/>
                  <a:pt x="1817580" y="875132"/>
                </a:cubicBezTo>
                <a:cubicBezTo>
                  <a:pt x="1898922" y="797529"/>
                  <a:pt x="2114900" y="555372"/>
                  <a:pt x="2114900" y="555372"/>
                </a:cubicBezTo>
                <a:lnTo>
                  <a:pt x="2114900" y="555372"/>
                </a:lnTo>
              </a:path>
            </a:pathLst>
          </a:cu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1227703" y="197465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082782" y="201392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1194131" y="2103680"/>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1322222" y="216538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1912100" y="269514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3107838" y="262782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3066232" y="270635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927624" y="27873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2888355" y="293286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2708694" y="28935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2769989" y="300821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2708693" y="31270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2551619" y="317519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2321617" y="304430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2400154" y="314551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953790" y="285145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2203810" y="298051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2132456" y="304857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199361" y="31359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3019017" y="285873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1932988" y="209246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bject 3"/>
          <p:cNvSpPr txBox="1"/>
          <p:nvPr/>
        </p:nvSpPr>
        <p:spPr>
          <a:xfrm>
            <a:off x="2009220" y="3617034"/>
            <a:ext cx="244894" cy="371897"/>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X</a:t>
            </a:r>
            <a:endParaRPr sz="1200" dirty="0">
              <a:latin typeface="Avenir Book" charset="0"/>
              <a:ea typeface="Avenir Book" charset="0"/>
              <a:cs typeface="Avenir Book" charset="0"/>
            </a:endParaRPr>
          </a:p>
        </p:txBody>
      </p:sp>
      <p:sp>
        <p:nvSpPr>
          <p:cNvPr id="35" name="object 3"/>
          <p:cNvSpPr txBox="1"/>
          <p:nvPr/>
        </p:nvSpPr>
        <p:spPr>
          <a:xfrm>
            <a:off x="834977" y="2433987"/>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Y</a:t>
            </a:r>
            <a:endParaRPr sz="1200" dirty="0">
              <a:latin typeface="Avenir Book" charset="0"/>
              <a:ea typeface="Avenir Book" charset="0"/>
              <a:cs typeface="Avenir Book" charset="0"/>
            </a:endParaRPr>
          </a:p>
        </p:txBody>
      </p:sp>
      <p:sp>
        <p:nvSpPr>
          <p:cNvPr id="36" name="object 3"/>
          <p:cNvSpPr txBox="1"/>
          <p:nvPr/>
        </p:nvSpPr>
        <p:spPr>
          <a:xfrm>
            <a:off x="2172341" y="1681666"/>
            <a:ext cx="1063588" cy="553998"/>
          </a:xfrm>
          <a:prstGeom prst="rect">
            <a:avLst/>
          </a:prstGeom>
        </p:spPr>
        <p:txBody>
          <a:bodyPr vert="horz" wrap="square" lIns="0" tIns="0" rIns="0" bIns="0" rtlCol="0" anchor="ctr">
            <a:spAutoFit/>
          </a:bodyPr>
          <a:lstStyle/>
          <a:p>
            <a:pPr marL="9525" marR="3810"/>
            <a:r>
              <a:rPr lang="en-US" sz="1200" dirty="0">
                <a:latin typeface="Avenir Book" charset="0"/>
                <a:ea typeface="Avenir Book" charset="0"/>
                <a:cs typeface="Avenir Book" charset="0"/>
              </a:rPr>
              <a:t>Model</a:t>
            </a:r>
          </a:p>
          <a:p>
            <a:pPr marL="9525" marR="3810"/>
            <a:r>
              <a:rPr lang="en-US" sz="1200" dirty="0">
                <a:latin typeface="Avenir Book" charset="0"/>
                <a:ea typeface="Avenir Book" charset="0"/>
                <a:cs typeface="Avenir Book" charset="0"/>
              </a:rPr>
              <a:t>True Function</a:t>
            </a:r>
          </a:p>
          <a:p>
            <a:pPr marL="9525" marR="3810"/>
            <a:r>
              <a:rPr lang="en-US" sz="1200" dirty="0">
                <a:latin typeface="Avenir Book" charset="0"/>
                <a:ea typeface="Avenir Book" charset="0"/>
                <a:cs typeface="Avenir Book" charset="0"/>
              </a:rPr>
              <a:t>Samples</a:t>
            </a:r>
            <a:endParaRPr sz="1200" dirty="0">
              <a:latin typeface="Avenir Book" charset="0"/>
              <a:ea typeface="Avenir Book" charset="0"/>
              <a:cs typeface="Avenir Book" charset="0"/>
            </a:endParaRPr>
          </a:p>
        </p:txBody>
      </p:sp>
      <p:cxnSp>
        <p:nvCxnSpPr>
          <p:cNvPr id="37" name="Straight Connector 36"/>
          <p:cNvCxnSpPr/>
          <p:nvPr/>
        </p:nvCxnSpPr>
        <p:spPr>
          <a:xfrm>
            <a:off x="1874311" y="1943865"/>
            <a:ext cx="220356" cy="0"/>
          </a:xfrm>
          <a:prstGeom prst="line">
            <a:avLst/>
          </a:prstGeom>
          <a:ln w="254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874311" y="1775950"/>
            <a:ext cx="220356"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066800" y="2347449"/>
            <a:ext cx="2119575" cy="82774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41" name="Freeform 40"/>
          <p:cNvSpPr/>
          <p:nvPr/>
        </p:nvSpPr>
        <p:spPr>
          <a:xfrm>
            <a:off x="3626427" y="2078182"/>
            <a:ext cx="2119746" cy="1111155"/>
          </a:xfrm>
          <a:custGeom>
            <a:avLst/>
            <a:gdLst>
              <a:gd name="connsiteX0" fmla="*/ 0 w 2119746"/>
              <a:gd name="connsiteY0" fmla="*/ 0 h 1111155"/>
              <a:gd name="connsiteX1" fmla="*/ 197428 w 2119746"/>
              <a:gd name="connsiteY1" fmla="*/ 41563 h 1111155"/>
              <a:gd name="connsiteX2" fmla="*/ 353291 w 2119746"/>
              <a:gd name="connsiteY2" fmla="*/ 166254 h 1111155"/>
              <a:gd name="connsiteX3" fmla="*/ 571500 w 2119746"/>
              <a:gd name="connsiteY3" fmla="*/ 374073 h 1111155"/>
              <a:gd name="connsiteX4" fmla="*/ 748146 w 2119746"/>
              <a:gd name="connsiteY4" fmla="*/ 571500 h 1111155"/>
              <a:gd name="connsiteX5" fmla="*/ 997528 w 2119746"/>
              <a:gd name="connsiteY5" fmla="*/ 872836 h 1111155"/>
              <a:gd name="connsiteX6" fmla="*/ 1257300 w 2119746"/>
              <a:gd name="connsiteY6" fmla="*/ 1049482 h 1111155"/>
              <a:gd name="connsiteX7" fmla="*/ 1548246 w 2119746"/>
              <a:gd name="connsiteY7" fmla="*/ 1101436 h 1111155"/>
              <a:gd name="connsiteX8" fmla="*/ 1880755 w 2119746"/>
              <a:gd name="connsiteY8" fmla="*/ 872836 h 1111155"/>
              <a:gd name="connsiteX9" fmla="*/ 2119746 w 2119746"/>
              <a:gd name="connsiteY9" fmla="*/ 571500 h 111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19746" h="1111155">
                <a:moveTo>
                  <a:pt x="0" y="0"/>
                </a:moveTo>
                <a:cubicBezTo>
                  <a:pt x="69273" y="6927"/>
                  <a:pt x="138546" y="13854"/>
                  <a:pt x="197428" y="41563"/>
                </a:cubicBezTo>
                <a:cubicBezTo>
                  <a:pt x="256310" y="69272"/>
                  <a:pt x="290946" y="110836"/>
                  <a:pt x="353291" y="166254"/>
                </a:cubicBezTo>
                <a:cubicBezTo>
                  <a:pt x="415636" y="221672"/>
                  <a:pt x="505691" y="306532"/>
                  <a:pt x="571500" y="374073"/>
                </a:cubicBezTo>
                <a:cubicBezTo>
                  <a:pt x="637309" y="441614"/>
                  <a:pt x="677141" y="488373"/>
                  <a:pt x="748146" y="571500"/>
                </a:cubicBezTo>
                <a:cubicBezTo>
                  <a:pt x="819151" y="654627"/>
                  <a:pt x="912669" y="793173"/>
                  <a:pt x="997528" y="872836"/>
                </a:cubicBezTo>
                <a:cubicBezTo>
                  <a:pt x="1082387" y="952499"/>
                  <a:pt x="1165514" y="1011382"/>
                  <a:pt x="1257300" y="1049482"/>
                </a:cubicBezTo>
                <a:cubicBezTo>
                  <a:pt x="1349086" y="1087582"/>
                  <a:pt x="1444337" y="1130877"/>
                  <a:pt x="1548246" y="1101436"/>
                </a:cubicBezTo>
                <a:cubicBezTo>
                  <a:pt x="1652155" y="1071995"/>
                  <a:pt x="1785505" y="961159"/>
                  <a:pt x="1880755" y="872836"/>
                </a:cubicBezTo>
                <a:cubicBezTo>
                  <a:pt x="1976005" y="784513"/>
                  <a:pt x="2119746" y="571500"/>
                  <a:pt x="2119746" y="571500"/>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p:nvSpPr>
        <p:spPr>
          <a:xfrm>
            <a:off x="6213764" y="1558636"/>
            <a:ext cx="2088572" cy="2026759"/>
          </a:xfrm>
          <a:custGeom>
            <a:avLst/>
            <a:gdLst>
              <a:gd name="connsiteX0" fmla="*/ 0 w 2088572"/>
              <a:gd name="connsiteY0" fmla="*/ 0 h 2026759"/>
              <a:gd name="connsiteX1" fmla="*/ 20781 w 2088572"/>
              <a:gd name="connsiteY1" fmla="*/ 2015837 h 2026759"/>
              <a:gd name="connsiteX2" fmla="*/ 93518 w 2088572"/>
              <a:gd name="connsiteY2" fmla="*/ 789709 h 2026759"/>
              <a:gd name="connsiteX3" fmla="*/ 135081 w 2088572"/>
              <a:gd name="connsiteY3" fmla="*/ 446809 h 2026759"/>
              <a:gd name="connsiteX4" fmla="*/ 218209 w 2088572"/>
              <a:gd name="connsiteY4" fmla="*/ 696191 h 2026759"/>
              <a:gd name="connsiteX5" fmla="*/ 322118 w 2088572"/>
              <a:gd name="connsiteY5" fmla="*/ 394855 h 2026759"/>
              <a:gd name="connsiteX6" fmla="*/ 374072 w 2088572"/>
              <a:gd name="connsiteY6" fmla="*/ 228600 h 2026759"/>
              <a:gd name="connsiteX7" fmla="*/ 436418 w 2088572"/>
              <a:gd name="connsiteY7" fmla="*/ 374073 h 2026759"/>
              <a:gd name="connsiteX8" fmla="*/ 540327 w 2088572"/>
              <a:gd name="connsiteY8" fmla="*/ 1111828 h 2026759"/>
              <a:gd name="connsiteX9" fmla="*/ 644236 w 2088572"/>
              <a:gd name="connsiteY9" fmla="*/ 1361209 h 2026759"/>
              <a:gd name="connsiteX10" fmla="*/ 758536 w 2088572"/>
              <a:gd name="connsiteY10" fmla="*/ 1215737 h 2026759"/>
              <a:gd name="connsiteX11" fmla="*/ 852054 w 2088572"/>
              <a:gd name="connsiteY11" fmla="*/ 1194955 h 2026759"/>
              <a:gd name="connsiteX12" fmla="*/ 997527 w 2088572"/>
              <a:gd name="connsiteY12" fmla="*/ 1517073 h 2026759"/>
              <a:gd name="connsiteX13" fmla="*/ 1143000 w 2088572"/>
              <a:gd name="connsiteY13" fmla="*/ 1506682 h 2026759"/>
              <a:gd name="connsiteX14" fmla="*/ 1267691 w 2088572"/>
              <a:gd name="connsiteY14" fmla="*/ 1485900 h 2026759"/>
              <a:gd name="connsiteX15" fmla="*/ 1402772 w 2088572"/>
              <a:gd name="connsiteY15" fmla="*/ 1683328 h 2026759"/>
              <a:gd name="connsiteX16" fmla="*/ 1548245 w 2088572"/>
              <a:gd name="connsiteY16" fmla="*/ 1652155 h 2026759"/>
              <a:gd name="connsiteX17" fmla="*/ 1652154 w 2088572"/>
              <a:gd name="connsiteY17" fmla="*/ 1496291 h 2026759"/>
              <a:gd name="connsiteX18" fmla="*/ 1818409 w 2088572"/>
              <a:gd name="connsiteY18" fmla="*/ 1454728 h 2026759"/>
              <a:gd name="connsiteX19" fmla="*/ 1870363 w 2088572"/>
              <a:gd name="connsiteY19" fmla="*/ 1278082 h 2026759"/>
              <a:gd name="connsiteX20" fmla="*/ 1995054 w 2088572"/>
              <a:gd name="connsiteY20" fmla="*/ 1246909 h 2026759"/>
              <a:gd name="connsiteX21" fmla="*/ 2026227 w 2088572"/>
              <a:gd name="connsiteY21" fmla="*/ 1143000 h 2026759"/>
              <a:gd name="connsiteX22" fmla="*/ 2067791 w 2088572"/>
              <a:gd name="connsiteY22" fmla="*/ 1558637 h 2026759"/>
              <a:gd name="connsiteX23" fmla="*/ 2078181 w 2088572"/>
              <a:gd name="connsiteY23" fmla="*/ 1558637 h 2026759"/>
              <a:gd name="connsiteX24" fmla="*/ 2088572 w 2088572"/>
              <a:gd name="connsiteY24" fmla="*/ 1569028 h 2026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088572" h="2026759">
                <a:moveTo>
                  <a:pt x="0" y="0"/>
                </a:moveTo>
                <a:cubicBezTo>
                  <a:pt x="2597" y="942109"/>
                  <a:pt x="5195" y="1884219"/>
                  <a:pt x="20781" y="2015837"/>
                </a:cubicBezTo>
                <a:cubicBezTo>
                  <a:pt x="36367" y="2147455"/>
                  <a:pt x="74468" y="1051214"/>
                  <a:pt x="93518" y="789709"/>
                </a:cubicBezTo>
                <a:cubicBezTo>
                  <a:pt x="112568" y="528204"/>
                  <a:pt x="114299" y="462395"/>
                  <a:pt x="135081" y="446809"/>
                </a:cubicBezTo>
                <a:cubicBezTo>
                  <a:pt x="155863" y="431223"/>
                  <a:pt x="187036" y="704850"/>
                  <a:pt x="218209" y="696191"/>
                </a:cubicBezTo>
                <a:cubicBezTo>
                  <a:pt x="249382" y="687532"/>
                  <a:pt x="296141" y="472787"/>
                  <a:pt x="322118" y="394855"/>
                </a:cubicBezTo>
                <a:cubicBezTo>
                  <a:pt x="348095" y="316923"/>
                  <a:pt x="355022" y="232064"/>
                  <a:pt x="374072" y="228600"/>
                </a:cubicBezTo>
                <a:cubicBezTo>
                  <a:pt x="393122" y="225136"/>
                  <a:pt x="408709" y="226868"/>
                  <a:pt x="436418" y="374073"/>
                </a:cubicBezTo>
                <a:cubicBezTo>
                  <a:pt x="464127" y="521278"/>
                  <a:pt x="505691" y="947305"/>
                  <a:pt x="540327" y="1111828"/>
                </a:cubicBezTo>
                <a:cubicBezTo>
                  <a:pt x="574963" y="1276351"/>
                  <a:pt x="607868" y="1343891"/>
                  <a:pt x="644236" y="1361209"/>
                </a:cubicBezTo>
                <a:cubicBezTo>
                  <a:pt x="680604" y="1378527"/>
                  <a:pt x="723900" y="1243446"/>
                  <a:pt x="758536" y="1215737"/>
                </a:cubicBezTo>
                <a:cubicBezTo>
                  <a:pt x="793172" y="1188028"/>
                  <a:pt x="812222" y="1144732"/>
                  <a:pt x="852054" y="1194955"/>
                </a:cubicBezTo>
                <a:cubicBezTo>
                  <a:pt x="891886" y="1245178"/>
                  <a:pt x="949036" y="1465119"/>
                  <a:pt x="997527" y="1517073"/>
                </a:cubicBezTo>
                <a:cubicBezTo>
                  <a:pt x="1046018" y="1569027"/>
                  <a:pt x="1097973" y="1511878"/>
                  <a:pt x="1143000" y="1506682"/>
                </a:cubicBezTo>
                <a:cubicBezTo>
                  <a:pt x="1188027" y="1501487"/>
                  <a:pt x="1224396" y="1456459"/>
                  <a:pt x="1267691" y="1485900"/>
                </a:cubicBezTo>
                <a:cubicBezTo>
                  <a:pt x="1310986" y="1515341"/>
                  <a:pt x="1356013" y="1655619"/>
                  <a:pt x="1402772" y="1683328"/>
                </a:cubicBezTo>
                <a:cubicBezTo>
                  <a:pt x="1449531" y="1711037"/>
                  <a:pt x="1506682" y="1683328"/>
                  <a:pt x="1548245" y="1652155"/>
                </a:cubicBezTo>
                <a:cubicBezTo>
                  <a:pt x="1589808" y="1620982"/>
                  <a:pt x="1607127" y="1529196"/>
                  <a:pt x="1652154" y="1496291"/>
                </a:cubicBezTo>
                <a:cubicBezTo>
                  <a:pt x="1697181" y="1463387"/>
                  <a:pt x="1782041" y="1491096"/>
                  <a:pt x="1818409" y="1454728"/>
                </a:cubicBezTo>
                <a:cubicBezTo>
                  <a:pt x="1854777" y="1418360"/>
                  <a:pt x="1840922" y="1312718"/>
                  <a:pt x="1870363" y="1278082"/>
                </a:cubicBezTo>
                <a:cubicBezTo>
                  <a:pt x="1899804" y="1243446"/>
                  <a:pt x="1969077" y="1269423"/>
                  <a:pt x="1995054" y="1246909"/>
                </a:cubicBezTo>
                <a:cubicBezTo>
                  <a:pt x="2021031" y="1224395"/>
                  <a:pt x="2014104" y="1091045"/>
                  <a:pt x="2026227" y="1143000"/>
                </a:cubicBezTo>
                <a:cubicBezTo>
                  <a:pt x="2038350" y="1194955"/>
                  <a:pt x="2059132" y="1489364"/>
                  <a:pt x="2067791" y="1558637"/>
                </a:cubicBezTo>
                <a:cubicBezTo>
                  <a:pt x="2076450" y="1627910"/>
                  <a:pt x="2074718" y="1556905"/>
                  <a:pt x="2078181" y="1558637"/>
                </a:cubicBezTo>
                <a:cubicBezTo>
                  <a:pt x="2081645" y="1560369"/>
                  <a:pt x="2088572" y="1569028"/>
                  <a:pt x="2088572" y="1569028"/>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Arrow Connector 42"/>
          <p:cNvCxnSpPr/>
          <p:nvPr/>
        </p:nvCxnSpPr>
        <p:spPr>
          <a:xfrm flipV="1">
            <a:off x="3626427" y="1524000"/>
            <a:ext cx="10160" cy="216408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3626427" y="3688080"/>
            <a:ext cx="2174240" cy="1016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5" name="Freeform 44"/>
          <p:cNvSpPr/>
          <p:nvPr/>
        </p:nvSpPr>
        <p:spPr>
          <a:xfrm>
            <a:off x="3631102" y="2092461"/>
            <a:ext cx="2114900" cy="1071475"/>
          </a:xfrm>
          <a:custGeom>
            <a:avLst/>
            <a:gdLst>
              <a:gd name="connsiteX0" fmla="*/ 0 w 2114900"/>
              <a:gd name="connsiteY0" fmla="*/ 0 h 1071475"/>
              <a:gd name="connsiteX1" fmla="*/ 201953 w 2114900"/>
              <a:gd name="connsiteY1" fmla="*/ 39269 h 1071475"/>
              <a:gd name="connsiteX2" fmla="*/ 409516 w 2114900"/>
              <a:gd name="connsiteY2" fmla="*/ 207564 h 1071475"/>
              <a:gd name="connsiteX3" fmla="*/ 544152 w 2114900"/>
              <a:gd name="connsiteY3" fmla="*/ 347809 h 1071475"/>
              <a:gd name="connsiteX4" fmla="*/ 718056 w 2114900"/>
              <a:gd name="connsiteY4" fmla="*/ 544152 h 1071475"/>
              <a:gd name="connsiteX5" fmla="*/ 886351 w 2114900"/>
              <a:gd name="connsiteY5" fmla="*/ 740496 h 1071475"/>
              <a:gd name="connsiteX6" fmla="*/ 1015377 w 2114900"/>
              <a:gd name="connsiteY6" fmla="*/ 869522 h 1071475"/>
              <a:gd name="connsiteX7" fmla="*/ 1211720 w 2114900"/>
              <a:gd name="connsiteY7" fmla="*/ 1020987 h 1071475"/>
              <a:gd name="connsiteX8" fmla="*/ 1413673 w 2114900"/>
              <a:gd name="connsiteY8" fmla="*/ 1071475 h 1071475"/>
              <a:gd name="connsiteX9" fmla="*/ 1626846 w 2114900"/>
              <a:gd name="connsiteY9" fmla="*/ 1020987 h 1071475"/>
              <a:gd name="connsiteX10" fmla="*/ 1817580 w 2114900"/>
              <a:gd name="connsiteY10" fmla="*/ 875132 h 1071475"/>
              <a:gd name="connsiteX11" fmla="*/ 2114900 w 2114900"/>
              <a:gd name="connsiteY11" fmla="*/ 555372 h 1071475"/>
              <a:gd name="connsiteX12" fmla="*/ 2114900 w 2114900"/>
              <a:gd name="connsiteY12" fmla="*/ 555372 h 10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4900" h="1071475">
                <a:moveTo>
                  <a:pt x="0" y="0"/>
                </a:moveTo>
                <a:cubicBezTo>
                  <a:pt x="66850" y="2337"/>
                  <a:pt x="133700" y="4675"/>
                  <a:pt x="201953" y="39269"/>
                </a:cubicBezTo>
                <a:cubicBezTo>
                  <a:pt x="270206" y="73863"/>
                  <a:pt x="352483" y="156141"/>
                  <a:pt x="409516" y="207564"/>
                </a:cubicBezTo>
                <a:cubicBezTo>
                  <a:pt x="466549" y="258987"/>
                  <a:pt x="492729" y="291711"/>
                  <a:pt x="544152" y="347809"/>
                </a:cubicBezTo>
                <a:cubicBezTo>
                  <a:pt x="595575" y="403907"/>
                  <a:pt x="661023" y="478704"/>
                  <a:pt x="718056" y="544152"/>
                </a:cubicBezTo>
                <a:cubicBezTo>
                  <a:pt x="775089" y="609600"/>
                  <a:pt x="836798" y="686268"/>
                  <a:pt x="886351" y="740496"/>
                </a:cubicBezTo>
                <a:cubicBezTo>
                  <a:pt x="935904" y="794724"/>
                  <a:pt x="961149" y="822774"/>
                  <a:pt x="1015377" y="869522"/>
                </a:cubicBezTo>
                <a:cubicBezTo>
                  <a:pt x="1069605" y="916270"/>
                  <a:pt x="1145337" y="987328"/>
                  <a:pt x="1211720" y="1020987"/>
                </a:cubicBezTo>
                <a:cubicBezTo>
                  <a:pt x="1278103" y="1054646"/>
                  <a:pt x="1344485" y="1071475"/>
                  <a:pt x="1413673" y="1071475"/>
                </a:cubicBezTo>
                <a:cubicBezTo>
                  <a:pt x="1482861" y="1071475"/>
                  <a:pt x="1559528" y="1053711"/>
                  <a:pt x="1626846" y="1020987"/>
                </a:cubicBezTo>
                <a:cubicBezTo>
                  <a:pt x="1694164" y="988263"/>
                  <a:pt x="1736238" y="952735"/>
                  <a:pt x="1817580" y="875132"/>
                </a:cubicBezTo>
                <a:cubicBezTo>
                  <a:pt x="1898922" y="797529"/>
                  <a:pt x="2114900" y="555372"/>
                  <a:pt x="2114900" y="555372"/>
                </a:cubicBezTo>
                <a:lnTo>
                  <a:pt x="2114900" y="555372"/>
                </a:lnTo>
              </a:path>
            </a:pathLst>
          </a:cu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3787330" y="197465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3642409" y="201392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3753758" y="2103680"/>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3881849" y="216538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4471727" y="269514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5667465" y="262782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5625859" y="270635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5487251" y="27873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5447982" y="293286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5268321" y="28935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5329616" y="300821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5268320" y="31270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5111246" y="317519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4881244" y="304430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4959781" y="314551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4513417" y="285145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4763437" y="298051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4692083" y="304857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758988" y="31359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578644" y="285873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bject 3"/>
          <p:cNvSpPr txBox="1"/>
          <p:nvPr/>
        </p:nvSpPr>
        <p:spPr>
          <a:xfrm>
            <a:off x="4568847" y="3617034"/>
            <a:ext cx="244894" cy="371897"/>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X</a:t>
            </a:r>
            <a:endParaRPr sz="1200" dirty="0">
              <a:latin typeface="Avenir Book" charset="0"/>
              <a:ea typeface="Avenir Book" charset="0"/>
              <a:cs typeface="Avenir Book" charset="0"/>
            </a:endParaRPr>
          </a:p>
        </p:txBody>
      </p:sp>
      <p:sp>
        <p:nvSpPr>
          <p:cNvPr id="67" name="object 3"/>
          <p:cNvSpPr txBox="1"/>
          <p:nvPr/>
        </p:nvSpPr>
        <p:spPr>
          <a:xfrm>
            <a:off x="3394604" y="2433987"/>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Y</a:t>
            </a:r>
            <a:endParaRPr sz="1200" dirty="0">
              <a:latin typeface="Avenir Book" charset="0"/>
              <a:ea typeface="Avenir Book" charset="0"/>
              <a:cs typeface="Avenir Book" charset="0"/>
            </a:endParaRPr>
          </a:p>
        </p:txBody>
      </p:sp>
      <p:cxnSp>
        <p:nvCxnSpPr>
          <p:cNvPr id="69" name="Straight Arrow Connector 68"/>
          <p:cNvCxnSpPr/>
          <p:nvPr/>
        </p:nvCxnSpPr>
        <p:spPr>
          <a:xfrm flipV="1">
            <a:off x="6183124" y="1524000"/>
            <a:ext cx="10160" cy="216408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6183124" y="3688080"/>
            <a:ext cx="2174240" cy="1016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1" name="Freeform 70"/>
          <p:cNvSpPr/>
          <p:nvPr/>
        </p:nvSpPr>
        <p:spPr>
          <a:xfrm>
            <a:off x="6187799" y="2092461"/>
            <a:ext cx="2114900" cy="1071475"/>
          </a:xfrm>
          <a:custGeom>
            <a:avLst/>
            <a:gdLst>
              <a:gd name="connsiteX0" fmla="*/ 0 w 2114900"/>
              <a:gd name="connsiteY0" fmla="*/ 0 h 1071475"/>
              <a:gd name="connsiteX1" fmla="*/ 201953 w 2114900"/>
              <a:gd name="connsiteY1" fmla="*/ 39269 h 1071475"/>
              <a:gd name="connsiteX2" fmla="*/ 409516 w 2114900"/>
              <a:gd name="connsiteY2" fmla="*/ 207564 h 1071475"/>
              <a:gd name="connsiteX3" fmla="*/ 544152 w 2114900"/>
              <a:gd name="connsiteY3" fmla="*/ 347809 h 1071475"/>
              <a:gd name="connsiteX4" fmla="*/ 718056 w 2114900"/>
              <a:gd name="connsiteY4" fmla="*/ 544152 h 1071475"/>
              <a:gd name="connsiteX5" fmla="*/ 886351 w 2114900"/>
              <a:gd name="connsiteY5" fmla="*/ 740496 h 1071475"/>
              <a:gd name="connsiteX6" fmla="*/ 1015377 w 2114900"/>
              <a:gd name="connsiteY6" fmla="*/ 869522 h 1071475"/>
              <a:gd name="connsiteX7" fmla="*/ 1211720 w 2114900"/>
              <a:gd name="connsiteY7" fmla="*/ 1020987 h 1071475"/>
              <a:gd name="connsiteX8" fmla="*/ 1413673 w 2114900"/>
              <a:gd name="connsiteY8" fmla="*/ 1071475 h 1071475"/>
              <a:gd name="connsiteX9" fmla="*/ 1626846 w 2114900"/>
              <a:gd name="connsiteY9" fmla="*/ 1020987 h 1071475"/>
              <a:gd name="connsiteX10" fmla="*/ 1817580 w 2114900"/>
              <a:gd name="connsiteY10" fmla="*/ 875132 h 1071475"/>
              <a:gd name="connsiteX11" fmla="*/ 2114900 w 2114900"/>
              <a:gd name="connsiteY11" fmla="*/ 555372 h 1071475"/>
              <a:gd name="connsiteX12" fmla="*/ 2114900 w 2114900"/>
              <a:gd name="connsiteY12" fmla="*/ 555372 h 10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4900" h="1071475">
                <a:moveTo>
                  <a:pt x="0" y="0"/>
                </a:moveTo>
                <a:cubicBezTo>
                  <a:pt x="66850" y="2337"/>
                  <a:pt x="133700" y="4675"/>
                  <a:pt x="201953" y="39269"/>
                </a:cubicBezTo>
                <a:cubicBezTo>
                  <a:pt x="270206" y="73863"/>
                  <a:pt x="352483" y="156141"/>
                  <a:pt x="409516" y="207564"/>
                </a:cubicBezTo>
                <a:cubicBezTo>
                  <a:pt x="466549" y="258987"/>
                  <a:pt x="492729" y="291711"/>
                  <a:pt x="544152" y="347809"/>
                </a:cubicBezTo>
                <a:cubicBezTo>
                  <a:pt x="595575" y="403907"/>
                  <a:pt x="661023" y="478704"/>
                  <a:pt x="718056" y="544152"/>
                </a:cubicBezTo>
                <a:cubicBezTo>
                  <a:pt x="775089" y="609600"/>
                  <a:pt x="836798" y="686268"/>
                  <a:pt x="886351" y="740496"/>
                </a:cubicBezTo>
                <a:cubicBezTo>
                  <a:pt x="935904" y="794724"/>
                  <a:pt x="961149" y="822774"/>
                  <a:pt x="1015377" y="869522"/>
                </a:cubicBezTo>
                <a:cubicBezTo>
                  <a:pt x="1069605" y="916270"/>
                  <a:pt x="1145337" y="987328"/>
                  <a:pt x="1211720" y="1020987"/>
                </a:cubicBezTo>
                <a:cubicBezTo>
                  <a:pt x="1278103" y="1054646"/>
                  <a:pt x="1344485" y="1071475"/>
                  <a:pt x="1413673" y="1071475"/>
                </a:cubicBezTo>
                <a:cubicBezTo>
                  <a:pt x="1482861" y="1071475"/>
                  <a:pt x="1559528" y="1053711"/>
                  <a:pt x="1626846" y="1020987"/>
                </a:cubicBezTo>
                <a:cubicBezTo>
                  <a:pt x="1694164" y="988263"/>
                  <a:pt x="1736238" y="952735"/>
                  <a:pt x="1817580" y="875132"/>
                </a:cubicBezTo>
                <a:cubicBezTo>
                  <a:pt x="1898922" y="797529"/>
                  <a:pt x="2114900" y="555372"/>
                  <a:pt x="2114900" y="555372"/>
                </a:cubicBezTo>
                <a:lnTo>
                  <a:pt x="2114900" y="555372"/>
                </a:lnTo>
              </a:path>
            </a:pathLst>
          </a:cu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6344027" y="197465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6199106" y="201392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6310455" y="2103680"/>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6438546" y="216538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7028424" y="269514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8224162" y="262782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8182556" y="270635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8043948" y="27873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8004679" y="293286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7825018" y="28935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7886313" y="300821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7825017" y="31270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7667943" y="317519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7437941" y="304430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7516478" y="314551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7070114" y="285145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7320134" y="298051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7248780" y="304857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7315685" y="31359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8135341" y="285873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bject 3"/>
          <p:cNvSpPr txBox="1"/>
          <p:nvPr/>
        </p:nvSpPr>
        <p:spPr>
          <a:xfrm>
            <a:off x="7125544" y="3617034"/>
            <a:ext cx="244894" cy="371897"/>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X</a:t>
            </a:r>
            <a:endParaRPr sz="1200" dirty="0">
              <a:latin typeface="Avenir Book" charset="0"/>
              <a:ea typeface="Avenir Book" charset="0"/>
              <a:cs typeface="Avenir Book" charset="0"/>
            </a:endParaRPr>
          </a:p>
        </p:txBody>
      </p:sp>
      <p:sp>
        <p:nvSpPr>
          <p:cNvPr id="93" name="object 3"/>
          <p:cNvSpPr txBox="1"/>
          <p:nvPr/>
        </p:nvSpPr>
        <p:spPr>
          <a:xfrm>
            <a:off x="5951301" y="2433987"/>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Y</a:t>
            </a:r>
            <a:endParaRPr sz="1200" dirty="0">
              <a:latin typeface="Avenir Book" charset="0"/>
              <a:ea typeface="Avenir Book" charset="0"/>
              <a:cs typeface="Avenir Book" charset="0"/>
            </a:endParaRPr>
          </a:p>
        </p:txBody>
      </p:sp>
      <p:sp>
        <p:nvSpPr>
          <p:cNvPr id="95" name="object 3"/>
          <p:cNvSpPr txBox="1"/>
          <p:nvPr/>
        </p:nvSpPr>
        <p:spPr>
          <a:xfrm>
            <a:off x="1071475" y="1124122"/>
            <a:ext cx="2114900" cy="371897"/>
          </a:xfrm>
          <a:prstGeom prst="rect">
            <a:avLst/>
          </a:prstGeom>
        </p:spPr>
        <p:txBody>
          <a:bodyPr vert="horz" wrap="square" lIns="0" tIns="0" rIns="0" bIns="0" rtlCol="0" anchor="ctr">
            <a:spAutoFit/>
          </a:bodyPr>
          <a:lstStyle/>
          <a:p>
            <a:pPr marL="9525" marR="3810" algn="ctr">
              <a:lnSpc>
                <a:spcPts val="2850"/>
              </a:lnSpc>
            </a:pPr>
            <a:r>
              <a:rPr lang="en-US" sz="1600" dirty="0">
                <a:latin typeface="Avenir Book" charset="0"/>
                <a:ea typeface="Avenir Book" charset="0"/>
                <a:cs typeface="Avenir Book" charset="0"/>
              </a:rPr>
              <a:t>Polynomial Degree = 1</a:t>
            </a:r>
            <a:endParaRPr sz="1600" dirty="0">
              <a:latin typeface="Avenir Book" charset="0"/>
              <a:ea typeface="Avenir Book" charset="0"/>
              <a:cs typeface="Avenir Book" charset="0"/>
            </a:endParaRPr>
          </a:p>
        </p:txBody>
      </p:sp>
      <p:sp>
        <p:nvSpPr>
          <p:cNvPr id="96" name="object 3"/>
          <p:cNvSpPr txBox="1"/>
          <p:nvPr/>
        </p:nvSpPr>
        <p:spPr>
          <a:xfrm>
            <a:off x="3628850" y="1124122"/>
            <a:ext cx="2114900" cy="371897"/>
          </a:xfrm>
          <a:prstGeom prst="rect">
            <a:avLst/>
          </a:prstGeom>
        </p:spPr>
        <p:txBody>
          <a:bodyPr vert="horz" wrap="square" lIns="0" tIns="0" rIns="0" bIns="0" rtlCol="0" anchor="ctr">
            <a:spAutoFit/>
          </a:bodyPr>
          <a:lstStyle/>
          <a:p>
            <a:pPr marL="9525" marR="3810" algn="ctr">
              <a:lnSpc>
                <a:spcPts val="2850"/>
              </a:lnSpc>
            </a:pPr>
            <a:r>
              <a:rPr lang="en-US" sz="1600" dirty="0">
                <a:latin typeface="Avenir Book" charset="0"/>
                <a:ea typeface="Avenir Book" charset="0"/>
                <a:cs typeface="Avenir Book" charset="0"/>
              </a:rPr>
              <a:t>Polynomial Degree = 4</a:t>
            </a:r>
            <a:endParaRPr sz="1600" dirty="0">
              <a:latin typeface="Avenir Book" charset="0"/>
              <a:ea typeface="Avenir Book" charset="0"/>
              <a:cs typeface="Avenir Book" charset="0"/>
            </a:endParaRPr>
          </a:p>
        </p:txBody>
      </p:sp>
      <p:sp>
        <p:nvSpPr>
          <p:cNvPr id="97" name="object 3"/>
          <p:cNvSpPr txBox="1"/>
          <p:nvPr/>
        </p:nvSpPr>
        <p:spPr>
          <a:xfrm>
            <a:off x="6154442" y="1124122"/>
            <a:ext cx="2309936" cy="371897"/>
          </a:xfrm>
          <a:prstGeom prst="rect">
            <a:avLst/>
          </a:prstGeom>
        </p:spPr>
        <p:txBody>
          <a:bodyPr vert="horz" wrap="square" lIns="0" tIns="0" rIns="0" bIns="0" rtlCol="0" anchor="ctr">
            <a:spAutoFit/>
          </a:bodyPr>
          <a:lstStyle/>
          <a:p>
            <a:pPr marL="9525" marR="3810" algn="ctr">
              <a:lnSpc>
                <a:spcPts val="2850"/>
              </a:lnSpc>
            </a:pPr>
            <a:r>
              <a:rPr lang="en-US" sz="1600" dirty="0">
                <a:latin typeface="Avenir Book" charset="0"/>
                <a:ea typeface="Avenir Book" charset="0"/>
                <a:cs typeface="Avenir Book" charset="0"/>
              </a:rPr>
              <a:t>Polynomial Degree = 15</a:t>
            </a:r>
            <a:endParaRPr sz="1600" dirty="0">
              <a:latin typeface="Avenir Book" charset="0"/>
              <a:ea typeface="Avenir Book" charset="0"/>
              <a:cs typeface="Avenir Book" charset="0"/>
            </a:endParaRPr>
          </a:p>
        </p:txBody>
      </p:sp>
    </p:spTree>
    <p:extLst>
      <p:ext uri="{BB962C8B-B14F-4D97-AF65-F5344CB8AC3E}">
        <p14:creationId xmlns:p14="http://schemas.microsoft.com/office/powerpoint/2010/main" val="961636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22726" y="768784"/>
            <a:ext cx="6466615" cy="4031442"/>
          </a:xfrm>
          <a:prstGeom prst="rect">
            <a:avLst/>
          </a:prstGeom>
        </p:spPr>
      </p:pic>
      <p:sp>
        <p:nvSpPr>
          <p:cNvPr id="6"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Training and Test Splits</a:t>
            </a:r>
          </a:p>
        </p:txBody>
      </p:sp>
    </p:spTree>
    <p:extLst>
      <p:ext uri="{BB962C8B-B14F-4D97-AF65-F5344CB8AC3E}">
        <p14:creationId xmlns:p14="http://schemas.microsoft.com/office/powerpoint/2010/main" val="21295871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393526" y="1062292"/>
            <a:ext cx="5064425" cy="3157283"/>
          </a:xfrm>
          <a:prstGeom prst="rect">
            <a:avLst/>
          </a:prstGeom>
        </p:spPr>
      </p:pic>
      <p:sp>
        <p:nvSpPr>
          <p:cNvPr id="10" name="Right Brace 9"/>
          <p:cNvSpPr/>
          <p:nvPr/>
        </p:nvSpPr>
        <p:spPr>
          <a:xfrm>
            <a:off x="6472238" y="1250157"/>
            <a:ext cx="200025" cy="2114549"/>
          </a:xfrm>
          <a:prstGeom prst="rightBrace">
            <a:avLst>
              <a:gd name="adj1" fmla="val 86905"/>
              <a:gd name="adj2" fmla="val 50338"/>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latin typeface="Avenir Book" charset="0"/>
              <a:ea typeface="Avenir Book" charset="0"/>
              <a:cs typeface="Avenir Book" charset="0"/>
            </a:endParaRPr>
          </a:p>
        </p:txBody>
      </p:sp>
      <p:sp>
        <p:nvSpPr>
          <p:cNvPr id="12" name="Rectangle 11"/>
          <p:cNvSpPr/>
          <p:nvPr/>
        </p:nvSpPr>
        <p:spPr>
          <a:xfrm>
            <a:off x="1407100" y="3364705"/>
            <a:ext cx="5014418" cy="854870"/>
          </a:xfrm>
          <a:prstGeom prst="rect">
            <a:avLst/>
          </a:prstGeom>
          <a:solidFill>
            <a:srgbClr val="C00000">
              <a:alpha val="1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charset="0"/>
              <a:ea typeface="Avenir Book" charset="0"/>
              <a:cs typeface="Avenir Book" charset="0"/>
            </a:endParaRPr>
          </a:p>
        </p:txBody>
      </p:sp>
      <p:sp>
        <p:nvSpPr>
          <p:cNvPr id="13" name="Right Brace 12"/>
          <p:cNvSpPr/>
          <p:nvPr/>
        </p:nvSpPr>
        <p:spPr>
          <a:xfrm>
            <a:off x="6486526" y="3364705"/>
            <a:ext cx="200025" cy="854870"/>
          </a:xfrm>
          <a:prstGeom prst="rightBrace">
            <a:avLst>
              <a:gd name="adj1" fmla="val 19048"/>
              <a:gd name="adj2" fmla="val 50338"/>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latin typeface="Avenir Book" charset="0"/>
              <a:ea typeface="Avenir Book" charset="0"/>
              <a:cs typeface="Avenir Book" charset="0"/>
            </a:endParaRPr>
          </a:p>
        </p:txBody>
      </p:sp>
      <p:sp>
        <p:nvSpPr>
          <p:cNvPr id="15"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Training and Test Splits</a:t>
            </a:r>
          </a:p>
        </p:txBody>
      </p:sp>
      <p:sp>
        <p:nvSpPr>
          <p:cNvPr id="8" name="Rectangle 7"/>
          <p:cNvSpPr/>
          <p:nvPr/>
        </p:nvSpPr>
        <p:spPr>
          <a:xfrm>
            <a:off x="1407814" y="1250157"/>
            <a:ext cx="5014418" cy="2114549"/>
          </a:xfrm>
          <a:prstGeom prst="rect">
            <a:avLst/>
          </a:prstGeom>
          <a:solidFill>
            <a:srgbClr val="0070C0">
              <a:alpha val="1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charset="0"/>
              <a:ea typeface="Avenir Book" charset="0"/>
              <a:cs typeface="Avenir Book" charset="0"/>
            </a:endParaRPr>
          </a:p>
        </p:txBody>
      </p:sp>
      <p:sp>
        <p:nvSpPr>
          <p:cNvPr id="16" name="Rounded Rectangle 15"/>
          <p:cNvSpPr/>
          <p:nvPr/>
        </p:nvSpPr>
        <p:spPr>
          <a:xfrm>
            <a:off x="6868441" y="1814507"/>
            <a:ext cx="1544479" cy="1024128"/>
          </a:xfrm>
          <a:prstGeom prst="roundRect">
            <a:avLst/>
          </a:prstGeom>
          <a:solidFill>
            <a:srgbClr val="0070C0">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Training</a:t>
            </a:r>
          </a:p>
          <a:p>
            <a:pPr algn="ctr">
              <a:lnSpc>
                <a:spcPts val="2100"/>
              </a:lnSpc>
            </a:pPr>
            <a:r>
              <a:rPr lang="en-US" sz="2400" b="1" dirty="0">
                <a:solidFill>
                  <a:schemeClr val="bg2"/>
                </a:solidFill>
                <a:latin typeface="Avenir Book" charset="0"/>
                <a:ea typeface="Avenir Book" charset="0"/>
                <a:cs typeface="Avenir Book" charset="0"/>
              </a:rPr>
              <a:t>Data</a:t>
            </a:r>
          </a:p>
        </p:txBody>
      </p:sp>
      <p:sp>
        <p:nvSpPr>
          <p:cNvPr id="17" name="Rounded Rectangle 16"/>
          <p:cNvSpPr/>
          <p:nvPr/>
        </p:nvSpPr>
        <p:spPr>
          <a:xfrm>
            <a:off x="6868441" y="3286712"/>
            <a:ext cx="1544479" cy="1025035"/>
          </a:xfrm>
          <a:prstGeom prst="roundRect">
            <a:avLst/>
          </a:prstGeom>
          <a:solidFill>
            <a:srgbClr val="DF7F7F"/>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Test </a:t>
            </a:r>
          </a:p>
          <a:p>
            <a:pPr algn="ctr">
              <a:lnSpc>
                <a:spcPts val="2100"/>
              </a:lnSpc>
            </a:pPr>
            <a:r>
              <a:rPr lang="en-US" sz="2400" b="1" dirty="0">
                <a:solidFill>
                  <a:schemeClr val="bg2"/>
                </a:solidFill>
                <a:latin typeface="Avenir Book" charset="0"/>
                <a:ea typeface="Avenir Book" charset="0"/>
                <a:cs typeface="Avenir Book" charset="0"/>
              </a:rPr>
              <a:t>Data</a:t>
            </a:r>
          </a:p>
        </p:txBody>
      </p:sp>
    </p:spTree>
    <p:extLst>
      <p:ext uri="{BB962C8B-B14F-4D97-AF65-F5344CB8AC3E}">
        <p14:creationId xmlns:p14="http://schemas.microsoft.com/office/powerpoint/2010/main" val="1114257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595497" y="1437867"/>
            <a:ext cx="2514600" cy="577081"/>
          </a:xfrm>
          <a:prstGeom prst="rect">
            <a:avLst/>
          </a:prstGeom>
          <a:noFill/>
          <a:ln>
            <a:noFill/>
          </a:ln>
        </p:spPr>
        <p:txBody>
          <a:bodyPr wrap="square" tIns="137160" bIns="68580" anchor="ctr" anchorCtr="0">
            <a:spAutoFit/>
          </a:bodyPr>
          <a:lstStyle/>
          <a:p>
            <a:r>
              <a:rPr lang="en-US" sz="2400" dirty="0">
                <a:solidFill>
                  <a:srgbClr val="0070C0"/>
                </a:solidFill>
                <a:latin typeface="Avenir Book" charset="0"/>
                <a:ea typeface="Avenir Book" charset="0"/>
                <a:cs typeface="Avenir Book" charset="0"/>
              </a:rPr>
              <a:t>fit the model</a:t>
            </a:r>
          </a:p>
        </p:txBody>
      </p:sp>
      <p:sp>
        <p:nvSpPr>
          <p:cNvPr id="8" name="Rectangle 7"/>
          <p:cNvSpPr/>
          <p:nvPr/>
        </p:nvSpPr>
        <p:spPr>
          <a:xfrm>
            <a:off x="3595496" y="2740141"/>
            <a:ext cx="3751865" cy="1431161"/>
          </a:xfrm>
          <a:prstGeom prst="rect">
            <a:avLst/>
          </a:prstGeom>
        </p:spPr>
        <p:txBody>
          <a:bodyPr wrap="square">
            <a:spAutoFit/>
          </a:bodyPr>
          <a:lstStyle/>
          <a:p>
            <a:r>
              <a:rPr lang="en-US" sz="2400" dirty="0">
                <a:solidFill>
                  <a:srgbClr val="C00000"/>
                </a:solidFill>
                <a:latin typeface="Avenir Book" charset="0"/>
                <a:ea typeface="Avenir Book" charset="0"/>
                <a:cs typeface="Avenir Book" charset="0"/>
              </a:rPr>
              <a:t>measure performance</a:t>
            </a:r>
          </a:p>
          <a:p>
            <a:r>
              <a:rPr lang="en-US" sz="2100" dirty="0">
                <a:solidFill>
                  <a:schemeClr val="bg1"/>
                </a:solidFill>
                <a:latin typeface="Avenir Book" charset="0"/>
                <a:ea typeface="Avenir Book" charset="0"/>
                <a:cs typeface="Avenir Book" charset="0"/>
              </a:rPr>
              <a:t>- predict label with model</a:t>
            </a:r>
          </a:p>
          <a:p>
            <a:r>
              <a:rPr lang="en-US" sz="2100" dirty="0">
                <a:solidFill>
                  <a:schemeClr val="bg1"/>
                </a:solidFill>
                <a:latin typeface="Avenir Book" charset="0"/>
                <a:ea typeface="Avenir Book" charset="0"/>
                <a:cs typeface="Avenir Book" charset="0"/>
              </a:rPr>
              <a:t>- compare with actual value</a:t>
            </a:r>
          </a:p>
          <a:p>
            <a:r>
              <a:rPr lang="en-US" sz="2100" dirty="0">
                <a:solidFill>
                  <a:schemeClr val="bg1"/>
                </a:solidFill>
                <a:latin typeface="Avenir Book" charset="0"/>
                <a:ea typeface="Avenir Book" charset="0"/>
                <a:cs typeface="Avenir Book" charset="0"/>
              </a:rPr>
              <a:t>- measure error</a:t>
            </a:r>
          </a:p>
        </p:txBody>
      </p:sp>
      <p:sp>
        <p:nvSpPr>
          <p:cNvPr id="10" name="Rounded Rectangle 9"/>
          <p:cNvSpPr/>
          <p:nvPr/>
        </p:nvSpPr>
        <p:spPr>
          <a:xfrm>
            <a:off x="1765776" y="2913919"/>
            <a:ext cx="1544479" cy="1025035"/>
          </a:xfrm>
          <a:prstGeom prst="roundRect">
            <a:avLst/>
          </a:prstGeom>
          <a:solidFill>
            <a:srgbClr val="C00000">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Test </a:t>
            </a:r>
          </a:p>
          <a:p>
            <a:pPr algn="ctr">
              <a:lnSpc>
                <a:spcPts val="2100"/>
              </a:lnSpc>
            </a:pPr>
            <a:r>
              <a:rPr lang="en-US" sz="2400" b="1" dirty="0">
                <a:solidFill>
                  <a:schemeClr val="bg2"/>
                </a:solidFill>
                <a:latin typeface="Avenir Book" charset="0"/>
                <a:ea typeface="Avenir Book" charset="0"/>
                <a:cs typeface="Avenir Book" charset="0"/>
              </a:rPr>
              <a:t>Data</a:t>
            </a:r>
          </a:p>
        </p:txBody>
      </p:sp>
      <p:sp>
        <p:nvSpPr>
          <p:cNvPr id="1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Using Training and Test Data</a:t>
            </a:r>
          </a:p>
        </p:txBody>
      </p:sp>
      <p:sp>
        <p:nvSpPr>
          <p:cNvPr id="12" name="Rounded Rectangle 11"/>
          <p:cNvSpPr/>
          <p:nvPr/>
        </p:nvSpPr>
        <p:spPr>
          <a:xfrm>
            <a:off x="1765776" y="1502884"/>
            <a:ext cx="1544479" cy="1024128"/>
          </a:xfrm>
          <a:prstGeom prst="roundRect">
            <a:avLst/>
          </a:prstGeom>
          <a:solidFill>
            <a:srgbClr val="0070C0">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Training</a:t>
            </a:r>
          </a:p>
          <a:p>
            <a:pPr algn="ctr">
              <a:lnSpc>
                <a:spcPts val="2100"/>
              </a:lnSpc>
            </a:pPr>
            <a:r>
              <a:rPr lang="en-US" sz="2400" b="1" dirty="0">
                <a:solidFill>
                  <a:schemeClr val="bg2"/>
                </a:solidFill>
                <a:latin typeface="Avenir Book" charset="0"/>
                <a:ea typeface="Avenir Book" charset="0"/>
                <a:cs typeface="Avenir Book" charset="0"/>
              </a:rPr>
              <a:t>Data</a:t>
            </a:r>
          </a:p>
        </p:txBody>
      </p:sp>
    </p:spTree>
    <p:extLst>
      <p:ext uri="{BB962C8B-B14F-4D97-AF65-F5344CB8AC3E}">
        <p14:creationId xmlns:p14="http://schemas.microsoft.com/office/powerpoint/2010/main" val="1263089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624825" y="942535"/>
            <a:ext cx="2563948" cy="453639"/>
          </a:xfrm>
          <a:prstGeom prst="roundRect">
            <a:avLst/>
          </a:prstGeom>
          <a:solidFill>
            <a:srgbClr val="C00000">
              <a:alpha val="50196"/>
            </a:srgbClr>
          </a:solidFill>
          <a:ln w="25400">
            <a:solidFill>
              <a:schemeClr val="bg1"/>
            </a:solidFill>
          </a:ln>
        </p:spPr>
        <p:txBody>
          <a:bodyPr wrap="square" anchor="ctr" anchorCtr="0">
            <a:noAutofit/>
          </a:bodyPr>
          <a:lstStyle/>
          <a:p>
            <a:pPr algn="ctr">
              <a:lnSpc>
                <a:spcPts val="2100"/>
              </a:lnSpc>
            </a:pPr>
            <a:r>
              <a:rPr lang="en-US" sz="1800" b="1" dirty="0">
                <a:solidFill>
                  <a:schemeClr val="bg2"/>
                </a:solidFill>
                <a:latin typeface="Avenir Book" charset="0"/>
                <a:ea typeface="Avenir Book" charset="0"/>
                <a:cs typeface="Avenir Book" charset="0"/>
              </a:rPr>
              <a:t>Test Data</a:t>
            </a:r>
          </a:p>
        </p:txBody>
      </p:sp>
      <p:sp>
        <p:nvSpPr>
          <p:cNvPr id="8" name="Rounded Rectangle 7"/>
          <p:cNvSpPr/>
          <p:nvPr/>
        </p:nvSpPr>
        <p:spPr>
          <a:xfrm>
            <a:off x="1508649" y="942293"/>
            <a:ext cx="2563948" cy="453238"/>
          </a:xfrm>
          <a:prstGeom prst="roundRect">
            <a:avLst/>
          </a:prstGeom>
          <a:solidFill>
            <a:srgbClr val="0070C0">
              <a:alpha val="50196"/>
            </a:srgbClr>
          </a:solidFill>
          <a:ln w="25400">
            <a:solidFill>
              <a:schemeClr val="bg1"/>
            </a:solidFill>
          </a:ln>
        </p:spPr>
        <p:txBody>
          <a:bodyPr wrap="square" anchor="ctr" anchorCtr="0">
            <a:noAutofit/>
          </a:bodyPr>
          <a:lstStyle/>
          <a:p>
            <a:pPr algn="ctr">
              <a:lnSpc>
                <a:spcPts val="2100"/>
              </a:lnSpc>
            </a:pPr>
            <a:r>
              <a:rPr lang="en-US" sz="1800" b="1" dirty="0">
                <a:solidFill>
                  <a:schemeClr val="bg2"/>
                </a:solidFill>
                <a:latin typeface="Avenir Book" charset="0"/>
                <a:ea typeface="Avenir Book" charset="0"/>
                <a:cs typeface="Avenir Book" charset="0"/>
              </a:rPr>
              <a:t>Training Data</a:t>
            </a:r>
          </a:p>
        </p:txBody>
      </p:sp>
      <p:sp>
        <p:nvSpPr>
          <p:cNvPr id="10"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Using Training and Test Data</a:t>
            </a:r>
          </a:p>
        </p:txBody>
      </p:sp>
      <p:cxnSp>
        <p:nvCxnSpPr>
          <p:cNvPr id="3" name="Straight Arrow Connector 2"/>
          <p:cNvCxnSpPr/>
          <p:nvPr/>
        </p:nvCxnSpPr>
        <p:spPr>
          <a:xfrm flipV="1">
            <a:off x="1508649" y="1489841"/>
            <a:ext cx="0" cy="2664373"/>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508649" y="4146331"/>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592155" y="1489841"/>
            <a:ext cx="0" cy="2664373"/>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592155" y="4146331"/>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207057" y="21441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2672140" y="186033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2837678" y="195492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3255464" y="195492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3484064" y="258554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3389471" y="287720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3160871" y="287720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3026864" y="297968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3176637" y="307427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3160871" y="360242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3223933" y="373642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3042630" y="387043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2790381" y="369701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2672140" y="350782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2577547" y="341323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2435658" y="336593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2695788" y="366548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2695788" y="380737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672140" y="392561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899630" y="331076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1852333" y="339747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1715971" y="338170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1810564" y="347629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1621378" y="366548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1574081" y="37443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1574081" y="390196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2254353" y="340535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2435658" y="347629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506603" y="360242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2222822" y="346053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2128229" y="360242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2490837" y="3775842"/>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2317415" y="37443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2270118" y="380737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1954809" y="364183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1844451" y="364971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797154" y="376007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2080932" y="390196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049402" y="382313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1954808" y="378372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1875982" y="382313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1729382" y="380737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1899629" y="39729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810564" y="3949262"/>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1668674" y="3854669"/>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1676558" y="395714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4710888" y="3996558"/>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6391581" y="3676917"/>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5915062" y="2897968"/>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5696121" y="3142444"/>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5387029" y="2701009"/>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5580211" y="3656823"/>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434325" y="3744310"/>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5339732" y="3807373"/>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5245139" y="3925614"/>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4916950" y="3271345"/>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4964246" y="3444766"/>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4805481" y="3562230"/>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5011543" y="3562230"/>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4663591" y="3562230"/>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4663591" y="3728545"/>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5069275" y="3697681"/>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4669586" y="3823138"/>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5058839" y="3993449"/>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4964246" y="3807373"/>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880089" y="3901966"/>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785496" y="3949262"/>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bject 3"/>
          <p:cNvSpPr txBox="1"/>
          <p:nvPr/>
        </p:nvSpPr>
        <p:spPr>
          <a:xfrm>
            <a:off x="4445440"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81" name="object 3"/>
          <p:cNvSpPr txBox="1"/>
          <p:nvPr/>
        </p:nvSpPr>
        <p:spPr>
          <a:xfrm>
            <a:off x="5311878"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82" name="object 3"/>
          <p:cNvSpPr txBox="1"/>
          <p:nvPr/>
        </p:nvSpPr>
        <p:spPr>
          <a:xfrm>
            <a:off x="6171178"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84" name="object 3"/>
          <p:cNvSpPr txBox="1"/>
          <p:nvPr/>
        </p:nvSpPr>
        <p:spPr>
          <a:xfrm>
            <a:off x="1448942"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85" name="object 3"/>
          <p:cNvSpPr txBox="1"/>
          <p:nvPr/>
        </p:nvSpPr>
        <p:spPr>
          <a:xfrm>
            <a:off x="2315380"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86" name="object 3"/>
          <p:cNvSpPr txBox="1"/>
          <p:nvPr/>
        </p:nvSpPr>
        <p:spPr>
          <a:xfrm>
            <a:off x="3174680"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88" name="object 3"/>
          <p:cNvSpPr txBox="1"/>
          <p:nvPr/>
        </p:nvSpPr>
        <p:spPr>
          <a:xfrm>
            <a:off x="1241992" y="345333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89" name="object 3"/>
          <p:cNvSpPr txBox="1"/>
          <p:nvPr/>
        </p:nvSpPr>
        <p:spPr>
          <a:xfrm>
            <a:off x="1241992" y="2911948"/>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92" name="object 3"/>
          <p:cNvSpPr txBox="1"/>
          <p:nvPr/>
        </p:nvSpPr>
        <p:spPr>
          <a:xfrm>
            <a:off x="1241992" y="2388793"/>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3.0</a:t>
            </a:r>
            <a:endParaRPr sz="1200" dirty="0">
              <a:latin typeface="Avenir Book" charset="0"/>
              <a:ea typeface="Avenir Book" charset="0"/>
              <a:cs typeface="Avenir Book" charset="0"/>
            </a:endParaRPr>
          </a:p>
        </p:txBody>
      </p:sp>
      <p:sp>
        <p:nvSpPr>
          <p:cNvPr id="93" name="object 3"/>
          <p:cNvSpPr txBox="1"/>
          <p:nvPr/>
        </p:nvSpPr>
        <p:spPr>
          <a:xfrm>
            <a:off x="1241992" y="1860331"/>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4.0</a:t>
            </a:r>
            <a:endParaRPr sz="1200" dirty="0">
              <a:latin typeface="Avenir Book" charset="0"/>
              <a:ea typeface="Avenir Book" charset="0"/>
              <a:cs typeface="Avenir Book" charset="0"/>
            </a:endParaRPr>
          </a:p>
        </p:txBody>
      </p:sp>
      <p:sp>
        <p:nvSpPr>
          <p:cNvPr id="94" name="object 3"/>
          <p:cNvSpPr txBox="1"/>
          <p:nvPr/>
        </p:nvSpPr>
        <p:spPr>
          <a:xfrm>
            <a:off x="1171061" y="126903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95" name="object 3"/>
          <p:cNvSpPr txBox="1"/>
          <p:nvPr/>
        </p:nvSpPr>
        <p:spPr>
          <a:xfrm>
            <a:off x="4274419" y="126903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96" name="object 3"/>
          <p:cNvSpPr txBox="1"/>
          <p:nvPr/>
        </p:nvSpPr>
        <p:spPr>
          <a:xfrm>
            <a:off x="4324108" y="345333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97" name="object 3"/>
          <p:cNvSpPr txBox="1"/>
          <p:nvPr/>
        </p:nvSpPr>
        <p:spPr>
          <a:xfrm>
            <a:off x="4324108" y="2911948"/>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98" name="object 3"/>
          <p:cNvSpPr txBox="1"/>
          <p:nvPr/>
        </p:nvSpPr>
        <p:spPr>
          <a:xfrm>
            <a:off x="4324108" y="2388793"/>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3.0</a:t>
            </a:r>
            <a:endParaRPr sz="1200" dirty="0">
              <a:latin typeface="Avenir Book" charset="0"/>
              <a:ea typeface="Avenir Book" charset="0"/>
              <a:cs typeface="Avenir Book" charset="0"/>
            </a:endParaRPr>
          </a:p>
        </p:txBody>
      </p:sp>
      <p:sp>
        <p:nvSpPr>
          <p:cNvPr id="99" name="object 3"/>
          <p:cNvSpPr txBox="1"/>
          <p:nvPr/>
        </p:nvSpPr>
        <p:spPr>
          <a:xfrm>
            <a:off x="4324108" y="1860331"/>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4.0</a:t>
            </a:r>
            <a:endParaRPr sz="1200" dirty="0">
              <a:latin typeface="Avenir Book" charset="0"/>
              <a:ea typeface="Avenir Book" charset="0"/>
              <a:cs typeface="Avenir Book" charset="0"/>
            </a:endParaRPr>
          </a:p>
        </p:txBody>
      </p:sp>
      <p:sp>
        <p:nvSpPr>
          <p:cNvPr id="100" name="object 3"/>
          <p:cNvSpPr txBox="1"/>
          <p:nvPr/>
        </p:nvSpPr>
        <p:spPr>
          <a:xfrm>
            <a:off x="6882276" y="408618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101" name="object 3"/>
          <p:cNvSpPr txBox="1"/>
          <p:nvPr/>
        </p:nvSpPr>
        <p:spPr>
          <a:xfrm>
            <a:off x="3894783" y="408618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Tree>
    <p:extLst>
      <p:ext uri="{BB962C8B-B14F-4D97-AF65-F5344CB8AC3E}">
        <p14:creationId xmlns:p14="http://schemas.microsoft.com/office/powerpoint/2010/main" val="8718633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p:cNvCxnSpPr/>
          <p:nvPr/>
        </p:nvCxnSpPr>
        <p:spPr>
          <a:xfrm flipV="1">
            <a:off x="1508649" y="1489841"/>
            <a:ext cx="0" cy="2664373"/>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508649" y="4146331"/>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592155" y="1489841"/>
            <a:ext cx="0" cy="2664373"/>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592155" y="4146331"/>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207057" y="21441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672140" y="186033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2837678" y="195492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3255464" y="195492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3484064" y="258554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3389471" y="287720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3160871" y="287720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3026864" y="297968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3176637" y="307427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3160871" y="360242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3223933" y="373642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3042630" y="387043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790381" y="369701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2672140" y="350782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2577547" y="341323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2435658" y="336593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2695788" y="366548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2695788" y="380737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2672140" y="392561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1899630" y="331076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852333" y="339747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1715971" y="338170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1810564" y="347629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621378" y="366548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1574081" y="37443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1574081" y="390196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2254353" y="340535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2435658" y="347629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506603" y="360242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2222822" y="346053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2128229" y="360242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2490837" y="3775842"/>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317415" y="37443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2270118" y="380737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1954809" y="364183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1844451" y="364971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1797154" y="376007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2080932" y="390196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2049402" y="382313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1954808" y="378372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1875982" y="382313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729382" y="380737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1899629" y="39729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1810564" y="3949262"/>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1668674" y="3854669"/>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1676558" y="395714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4710888" y="3996558"/>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6391581" y="3676917"/>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5915062" y="2897968"/>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5696121" y="3142444"/>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5387029" y="2701009"/>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5580211" y="3656823"/>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5434325" y="3744310"/>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5339732" y="3807373"/>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5245139" y="3925614"/>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4916950" y="3271345"/>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4964246" y="3444766"/>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4805481" y="3562230"/>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5011543" y="3562230"/>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663591" y="3562230"/>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663591" y="3728545"/>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5069275" y="3697681"/>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669586" y="3823138"/>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5058839" y="3993449"/>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4964246" y="3807373"/>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880089" y="3901966"/>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785496" y="3949262"/>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bject 3"/>
          <p:cNvSpPr txBox="1"/>
          <p:nvPr/>
        </p:nvSpPr>
        <p:spPr>
          <a:xfrm>
            <a:off x="4445440"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87" name="object 3"/>
          <p:cNvSpPr txBox="1"/>
          <p:nvPr/>
        </p:nvSpPr>
        <p:spPr>
          <a:xfrm>
            <a:off x="5311878"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88" name="object 3"/>
          <p:cNvSpPr txBox="1"/>
          <p:nvPr/>
        </p:nvSpPr>
        <p:spPr>
          <a:xfrm>
            <a:off x="6171178"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89" name="object 3"/>
          <p:cNvSpPr txBox="1"/>
          <p:nvPr/>
        </p:nvSpPr>
        <p:spPr>
          <a:xfrm>
            <a:off x="1448942"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90" name="object 3"/>
          <p:cNvSpPr txBox="1"/>
          <p:nvPr/>
        </p:nvSpPr>
        <p:spPr>
          <a:xfrm>
            <a:off x="2315380"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91" name="object 3"/>
          <p:cNvSpPr txBox="1"/>
          <p:nvPr/>
        </p:nvSpPr>
        <p:spPr>
          <a:xfrm>
            <a:off x="3174680"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92" name="object 3"/>
          <p:cNvSpPr txBox="1"/>
          <p:nvPr/>
        </p:nvSpPr>
        <p:spPr>
          <a:xfrm>
            <a:off x="1241992" y="345333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93" name="object 3"/>
          <p:cNvSpPr txBox="1"/>
          <p:nvPr/>
        </p:nvSpPr>
        <p:spPr>
          <a:xfrm>
            <a:off x="1241992" y="2911948"/>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94" name="object 3"/>
          <p:cNvSpPr txBox="1"/>
          <p:nvPr/>
        </p:nvSpPr>
        <p:spPr>
          <a:xfrm>
            <a:off x="1241992" y="2388793"/>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3.0</a:t>
            </a:r>
            <a:endParaRPr sz="1200" dirty="0">
              <a:latin typeface="Avenir Book" charset="0"/>
              <a:ea typeface="Avenir Book" charset="0"/>
              <a:cs typeface="Avenir Book" charset="0"/>
            </a:endParaRPr>
          </a:p>
        </p:txBody>
      </p:sp>
      <p:sp>
        <p:nvSpPr>
          <p:cNvPr id="95" name="object 3"/>
          <p:cNvSpPr txBox="1"/>
          <p:nvPr/>
        </p:nvSpPr>
        <p:spPr>
          <a:xfrm>
            <a:off x="1241992" y="1860331"/>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4.0</a:t>
            </a:r>
            <a:endParaRPr sz="1200" dirty="0">
              <a:latin typeface="Avenir Book" charset="0"/>
              <a:ea typeface="Avenir Book" charset="0"/>
              <a:cs typeface="Avenir Book" charset="0"/>
            </a:endParaRPr>
          </a:p>
        </p:txBody>
      </p:sp>
      <p:sp>
        <p:nvSpPr>
          <p:cNvPr id="96" name="object 3"/>
          <p:cNvSpPr txBox="1"/>
          <p:nvPr/>
        </p:nvSpPr>
        <p:spPr>
          <a:xfrm>
            <a:off x="1171061" y="126903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97" name="object 3"/>
          <p:cNvSpPr txBox="1"/>
          <p:nvPr/>
        </p:nvSpPr>
        <p:spPr>
          <a:xfrm>
            <a:off x="4274419" y="126903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98" name="object 3"/>
          <p:cNvSpPr txBox="1"/>
          <p:nvPr/>
        </p:nvSpPr>
        <p:spPr>
          <a:xfrm>
            <a:off x="4324108" y="345333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99" name="object 3"/>
          <p:cNvSpPr txBox="1"/>
          <p:nvPr/>
        </p:nvSpPr>
        <p:spPr>
          <a:xfrm>
            <a:off x="4324108" y="2911948"/>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100" name="object 3"/>
          <p:cNvSpPr txBox="1"/>
          <p:nvPr/>
        </p:nvSpPr>
        <p:spPr>
          <a:xfrm>
            <a:off x="4324108" y="2388793"/>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3.0</a:t>
            </a:r>
            <a:endParaRPr sz="1200" dirty="0">
              <a:latin typeface="Avenir Book" charset="0"/>
              <a:ea typeface="Avenir Book" charset="0"/>
              <a:cs typeface="Avenir Book" charset="0"/>
            </a:endParaRPr>
          </a:p>
        </p:txBody>
      </p:sp>
      <p:sp>
        <p:nvSpPr>
          <p:cNvPr id="101" name="object 3"/>
          <p:cNvSpPr txBox="1"/>
          <p:nvPr/>
        </p:nvSpPr>
        <p:spPr>
          <a:xfrm>
            <a:off x="4324108" y="1860331"/>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4.0</a:t>
            </a:r>
            <a:endParaRPr sz="1200" dirty="0">
              <a:latin typeface="Avenir Book" charset="0"/>
              <a:ea typeface="Avenir Book" charset="0"/>
              <a:cs typeface="Avenir Book" charset="0"/>
            </a:endParaRPr>
          </a:p>
        </p:txBody>
      </p:sp>
      <p:sp>
        <p:nvSpPr>
          <p:cNvPr id="102" name="object 3"/>
          <p:cNvSpPr txBox="1"/>
          <p:nvPr/>
        </p:nvSpPr>
        <p:spPr>
          <a:xfrm>
            <a:off x="6882276" y="408618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103" name="object 3"/>
          <p:cNvSpPr txBox="1"/>
          <p:nvPr/>
        </p:nvSpPr>
        <p:spPr>
          <a:xfrm>
            <a:off x="3894783" y="408618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cxnSp>
        <p:nvCxnSpPr>
          <p:cNvPr id="11" name="Straight Connector 10"/>
          <p:cNvCxnSpPr/>
          <p:nvPr/>
        </p:nvCxnSpPr>
        <p:spPr>
          <a:xfrm flipV="1">
            <a:off x="1656275" y="2834640"/>
            <a:ext cx="2032782" cy="1118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08649" y="4480560"/>
            <a:ext cx="2563948" cy="415498"/>
          </a:xfrm>
          <a:prstGeom prst="rect">
            <a:avLst/>
          </a:prstGeom>
        </p:spPr>
        <p:txBody>
          <a:bodyPr wrap="square">
            <a:spAutoFit/>
          </a:bodyPr>
          <a:lstStyle/>
          <a:p>
            <a:pPr algn="ctr"/>
            <a:r>
              <a:rPr lang="en-US" sz="2100" dirty="0">
                <a:solidFill>
                  <a:schemeClr val="bg1"/>
                </a:solidFill>
                <a:latin typeface="Avenir Book" charset="0"/>
                <a:ea typeface="Avenir Book" charset="0"/>
                <a:cs typeface="Avenir Book" charset="0"/>
              </a:rPr>
              <a:t>Fit the model</a:t>
            </a:r>
          </a:p>
        </p:txBody>
      </p:sp>
      <p:sp>
        <p:nvSpPr>
          <p:cNvPr id="12"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Using Training and Test Data</a:t>
            </a:r>
          </a:p>
        </p:txBody>
      </p:sp>
      <p:sp>
        <p:nvSpPr>
          <p:cNvPr id="13" name="Rounded Rectangle 12"/>
          <p:cNvSpPr/>
          <p:nvPr/>
        </p:nvSpPr>
        <p:spPr>
          <a:xfrm>
            <a:off x="4624825" y="942535"/>
            <a:ext cx="2563948" cy="453639"/>
          </a:xfrm>
          <a:prstGeom prst="roundRect">
            <a:avLst/>
          </a:prstGeom>
          <a:solidFill>
            <a:srgbClr val="C00000">
              <a:alpha val="50196"/>
            </a:srgbClr>
          </a:solidFill>
          <a:ln w="25400">
            <a:solidFill>
              <a:schemeClr val="bg1"/>
            </a:solidFill>
          </a:ln>
        </p:spPr>
        <p:txBody>
          <a:bodyPr wrap="square" anchor="ctr" anchorCtr="0">
            <a:noAutofit/>
          </a:bodyPr>
          <a:lstStyle/>
          <a:p>
            <a:pPr algn="ctr">
              <a:lnSpc>
                <a:spcPts val="2100"/>
              </a:lnSpc>
            </a:pPr>
            <a:r>
              <a:rPr lang="en-US" sz="1800" b="1" dirty="0">
                <a:solidFill>
                  <a:schemeClr val="bg2"/>
                </a:solidFill>
                <a:latin typeface="Avenir Book" charset="0"/>
                <a:ea typeface="Avenir Book" charset="0"/>
                <a:cs typeface="Avenir Book" charset="0"/>
              </a:rPr>
              <a:t>Test Data</a:t>
            </a:r>
          </a:p>
        </p:txBody>
      </p:sp>
      <p:sp>
        <p:nvSpPr>
          <p:cNvPr id="14" name="Rounded Rectangle 13"/>
          <p:cNvSpPr/>
          <p:nvPr/>
        </p:nvSpPr>
        <p:spPr>
          <a:xfrm>
            <a:off x="1508649" y="942293"/>
            <a:ext cx="2563948" cy="453238"/>
          </a:xfrm>
          <a:prstGeom prst="roundRect">
            <a:avLst/>
          </a:prstGeom>
          <a:solidFill>
            <a:srgbClr val="0070C0">
              <a:alpha val="50196"/>
            </a:srgbClr>
          </a:solidFill>
          <a:ln w="25400">
            <a:solidFill>
              <a:schemeClr val="bg1"/>
            </a:solidFill>
          </a:ln>
        </p:spPr>
        <p:txBody>
          <a:bodyPr wrap="square" anchor="ctr" anchorCtr="0">
            <a:noAutofit/>
          </a:bodyPr>
          <a:lstStyle/>
          <a:p>
            <a:pPr algn="ctr">
              <a:lnSpc>
                <a:spcPts val="2100"/>
              </a:lnSpc>
            </a:pPr>
            <a:r>
              <a:rPr lang="en-US" sz="1800" b="1" dirty="0">
                <a:solidFill>
                  <a:schemeClr val="bg2"/>
                </a:solidFill>
                <a:latin typeface="Avenir Book" charset="0"/>
                <a:ea typeface="Avenir Book" charset="0"/>
                <a:cs typeface="Avenir Book" charset="0"/>
              </a:rPr>
              <a:t>Training Data</a:t>
            </a:r>
          </a:p>
        </p:txBody>
      </p:sp>
    </p:spTree>
    <p:extLst>
      <p:ext uri="{BB962C8B-B14F-4D97-AF65-F5344CB8AC3E}">
        <p14:creationId xmlns:p14="http://schemas.microsoft.com/office/powerpoint/2010/main" val="8121490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Arrow Connector 25"/>
          <p:cNvCxnSpPr/>
          <p:nvPr/>
        </p:nvCxnSpPr>
        <p:spPr>
          <a:xfrm flipV="1">
            <a:off x="1508649" y="1489841"/>
            <a:ext cx="0" cy="2664373"/>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508649" y="4146331"/>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4592155" y="1489841"/>
            <a:ext cx="0" cy="2664373"/>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592155" y="4146331"/>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207057" y="21441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672140" y="186033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2837678" y="195492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3255464" y="195492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3484064" y="258554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3389471" y="287720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3160871" y="287720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3026864" y="297968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3176637" y="307427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3160871" y="360242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3223933" y="373642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3042630" y="387043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2790381" y="369701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2672140" y="350782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2577547" y="341323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2435658" y="336593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2695788" y="366548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695788" y="380737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2672140" y="392561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899630" y="331076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1852333" y="339747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1715971" y="338170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1810564" y="347629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1621378" y="366548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1574081" y="37443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1574081" y="390196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2254353" y="340535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2435658" y="347629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2506603" y="360242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2222822" y="346053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2128229" y="360242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2490837" y="3775842"/>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2317415" y="37443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2270118" y="380737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1954809" y="364183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1844451" y="364971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1797154" y="376007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2080932" y="390196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2049402" y="382313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1954808" y="378372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1875982" y="382313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1729382" y="380737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1899629" y="39729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1810564" y="3949262"/>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1668674" y="3854669"/>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1676558" y="395714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4710888" y="3996558"/>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6391581" y="3676917"/>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5915062" y="2897968"/>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5696121" y="3142444"/>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5387029" y="2701009"/>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580211" y="3656823"/>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5434325" y="3744310"/>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5339732" y="3807373"/>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5245139" y="3925614"/>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4916950" y="3271345"/>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4964246" y="3444766"/>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4805481" y="3562230"/>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5011543" y="3562230"/>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p:cNvSpPr/>
          <p:nvPr/>
        </p:nvSpPr>
        <p:spPr>
          <a:xfrm>
            <a:off x="4663591" y="3562230"/>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95"/>
          <p:cNvSpPr/>
          <p:nvPr/>
        </p:nvSpPr>
        <p:spPr>
          <a:xfrm>
            <a:off x="4663591" y="3728545"/>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5069275" y="3697681"/>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4669586" y="3823138"/>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p:cNvSpPr/>
          <p:nvPr/>
        </p:nvSpPr>
        <p:spPr>
          <a:xfrm>
            <a:off x="5058839" y="3993449"/>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4964246" y="3807373"/>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4880089" y="3901966"/>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4785496" y="3949262"/>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bject 3"/>
          <p:cNvSpPr txBox="1"/>
          <p:nvPr/>
        </p:nvSpPr>
        <p:spPr>
          <a:xfrm>
            <a:off x="4445440"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104" name="object 3"/>
          <p:cNvSpPr txBox="1"/>
          <p:nvPr/>
        </p:nvSpPr>
        <p:spPr>
          <a:xfrm>
            <a:off x="5311878"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105" name="object 3"/>
          <p:cNvSpPr txBox="1"/>
          <p:nvPr/>
        </p:nvSpPr>
        <p:spPr>
          <a:xfrm>
            <a:off x="6171178"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106" name="object 3"/>
          <p:cNvSpPr txBox="1"/>
          <p:nvPr/>
        </p:nvSpPr>
        <p:spPr>
          <a:xfrm>
            <a:off x="1448942"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107" name="object 3"/>
          <p:cNvSpPr txBox="1"/>
          <p:nvPr/>
        </p:nvSpPr>
        <p:spPr>
          <a:xfrm>
            <a:off x="2315380"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108" name="object 3"/>
          <p:cNvSpPr txBox="1"/>
          <p:nvPr/>
        </p:nvSpPr>
        <p:spPr>
          <a:xfrm>
            <a:off x="3174680"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109" name="object 3"/>
          <p:cNvSpPr txBox="1"/>
          <p:nvPr/>
        </p:nvSpPr>
        <p:spPr>
          <a:xfrm>
            <a:off x="1241992" y="345333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110" name="object 3"/>
          <p:cNvSpPr txBox="1"/>
          <p:nvPr/>
        </p:nvSpPr>
        <p:spPr>
          <a:xfrm>
            <a:off x="1241992" y="2911948"/>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111" name="object 3"/>
          <p:cNvSpPr txBox="1"/>
          <p:nvPr/>
        </p:nvSpPr>
        <p:spPr>
          <a:xfrm>
            <a:off x="1241992" y="2388793"/>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3.0</a:t>
            </a:r>
            <a:endParaRPr sz="1200" dirty="0">
              <a:latin typeface="Avenir Book" charset="0"/>
              <a:ea typeface="Avenir Book" charset="0"/>
              <a:cs typeface="Avenir Book" charset="0"/>
            </a:endParaRPr>
          </a:p>
        </p:txBody>
      </p:sp>
      <p:sp>
        <p:nvSpPr>
          <p:cNvPr id="112" name="object 3"/>
          <p:cNvSpPr txBox="1"/>
          <p:nvPr/>
        </p:nvSpPr>
        <p:spPr>
          <a:xfrm>
            <a:off x="1241992" y="1860331"/>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4.0</a:t>
            </a:r>
            <a:endParaRPr sz="1200" dirty="0">
              <a:latin typeface="Avenir Book" charset="0"/>
              <a:ea typeface="Avenir Book" charset="0"/>
              <a:cs typeface="Avenir Book" charset="0"/>
            </a:endParaRPr>
          </a:p>
        </p:txBody>
      </p:sp>
      <p:sp>
        <p:nvSpPr>
          <p:cNvPr id="113" name="object 3"/>
          <p:cNvSpPr txBox="1"/>
          <p:nvPr/>
        </p:nvSpPr>
        <p:spPr>
          <a:xfrm>
            <a:off x="1171061" y="126903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114" name="object 3"/>
          <p:cNvSpPr txBox="1"/>
          <p:nvPr/>
        </p:nvSpPr>
        <p:spPr>
          <a:xfrm>
            <a:off x="4274419" y="126903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115" name="object 3"/>
          <p:cNvSpPr txBox="1"/>
          <p:nvPr/>
        </p:nvSpPr>
        <p:spPr>
          <a:xfrm>
            <a:off x="4324108" y="345333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116" name="object 3"/>
          <p:cNvSpPr txBox="1"/>
          <p:nvPr/>
        </p:nvSpPr>
        <p:spPr>
          <a:xfrm>
            <a:off x="4324108" y="2911948"/>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117" name="object 3"/>
          <p:cNvSpPr txBox="1"/>
          <p:nvPr/>
        </p:nvSpPr>
        <p:spPr>
          <a:xfrm>
            <a:off x="4324108" y="2388793"/>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3.0</a:t>
            </a:r>
            <a:endParaRPr sz="1200" dirty="0">
              <a:latin typeface="Avenir Book" charset="0"/>
              <a:ea typeface="Avenir Book" charset="0"/>
              <a:cs typeface="Avenir Book" charset="0"/>
            </a:endParaRPr>
          </a:p>
        </p:txBody>
      </p:sp>
      <p:sp>
        <p:nvSpPr>
          <p:cNvPr id="118" name="object 3"/>
          <p:cNvSpPr txBox="1"/>
          <p:nvPr/>
        </p:nvSpPr>
        <p:spPr>
          <a:xfrm>
            <a:off x="4324108" y="1860331"/>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4.0</a:t>
            </a:r>
            <a:endParaRPr sz="1200" dirty="0">
              <a:latin typeface="Avenir Book" charset="0"/>
              <a:ea typeface="Avenir Book" charset="0"/>
              <a:cs typeface="Avenir Book" charset="0"/>
            </a:endParaRPr>
          </a:p>
        </p:txBody>
      </p:sp>
      <p:sp>
        <p:nvSpPr>
          <p:cNvPr id="119" name="object 3"/>
          <p:cNvSpPr txBox="1"/>
          <p:nvPr/>
        </p:nvSpPr>
        <p:spPr>
          <a:xfrm>
            <a:off x="6882276" y="408618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120" name="object 3"/>
          <p:cNvSpPr txBox="1"/>
          <p:nvPr/>
        </p:nvSpPr>
        <p:spPr>
          <a:xfrm>
            <a:off x="3894783" y="408618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cxnSp>
        <p:nvCxnSpPr>
          <p:cNvPr id="3" name="Straight Connector 2"/>
          <p:cNvCxnSpPr/>
          <p:nvPr/>
        </p:nvCxnSpPr>
        <p:spPr>
          <a:xfrm flipV="1">
            <a:off x="4586609" y="2834640"/>
            <a:ext cx="2032782" cy="1118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690766" y="3802059"/>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12" name="Rectangle 11"/>
          <p:cNvSpPr/>
          <p:nvPr/>
        </p:nvSpPr>
        <p:spPr>
          <a:xfrm>
            <a:off x="5080250" y="3594698"/>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13" name="Rectangle 12"/>
          <p:cNvSpPr/>
          <p:nvPr/>
        </p:nvSpPr>
        <p:spPr>
          <a:xfrm>
            <a:off x="5439881" y="3402802"/>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14" name="Rectangle 13"/>
          <p:cNvSpPr/>
          <p:nvPr/>
        </p:nvSpPr>
        <p:spPr>
          <a:xfrm>
            <a:off x="5919110" y="3141243"/>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15" name="Rectangle 14"/>
          <p:cNvSpPr/>
          <p:nvPr/>
        </p:nvSpPr>
        <p:spPr>
          <a:xfrm>
            <a:off x="5708584" y="3257331"/>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16" name="Rectangle 15"/>
          <p:cNvSpPr/>
          <p:nvPr/>
        </p:nvSpPr>
        <p:spPr>
          <a:xfrm>
            <a:off x="6394158" y="2897968"/>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21" name="Rectangle 20"/>
          <p:cNvSpPr/>
          <p:nvPr/>
        </p:nvSpPr>
        <p:spPr>
          <a:xfrm>
            <a:off x="5334232" y="3468808"/>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22" name="Rectangle 21"/>
          <p:cNvSpPr/>
          <p:nvPr/>
        </p:nvSpPr>
        <p:spPr>
          <a:xfrm>
            <a:off x="5567671" y="3335671"/>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56" name="Rectangle 55"/>
          <p:cNvSpPr/>
          <p:nvPr/>
        </p:nvSpPr>
        <p:spPr>
          <a:xfrm>
            <a:off x="5231946" y="3528882"/>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57" name="Rectangle 56"/>
          <p:cNvSpPr/>
          <p:nvPr/>
        </p:nvSpPr>
        <p:spPr>
          <a:xfrm>
            <a:off x="5009138" y="3642189"/>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58" name="Rectangle 57"/>
          <p:cNvSpPr/>
          <p:nvPr/>
        </p:nvSpPr>
        <p:spPr>
          <a:xfrm>
            <a:off x="4924443" y="3694794"/>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59" name="Rectangle 58"/>
          <p:cNvSpPr/>
          <p:nvPr/>
        </p:nvSpPr>
        <p:spPr>
          <a:xfrm>
            <a:off x="4806761" y="3757998"/>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60" name="Rectangle 59"/>
          <p:cNvSpPr/>
          <p:nvPr/>
        </p:nvSpPr>
        <p:spPr>
          <a:xfrm>
            <a:off x="4624825" y="4456956"/>
            <a:ext cx="2563948" cy="415498"/>
          </a:xfrm>
          <a:prstGeom prst="rect">
            <a:avLst/>
          </a:prstGeom>
        </p:spPr>
        <p:txBody>
          <a:bodyPr wrap="square">
            <a:spAutoFit/>
          </a:bodyPr>
          <a:lstStyle/>
          <a:p>
            <a:pPr algn="ctr"/>
            <a:r>
              <a:rPr lang="en-US" sz="2100" dirty="0">
                <a:solidFill>
                  <a:schemeClr val="bg1"/>
                </a:solidFill>
                <a:latin typeface="Avenir Book" charset="0"/>
                <a:ea typeface="Avenir Book" charset="0"/>
                <a:cs typeface="Avenir Book" charset="0"/>
              </a:rPr>
              <a:t>Make predictions</a:t>
            </a:r>
          </a:p>
        </p:txBody>
      </p:sp>
      <p:sp>
        <p:nvSpPr>
          <p:cNvPr id="6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Using Training and Test Data</a:t>
            </a:r>
          </a:p>
        </p:txBody>
      </p:sp>
      <p:sp>
        <p:nvSpPr>
          <p:cNvPr id="24" name="Rounded Rectangle 23"/>
          <p:cNvSpPr/>
          <p:nvPr/>
        </p:nvSpPr>
        <p:spPr>
          <a:xfrm>
            <a:off x="4624825" y="942535"/>
            <a:ext cx="2563948" cy="453639"/>
          </a:xfrm>
          <a:prstGeom prst="roundRect">
            <a:avLst/>
          </a:prstGeom>
          <a:solidFill>
            <a:srgbClr val="C00000">
              <a:alpha val="50196"/>
            </a:srgbClr>
          </a:solidFill>
          <a:ln w="25400">
            <a:solidFill>
              <a:schemeClr val="bg1"/>
            </a:solidFill>
          </a:ln>
        </p:spPr>
        <p:txBody>
          <a:bodyPr wrap="square" anchor="ctr" anchorCtr="0">
            <a:noAutofit/>
          </a:bodyPr>
          <a:lstStyle/>
          <a:p>
            <a:pPr algn="ctr">
              <a:lnSpc>
                <a:spcPts val="2100"/>
              </a:lnSpc>
            </a:pPr>
            <a:r>
              <a:rPr lang="en-US" sz="1800" b="1" dirty="0">
                <a:solidFill>
                  <a:schemeClr val="bg2"/>
                </a:solidFill>
                <a:latin typeface="Avenir Book" charset="0"/>
                <a:ea typeface="Avenir Book" charset="0"/>
                <a:cs typeface="Avenir Book" charset="0"/>
              </a:rPr>
              <a:t>Test Data</a:t>
            </a:r>
          </a:p>
        </p:txBody>
      </p:sp>
      <p:sp>
        <p:nvSpPr>
          <p:cNvPr id="25" name="Rounded Rectangle 24"/>
          <p:cNvSpPr/>
          <p:nvPr/>
        </p:nvSpPr>
        <p:spPr>
          <a:xfrm>
            <a:off x="1508649" y="942293"/>
            <a:ext cx="2563948" cy="453238"/>
          </a:xfrm>
          <a:prstGeom prst="roundRect">
            <a:avLst/>
          </a:prstGeom>
          <a:solidFill>
            <a:srgbClr val="0070C0">
              <a:alpha val="50196"/>
            </a:srgbClr>
          </a:solidFill>
          <a:ln w="25400">
            <a:solidFill>
              <a:schemeClr val="bg1"/>
            </a:solidFill>
          </a:ln>
        </p:spPr>
        <p:txBody>
          <a:bodyPr wrap="square" anchor="ctr" anchorCtr="0">
            <a:noAutofit/>
          </a:bodyPr>
          <a:lstStyle/>
          <a:p>
            <a:pPr algn="ctr">
              <a:lnSpc>
                <a:spcPts val="2100"/>
              </a:lnSpc>
            </a:pPr>
            <a:r>
              <a:rPr lang="en-US" sz="1800" b="1" dirty="0">
                <a:solidFill>
                  <a:schemeClr val="bg2"/>
                </a:solidFill>
                <a:latin typeface="Avenir Book" charset="0"/>
                <a:ea typeface="Avenir Book" charset="0"/>
                <a:cs typeface="Avenir Book" charset="0"/>
              </a:rPr>
              <a:t>Training Data</a:t>
            </a:r>
          </a:p>
        </p:txBody>
      </p:sp>
    </p:spTree>
    <p:extLst>
      <p:ext uri="{BB962C8B-B14F-4D97-AF65-F5344CB8AC3E}">
        <p14:creationId xmlns:p14="http://schemas.microsoft.com/office/powerpoint/2010/main" val="2011129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p:cNvCxnSpPr/>
          <p:nvPr/>
        </p:nvCxnSpPr>
        <p:spPr>
          <a:xfrm flipH="1">
            <a:off x="6442613" y="2935334"/>
            <a:ext cx="6749" cy="732768"/>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455734" y="2736452"/>
            <a:ext cx="1" cy="705112"/>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751818" y="3170235"/>
            <a:ext cx="1" cy="131483"/>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955160" y="3322028"/>
            <a:ext cx="6748" cy="406147"/>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488336" y="3448381"/>
            <a:ext cx="0" cy="319738"/>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102483" y="3665376"/>
            <a:ext cx="0" cy="319738"/>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967565" y="2910850"/>
            <a:ext cx="3606" cy="274780"/>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729099" y="3646659"/>
            <a:ext cx="10122" cy="222295"/>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775797" y="3834854"/>
            <a:ext cx="0" cy="168135"/>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128705" y="3630143"/>
            <a:ext cx="0" cy="120643"/>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853403" y="3784887"/>
            <a:ext cx="0" cy="168135"/>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021040" y="3690464"/>
            <a:ext cx="0" cy="168135"/>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024414" y="3518473"/>
            <a:ext cx="0" cy="168135"/>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878793" y="3646255"/>
            <a:ext cx="3215" cy="146532"/>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623120" y="3381857"/>
            <a:ext cx="0" cy="319738"/>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383786" y="3518473"/>
            <a:ext cx="0" cy="319738"/>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279186" y="3558423"/>
            <a:ext cx="1506" cy="399724"/>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V="1">
            <a:off x="4569002" y="2834640"/>
            <a:ext cx="2032782" cy="1118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1508649" y="1489841"/>
            <a:ext cx="0" cy="2664373"/>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508649" y="4146331"/>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4592155" y="1489841"/>
            <a:ext cx="0" cy="2664373"/>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592155" y="4146331"/>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2207057" y="21441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2672140" y="186033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2837678" y="195492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3255464" y="195492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3484064" y="258554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3389471" y="287720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3160871" y="287720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3026864" y="297968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3176637" y="307427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3160871" y="360242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3223933" y="373642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3042630" y="387043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2790381" y="369701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2672140" y="350782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2577547" y="341323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2435658" y="336593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2695788" y="366548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2695788" y="380737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672140" y="392561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1899630" y="331076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1852333" y="339747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1715971" y="338170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1810564" y="347629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1621378" y="366548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1574081" y="37443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1574081" y="390196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2254353" y="340535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2435658" y="347629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2506603" y="360242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2222822" y="346053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2128229" y="360242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2490837" y="3775842"/>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2317415" y="37443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2270118" y="380737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p:cNvSpPr/>
          <p:nvPr/>
        </p:nvSpPr>
        <p:spPr>
          <a:xfrm>
            <a:off x="1954809" y="364183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95"/>
          <p:cNvSpPr/>
          <p:nvPr/>
        </p:nvSpPr>
        <p:spPr>
          <a:xfrm>
            <a:off x="1844451" y="364971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1797154" y="376007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2080932" y="390196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p:cNvSpPr/>
          <p:nvPr/>
        </p:nvSpPr>
        <p:spPr>
          <a:xfrm>
            <a:off x="2049402" y="382313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1954808" y="378372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1875982" y="382313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1729382" y="380737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1899629" y="39729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1810564" y="3949262"/>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1668674" y="3854669"/>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1676558" y="395714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4710888" y="3996558"/>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6391581" y="3676917"/>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5915062" y="2897968"/>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5696121" y="3142444"/>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5387029" y="2701009"/>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5580211" y="3656823"/>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5434325" y="3744310"/>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5339732" y="3807373"/>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5245139" y="3925614"/>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4916950" y="3271345"/>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4964246" y="3444766"/>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4805481" y="3562230"/>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5011543" y="3562230"/>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4663591" y="3562230"/>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4663591" y="3728545"/>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5069275" y="3697681"/>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4669586" y="3823138"/>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5058839" y="3993449"/>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4964246" y="3807373"/>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4880089" y="3901966"/>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4785496" y="3949262"/>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bject 3"/>
          <p:cNvSpPr txBox="1"/>
          <p:nvPr/>
        </p:nvSpPr>
        <p:spPr>
          <a:xfrm>
            <a:off x="4445440"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129" name="object 3"/>
          <p:cNvSpPr txBox="1"/>
          <p:nvPr/>
        </p:nvSpPr>
        <p:spPr>
          <a:xfrm>
            <a:off x="5311878"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130" name="object 3"/>
          <p:cNvSpPr txBox="1"/>
          <p:nvPr/>
        </p:nvSpPr>
        <p:spPr>
          <a:xfrm>
            <a:off x="6171178"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131" name="object 3"/>
          <p:cNvSpPr txBox="1"/>
          <p:nvPr/>
        </p:nvSpPr>
        <p:spPr>
          <a:xfrm>
            <a:off x="1448942"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132" name="object 3"/>
          <p:cNvSpPr txBox="1"/>
          <p:nvPr/>
        </p:nvSpPr>
        <p:spPr>
          <a:xfrm>
            <a:off x="2315380"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133" name="object 3"/>
          <p:cNvSpPr txBox="1"/>
          <p:nvPr/>
        </p:nvSpPr>
        <p:spPr>
          <a:xfrm>
            <a:off x="3174680"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134" name="object 3"/>
          <p:cNvSpPr txBox="1"/>
          <p:nvPr/>
        </p:nvSpPr>
        <p:spPr>
          <a:xfrm>
            <a:off x="1241992" y="345333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135" name="object 3"/>
          <p:cNvSpPr txBox="1"/>
          <p:nvPr/>
        </p:nvSpPr>
        <p:spPr>
          <a:xfrm>
            <a:off x="1241992" y="2911948"/>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136" name="object 3"/>
          <p:cNvSpPr txBox="1"/>
          <p:nvPr/>
        </p:nvSpPr>
        <p:spPr>
          <a:xfrm>
            <a:off x="1241992" y="2388793"/>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3.0</a:t>
            </a:r>
            <a:endParaRPr sz="1200" dirty="0">
              <a:latin typeface="Avenir Book" charset="0"/>
              <a:ea typeface="Avenir Book" charset="0"/>
              <a:cs typeface="Avenir Book" charset="0"/>
            </a:endParaRPr>
          </a:p>
        </p:txBody>
      </p:sp>
      <p:sp>
        <p:nvSpPr>
          <p:cNvPr id="137" name="object 3"/>
          <p:cNvSpPr txBox="1"/>
          <p:nvPr/>
        </p:nvSpPr>
        <p:spPr>
          <a:xfrm>
            <a:off x="1241992" y="1860331"/>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4.0</a:t>
            </a:r>
            <a:endParaRPr sz="1200" dirty="0">
              <a:latin typeface="Avenir Book" charset="0"/>
              <a:ea typeface="Avenir Book" charset="0"/>
              <a:cs typeface="Avenir Book" charset="0"/>
            </a:endParaRPr>
          </a:p>
        </p:txBody>
      </p:sp>
      <p:sp>
        <p:nvSpPr>
          <p:cNvPr id="138" name="object 3"/>
          <p:cNvSpPr txBox="1"/>
          <p:nvPr/>
        </p:nvSpPr>
        <p:spPr>
          <a:xfrm>
            <a:off x="1171061" y="126903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139" name="object 3"/>
          <p:cNvSpPr txBox="1"/>
          <p:nvPr/>
        </p:nvSpPr>
        <p:spPr>
          <a:xfrm>
            <a:off x="4274419" y="126903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140" name="object 3"/>
          <p:cNvSpPr txBox="1"/>
          <p:nvPr/>
        </p:nvSpPr>
        <p:spPr>
          <a:xfrm>
            <a:off x="4324108" y="345333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141" name="object 3"/>
          <p:cNvSpPr txBox="1"/>
          <p:nvPr/>
        </p:nvSpPr>
        <p:spPr>
          <a:xfrm>
            <a:off x="4324108" y="2911948"/>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142" name="object 3"/>
          <p:cNvSpPr txBox="1"/>
          <p:nvPr/>
        </p:nvSpPr>
        <p:spPr>
          <a:xfrm>
            <a:off x="4324108" y="2388793"/>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3.0</a:t>
            </a:r>
            <a:endParaRPr sz="1200" dirty="0">
              <a:latin typeface="Avenir Book" charset="0"/>
              <a:ea typeface="Avenir Book" charset="0"/>
              <a:cs typeface="Avenir Book" charset="0"/>
            </a:endParaRPr>
          </a:p>
        </p:txBody>
      </p:sp>
      <p:sp>
        <p:nvSpPr>
          <p:cNvPr id="143" name="object 3"/>
          <p:cNvSpPr txBox="1"/>
          <p:nvPr/>
        </p:nvSpPr>
        <p:spPr>
          <a:xfrm>
            <a:off x="4324108" y="1860331"/>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4.0</a:t>
            </a:r>
            <a:endParaRPr sz="1200" dirty="0">
              <a:latin typeface="Avenir Book" charset="0"/>
              <a:ea typeface="Avenir Book" charset="0"/>
              <a:cs typeface="Avenir Book" charset="0"/>
            </a:endParaRPr>
          </a:p>
        </p:txBody>
      </p:sp>
      <p:sp>
        <p:nvSpPr>
          <p:cNvPr id="144" name="object 3"/>
          <p:cNvSpPr txBox="1"/>
          <p:nvPr/>
        </p:nvSpPr>
        <p:spPr>
          <a:xfrm>
            <a:off x="6882276" y="408618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145" name="object 3"/>
          <p:cNvSpPr txBox="1"/>
          <p:nvPr/>
        </p:nvSpPr>
        <p:spPr>
          <a:xfrm>
            <a:off x="3894783" y="408618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17" name="Rectangle 16"/>
          <p:cNvSpPr/>
          <p:nvPr/>
        </p:nvSpPr>
        <p:spPr>
          <a:xfrm>
            <a:off x="4624825" y="4304150"/>
            <a:ext cx="2563948" cy="415498"/>
          </a:xfrm>
          <a:prstGeom prst="rect">
            <a:avLst/>
          </a:prstGeom>
        </p:spPr>
        <p:txBody>
          <a:bodyPr wrap="square">
            <a:spAutoFit/>
          </a:bodyPr>
          <a:lstStyle/>
          <a:p>
            <a:pPr algn="ctr"/>
            <a:r>
              <a:rPr lang="en-US" sz="2100" dirty="0">
                <a:solidFill>
                  <a:schemeClr val="bg1"/>
                </a:solidFill>
                <a:latin typeface="Avenir Book" charset="0"/>
                <a:ea typeface="Avenir Book" charset="0"/>
                <a:cs typeface="Avenir Book" charset="0"/>
              </a:rPr>
              <a:t>Measure error</a:t>
            </a:r>
          </a:p>
        </p:txBody>
      </p:sp>
      <p:cxnSp>
        <p:nvCxnSpPr>
          <p:cNvPr id="42" name="Straight Connector 41"/>
          <p:cNvCxnSpPr/>
          <p:nvPr/>
        </p:nvCxnSpPr>
        <p:spPr>
          <a:xfrm flipH="1">
            <a:off x="5489774" y="3617527"/>
            <a:ext cx="1231" cy="57457"/>
          </a:xfrm>
          <a:prstGeom prst="line">
            <a:avLst/>
          </a:prstGeom>
          <a:ln>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43"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Using Training and Test Data</a:t>
            </a:r>
          </a:p>
        </p:txBody>
      </p:sp>
      <p:sp>
        <p:nvSpPr>
          <p:cNvPr id="45" name="Rounded Rectangle 44"/>
          <p:cNvSpPr/>
          <p:nvPr/>
        </p:nvSpPr>
        <p:spPr>
          <a:xfrm>
            <a:off x="4624825" y="942535"/>
            <a:ext cx="2563948" cy="453639"/>
          </a:xfrm>
          <a:prstGeom prst="roundRect">
            <a:avLst/>
          </a:prstGeom>
          <a:solidFill>
            <a:srgbClr val="C00000">
              <a:alpha val="50196"/>
            </a:srgbClr>
          </a:solidFill>
          <a:ln w="25400">
            <a:solidFill>
              <a:schemeClr val="bg1"/>
            </a:solidFill>
          </a:ln>
        </p:spPr>
        <p:txBody>
          <a:bodyPr wrap="square" anchor="ctr" anchorCtr="0">
            <a:noAutofit/>
          </a:bodyPr>
          <a:lstStyle/>
          <a:p>
            <a:pPr algn="ctr">
              <a:lnSpc>
                <a:spcPts val="2100"/>
              </a:lnSpc>
            </a:pPr>
            <a:r>
              <a:rPr lang="en-US" sz="1800" b="1" dirty="0">
                <a:solidFill>
                  <a:schemeClr val="bg2"/>
                </a:solidFill>
                <a:latin typeface="Avenir Book" charset="0"/>
                <a:ea typeface="Avenir Book" charset="0"/>
                <a:cs typeface="Avenir Book" charset="0"/>
              </a:rPr>
              <a:t>Test Data</a:t>
            </a:r>
          </a:p>
        </p:txBody>
      </p:sp>
      <p:sp>
        <p:nvSpPr>
          <p:cNvPr id="52" name="Rounded Rectangle 51"/>
          <p:cNvSpPr/>
          <p:nvPr/>
        </p:nvSpPr>
        <p:spPr>
          <a:xfrm>
            <a:off x="1508649" y="942293"/>
            <a:ext cx="2563948" cy="453238"/>
          </a:xfrm>
          <a:prstGeom prst="roundRect">
            <a:avLst/>
          </a:prstGeom>
          <a:solidFill>
            <a:srgbClr val="0070C0">
              <a:alpha val="50196"/>
            </a:srgbClr>
          </a:solidFill>
          <a:ln w="25400">
            <a:solidFill>
              <a:schemeClr val="bg1"/>
            </a:solidFill>
          </a:ln>
        </p:spPr>
        <p:txBody>
          <a:bodyPr wrap="square" anchor="ctr" anchorCtr="0">
            <a:noAutofit/>
          </a:bodyPr>
          <a:lstStyle/>
          <a:p>
            <a:pPr algn="ctr">
              <a:lnSpc>
                <a:spcPts val="2100"/>
              </a:lnSpc>
            </a:pPr>
            <a:r>
              <a:rPr lang="en-US" sz="1800" b="1" dirty="0">
                <a:solidFill>
                  <a:schemeClr val="bg2"/>
                </a:solidFill>
                <a:latin typeface="Avenir Book" charset="0"/>
                <a:ea typeface="Avenir Book" charset="0"/>
                <a:cs typeface="Avenir Book" charset="0"/>
              </a:rPr>
              <a:t>Training Data</a:t>
            </a:r>
          </a:p>
        </p:txBody>
      </p:sp>
      <p:sp>
        <p:nvSpPr>
          <p:cNvPr id="204" name="Rectangle 203"/>
          <p:cNvSpPr/>
          <p:nvPr/>
        </p:nvSpPr>
        <p:spPr>
          <a:xfrm>
            <a:off x="4690766" y="3802059"/>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205" name="Rectangle 204"/>
          <p:cNvSpPr/>
          <p:nvPr/>
        </p:nvSpPr>
        <p:spPr>
          <a:xfrm>
            <a:off x="5080250" y="3594698"/>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206" name="Rectangle 205"/>
          <p:cNvSpPr/>
          <p:nvPr/>
        </p:nvSpPr>
        <p:spPr>
          <a:xfrm>
            <a:off x="5439881" y="3402802"/>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207" name="Rectangle 206"/>
          <p:cNvSpPr/>
          <p:nvPr/>
        </p:nvSpPr>
        <p:spPr>
          <a:xfrm>
            <a:off x="5919110" y="3141243"/>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208" name="Rectangle 207"/>
          <p:cNvSpPr/>
          <p:nvPr/>
        </p:nvSpPr>
        <p:spPr>
          <a:xfrm>
            <a:off x="5708584" y="3257331"/>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209" name="Rectangle 208"/>
          <p:cNvSpPr/>
          <p:nvPr/>
        </p:nvSpPr>
        <p:spPr>
          <a:xfrm>
            <a:off x="6394158" y="2897968"/>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210" name="Rectangle 209"/>
          <p:cNvSpPr/>
          <p:nvPr/>
        </p:nvSpPr>
        <p:spPr>
          <a:xfrm>
            <a:off x="5334232" y="3468808"/>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211" name="Rectangle 210"/>
          <p:cNvSpPr/>
          <p:nvPr/>
        </p:nvSpPr>
        <p:spPr>
          <a:xfrm>
            <a:off x="5567671" y="3335671"/>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212" name="Rectangle 211"/>
          <p:cNvSpPr/>
          <p:nvPr/>
        </p:nvSpPr>
        <p:spPr>
          <a:xfrm>
            <a:off x="5231946" y="3528882"/>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213" name="Rectangle 212"/>
          <p:cNvSpPr/>
          <p:nvPr/>
        </p:nvSpPr>
        <p:spPr>
          <a:xfrm>
            <a:off x="5009138" y="3642189"/>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214" name="Rectangle 213"/>
          <p:cNvSpPr/>
          <p:nvPr/>
        </p:nvSpPr>
        <p:spPr>
          <a:xfrm>
            <a:off x="4924443" y="3694794"/>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215" name="Rectangle 214"/>
          <p:cNvSpPr/>
          <p:nvPr/>
        </p:nvSpPr>
        <p:spPr>
          <a:xfrm>
            <a:off x="4806761" y="3757998"/>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Tree>
    <p:extLst>
      <p:ext uri="{BB962C8B-B14F-4D97-AF65-F5344CB8AC3E}">
        <p14:creationId xmlns:p14="http://schemas.microsoft.com/office/powerpoint/2010/main" val="21009127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p:cNvCxnSpPr/>
          <p:nvPr/>
        </p:nvCxnSpPr>
        <p:spPr>
          <a:xfrm>
            <a:off x="2877864" y="2143453"/>
            <a:ext cx="1071398" cy="0"/>
          </a:xfrm>
          <a:prstGeom prst="straightConnector1">
            <a:avLst/>
          </a:prstGeom>
          <a:ln w="38100">
            <a:solidFill>
              <a:schemeClr val="bg1"/>
            </a:solidFill>
            <a:tailEnd type="arrow" w="lg" len="med"/>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888271" y="1756615"/>
            <a:ext cx="904415" cy="369332"/>
          </a:xfrm>
          <a:prstGeom prst="rect">
            <a:avLst/>
          </a:prstGeom>
          <a:noFill/>
        </p:spPr>
        <p:txBody>
          <a:bodyPr wrap="none">
            <a:spAutoFit/>
          </a:bodyPr>
          <a:lstStyle/>
          <a:p>
            <a:r>
              <a:rPr lang="en-US" sz="1800" b="1" dirty="0" err="1">
                <a:solidFill>
                  <a:srgbClr val="0070C0"/>
                </a:solidFill>
                <a:latin typeface="Avenir Book" charset="0"/>
                <a:ea typeface="Avenir Book" charset="0"/>
                <a:cs typeface="Avenir Book" charset="0"/>
              </a:rPr>
              <a:t>X_train</a:t>
            </a:r>
            <a:endParaRPr lang="en-US" sz="1800" b="1" dirty="0">
              <a:solidFill>
                <a:srgbClr val="0070C0"/>
              </a:solidFill>
              <a:latin typeface="Avenir Book" charset="0"/>
              <a:ea typeface="Avenir Book" charset="0"/>
              <a:cs typeface="Avenir Book" charset="0"/>
            </a:endParaRPr>
          </a:p>
        </p:txBody>
      </p:sp>
      <p:sp>
        <p:nvSpPr>
          <p:cNvPr id="11" name="Rectangle 10"/>
          <p:cNvSpPr/>
          <p:nvPr/>
        </p:nvSpPr>
        <p:spPr>
          <a:xfrm>
            <a:off x="2888272" y="3004389"/>
            <a:ext cx="825867" cy="369332"/>
          </a:xfrm>
          <a:prstGeom prst="rect">
            <a:avLst/>
          </a:prstGeom>
          <a:noFill/>
        </p:spPr>
        <p:txBody>
          <a:bodyPr wrap="none">
            <a:spAutoFit/>
          </a:bodyPr>
          <a:lstStyle/>
          <a:p>
            <a:r>
              <a:rPr lang="en-US" sz="1800" b="1" dirty="0" err="1">
                <a:solidFill>
                  <a:srgbClr val="C00000"/>
                </a:solidFill>
                <a:latin typeface="Avenir Book" charset="0"/>
                <a:ea typeface="Avenir Book" charset="0"/>
                <a:cs typeface="Avenir Book" charset="0"/>
              </a:rPr>
              <a:t>X_test</a:t>
            </a:r>
            <a:endParaRPr lang="en-US" sz="1800" b="1" dirty="0">
              <a:solidFill>
                <a:srgbClr val="C00000"/>
              </a:solidFill>
              <a:latin typeface="Avenir Book" charset="0"/>
              <a:ea typeface="Avenir Book" charset="0"/>
              <a:cs typeface="Avenir Book" charset="0"/>
            </a:endParaRPr>
          </a:p>
        </p:txBody>
      </p:sp>
      <p:sp>
        <p:nvSpPr>
          <p:cNvPr id="12" name="Rectangle 11"/>
          <p:cNvSpPr/>
          <p:nvPr/>
        </p:nvSpPr>
        <p:spPr>
          <a:xfrm>
            <a:off x="2877864" y="2190861"/>
            <a:ext cx="891591" cy="369332"/>
          </a:xfrm>
          <a:prstGeom prst="rect">
            <a:avLst/>
          </a:prstGeom>
          <a:noFill/>
        </p:spPr>
        <p:txBody>
          <a:bodyPr wrap="none">
            <a:spAutoFit/>
          </a:bodyPr>
          <a:lstStyle/>
          <a:p>
            <a:r>
              <a:rPr lang="en-US" sz="1800" b="1" dirty="0" err="1">
                <a:solidFill>
                  <a:srgbClr val="0070C0"/>
                </a:solidFill>
                <a:latin typeface="Avenir Book" charset="0"/>
                <a:ea typeface="Avenir Book" charset="0"/>
                <a:cs typeface="Avenir Book" charset="0"/>
              </a:rPr>
              <a:t>Y_train</a:t>
            </a:r>
            <a:endParaRPr lang="en-US" sz="1800" b="1" dirty="0">
              <a:solidFill>
                <a:srgbClr val="0070C0"/>
              </a:solidFill>
              <a:latin typeface="Avenir Book" charset="0"/>
              <a:ea typeface="Avenir Book" charset="0"/>
              <a:cs typeface="Avenir Book" charset="0"/>
            </a:endParaRPr>
          </a:p>
        </p:txBody>
      </p:sp>
      <p:sp>
        <p:nvSpPr>
          <p:cNvPr id="3" name="Rectangle 2"/>
          <p:cNvSpPr/>
          <p:nvPr/>
        </p:nvSpPr>
        <p:spPr>
          <a:xfrm>
            <a:off x="4043692" y="3195020"/>
            <a:ext cx="952505" cy="415498"/>
          </a:xfrm>
          <a:prstGeom prst="rect">
            <a:avLst/>
          </a:prstGeom>
          <a:solidFill>
            <a:srgbClr val="8E64A2"/>
          </a:solidFill>
        </p:spPr>
        <p:txBody>
          <a:bodyPr wrap="none">
            <a:spAutoFit/>
          </a:bodyPr>
          <a:lstStyle/>
          <a:p>
            <a:r>
              <a:rPr lang="en-US" sz="2100" b="1" dirty="0">
                <a:solidFill>
                  <a:schemeClr val="bg1"/>
                </a:solidFill>
                <a:latin typeface="Avenir Book" charset="0"/>
                <a:ea typeface="Avenir Book" charset="0"/>
                <a:cs typeface="Avenir Book" charset="0"/>
              </a:rPr>
              <a:t>model</a:t>
            </a:r>
          </a:p>
        </p:txBody>
      </p:sp>
      <p:sp>
        <p:nvSpPr>
          <p:cNvPr id="13" name="Rectangle 12"/>
          <p:cNvSpPr/>
          <p:nvPr/>
        </p:nvSpPr>
        <p:spPr>
          <a:xfrm>
            <a:off x="3886776" y="1970328"/>
            <a:ext cx="3038011" cy="369332"/>
          </a:xfrm>
          <a:prstGeom prst="rect">
            <a:avLst/>
          </a:prstGeom>
        </p:spPr>
        <p:txBody>
          <a:bodyPr wrap="none">
            <a:spAutoFit/>
          </a:bodyPr>
          <a:lstStyle/>
          <a:p>
            <a:r>
              <a:rPr lang="en-US" sz="1800" b="1" dirty="0">
                <a:solidFill>
                  <a:schemeClr val="bg1"/>
                </a:solidFill>
                <a:latin typeface="Avenir Book" charset="0"/>
                <a:ea typeface="Avenir Book" charset="0"/>
                <a:cs typeface="Avenir Book" charset="0"/>
              </a:rPr>
              <a:t>model( </a:t>
            </a:r>
            <a:r>
              <a:rPr lang="en-US" sz="1800" b="1" dirty="0" err="1">
                <a:solidFill>
                  <a:srgbClr val="0070C0"/>
                </a:solidFill>
                <a:latin typeface="Avenir Book" charset="0"/>
                <a:ea typeface="Avenir Book" charset="0"/>
                <a:cs typeface="Avenir Book" charset="0"/>
              </a:rPr>
              <a:t>X_train</a:t>
            </a:r>
            <a:r>
              <a:rPr lang="en-US" sz="1800" b="1" dirty="0">
                <a:solidFill>
                  <a:schemeClr val="bg1"/>
                </a:solidFill>
                <a:latin typeface="Avenir Book" charset="0"/>
                <a:ea typeface="Avenir Book" charset="0"/>
                <a:cs typeface="Avenir Book" charset="0"/>
              </a:rPr>
              <a:t>,</a:t>
            </a:r>
            <a:r>
              <a:rPr lang="en-US" sz="1800" b="1" dirty="0">
                <a:solidFill>
                  <a:srgbClr val="0070C0"/>
                </a:solidFill>
                <a:latin typeface="Avenir Book" charset="0"/>
                <a:ea typeface="Avenir Book" charset="0"/>
                <a:cs typeface="Avenir Book" charset="0"/>
              </a:rPr>
              <a:t> </a:t>
            </a:r>
            <a:r>
              <a:rPr lang="en-US" sz="1800" b="1" dirty="0" err="1">
                <a:solidFill>
                  <a:srgbClr val="0070C0"/>
                </a:solidFill>
                <a:latin typeface="Avenir Book" charset="0"/>
                <a:ea typeface="Avenir Book" charset="0"/>
                <a:cs typeface="Avenir Book" charset="0"/>
              </a:rPr>
              <a:t>Y_train</a:t>
            </a:r>
            <a:r>
              <a:rPr lang="en-US" sz="1800" b="1" dirty="0">
                <a:solidFill>
                  <a:srgbClr val="0070C0"/>
                </a:solidFill>
                <a:latin typeface="Avenir Book" charset="0"/>
                <a:ea typeface="Avenir Book" charset="0"/>
                <a:cs typeface="Avenir Book" charset="0"/>
              </a:rPr>
              <a:t> </a:t>
            </a:r>
            <a:r>
              <a:rPr lang="en-US" sz="1800" b="1" dirty="0">
                <a:solidFill>
                  <a:schemeClr val="bg1"/>
                </a:solidFill>
                <a:latin typeface="Avenir Book" charset="0"/>
                <a:ea typeface="Avenir Book" charset="0"/>
                <a:cs typeface="Avenir Book" charset="0"/>
              </a:rPr>
              <a:t>).fit()</a:t>
            </a:r>
          </a:p>
        </p:txBody>
      </p:sp>
      <p:sp>
        <p:nvSpPr>
          <p:cNvPr id="14" name="Rectangle 13"/>
          <p:cNvSpPr/>
          <p:nvPr/>
        </p:nvSpPr>
        <p:spPr>
          <a:xfrm>
            <a:off x="4897576" y="3218103"/>
            <a:ext cx="1867819" cy="369332"/>
          </a:xfrm>
          <a:prstGeom prst="rect">
            <a:avLst/>
          </a:prstGeom>
        </p:spPr>
        <p:txBody>
          <a:bodyPr wrap="none">
            <a:spAutoFit/>
          </a:bodyPr>
          <a:lstStyle/>
          <a:p>
            <a:r>
              <a:rPr lang="en-US" sz="1800" b="1" dirty="0">
                <a:solidFill>
                  <a:schemeClr val="bg1"/>
                </a:solidFill>
                <a:latin typeface="Avenir Book" charset="0"/>
                <a:ea typeface="Avenir Book" charset="0"/>
                <a:cs typeface="Avenir Book" charset="0"/>
              </a:rPr>
              <a:t>.predict( </a:t>
            </a:r>
            <a:r>
              <a:rPr lang="en-US" sz="1800" b="1" dirty="0" err="1">
                <a:solidFill>
                  <a:srgbClr val="C00000"/>
                </a:solidFill>
                <a:latin typeface="Avenir Book" charset="0"/>
                <a:ea typeface="Avenir Book" charset="0"/>
                <a:cs typeface="Avenir Book" charset="0"/>
              </a:rPr>
              <a:t>X_test</a:t>
            </a:r>
            <a:r>
              <a:rPr lang="en-US" sz="1800" b="1" dirty="0">
                <a:solidFill>
                  <a:schemeClr val="bg1"/>
                </a:solidFill>
                <a:latin typeface="Avenir Book" charset="0"/>
                <a:ea typeface="Avenir Book" charset="0"/>
                <a:cs typeface="Avenir Book" charset="0"/>
              </a:rPr>
              <a:t> )</a:t>
            </a:r>
          </a:p>
        </p:txBody>
      </p:sp>
      <p:cxnSp>
        <p:nvCxnSpPr>
          <p:cNvPr id="15" name="Straight Arrow Connector 14"/>
          <p:cNvCxnSpPr/>
          <p:nvPr/>
        </p:nvCxnSpPr>
        <p:spPr>
          <a:xfrm>
            <a:off x="6924074" y="2143453"/>
            <a:ext cx="342900" cy="0"/>
          </a:xfrm>
          <a:prstGeom prst="straightConnector1">
            <a:avLst/>
          </a:prstGeom>
          <a:ln w="38100">
            <a:solidFill>
              <a:schemeClr val="bg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752624" y="3400752"/>
            <a:ext cx="342900" cy="0"/>
          </a:xfrm>
          <a:prstGeom prst="straightConnector1">
            <a:avLst/>
          </a:prstGeom>
          <a:ln w="38100">
            <a:solidFill>
              <a:schemeClr val="bg1"/>
            </a:solidFill>
            <a:tailEnd type="arrow" w="lg"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647715" y="1935704"/>
            <a:ext cx="952505" cy="415498"/>
          </a:xfrm>
          <a:prstGeom prst="rect">
            <a:avLst/>
          </a:prstGeom>
          <a:solidFill>
            <a:srgbClr val="8E64A2"/>
          </a:solidFill>
        </p:spPr>
        <p:txBody>
          <a:bodyPr wrap="none">
            <a:spAutoFit/>
          </a:bodyPr>
          <a:lstStyle/>
          <a:p>
            <a:r>
              <a:rPr lang="en-US" sz="2100" b="1" dirty="0">
                <a:solidFill>
                  <a:schemeClr val="bg1"/>
                </a:solidFill>
                <a:latin typeface="Avenir Book" charset="0"/>
                <a:ea typeface="Avenir Book" charset="0"/>
                <a:cs typeface="Avenir Book" charset="0"/>
              </a:rPr>
              <a:t>model</a:t>
            </a:r>
          </a:p>
        </p:txBody>
      </p:sp>
      <p:sp>
        <p:nvSpPr>
          <p:cNvPr id="19"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Fitting Training and Test Data</a:t>
            </a:r>
          </a:p>
        </p:txBody>
      </p:sp>
      <p:cxnSp>
        <p:nvCxnSpPr>
          <p:cNvPr id="22" name="Straight Arrow Connector 21"/>
          <p:cNvCxnSpPr/>
          <p:nvPr/>
        </p:nvCxnSpPr>
        <p:spPr>
          <a:xfrm>
            <a:off x="2877864" y="3373721"/>
            <a:ext cx="1071398" cy="0"/>
          </a:xfrm>
          <a:prstGeom prst="straightConnector1">
            <a:avLst/>
          </a:prstGeom>
          <a:ln w="38100">
            <a:solidFill>
              <a:schemeClr val="bg1"/>
            </a:solidFill>
            <a:tailEnd type="arrow" w="lg"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185024" y="3218103"/>
            <a:ext cx="1164101" cy="369332"/>
          </a:xfrm>
          <a:prstGeom prst="rect">
            <a:avLst/>
          </a:prstGeom>
          <a:noFill/>
        </p:spPr>
        <p:txBody>
          <a:bodyPr wrap="none">
            <a:spAutoFit/>
          </a:bodyPr>
          <a:lstStyle/>
          <a:p>
            <a:r>
              <a:rPr lang="en-US" sz="1800" b="1" dirty="0" err="1">
                <a:solidFill>
                  <a:srgbClr val="7030A0"/>
                </a:solidFill>
                <a:latin typeface="Avenir Book" charset="0"/>
                <a:ea typeface="Avenir Book" charset="0"/>
                <a:cs typeface="Avenir Book" charset="0"/>
              </a:rPr>
              <a:t>Y_predict</a:t>
            </a:r>
            <a:endParaRPr lang="en-US" sz="1800" b="1" dirty="0">
              <a:solidFill>
                <a:srgbClr val="7030A0"/>
              </a:solidFill>
              <a:latin typeface="Avenir Book" charset="0"/>
              <a:ea typeface="Avenir Book" charset="0"/>
              <a:cs typeface="Avenir Book" charset="0"/>
            </a:endParaRPr>
          </a:p>
        </p:txBody>
      </p:sp>
      <p:sp>
        <p:nvSpPr>
          <p:cNvPr id="18" name="Rounded Rectangle 17"/>
          <p:cNvSpPr/>
          <p:nvPr/>
        </p:nvSpPr>
        <p:spPr>
          <a:xfrm>
            <a:off x="1143116" y="2947100"/>
            <a:ext cx="1544479" cy="1025035"/>
          </a:xfrm>
          <a:prstGeom prst="roundRect">
            <a:avLst/>
          </a:prstGeom>
          <a:solidFill>
            <a:srgbClr val="C00000">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Test </a:t>
            </a:r>
          </a:p>
          <a:p>
            <a:pPr algn="ctr">
              <a:lnSpc>
                <a:spcPts val="2100"/>
              </a:lnSpc>
            </a:pPr>
            <a:r>
              <a:rPr lang="en-US" sz="2400" b="1" dirty="0">
                <a:solidFill>
                  <a:schemeClr val="bg2"/>
                </a:solidFill>
                <a:latin typeface="Avenir Book" charset="0"/>
                <a:ea typeface="Avenir Book" charset="0"/>
                <a:cs typeface="Avenir Book" charset="0"/>
              </a:rPr>
              <a:t>Data</a:t>
            </a:r>
          </a:p>
        </p:txBody>
      </p:sp>
      <p:sp>
        <p:nvSpPr>
          <p:cNvPr id="24" name="Rounded Rectangle 23"/>
          <p:cNvSpPr/>
          <p:nvPr/>
        </p:nvSpPr>
        <p:spPr>
          <a:xfrm>
            <a:off x="1143116" y="1536065"/>
            <a:ext cx="1544479" cy="1024128"/>
          </a:xfrm>
          <a:prstGeom prst="roundRect">
            <a:avLst/>
          </a:prstGeom>
          <a:solidFill>
            <a:srgbClr val="0070C0">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Training</a:t>
            </a:r>
          </a:p>
          <a:p>
            <a:pPr algn="ctr">
              <a:lnSpc>
                <a:spcPts val="2100"/>
              </a:lnSpc>
            </a:pPr>
            <a:r>
              <a:rPr lang="en-US" sz="2400" b="1" dirty="0">
                <a:solidFill>
                  <a:schemeClr val="bg2"/>
                </a:solidFill>
                <a:latin typeface="Avenir Book" charset="0"/>
                <a:ea typeface="Avenir Book" charset="0"/>
                <a:cs typeface="Avenir Book" charset="0"/>
              </a:rPr>
              <a:t>Data</a:t>
            </a:r>
          </a:p>
        </p:txBody>
      </p:sp>
    </p:spTree>
    <p:extLst>
      <p:ext uri="{BB962C8B-B14F-4D97-AF65-F5344CB8AC3E}">
        <p14:creationId xmlns:p14="http://schemas.microsoft.com/office/powerpoint/2010/main" val="792140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p:cNvCxnSpPr/>
          <p:nvPr/>
        </p:nvCxnSpPr>
        <p:spPr>
          <a:xfrm>
            <a:off x="2877864" y="2143453"/>
            <a:ext cx="1071398" cy="0"/>
          </a:xfrm>
          <a:prstGeom prst="straightConnector1">
            <a:avLst/>
          </a:prstGeom>
          <a:ln w="38100">
            <a:solidFill>
              <a:schemeClr val="bg1"/>
            </a:solidFill>
            <a:tailEnd type="arrow" w="lg" len="med"/>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888271" y="1756615"/>
            <a:ext cx="904415" cy="369332"/>
          </a:xfrm>
          <a:prstGeom prst="rect">
            <a:avLst/>
          </a:prstGeom>
          <a:noFill/>
        </p:spPr>
        <p:txBody>
          <a:bodyPr wrap="none">
            <a:spAutoFit/>
          </a:bodyPr>
          <a:lstStyle/>
          <a:p>
            <a:r>
              <a:rPr lang="en-US" sz="1800" b="1" dirty="0" err="1">
                <a:solidFill>
                  <a:srgbClr val="0070C0"/>
                </a:solidFill>
                <a:latin typeface="Avenir Book" charset="0"/>
                <a:ea typeface="Avenir Book" charset="0"/>
                <a:cs typeface="Avenir Book" charset="0"/>
              </a:rPr>
              <a:t>X_train</a:t>
            </a:r>
            <a:endParaRPr lang="en-US" sz="1800" b="1" dirty="0">
              <a:solidFill>
                <a:srgbClr val="0070C0"/>
              </a:solidFill>
              <a:latin typeface="Avenir Book" charset="0"/>
              <a:ea typeface="Avenir Book" charset="0"/>
              <a:cs typeface="Avenir Book" charset="0"/>
            </a:endParaRPr>
          </a:p>
        </p:txBody>
      </p:sp>
      <p:sp>
        <p:nvSpPr>
          <p:cNvPr id="11" name="Rectangle 10"/>
          <p:cNvSpPr/>
          <p:nvPr/>
        </p:nvSpPr>
        <p:spPr>
          <a:xfrm>
            <a:off x="2888272" y="3004389"/>
            <a:ext cx="825867" cy="369332"/>
          </a:xfrm>
          <a:prstGeom prst="rect">
            <a:avLst/>
          </a:prstGeom>
          <a:noFill/>
        </p:spPr>
        <p:txBody>
          <a:bodyPr wrap="none">
            <a:spAutoFit/>
          </a:bodyPr>
          <a:lstStyle/>
          <a:p>
            <a:r>
              <a:rPr lang="en-US" sz="1800" b="1" dirty="0" err="1">
                <a:solidFill>
                  <a:srgbClr val="C00000"/>
                </a:solidFill>
                <a:latin typeface="Avenir Book" charset="0"/>
                <a:ea typeface="Avenir Book" charset="0"/>
                <a:cs typeface="Avenir Book" charset="0"/>
              </a:rPr>
              <a:t>X_test</a:t>
            </a:r>
            <a:endParaRPr lang="en-US" sz="1800" b="1" dirty="0">
              <a:solidFill>
                <a:srgbClr val="C00000"/>
              </a:solidFill>
              <a:latin typeface="Avenir Book" charset="0"/>
              <a:ea typeface="Avenir Book" charset="0"/>
              <a:cs typeface="Avenir Book" charset="0"/>
            </a:endParaRPr>
          </a:p>
        </p:txBody>
      </p:sp>
      <p:sp>
        <p:nvSpPr>
          <p:cNvPr id="12" name="Rectangle 11"/>
          <p:cNvSpPr/>
          <p:nvPr/>
        </p:nvSpPr>
        <p:spPr>
          <a:xfrm>
            <a:off x="2877864" y="2190861"/>
            <a:ext cx="891591" cy="369332"/>
          </a:xfrm>
          <a:prstGeom prst="rect">
            <a:avLst/>
          </a:prstGeom>
          <a:noFill/>
        </p:spPr>
        <p:txBody>
          <a:bodyPr wrap="none">
            <a:spAutoFit/>
          </a:bodyPr>
          <a:lstStyle/>
          <a:p>
            <a:r>
              <a:rPr lang="en-US" sz="1800" b="1" dirty="0" err="1">
                <a:solidFill>
                  <a:srgbClr val="0070C0"/>
                </a:solidFill>
                <a:latin typeface="Avenir Book" charset="0"/>
                <a:ea typeface="Avenir Book" charset="0"/>
                <a:cs typeface="Avenir Book" charset="0"/>
              </a:rPr>
              <a:t>Y_train</a:t>
            </a:r>
            <a:endParaRPr lang="en-US" sz="1800" b="1" dirty="0">
              <a:solidFill>
                <a:srgbClr val="0070C0"/>
              </a:solidFill>
              <a:latin typeface="Avenir Book" charset="0"/>
              <a:ea typeface="Avenir Book" charset="0"/>
              <a:cs typeface="Avenir Book" charset="0"/>
            </a:endParaRPr>
          </a:p>
        </p:txBody>
      </p:sp>
      <p:sp>
        <p:nvSpPr>
          <p:cNvPr id="3" name="Rectangle 2"/>
          <p:cNvSpPr/>
          <p:nvPr/>
        </p:nvSpPr>
        <p:spPr>
          <a:xfrm>
            <a:off x="4043692" y="3195020"/>
            <a:ext cx="952505" cy="415498"/>
          </a:xfrm>
          <a:prstGeom prst="rect">
            <a:avLst/>
          </a:prstGeom>
          <a:solidFill>
            <a:srgbClr val="8E64A2"/>
          </a:solidFill>
        </p:spPr>
        <p:txBody>
          <a:bodyPr wrap="none">
            <a:spAutoFit/>
          </a:bodyPr>
          <a:lstStyle/>
          <a:p>
            <a:r>
              <a:rPr lang="en-US" sz="2100" b="1" dirty="0">
                <a:solidFill>
                  <a:schemeClr val="bg1"/>
                </a:solidFill>
                <a:latin typeface="Avenir Book" charset="0"/>
                <a:ea typeface="Avenir Book" charset="0"/>
                <a:cs typeface="Avenir Book" charset="0"/>
              </a:rPr>
              <a:t>model</a:t>
            </a:r>
          </a:p>
        </p:txBody>
      </p:sp>
      <p:sp>
        <p:nvSpPr>
          <p:cNvPr id="13" name="Rectangle 12"/>
          <p:cNvSpPr/>
          <p:nvPr/>
        </p:nvSpPr>
        <p:spPr>
          <a:xfrm>
            <a:off x="3886776" y="1970328"/>
            <a:ext cx="2941831" cy="369332"/>
          </a:xfrm>
          <a:prstGeom prst="rect">
            <a:avLst/>
          </a:prstGeom>
        </p:spPr>
        <p:txBody>
          <a:bodyPr wrap="none">
            <a:spAutoFit/>
          </a:bodyPr>
          <a:lstStyle/>
          <a:p>
            <a:r>
              <a:rPr lang="en-US" sz="1800" b="1" dirty="0">
                <a:solidFill>
                  <a:schemeClr val="bg1"/>
                </a:solidFill>
                <a:latin typeface="Avenir Book" charset="0"/>
                <a:ea typeface="Avenir Book" charset="0"/>
                <a:cs typeface="Avenir Book" charset="0"/>
              </a:rPr>
              <a:t>model( </a:t>
            </a:r>
            <a:r>
              <a:rPr lang="en-US" sz="1800" b="1" dirty="0" err="1">
                <a:solidFill>
                  <a:srgbClr val="0070C0"/>
                </a:solidFill>
                <a:latin typeface="Avenir Book" charset="0"/>
                <a:ea typeface="Avenir Book" charset="0"/>
                <a:cs typeface="Avenir Book" charset="0"/>
              </a:rPr>
              <a:t>X_train</a:t>
            </a:r>
            <a:r>
              <a:rPr lang="en-US" sz="1800" b="1" dirty="0">
                <a:solidFill>
                  <a:schemeClr val="bg1"/>
                </a:solidFill>
                <a:latin typeface="Avenir Book" charset="0"/>
                <a:ea typeface="Avenir Book" charset="0"/>
                <a:cs typeface="Avenir Book" charset="0"/>
              </a:rPr>
              <a:t>,</a:t>
            </a:r>
            <a:r>
              <a:rPr lang="en-US" sz="1800" b="1" dirty="0">
                <a:solidFill>
                  <a:srgbClr val="0070C0"/>
                </a:solidFill>
                <a:latin typeface="Avenir Book" charset="0"/>
                <a:ea typeface="Avenir Book" charset="0"/>
                <a:cs typeface="Avenir Book" charset="0"/>
              </a:rPr>
              <a:t> </a:t>
            </a:r>
            <a:r>
              <a:rPr lang="en-US" sz="1800" b="1" dirty="0" err="1">
                <a:solidFill>
                  <a:srgbClr val="0070C0"/>
                </a:solidFill>
                <a:latin typeface="Avenir Book" charset="0"/>
                <a:ea typeface="Avenir Book" charset="0"/>
                <a:cs typeface="Avenir Book" charset="0"/>
              </a:rPr>
              <a:t>Y_train</a:t>
            </a:r>
            <a:r>
              <a:rPr lang="en-US" sz="1800" b="1" dirty="0">
                <a:solidFill>
                  <a:srgbClr val="0070C0"/>
                </a:solidFill>
                <a:latin typeface="Avenir Book" charset="0"/>
                <a:ea typeface="Avenir Book" charset="0"/>
                <a:cs typeface="Avenir Book" charset="0"/>
              </a:rPr>
              <a:t> </a:t>
            </a:r>
            <a:r>
              <a:rPr lang="en-US" sz="1800" b="1" dirty="0">
                <a:solidFill>
                  <a:schemeClr val="bg1"/>
                </a:solidFill>
                <a:latin typeface="Avenir Book" charset="0"/>
                <a:ea typeface="Avenir Book" charset="0"/>
                <a:cs typeface="Avenir Book" charset="0"/>
              </a:rPr>
              <a:t>).fit()</a:t>
            </a:r>
          </a:p>
        </p:txBody>
      </p:sp>
      <p:sp>
        <p:nvSpPr>
          <p:cNvPr id="14" name="Rectangle 13"/>
          <p:cNvSpPr/>
          <p:nvPr/>
        </p:nvSpPr>
        <p:spPr>
          <a:xfrm>
            <a:off x="4897576" y="3218103"/>
            <a:ext cx="1867819" cy="369332"/>
          </a:xfrm>
          <a:prstGeom prst="rect">
            <a:avLst/>
          </a:prstGeom>
        </p:spPr>
        <p:txBody>
          <a:bodyPr wrap="none">
            <a:spAutoFit/>
          </a:bodyPr>
          <a:lstStyle/>
          <a:p>
            <a:r>
              <a:rPr lang="en-US" sz="1800" b="1" dirty="0">
                <a:solidFill>
                  <a:schemeClr val="bg1"/>
                </a:solidFill>
                <a:latin typeface="Avenir Book" charset="0"/>
                <a:ea typeface="Avenir Book" charset="0"/>
                <a:cs typeface="Avenir Book" charset="0"/>
              </a:rPr>
              <a:t>.predict( </a:t>
            </a:r>
            <a:r>
              <a:rPr lang="en-US" sz="1800" b="1" dirty="0" err="1">
                <a:solidFill>
                  <a:srgbClr val="C00000"/>
                </a:solidFill>
                <a:latin typeface="Avenir Book" charset="0"/>
                <a:ea typeface="Avenir Book" charset="0"/>
                <a:cs typeface="Avenir Book" charset="0"/>
              </a:rPr>
              <a:t>X_test</a:t>
            </a:r>
            <a:r>
              <a:rPr lang="en-US" sz="1800" b="1" dirty="0">
                <a:solidFill>
                  <a:schemeClr val="bg1"/>
                </a:solidFill>
                <a:latin typeface="Avenir Book" charset="0"/>
                <a:ea typeface="Avenir Book" charset="0"/>
                <a:cs typeface="Avenir Book" charset="0"/>
              </a:rPr>
              <a:t> )</a:t>
            </a:r>
          </a:p>
        </p:txBody>
      </p:sp>
      <p:cxnSp>
        <p:nvCxnSpPr>
          <p:cNvPr id="15" name="Straight Arrow Connector 14"/>
          <p:cNvCxnSpPr/>
          <p:nvPr/>
        </p:nvCxnSpPr>
        <p:spPr>
          <a:xfrm>
            <a:off x="6695268" y="2152977"/>
            <a:ext cx="342900" cy="0"/>
          </a:xfrm>
          <a:prstGeom prst="straightConnector1">
            <a:avLst/>
          </a:prstGeom>
          <a:ln w="38100">
            <a:solidFill>
              <a:schemeClr val="bg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752624" y="3400752"/>
            <a:ext cx="342900" cy="0"/>
          </a:xfrm>
          <a:prstGeom prst="straightConnector1">
            <a:avLst/>
          </a:prstGeom>
          <a:ln w="38100">
            <a:solidFill>
              <a:schemeClr val="bg1"/>
            </a:solidFill>
            <a:tailEnd type="arrow" w="lg"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95524" y="1947245"/>
            <a:ext cx="952505" cy="415498"/>
          </a:xfrm>
          <a:prstGeom prst="rect">
            <a:avLst/>
          </a:prstGeom>
          <a:solidFill>
            <a:srgbClr val="8E64A2"/>
          </a:solidFill>
        </p:spPr>
        <p:txBody>
          <a:bodyPr wrap="none">
            <a:spAutoFit/>
          </a:bodyPr>
          <a:lstStyle/>
          <a:p>
            <a:r>
              <a:rPr lang="en-US" sz="2100" b="1" dirty="0">
                <a:solidFill>
                  <a:schemeClr val="bg1"/>
                </a:solidFill>
                <a:latin typeface="Avenir Book" charset="0"/>
                <a:ea typeface="Avenir Book" charset="0"/>
                <a:cs typeface="Avenir Book" charset="0"/>
              </a:rPr>
              <a:t>model</a:t>
            </a:r>
          </a:p>
        </p:txBody>
      </p:sp>
      <p:sp>
        <p:nvSpPr>
          <p:cNvPr id="18" name="Rectangle 17"/>
          <p:cNvSpPr/>
          <p:nvPr/>
        </p:nvSpPr>
        <p:spPr>
          <a:xfrm>
            <a:off x="7185024" y="3218103"/>
            <a:ext cx="1164101" cy="369332"/>
          </a:xfrm>
          <a:prstGeom prst="rect">
            <a:avLst/>
          </a:prstGeom>
          <a:noFill/>
        </p:spPr>
        <p:txBody>
          <a:bodyPr wrap="none">
            <a:spAutoFit/>
          </a:bodyPr>
          <a:lstStyle/>
          <a:p>
            <a:r>
              <a:rPr lang="en-US" sz="1800" b="1" dirty="0" err="1">
                <a:solidFill>
                  <a:srgbClr val="7030A0"/>
                </a:solidFill>
                <a:latin typeface="Avenir Book" charset="0"/>
                <a:ea typeface="Avenir Book" charset="0"/>
                <a:cs typeface="Avenir Book" charset="0"/>
              </a:rPr>
              <a:t>Y_predict</a:t>
            </a:r>
            <a:endParaRPr lang="en-US" sz="1800" b="1" dirty="0">
              <a:solidFill>
                <a:srgbClr val="7030A0"/>
              </a:solidFill>
              <a:latin typeface="Avenir Book" charset="0"/>
              <a:ea typeface="Avenir Book" charset="0"/>
              <a:cs typeface="Avenir Book" charset="0"/>
            </a:endParaRPr>
          </a:p>
        </p:txBody>
      </p:sp>
      <p:sp>
        <p:nvSpPr>
          <p:cNvPr id="19"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Fitting Training and Test Data</a:t>
            </a:r>
          </a:p>
        </p:txBody>
      </p:sp>
      <p:cxnSp>
        <p:nvCxnSpPr>
          <p:cNvPr id="22" name="Straight Arrow Connector 21"/>
          <p:cNvCxnSpPr/>
          <p:nvPr/>
        </p:nvCxnSpPr>
        <p:spPr>
          <a:xfrm>
            <a:off x="2877864" y="3373721"/>
            <a:ext cx="1071398" cy="0"/>
          </a:xfrm>
          <a:prstGeom prst="straightConnector1">
            <a:avLst/>
          </a:prstGeom>
          <a:ln w="38100">
            <a:solidFill>
              <a:schemeClr val="bg1"/>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1739902" y="3973412"/>
            <a:ext cx="1057275" cy="513922"/>
            <a:chOff x="901700" y="4495800"/>
            <a:chExt cx="1409700" cy="685229"/>
          </a:xfrm>
        </p:grpSpPr>
        <p:cxnSp>
          <p:nvCxnSpPr>
            <p:cNvPr id="25" name="Straight Connector 24"/>
            <p:cNvCxnSpPr/>
            <p:nvPr/>
          </p:nvCxnSpPr>
          <p:spPr>
            <a:xfrm>
              <a:off x="901700" y="4495800"/>
              <a:ext cx="508000" cy="68522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397000" y="5177134"/>
              <a:ext cx="914400" cy="0"/>
            </a:xfrm>
            <a:prstGeom prst="straightConnector1">
              <a:avLst/>
            </a:prstGeom>
            <a:ln w="38100">
              <a:solidFill>
                <a:schemeClr val="bg1"/>
              </a:solidFill>
              <a:tailEnd type="arrow" w="lg" len="med"/>
            </a:ln>
          </p:spPr>
          <p:style>
            <a:lnRef idx="1">
              <a:schemeClr val="accent1"/>
            </a:lnRef>
            <a:fillRef idx="0">
              <a:schemeClr val="accent1"/>
            </a:fillRef>
            <a:effectRef idx="0">
              <a:schemeClr val="accent1"/>
            </a:effectRef>
            <a:fontRef idx="minor">
              <a:schemeClr val="tx1"/>
            </a:fontRef>
          </p:style>
        </p:cxnSp>
      </p:grpSp>
      <p:sp>
        <p:nvSpPr>
          <p:cNvPr id="27" name="Rectangle 26"/>
          <p:cNvSpPr/>
          <p:nvPr/>
        </p:nvSpPr>
        <p:spPr>
          <a:xfrm>
            <a:off x="2888270" y="4352204"/>
            <a:ext cx="3662301" cy="369332"/>
          </a:xfrm>
          <a:prstGeom prst="rect">
            <a:avLst/>
          </a:prstGeom>
        </p:spPr>
        <p:txBody>
          <a:bodyPr wrap="square">
            <a:spAutoFit/>
          </a:bodyPr>
          <a:lstStyle/>
          <a:p>
            <a:r>
              <a:rPr lang="en-US" sz="1800" b="1" dirty="0" err="1">
                <a:solidFill>
                  <a:schemeClr val="bg1"/>
                </a:solidFill>
                <a:latin typeface="Avenir Book" charset="0"/>
                <a:ea typeface="Avenir Book" charset="0"/>
                <a:cs typeface="Avenir Book" charset="0"/>
              </a:rPr>
              <a:t>error_metric</a:t>
            </a:r>
            <a:r>
              <a:rPr lang="en-US" sz="1800" b="1" dirty="0">
                <a:solidFill>
                  <a:schemeClr val="bg1"/>
                </a:solidFill>
                <a:latin typeface="Avenir Book" charset="0"/>
                <a:ea typeface="Avenir Book" charset="0"/>
                <a:cs typeface="Avenir Book" charset="0"/>
              </a:rPr>
              <a:t>( </a:t>
            </a:r>
            <a:r>
              <a:rPr lang="en-US" sz="1800" b="1" dirty="0" err="1">
                <a:solidFill>
                  <a:srgbClr val="C00000"/>
                </a:solidFill>
                <a:latin typeface="Avenir Book" charset="0"/>
                <a:ea typeface="Avenir Book" charset="0"/>
                <a:cs typeface="Avenir Book" charset="0"/>
              </a:rPr>
              <a:t>Y_test</a:t>
            </a:r>
            <a:r>
              <a:rPr lang="en-US" sz="1800" b="1" dirty="0">
                <a:solidFill>
                  <a:schemeClr val="bg1"/>
                </a:solidFill>
                <a:latin typeface="Avenir Book" charset="0"/>
                <a:ea typeface="Avenir Book" charset="0"/>
                <a:cs typeface="Avenir Book" charset="0"/>
              </a:rPr>
              <a:t>, </a:t>
            </a:r>
            <a:r>
              <a:rPr lang="en-US" sz="1800" b="1" dirty="0" err="1">
                <a:solidFill>
                  <a:srgbClr val="7030A0"/>
                </a:solidFill>
                <a:latin typeface="Avenir Book" charset="0"/>
                <a:ea typeface="Avenir Book" charset="0"/>
                <a:cs typeface="Avenir Book" charset="0"/>
              </a:rPr>
              <a:t>Y_predict</a:t>
            </a:r>
            <a:r>
              <a:rPr lang="en-US" sz="1800" b="1" dirty="0">
                <a:solidFill>
                  <a:schemeClr val="bg1"/>
                </a:solidFill>
                <a:latin typeface="Avenir Book" charset="0"/>
                <a:ea typeface="Avenir Book" charset="0"/>
                <a:cs typeface="Avenir Book" charset="0"/>
              </a:rPr>
              <a:t>)</a:t>
            </a:r>
          </a:p>
        </p:txBody>
      </p:sp>
      <p:cxnSp>
        <p:nvCxnSpPr>
          <p:cNvPr id="28" name="Straight Arrow Connector 27"/>
          <p:cNvCxnSpPr/>
          <p:nvPr/>
        </p:nvCxnSpPr>
        <p:spPr>
          <a:xfrm>
            <a:off x="6193718" y="4536870"/>
            <a:ext cx="342900" cy="0"/>
          </a:xfrm>
          <a:prstGeom prst="straightConnector1">
            <a:avLst/>
          </a:prstGeom>
          <a:ln w="38100">
            <a:solidFill>
              <a:schemeClr val="bg1"/>
            </a:solidFill>
            <a:tailEnd type="arrow"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623011" y="4359987"/>
            <a:ext cx="1124026" cy="369332"/>
          </a:xfrm>
          <a:prstGeom prst="rect">
            <a:avLst/>
          </a:prstGeom>
          <a:solidFill>
            <a:srgbClr val="8E64A2"/>
          </a:solidFill>
        </p:spPr>
        <p:txBody>
          <a:bodyPr wrap="none">
            <a:spAutoFit/>
          </a:bodyPr>
          <a:lstStyle/>
          <a:p>
            <a:r>
              <a:rPr lang="en-US" sz="1800" b="1" dirty="0">
                <a:solidFill>
                  <a:schemeClr val="bg1"/>
                </a:solidFill>
                <a:latin typeface="Avenir Book" charset="0"/>
                <a:ea typeface="Avenir Book" charset="0"/>
                <a:cs typeface="Avenir Book" charset="0"/>
              </a:rPr>
              <a:t>test error</a:t>
            </a:r>
          </a:p>
        </p:txBody>
      </p:sp>
      <p:sp>
        <p:nvSpPr>
          <p:cNvPr id="30" name="Rectangle 29"/>
          <p:cNvSpPr/>
          <p:nvPr/>
        </p:nvSpPr>
        <p:spPr>
          <a:xfrm>
            <a:off x="1962590" y="4535410"/>
            <a:ext cx="813043" cy="369332"/>
          </a:xfrm>
          <a:prstGeom prst="rect">
            <a:avLst/>
          </a:prstGeom>
          <a:noFill/>
        </p:spPr>
        <p:txBody>
          <a:bodyPr wrap="none">
            <a:spAutoFit/>
          </a:bodyPr>
          <a:lstStyle/>
          <a:p>
            <a:r>
              <a:rPr lang="en-US" sz="1800" b="1" dirty="0" err="1">
                <a:solidFill>
                  <a:srgbClr val="C00000"/>
                </a:solidFill>
                <a:latin typeface="Avenir Book" charset="0"/>
                <a:ea typeface="Avenir Book" charset="0"/>
                <a:cs typeface="Avenir Book" charset="0"/>
              </a:rPr>
              <a:t>Y_test</a:t>
            </a:r>
            <a:endParaRPr lang="en-US" sz="1800" b="1" dirty="0">
              <a:solidFill>
                <a:srgbClr val="C00000"/>
              </a:solidFill>
              <a:latin typeface="Avenir Book" charset="0"/>
              <a:ea typeface="Avenir Book" charset="0"/>
              <a:cs typeface="Avenir Book" charset="0"/>
            </a:endParaRPr>
          </a:p>
        </p:txBody>
      </p:sp>
      <p:sp>
        <p:nvSpPr>
          <p:cNvPr id="31" name="Rounded Rectangle 30"/>
          <p:cNvSpPr/>
          <p:nvPr/>
        </p:nvSpPr>
        <p:spPr>
          <a:xfrm>
            <a:off x="1143116" y="2947100"/>
            <a:ext cx="1544479" cy="1025035"/>
          </a:xfrm>
          <a:prstGeom prst="roundRect">
            <a:avLst/>
          </a:prstGeom>
          <a:solidFill>
            <a:srgbClr val="C00000">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Test </a:t>
            </a:r>
          </a:p>
          <a:p>
            <a:pPr algn="ctr">
              <a:lnSpc>
                <a:spcPts val="2100"/>
              </a:lnSpc>
            </a:pPr>
            <a:r>
              <a:rPr lang="en-US" sz="2400" b="1" dirty="0">
                <a:solidFill>
                  <a:schemeClr val="bg2"/>
                </a:solidFill>
                <a:latin typeface="Avenir Book" charset="0"/>
                <a:ea typeface="Avenir Book" charset="0"/>
                <a:cs typeface="Avenir Book" charset="0"/>
              </a:rPr>
              <a:t>Data</a:t>
            </a:r>
          </a:p>
        </p:txBody>
      </p:sp>
      <p:sp>
        <p:nvSpPr>
          <p:cNvPr id="32" name="Rounded Rectangle 31"/>
          <p:cNvSpPr/>
          <p:nvPr/>
        </p:nvSpPr>
        <p:spPr>
          <a:xfrm>
            <a:off x="1143116" y="1536065"/>
            <a:ext cx="1544479" cy="1024128"/>
          </a:xfrm>
          <a:prstGeom prst="roundRect">
            <a:avLst/>
          </a:prstGeom>
          <a:solidFill>
            <a:srgbClr val="0070C0">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Training</a:t>
            </a:r>
          </a:p>
          <a:p>
            <a:pPr algn="ctr">
              <a:lnSpc>
                <a:spcPts val="2100"/>
              </a:lnSpc>
            </a:pPr>
            <a:r>
              <a:rPr lang="en-US" sz="2400" b="1" dirty="0">
                <a:solidFill>
                  <a:schemeClr val="bg2"/>
                </a:solidFill>
                <a:latin typeface="Avenir Book" charset="0"/>
                <a:ea typeface="Avenir Book" charset="0"/>
                <a:cs typeface="Avenir Book" charset="0"/>
              </a:rPr>
              <a:t>Data</a:t>
            </a:r>
          </a:p>
        </p:txBody>
      </p:sp>
    </p:spTree>
    <p:extLst>
      <p:ext uri="{BB962C8B-B14F-4D97-AF65-F5344CB8AC3E}">
        <p14:creationId xmlns:p14="http://schemas.microsoft.com/office/powerpoint/2010/main" val="407038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lide Number Placeholder 5"/>
          <p:cNvSpPr txBox="1">
            <a:spLocks noGrp="1"/>
          </p:cNvSpPr>
          <p:nvPr>
            <p:ph type="sldNum" sz="quarter" idx="4294967295"/>
          </p:nvPr>
        </p:nvSpPr>
        <p:spPr>
          <a:xfrm>
            <a:off x="8868738" y="4891740"/>
            <a:ext cx="133401" cy="1270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a:t>
            </a:fld>
            <a:endParaRPr/>
          </a:p>
        </p:txBody>
      </p:sp>
      <p:sp>
        <p:nvSpPr>
          <p:cNvPr id="269" name="Title 1"/>
          <p:cNvSpPr txBox="1">
            <a:spLocks noGrp="1"/>
          </p:cNvSpPr>
          <p:nvPr>
            <p:ph type="title"/>
          </p:nvPr>
        </p:nvSpPr>
        <p:spPr>
          <a:xfrm>
            <a:off x="455612" y="308848"/>
            <a:ext cx="8229601" cy="475491"/>
          </a:xfrm>
          <a:prstGeom prst="rect">
            <a:avLst/>
          </a:prstGeom>
        </p:spPr>
        <p:txBody>
          <a:bodyPr/>
          <a:lstStyle/>
          <a:p>
            <a:r>
              <a:rPr sz="3000" dirty="0">
                <a:solidFill>
                  <a:schemeClr val="bg1"/>
                </a:solidFill>
                <a:latin typeface="Avenir Book"/>
              </a:rPr>
              <a:t>Two Main Types of Machine Learning</a:t>
            </a:r>
          </a:p>
        </p:txBody>
      </p:sp>
      <p:grpSp>
        <p:nvGrpSpPr>
          <p:cNvPr id="273" name="Machine Learning Program"/>
          <p:cNvGrpSpPr/>
          <p:nvPr/>
        </p:nvGrpSpPr>
        <p:grpSpPr>
          <a:xfrm>
            <a:off x="2229380" y="1759043"/>
            <a:ext cx="2335452" cy="857962"/>
            <a:chOff x="85924" y="0"/>
            <a:chExt cx="2335450" cy="857961"/>
          </a:xfrm>
          <a:solidFill>
            <a:srgbClr val="D7E6FF"/>
          </a:solidFill>
        </p:grpSpPr>
        <p:sp>
          <p:nvSpPr>
            <p:cNvPr id="271" name="Rounded Rectangle"/>
            <p:cNvSpPr/>
            <p:nvPr/>
          </p:nvSpPr>
          <p:spPr>
            <a:xfrm>
              <a:off x="85924" y="0"/>
              <a:ext cx="2335450"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72" name="Dataset has a target column"/>
            <p:cNvSpPr txBox="1"/>
            <p:nvPr/>
          </p:nvSpPr>
          <p:spPr>
            <a:xfrm>
              <a:off x="123617" y="275094"/>
              <a:ext cx="2260064" cy="30777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lang="en-US" dirty="0">
                  <a:solidFill>
                    <a:schemeClr val="bg1"/>
                  </a:solidFill>
                  <a:latin typeface="Avenir Book"/>
                </a:rPr>
                <a:t>H</a:t>
              </a:r>
              <a:r>
                <a:rPr dirty="0">
                  <a:solidFill>
                    <a:schemeClr val="bg1"/>
                  </a:solidFill>
                  <a:latin typeface="Avenir Book"/>
                </a:rPr>
                <a:t>as a target column</a:t>
              </a:r>
            </a:p>
          </p:txBody>
        </p:sp>
      </p:grpSp>
      <p:sp>
        <p:nvSpPr>
          <p:cNvPr id="274" name="TextBox 1"/>
          <p:cNvSpPr txBox="1"/>
          <p:nvPr/>
        </p:nvSpPr>
        <p:spPr>
          <a:xfrm>
            <a:off x="598558" y="1911023"/>
            <a:ext cx="1593130" cy="553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b="1">
                <a:solidFill>
                  <a:srgbClr val="0070C0"/>
                </a:solidFill>
              </a:defRPr>
            </a:lvl1pPr>
          </a:lstStyle>
          <a:p>
            <a:r>
              <a:rPr sz="1800" dirty="0">
                <a:solidFill>
                  <a:schemeClr val="bg1"/>
                </a:solidFill>
                <a:latin typeface="Avenir Book"/>
              </a:rPr>
              <a:t>Supervised Learning</a:t>
            </a:r>
          </a:p>
        </p:txBody>
      </p:sp>
      <p:sp>
        <p:nvSpPr>
          <p:cNvPr id="275" name="TextBox 8"/>
          <p:cNvSpPr txBox="1"/>
          <p:nvPr/>
        </p:nvSpPr>
        <p:spPr>
          <a:xfrm>
            <a:off x="598558" y="3227893"/>
            <a:ext cx="1593130" cy="553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b="1">
                <a:solidFill>
                  <a:schemeClr val="accent1"/>
                </a:solidFill>
              </a:defRPr>
            </a:lvl1pPr>
          </a:lstStyle>
          <a:p>
            <a:r>
              <a:rPr sz="1800" dirty="0">
                <a:solidFill>
                  <a:schemeClr val="bg1"/>
                </a:solidFill>
                <a:latin typeface="Avenir Book"/>
              </a:rPr>
              <a:t>Unsupervised Learning</a:t>
            </a:r>
          </a:p>
        </p:txBody>
      </p:sp>
      <p:sp>
        <p:nvSpPr>
          <p:cNvPr id="276" name="TextBox 5"/>
          <p:cNvSpPr txBox="1"/>
          <p:nvPr/>
        </p:nvSpPr>
        <p:spPr>
          <a:xfrm>
            <a:off x="2714142" y="1277403"/>
            <a:ext cx="1194079"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defRPr b="1">
                <a:solidFill>
                  <a:srgbClr val="0070C0"/>
                </a:solidFill>
              </a:defRPr>
            </a:lvl1pPr>
          </a:lstStyle>
          <a:p>
            <a:r>
              <a:rPr sz="1800" dirty="0">
                <a:solidFill>
                  <a:schemeClr val="bg1"/>
                </a:solidFill>
                <a:latin typeface="Avenir Book"/>
              </a:rPr>
              <a:t>Data</a:t>
            </a:r>
            <a:r>
              <a:rPr lang="en-US" sz="1800" dirty="0">
                <a:solidFill>
                  <a:schemeClr val="bg1"/>
                </a:solidFill>
                <a:latin typeface="Avenir Book"/>
              </a:rPr>
              <a:t>set</a:t>
            </a:r>
            <a:endParaRPr sz="1800" dirty="0">
              <a:solidFill>
                <a:schemeClr val="bg1"/>
              </a:solidFill>
              <a:latin typeface="Avenir Book"/>
            </a:endParaRPr>
          </a:p>
        </p:txBody>
      </p:sp>
      <p:sp>
        <p:nvSpPr>
          <p:cNvPr id="277" name="TextBox 17"/>
          <p:cNvSpPr txBox="1"/>
          <p:nvPr/>
        </p:nvSpPr>
        <p:spPr>
          <a:xfrm>
            <a:off x="4945389" y="1277403"/>
            <a:ext cx="1194079"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defRPr b="1">
                <a:solidFill>
                  <a:srgbClr val="0070C0"/>
                </a:solidFill>
              </a:defRPr>
            </a:lvl1pPr>
          </a:lstStyle>
          <a:p>
            <a:r>
              <a:rPr sz="1800" dirty="0">
                <a:solidFill>
                  <a:schemeClr val="bg1"/>
                </a:solidFill>
                <a:latin typeface="Avenir Book"/>
              </a:rPr>
              <a:t>Goal</a:t>
            </a:r>
          </a:p>
        </p:txBody>
      </p:sp>
      <p:sp>
        <p:nvSpPr>
          <p:cNvPr id="278" name="TextBox 18"/>
          <p:cNvSpPr txBox="1"/>
          <p:nvPr/>
        </p:nvSpPr>
        <p:spPr>
          <a:xfrm>
            <a:off x="6758062" y="1277403"/>
            <a:ext cx="1194079"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defRPr b="1">
                <a:solidFill>
                  <a:srgbClr val="0070C0"/>
                </a:solidFill>
              </a:defRPr>
            </a:lvl1pPr>
          </a:lstStyle>
          <a:p>
            <a:r>
              <a:rPr sz="1800" dirty="0">
                <a:solidFill>
                  <a:schemeClr val="bg1"/>
                </a:solidFill>
                <a:latin typeface="Avenir Book"/>
              </a:rPr>
              <a:t>Example</a:t>
            </a:r>
          </a:p>
        </p:txBody>
      </p:sp>
      <p:grpSp>
        <p:nvGrpSpPr>
          <p:cNvPr id="281" name="Machine Learning Program"/>
          <p:cNvGrpSpPr/>
          <p:nvPr/>
        </p:nvGrpSpPr>
        <p:grpSpPr>
          <a:xfrm>
            <a:off x="2229380" y="3075912"/>
            <a:ext cx="2335452" cy="857963"/>
            <a:chOff x="85924" y="54888"/>
            <a:chExt cx="2335450" cy="857961"/>
          </a:xfrm>
          <a:solidFill>
            <a:srgbClr val="D7E6FF"/>
          </a:solidFill>
        </p:grpSpPr>
        <p:sp>
          <p:nvSpPr>
            <p:cNvPr id="279" name="Rounded Rectangle"/>
            <p:cNvSpPr/>
            <p:nvPr/>
          </p:nvSpPr>
          <p:spPr>
            <a:xfrm>
              <a:off x="85924" y="54888"/>
              <a:ext cx="2335450"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80" name="Dataset does not have a target column"/>
            <p:cNvSpPr txBox="1"/>
            <p:nvPr/>
          </p:nvSpPr>
          <p:spPr>
            <a:xfrm>
              <a:off x="123617" y="222261"/>
              <a:ext cx="2260064" cy="523215"/>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lang="en-US" dirty="0">
                  <a:solidFill>
                    <a:schemeClr val="bg1"/>
                  </a:solidFill>
                  <a:latin typeface="Avenir Book"/>
                </a:rPr>
                <a:t>D</a:t>
              </a:r>
              <a:r>
                <a:rPr dirty="0">
                  <a:solidFill>
                    <a:schemeClr val="bg1"/>
                  </a:solidFill>
                  <a:latin typeface="Avenir Book"/>
                </a:rPr>
                <a:t>oes not have a target column</a:t>
              </a:r>
            </a:p>
          </p:txBody>
        </p:sp>
      </p:grpSp>
      <p:grpSp>
        <p:nvGrpSpPr>
          <p:cNvPr id="284" name="Machine Learning Program"/>
          <p:cNvGrpSpPr/>
          <p:nvPr/>
        </p:nvGrpSpPr>
        <p:grpSpPr>
          <a:xfrm>
            <a:off x="4707353" y="1759043"/>
            <a:ext cx="1670153" cy="857962"/>
            <a:chOff x="0" y="0"/>
            <a:chExt cx="1670151" cy="857961"/>
          </a:xfrm>
          <a:solidFill>
            <a:srgbClr val="D7E6FF"/>
          </a:solidFill>
        </p:grpSpPr>
        <p:sp>
          <p:nvSpPr>
            <p:cNvPr id="282" name="Rounded Rectangle"/>
            <p:cNvSpPr/>
            <p:nvPr/>
          </p:nvSpPr>
          <p:spPr>
            <a:xfrm>
              <a:off x="0" y="0"/>
              <a:ext cx="1670151"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83" name="Make predictions"/>
            <p:cNvSpPr txBox="1"/>
            <p:nvPr/>
          </p:nvSpPr>
          <p:spPr>
            <a:xfrm>
              <a:off x="37692" y="275094"/>
              <a:ext cx="1594767" cy="30777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dirty="0">
                  <a:solidFill>
                    <a:schemeClr val="bg1"/>
                  </a:solidFill>
                  <a:latin typeface="Avenir Book"/>
                </a:rPr>
                <a:t>Make predictions</a:t>
              </a:r>
            </a:p>
          </p:txBody>
        </p:sp>
      </p:grpSp>
      <p:grpSp>
        <p:nvGrpSpPr>
          <p:cNvPr id="287" name="Machine Learning Program"/>
          <p:cNvGrpSpPr/>
          <p:nvPr/>
        </p:nvGrpSpPr>
        <p:grpSpPr>
          <a:xfrm>
            <a:off x="4707353" y="3075912"/>
            <a:ext cx="1670153" cy="857962"/>
            <a:chOff x="0" y="0"/>
            <a:chExt cx="1670151" cy="857961"/>
          </a:xfrm>
          <a:solidFill>
            <a:srgbClr val="D7E6FF"/>
          </a:solidFill>
        </p:grpSpPr>
        <p:sp>
          <p:nvSpPr>
            <p:cNvPr id="285" name="Rounded Rectangle"/>
            <p:cNvSpPr/>
            <p:nvPr/>
          </p:nvSpPr>
          <p:spPr>
            <a:xfrm>
              <a:off x="0" y="0"/>
              <a:ext cx="1670151"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86" name="Find structure in the data"/>
            <p:cNvSpPr txBox="1"/>
            <p:nvPr/>
          </p:nvSpPr>
          <p:spPr>
            <a:xfrm>
              <a:off x="37692" y="167373"/>
              <a:ext cx="1594767" cy="523215"/>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dirty="0">
                  <a:solidFill>
                    <a:schemeClr val="bg1"/>
                  </a:solidFill>
                  <a:latin typeface="Avenir Book"/>
                </a:rPr>
                <a:t>Find structure in the data</a:t>
              </a:r>
            </a:p>
          </p:txBody>
        </p:sp>
      </p:grpSp>
      <p:grpSp>
        <p:nvGrpSpPr>
          <p:cNvPr id="290" name="Machine Learning Program"/>
          <p:cNvGrpSpPr/>
          <p:nvPr/>
        </p:nvGrpSpPr>
        <p:grpSpPr>
          <a:xfrm>
            <a:off x="6520026" y="1759043"/>
            <a:ext cx="1670153" cy="857962"/>
            <a:chOff x="-172520" y="0"/>
            <a:chExt cx="1670151" cy="857961"/>
          </a:xfrm>
          <a:solidFill>
            <a:srgbClr val="D7E6FF"/>
          </a:solidFill>
        </p:grpSpPr>
        <p:sp>
          <p:nvSpPr>
            <p:cNvPr id="288" name="Rounded Rectangle"/>
            <p:cNvSpPr/>
            <p:nvPr/>
          </p:nvSpPr>
          <p:spPr>
            <a:xfrm>
              <a:off x="-172520" y="0"/>
              <a:ext cx="1670151"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89" name="Fraud detection"/>
            <p:cNvSpPr txBox="1"/>
            <p:nvPr/>
          </p:nvSpPr>
          <p:spPr>
            <a:xfrm>
              <a:off x="-134828" y="275094"/>
              <a:ext cx="1594767" cy="30777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dirty="0">
                  <a:solidFill>
                    <a:schemeClr val="bg1"/>
                  </a:solidFill>
                  <a:latin typeface="Avenir Book"/>
                </a:rPr>
                <a:t>Fraud detection</a:t>
              </a:r>
            </a:p>
          </p:txBody>
        </p:sp>
      </p:grpSp>
      <p:grpSp>
        <p:nvGrpSpPr>
          <p:cNvPr id="293" name="Machine Learning Program"/>
          <p:cNvGrpSpPr/>
          <p:nvPr/>
        </p:nvGrpSpPr>
        <p:grpSpPr>
          <a:xfrm>
            <a:off x="6520027" y="3075912"/>
            <a:ext cx="1670153" cy="857962"/>
            <a:chOff x="-172519" y="0"/>
            <a:chExt cx="1670151" cy="857961"/>
          </a:xfrm>
          <a:solidFill>
            <a:srgbClr val="D7E6FF"/>
          </a:solidFill>
        </p:grpSpPr>
        <p:sp>
          <p:nvSpPr>
            <p:cNvPr id="291" name="Rounded Rectangle"/>
            <p:cNvSpPr/>
            <p:nvPr/>
          </p:nvSpPr>
          <p:spPr>
            <a:xfrm>
              <a:off x="-172519" y="0"/>
              <a:ext cx="1670151"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92" name="Customer segmentation"/>
            <p:cNvSpPr txBox="1"/>
            <p:nvPr/>
          </p:nvSpPr>
          <p:spPr>
            <a:xfrm>
              <a:off x="-134827" y="167373"/>
              <a:ext cx="1594767" cy="523215"/>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dirty="0">
                  <a:solidFill>
                    <a:schemeClr val="bg1"/>
                  </a:solidFill>
                  <a:latin typeface="Avenir Book"/>
                </a:rPr>
                <a:t>Customer segmentation</a:t>
              </a:r>
            </a:p>
          </p:txBody>
        </p:sp>
      </p:grpSp>
    </p:spTree>
    <p:extLst>
      <p:ext uri="{BB962C8B-B14F-4D97-AF65-F5344CB8AC3E}">
        <p14:creationId xmlns:p14="http://schemas.microsoft.com/office/powerpoint/2010/main" val="110784375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
                                        </p:tgtEl>
                                        <p:attrNameLst>
                                          <p:attrName>style.visibility</p:attrName>
                                        </p:attrNameLst>
                                      </p:cBhvr>
                                      <p:to>
                                        <p:strVal val="visible"/>
                                      </p:to>
                                    </p:set>
                                    <p:anim calcmode="lin" valueType="num">
                                      <p:cBhvr additive="base">
                                        <p:cTn id="7" dur="500" fill="hold"/>
                                        <p:tgtEl>
                                          <p:spTgt spid="276"/>
                                        </p:tgtEl>
                                        <p:attrNameLst>
                                          <p:attrName>ppt_x</p:attrName>
                                        </p:attrNameLst>
                                      </p:cBhvr>
                                      <p:tavLst>
                                        <p:tav tm="0">
                                          <p:val>
                                            <p:strVal val="#ppt_x"/>
                                          </p:val>
                                        </p:tav>
                                        <p:tav tm="100000">
                                          <p:val>
                                            <p:strVal val="#ppt_x"/>
                                          </p:val>
                                        </p:tav>
                                      </p:tavLst>
                                    </p:anim>
                                    <p:anim calcmode="lin" valueType="num">
                                      <p:cBhvr additive="base">
                                        <p:cTn id="8" dur="500" fill="hold"/>
                                        <p:tgtEl>
                                          <p:spTgt spid="27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7"/>
                                        </p:tgtEl>
                                        <p:attrNameLst>
                                          <p:attrName>style.visibility</p:attrName>
                                        </p:attrNameLst>
                                      </p:cBhvr>
                                      <p:to>
                                        <p:strVal val="visible"/>
                                      </p:to>
                                    </p:set>
                                    <p:anim calcmode="lin" valueType="num">
                                      <p:cBhvr additive="base">
                                        <p:cTn id="11" dur="500" fill="hold"/>
                                        <p:tgtEl>
                                          <p:spTgt spid="277"/>
                                        </p:tgtEl>
                                        <p:attrNameLst>
                                          <p:attrName>ppt_x</p:attrName>
                                        </p:attrNameLst>
                                      </p:cBhvr>
                                      <p:tavLst>
                                        <p:tav tm="0">
                                          <p:val>
                                            <p:strVal val="#ppt_x"/>
                                          </p:val>
                                        </p:tav>
                                        <p:tav tm="100000">
                                          <p:val>
                                            <p:strVal val="#ppt_x"/>
                                          </p:val>
                                        </p:tav>
                                      </p:tavLst>
                                    </p:anim>
                                    <p:anim calcmode="lin" valueType="num">
                                      <p:cBhvr additive="base">
                                        <p:cTn id="12" dur="500" fill="hold"/>
                                        <p:tgtEl>
                                          <p:spTgt spid="27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8"/>
                                        </p:tgtEl>
                                        <p:attrNameLst>
                                          <p:attrName>style.visibility</p:attrName>
                                        </p:attrNameLst>
                                      </p:cBhvr>
                                      <p:to>
                                        <p:strVal val="visible"/>
                                      </p:to>
                                    </p:set>
                                    <p:anim calcmode="lin" valueType="num">
                                      <p:cBhvr additive="base">
                                        <p:cTn id="15" dur="500" fill="hold"/>
                                        <p:tgtEl>
                                          <p:spTgt spid="278"/>
                                        </p:tgtEl>
                                        <p:attrNameLst>
                                          <p:attrName>ppt_x</p:attrName>
                                        </p:attrNameLst>
                                      </p:cBhvr>
                                      <p:tavLst>
                                        <p:tav tm="0">
                                          <p:val>
                                            <p:strVal val="#ppt_x"/>
                                          </p:val>
                                        </p:tav>
                                        <p:tav tm="100000">
                                          <p:val>
                                            <p:strVal val="#ppt_x"/>
                                          </p:val>
                                        </p:tav>
                                      </p:tavLst>
                                    </p:anim>
                                    <p:anim calcmode="lin" valueType="num">
                                      <p:cBhvr additive="base">
                                        <p:cTn id="16" dur="500" fill="hold"/>
                                        <p:tgtEl>
                                          <p:spTgt spid="27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274"/>
                                        </p:tgtEl>
                                        <p:attrNameLst>
                                          <p:attrName>style.visibility</p:attrName>
                                        </p:attrNameLst>
                                      </p:cBhvr>
                                      <p:to>
                                        <p:strVal val="visible"/>
                                      </p:to>
                                    </p:set>
                                    <p:anim calcmode="lin" valueType="num">
                                      <p:cBhvr additive="base">
                                        <p:cTn id="20" dur="500" fill="hold"/>
                                        <p:tgtEl>
                                          <p:spTgt spid="274"/>
                                        </p:tgtEl>
                                        <p:attrNameLst>
                                          <p:attrName>ppt_x</p:attrName>
                                        </p:attrNameLst>
                                      </p:cBhvr>
                                      <p:tavLst>
                                        <p:tav tm="0">
                                          <p:val>
                                            <p:strVal val="#ppt_x"/>
                                          </p:val>
                                        </p:tav>
                                        <p:tav tm="100000">
                                          <p:val>
                                            <p:strVal val="#ppt_x"/>
                                          </p:val>
                                        </p:tav>
                                      </p:tavLst>
                                    </p:anim>
                                    <p:anim calcmode="lin" valueType="num">
                                      <p:cBhvr additive="base">
                                        <p:cTn id="21" dur="500" fill="hold"/>
                                        <p:tgtEl>
                                          <p:spTgt spid="274"/>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73"/>
                                        </p:tgtEl>
                                        <p:attrNameLst>
                                          <p:attrName>style.visibility</p:attrName>
                                        </p:attrNameLst>
                                      </p:cBhvr>
                                      <p:to>
                                        <p:strVal val="visible"/>
                                      </p:to>
                                    </p:set>
                                    <p:anim calcmode="lin" valueType="num">
                                      <p:cBhvr additive="base">
                                        <p:cTn id="24" dur="500" fill="hold"/>
                                        <p:tgtEl>
                                          <p:spTgt spid="273"/>
                                        </p:tgtEl>
                                        <p:attrNameLst>
                                          <p:attrName>ppt_x</p:attrName>
                                        </p:attrNameLst>
                                      </p:cBhvr>
                                      <p:tavLst>
                                        <p:tav tm="0">
                                          <p:val>
                                            <p:strVal val="#ppt_x"/>
                                          </p:val>
                                        </p:tav>
                                        <p:tav tm="100000">
                                          <p:val>
                                            <p:strVal val="#ppt_x"/>
                                          </p:val>
                                        </p:tav>
                                      </p:tavLst>
                                    </p:anim>
                                    <p:anim calcmode="lin" valueType="num">
                                      <p:cBhvr additive="base">
                                        <p:cTn id="25" dur="500" fill="hold"/>
                                        <p:tgtEl>
                                          <p:spTgt spid="273"/>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84"/>
                                        </p:tgtEl>
                                        <p:attrNameLst>
                                          <p:attrName>style.visibility</p:attrName>
                                        </p:attrNameLst>
                                      </p:cBhvr>
                                      <p:to>
                                        <p:strVal val="visible"/>
                                      </p:to>
                                    </p:set>
                                    <p:anim calcmode="lin" valueType="num">
                                      <p:cBhvr additive="base">
                                        <p:cTn id="28" dur="500" fill="hold"/>
                                        <p:tgtEl>
                                          <p:spTgt spid="284"/>
                                        </p:tgtEl>
                                        <p:attrNameLst>
                                          <p:attrName>ppt_x</p:attrName>
                                        </p:attrNameLst>
                                      </p:cBhvr>
                                      <p:tavLst>
                                        <p:tav tm="0">
                                          <p:val>
                                            <p:strVal val="#ppt_x"/>
                                          </p:val>
                                        </p:tav>
                                        <p:tav tm="100000">
                                          <p:val>
                                            <p:strVal val="#ppt_x"/>
                                          </p:val>
                                        </p:tav>
                                      </p:tavLst>
                                    </p:anim>
                                    <p:anim calcmode="lin" valueType="num">
                                      <p:cBhvr additive="base">
                                        <p:cTn id="29" dur="500" fill="hold"/>
                                        <p:tgtEl>
                                          <p:spTgt spid="284"/>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90"/>
                                        </p:tgtEl>
                                        <p:attrNameLst>
                                          <p:attrName>style.visibility</p:attrName>
                                        </p:attrNameLst>
                                      </p:cBhvr>
                                      <p:to>
                                        <p:strVal val="visible"/>
                                      </p:to>
                                    </p:set>
                                    <p:anim calcmode="lin" valueType="num">
                                      <p:cBhvr additive="base">
                                        <p:cTn id="32" dur="500" fill="hold"/>
                                        <p:tgtEl>
                                          <p:spTgt spid="290"/>
                                        </p:tgtEl>
                                        <p:attrNameLst>
                                          <p:attrName>ppt_x</p:attrName>
                                        </p:attrNameLst>
                                      </p:cBhvr>
                                      <p:tavLst>
                                        <p:tav tm="0">
                                          <p:val>
                                            <p:strVal val="#ppt_x"/>
                                          </p:val>
                                        </p:tav>
                                        <p:tav tm="100000">
                                          <p:val>
                                            <p:strVal val="#ppt_x"/>
                                          </p:val>
                                        </p:tav>
                                      </p:tavLst>
                                    </p:anim>
                                    <p:anim calcmode="lin" valueType="num">
                                      <p:cBhvr additive="base">
                                        <p:cTn id="33" dur="500" fill="hold"/>
                                        <p:tgtEl>
                                          <p:spTgt spid="29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75"/>
                                        </p:tgtEl>
                                        <p:attrNameLst>
                                          <p:attrName>style.visibility</p:attrName>
                                        </p:attrNameLst>
                                      </p:cBhvr>
                                      <p:to>
                                        <p:strVal val="visible"/>
                                      </p:to>
                                    </p:set>
                                    <p:anim calcmode="lin" valueType="num">
                                      <p:cBhvr additive="base">
                                        <p:cTn id="38" dur="500" fill="hold"/>
                                        <p:tgtEl>
                                          <p:spTgt spid="275"/>
                                        </p:tgtEl>
                                        <p:attrNameLst>
                                          <p:attrName>ppt_x</p:attrName>
                                        </p:attrNameLst>
                                      </p:cBhvr>
                                      <p:tavLst>
                                        <p:tav tm="0">
                                          <p:val>
                                            <p:strVal val="#ppt_x"/>
                                          </p:val>
                                        </p:tav>
                                        <p:tav tm="100000">
                                          <p:val>
                                            <p:strVal val="#ppt_x"/>
                                          </p:val>
                                        </p:tav>
                                      </p:tavLst>
                                    </p:anim>
                                    <p:anim calcmode="lin" valueType="num">
                                      <p:cBhvr additive="base">
                                        <p:cTn id="39" dur="500" fill="hold"/>
                                        <p:tgtEl>
                                          <p:spTgt spid="275"/>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281"/>
                                        </p:tgtEl>
                                        <p:attrNameLst>
                                          <p:attrName>style.visibility</p:attrName>
                                        </p:attrNameLst>
                                      </p:cBhvr>
                                      <p:to>
                                        <p:strVal val="visible"/>
                                      </p:to>
                                    </p:set>
                                    <p:anim calcmode="lin" valueType="num">
                                      <p:cBhvr additive="base">
                                        <p:cTn id="42" dur="500" fill="hold"/>
                                        <p:tgtEl>
                                          <p:spTgt spid="281"/>
                                        </p:tgtEl>
                                        <p:attrNameLst>
                                          <p:attrName>ppt_x</p:attrName>
                                        </p:attrNameLst>
                                      </p:cBhvr>
                                      <p:tavLst>
                                        <p:tav tm="0">
                                          <p:val>
                                            <p:strVal val="#ppt_x"/>
                                          </p:val>
                                        </p:tav>
                                        <p:tav tm="100000">
                                          <p:val>
                                            <p:strVal val="#ppt_x"/>
                                          </p:val>
                                        </p:tav>
                                      </p:tavLst>
                                    </p:anim>
                                    <p:anim calcmode="lin" valueType="num">
                                      <p:cBhvr additive="base">
                                        <p:cTn id="43" dur="500" fill="hold"/>
                                        <p:tgtEl>
                                          <p:spTgt spid="281"/>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87"/>
                                        </p:tgtEl>
                                        <p:attrNameLst>
                                          <p:attrName>style.visibility</p:attrName>
                                        </p:attrNameLst>
                                      </p:cBhvr>
                                      <p:to>
                                        <p:strVal val="visible"/>
                                      </p:to>
                                    </p:set>
                                    <p:anim calcmode="lin" valueType="num">
                                      <p:cBhvr additive="base">
                                        <p:cTn id="46" dur="500" fill="hold"/>
                                        <p:tgtEl>
                                          <p:spTgt spid="287"/>
                                        </p:tgtEl>
                                        <p:attrNameLst>
                                          <p:attrName>ppt_x</p:attrName>
                                        </p:attrNameLst>
                                      </p:cBhvr>
                                      <p:tavLst>
                                        <p:tav tm="0">
                                          <p:val>
                                            <p:strVal val="#ppt_x"/>
                                          </p:val>
                                        </p:tav>
                                        <p:tav tm="100000">
                                          <p:val>
                                            <p:strVal val="#ppt_x"/>
                                          </p:val>
                                        </p:tav>
                                      </p:tavLst>
                                    </p:anim>
                                    <p:anim calcmode="lin" valueType="num">
                                      <p:cBhvr additive="base">
                                        <p:cTn id="47" dur="500" fill="hold"/>
                                        <p:tgtEl>
                                          <p:spTgt spid="287"/>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93"/>
                                        </p:tgtEl>
                                        <p:attrNameLst>
                                          <p:attrName>style.visibility</p:attrName>
                                        </p:attrNameLst>
                                      </p:cBhvr>
                                      <p:to>
                                        <p:strVal val="visible"/>
                                      </p:to>
                                    </p:set>
                                    <p:anim calcmode="lin" valueType="num">
                                      <p:cBhvr additive="base">
                                        <p:cTn id="50" dur="500" fill="hold"/>
                                        <p:tgtEl>
                                          <p:spTgt spid="293"/>
                                        </p:tgtEl>
                                        <p:attrNameLst>
                                          <p:attrName>ppt_x</p:attrName>
                                        </p:attrNameLst>
                                      </p:cBhvr>
                                      <p:tavLst>
                                        <p:tav tm="0">
                                          <p:val>
                                            <p:strVal val="#ppt_x"/>
                                          </p:val>
                                        </p:tav>
                                        <p:tav tm="100000">
                                          <p:val>
                                            <p:strVal val="#ppt_x"/>
                                          </p:val>
                                        </p:tav>
                                      </p:tavLst>
                                    </p:anim>
                                    <p:anim calcmode="lin" valueType="num">
                                      <p:cBhvr additive="base">
                                        <p:cTn id="51" dur="500" fill="hold"/>
                                        <p:tgtEl>
                                          <p:spTgt spid="2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p:bldP spid="275" grpId="0"/>
      <p:bldP spid="276" grpId="0"/>
      <p:bldP spid="277" grpId="0"/>
      <p:bldP spid="27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4571" y="931164"/>
            <a:ext cx="7734328" cy="2800767"/>
          </a:xfrm>
          <a:prstGeom prst="rect">
            <a:avLst/>
          </a:prstGeom>
        </p:spPr>
        <p:txBody>
          <a:bodyPr wrap="square">
            <a:spAutoFit/>
          </a:bodyPr>
          <a:lstStyle/>
          <a:p>
            <a:pPr>
              <a:lnSpc>
                <a:spcPct val="150000"/>
              </a:lnSpc>
            </a:pPr>
            <a:r>
              <a:rPr lang="en-US" sz="1600" b="1" dirty="0">
                <a:latin typeface="Avenir Book" charset="0"/>
                <a:ea typeface="Avenir Book" charset="0"/>
                <a:cs typeface="Avenir Book" charset="0"/>
              </a:rPr>
              <a:t>Import the train and test split function</a:t>
            </a:r>
            <a:endParaRPr lang="en-US" sz="1600" b="1" dirty="0">
              <a:latin typeface="Monaco" charset="0"/>
              <a:ea typeface="Monaco" charset="0"/>
              <a:cs typeface="Monaco" charset="0"/>
            </a:endParaRPr>
          </a:p>
          <a:p>
            <a:pPr>
              <a:lnSpc>
                <a:spcPct val="150000"/>
              </a:lnSpc>
              <a:tabLst>
                <a:tab pos="222250" algn="l"/>
              </a:tabLst>
            </a:pPr>
            <a:r>
              <a:rPr lang="en-US" sz="1600" b="1" dirty="0">
                <a:latin typeface="Monaco" charset="0"/>
                <a:ea typeface="Monaco" charset="0"/>
                <a:cs typeface="Monaco" charset="0"/>
              </a:rPr>
              <a:t>	</a:t>
            </a:r>
            <a:r>
              <a:rPr lang="en-US" sz="1600" b="1" dirty="0">
                <a:solidFill>
                  <a:schemeClr val="bg1">
                    <a:lumMod val="50000"/>
                  </a:schemeClr>
                </a:solidFill>
                <a:latin typeface="Monaco" charset="0"/>
                <a:ea typeface="Monaco" charset="0"/>
                <a:cs typeface="Monaco" charset="0"/>
              </a:rPr>
              <a:t>from </a:t>
            </a:r>
            <a:r>
              <a:rPr lang="en-US" sz="1600" b="1" dirty="0" err="1">
                <a:solidFill>
                  <a:schemeClr val="bg1">
                    <a:lumMod val="50000"/>
                  </a:schemeClr>
                </a:solidFill>
                <a:latin typeface="Monaco" charset="0"/>
                <a:ea typeface="Monaco" charset="0"/>
                <a:cs typeface="Monaco" charset="0"/>
              </a:rPr>
              <a:t>sklearn.model_selection</a:t>
            </a:r>
            <a:r>
              <a:rPr lang="en-US" sz="1600" b="1" dirty="0">
                <a:solidFill>
                  <a:schemeClr val="bg1">
                    <a:lumMod val="50000"/>
                  </a:schemeClr>
                </a:solidFill>
                <a:latin typeface="Monaco" charset="0"/>
                <a:ea typeface="Monaco" charset="0"/>
                <a:cs typeface="Monaco" charset="0"/>
              </a:rPr>
              <a:t> import </a:t>
            </a:r>
            <a:r>
              <a:rPr lang="en-US" sz="1600" b="1" dirty="0" err="1">
                <a:solidFill>
                  <a:srgbClr val="0070C0"/>
                </a:solidFill>
                <a:latin typeface="Monaco" charset="0"/>
                <a:ea typeface="Monaco" charset="0"/>
                <a:cs typeface="Monaco" charset="0"/>
              </a:rPr>
              <a:t>train_test_split</a:t>
            </a:r>
            <a:endParaRPr lang="en-US" sz="1600" b="1" dirty="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a:latin typeface="Avenir Book" charset="0"/>
                <a:ea typeface="Avenir Book" charset="0"/>
                <a:cs typeface="Avenir Book" charset="0"/>
              </a:rPr>
              <a:t>Split the data and put 30% into the test set</a:t>
            </a:r>
            <a:endParaRPr lang="en-US" sz="1600" b="1" dirty="0">
              <a:latin typeface="Monaco" charset="0"/>
              <a:ea typeface="Monaco" charset="0"/>
              <a:cs typeface="Monaco" charset="0"/>
            </a:endParaRPr>
          </a:p>
          <a:p>
            <a:pPr>
              <a:lnSpc>
                <a:spcPct val="150000"/>
              </a:lnSpc>
              <a:tabLst>
                <a:tab pos="222250" algn="l"/>
              </a:tabLst>
            </a:pPr>
            <a:r>
              <a:rPr lang="en-US" sz="1600" b="1" dirty="0">
                <a:latin typeface="Monaco" charset="0"/>
                <a:ea typeface="Monaco" charset="0"/>
                <a:cs typeface="Monaco" charset="0"/>
              </a:rPr>
              <a:t>	</a:t>
            </a:r>
            <a:r>
              <a:rPr lang="en-US" sz="1600" b="1" dirty="0">
                <a:solidFill>
                  <a:schemeClr val="bg1">
                    <a:lumMod val="50000"/>
                  </a:schemeClr>
                </a:solidFill>
                <a:latin typeface="Monaco" charset="0"/>
                <a:ea typeface="Monaco" charset="0"/>
                <a:cs typeface="Monaco" charset="0"/>
              </a:rPr>
              <a:t>train, test = </a:t>
            </a:r>
            <a:r>
              <a:rPr lang="en-US" sz="1600" b="1" dirty="0" err="1">
                <a:solidFill>
                  <a:srgbClr val="0070C0"/>
                </a:solidFill>
                <a:latin typeface="Monaco" charset="0"/>
                <a:ea typeface="Monaco" charset="0"/>
                <a:cs typeface="Monaco" charset="0"/>
              </a:rPr>
              <a:t>train_test_split</a:t>
            </a:r>
            <a:r>
              <a:rPr lang="en-US" sz="1600" b="1" dirty="0">
                <a:solidFill>
                  <a:schemeClr val="bg1">
                    <a:lumMod val="50000"/>
                  </a:schemeClr>
                </a:solidFill>
                <a:latin typeface="Monaco" charset="0"/>
                <a:ea typeface="Monaco" charset="0"/>
                <a:cs typeface="Monaco" charset="0"/>
              </a:rPr>
              <a:t>(data, </a:t>
            </a:r>
            <a:r>
              <a:rPr lang="en-US" sz="1600" b="1" dirty="0" err="1">
                <a:solidFill>
                  <a:schemeClr val="bg1">
                    <a:lumMod val="50000"/>
                  </a:schemeClr>
                </a:solidFill>
                <a:latin typeface="Monaco" charset="0"/>
                <a:ea typeface="Monaco" charset="0"/>
                <a:cs typeface="Monaco" charset="0"/>
              </a:rPr>
              <a:t>test_size</a:t>
            </a:r>
            <a:r>
              <a:rPr lang="en-US" sz="1600" b="1" dirty="0">
                <a:solidFill>
                  <a:schemeClr val="bg1">
                    <a:lumMod val="50000"/>
                  </a:schemeClr>
                </a:solidFill>
                <a:latin typeface="Monaco" charset="0"/>
                <a:ea typeface="Monaco" charset="0"/>
                <a:cs typeface="Monaco" charset="0"/>
              </a:rPr>
              <a:t>=0.3)</a:t>
            </a:r>
            <a:endParaRPr lang="en-US" sz="1600" b="1" dirty="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a:latin typeface="Avenir Book" charset="0"/>
                <a:ea typeface="Avenir Book" charset="0"/>
                <a:cs typeface="Avenir Book" charset="0"/>
              </a:rPr>
              <a:t>Other method for splitting data:</a:t>
            </a:r>
          </a:p>
          <a:p>
            <a:pPr>
              <a:lnSpc>
                <a:spcPct val="150000"/>
              </a:lnSpc>
            </a:pPr>
            <a:r>
              <a:rPr lang="en-US" sz="1600" b="1" dirty="0">
                <a:latin typeface="Monaco" charset="0"/>
                <a:ea typeface="Monaco" charset="0"/>
                <a:cs typeface="Monaco" charset="0"/>
              </a:rPr>
              <a:t>  </a:t>
            </a:r>
            <a:r>
              <a:rPr lang="en-US" sz="1600" b="1" dirty="0">
                <a:solidFill>
                  <a:schemeClr val="bg1">
                    <a:lumMod val="50000"/>
                  </a:schemeClr>
                </a:solidFill>
                <a:latin typeface="Monaco" charset="0"/>
                <a:ea typeface="Monaco" charset="0"/>
                <a:cs typeface="Monaco" charset="0"/>
              </a:rPr>
              <a:t>from </a:t>
            </a:r>
            <a:r>
              <a:rPr lang="en-US" sz="1600" b="1" dirty="0" err="1">
                <a:solidFill>
                  <a:schemeClr val="bg1">
                    <a:lumMod val="50000"/>
                  </a:schemeClr>
                </a:solidFill>
                <a:latin typeface="Monaco" charset="0"/>
                <a:ea typeface="Monaco" charset="0"/>
                <a:cs typeface="Monaco" charset="0"/>
              </a:rPr>
              <a:t>sklearn.model_selection</a:t>
            </a:r>
            <a:r>
              <a:rPr lang="en-US" sz="1600" b="1" dirty="0">
                <a:solidFill>
                  <a:schemeClr val="bg1">
                    <a:lumMod val="50000"/>
                  </a:schemeClr>
                </a:solidFill>
                <a:latin typeface="Monaco" charset="0"/>
                <a:ea typeface="Monaco" charset="0"/>
                <a:cs typeface="Monaco" charset="0"/>
              </a:rPr>
              <a:t> import </a:t>
            </a:r>
            <a:r>
              <a:rPr lang="en-US" sz="1600" b="1" dirty="0" err="1">
                <a:solidFill>
                  <a:srgbClr val="0070C0"/>
                </a:solidFill>
                <a:latin typeface="Monaco" charset="0"/>
                <a:ea typeface="Monaco" charset="0"/>
                <a:cs typeface="Monaco" charset="0"/>
              </a:rPr>
              <a:t>ShuffleSplit</a:t>
            </a:r>
            <a:endParaRPr lang="en-US" sz="1600" b="1" dirty="0">
              <a:solidFill>
                <a:srgbClr val="0070C0"/>
              </a:solidFill>
              <a:latin typeface="Monaco" charset="0"/>
              <a:ea typeface="Monaco" charset="0"/>
              <a:cs typeface="Monaco" charset="0"/>
            </a:endParaRPr>
          </a:p>
        </p:txBody>
      </p:sp>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Train and Test Splitting: The Syntax</a:t>
            </a:r>
            <a:endParaRPr lang="en-US" sz="3000" dirty="0">
              <a:latin typeface="Avenir Book" charset="0"/>
              <a:ea typeface="Avenir Book" charset="0"/>
              <a:cs typeface="Avenir Book" charset="0"/>
            </a:endParaRPr>
          </a:p>
        </p:txBody>
      </p:sp>
      <p:sp>
        <p:nvSpPr>
          <p:cNvPr id="6" name="Rectangle 5"/>
          <p:cNvSpPr/>
          <p:nvPr/>
        </p:nvSpPr>
        <p:spPr>
          <a:xfrm>
            <a:off x="884571" y="1966704"/>
            <a:ext cx="7465390" cy="2503890"/>
          </a:xfrm>
          <a:prstGeom prst="rect">
            <a:avLst/>
          </a:prstGeom>
          <a:solidFill>
            <a:schemeClr val="bg1"/>
          </a:solidFill>
          <a:ln w="25400" cap="flat" cmpd="sng" algn="ctr">
            <a:noFill/>
            <a:prstDash val="solid"/>
          </a:ln>
          <a:effectLst/>
        </p:spPr>
        <p:txBody>
          <a:bodyPr rtlCol="0" anchor="t"/>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212121"/>
              </a:solidFill>
              <a:effectLst/>
              <a:uLnTx/>
              <a:uFillTx/>
              <a:latin typeface="Arial"/>
              <a:ea typeface=""/>
              <a:cs typeface=""/>
              <a:sym typeface="Arial"/>
            </a:endParaRPr>
          </a:p>
        </p:txBody>
      </p:sp>
    </p:spTree>
    <p:extLst>
      <p:ext uri="{BB962C8B-B14F-4D97-AF65-F5344CB8AC3E}">
        <p14:creationId xmlns:p14="http://schemas.microsoft.com/office/powerpoint/2010/main" val="9643893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84571" y="931164"/>
            <a:ext cx="7734328" cy="2800767"/>
          </a:xfrm>
          <a:prstGeom prst="rect">
            <a:avLst/>
          </a:prstGeom>
        </p:spPr>
        <p:txBody>
          <a:bodyPr wrap="square">
            <a:spAutoFit/>
          </a:bodyPr>
          <a:lstStyle/>
          <a:p>
            <a:pPr>
              <a:lnSpc>
                <a:spcPct val="150000"/>
              </a:lnSpc>
            </a:pPr>
            <a:r>
              <a:rPr lang="en-US" sz="1600" b="1" dirty="0">
                <a:latin typeface="Avenir Book" charset="0"/>
                <a:ea typeface="Avenir Book" charset="0"/>
                <a:cs typeface="Avenir Book" charset="0"/>
              </a:rPr>
              <a:t>Import the train and test split function</a:t>
            </a:r>
            <a:endParaRPr lang="en-US" sz="1600" b="1" dirty="0">
              <a:latin typeface="Monaco" charset="0"/>
              <a:ea typeface="Monaco" charset="0"/>
              <a:cs typeface="Monaco" charset="0"/>
            </a:endParaRPr>
          </a:p>
          <a:p>
            <a:pPr>
              <a:lnSpc>
                <a:spcPct val="150000"/>
              </a:lnSpc>
              <a:tabLst>
                <a:tab pos="222250" algn="l"/>
              </a:tabLst>
            </a:pPr>
            <a:r>
              <a:rPr lang="en-US" sz="1600" b="1" dirty="0">
                <a:latin typeface="Monaco" charset="0"/>
                <a:ea typeface="Monaco" charset="0"/>
                <a:cs typeface="Monaco" charset="0"/>
              </a:rPr>
              <a:t>	</a:t>
            </a:r>
            <a:r>
              <a:rPr lang="en-US" sz="1600" b="1" dirty="0">
                <a:solidFill>
                  <a:schemeClr val="bg1">
                    <a:lumMod val="50000"/>
                  </a:schemeClr>
                </a:solidFill>
                <a:latin typeface="Monaco" charset="0"/>
                <a:ea typeface="Monaco" charset="0"/>
                <a:cs typeface="Monaco" charset="0"/>
              </a:rPr>
              <a:t>from </a:t>
            </a:r>
            <a:r>
              <a:rPr lang="en-US" sz="1600" b="1" dirty="0" err="1">
                <a:solidFill>
                  <a:schemeClr val="bg1">
                    <a:lumMod val="50000"/>
                  </a:schemeClr>
                </a:solidFill>
                <a:latin typeface="Monaco" charset="0"/>
                <a:ea typeface="Monaco" charset="0"/>
                <a:cs typeface="Monaco" charset="0"/>
              </a:rPr>
              <a:t>sklearn.model_selection</a:t>
            </a:r>
            <a:r>
              <a:rPr lang="en-US" sz="1600" b="1" dirty="0">
                <a:solidFill>
                  <a:schemeClr val="bg1">
                    <a:lumMod val="50000"/>
                  </a:schemeClr>
                </a:solidFill>
                <a:latin typeface="Monaco" charset="0"/>
                <a:ea typeface="Monaco" charset="0"/>
                <a:cs typeface="Monaco" charset="0"/>
              </a:rPr>
              <a:t> import </a:t>
            </a:r>
            <a:r>
              <a:rPr lang="en-US" sz="1600" b="1" dirty="0" err="1">
                <a:solidFill>
                  <a:srgbClr val="0070C0"/>
                </a:solidFill>
                <a:latin typeface="Monaco" charset="0"/>
                <a:ea typeface="Monaco" charset="0"/>
                <a:cs typeface="Monaco" charset="0"/>
              </a:rPr>
              <a:t>train_test_split</a:t>
            </a:r>
            <a:endParaRPr lang="en-US" sz="1600" b="1" dirty="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a:latin typeface="Avenir Book" charset="0"/>
                <a:ea typeface="Avenir Book" charset="0"/>
                <a:cs typeface="Avenir Book" charset="0"/>
              </a:rPr>
              <a:t>Split the data and put 30% into the test set</a:t>
            </a:r>
            <a:endParaRPr lang="en-US" sz="1600" b="1" dirty="0">
              <a:latin typeface="Monaco" charset="0"/>
              <a:ea typeface="Monaco" charset="0"/>
              <a:cs typeface="Monaco" charset="0"/>
            </a:endParaRPr>
          </a:p>
          <a:p>
            <a:pPr>
              <a:lnSpc>
                <a:spcPct val="150000"/>
              </a:lnSpc>
              <a:tabLst>
                <a:tab pos="222250" algn="l"/>
              </a:tabLst>
            </a:pPr>
            <a:r>
              <a:rPr lang="en-US" sz="1600" b="1" dirty="0">
                <a:latin typeface="Monaco" charset="0"/>
                <a:ea typeface="Monaco" charset="0"/>
                <a:cs typeface="Monaco" charset="0"/>
              </a:rPr>
              <a:t>	</a:t>
            </a:r>
            <a:r>
              <a:rPr lang="en-US" sz="1600" b="1" dirty="0">
                <a:solidFill>
                  <a:schemeClr val="bg1">
                    <a:lumMod val="50000"/>
                  </a:schemeClr>
                </a:solidFill>
                <a:latin typeface="Monaco" charset="0"/>
                <a:ea typeface="Monaco" charset="0"/>
                <a:cs typeface="Monaco" charset="0"/>
              </a:rPr>
              <a:t>train, test = </a:t>
            </a:r>
            <a:r>
              <a:rPr lang="en-US" sz="1600" b="1" dirty="0" err="1">
                <a:solidFill>
                  <a:srgbClr val="0070C0"/>
                </a:solidFill>
                <a:latin typeface="Monaco" charset="0"/>
                <a:ea typeface="Monaco" charset="0"/>
                <a:cs typeface="Monaco" charset="0"/>
              </a:rPr>
              <a:t>train_test_split</a:t>
            </a:r>
            <a:r>
              <a:rPr lang="en-US" sz="1600" b="1" dirty="0">
                <a:solidFill>
                  <a:schemeClr val="bg1">
                    <a:lumMod val="50000"/>
                  </a:schemeClr>
                </a:solidFill>
                <a:latin typeface="Monaco" charset="0"/>
                <a:ea typeface="Monaco" charset="0"/>
                <a:cs typeface="Monaco" charset="0"/>
              </a:rPr>
              <a:t>(data, </a:t>
            </a:r>
            <a:r>
              <a:rPr lang="en-US" sz="1600" b="1" dirty="0" err="1">
                <a:solidFill>
                  <a:schemeClr val="bg1">
                    <a:lumMod val="50000"/>
                  </a:schemeClr>
                </a:solidFill>
                <a:latin typeface="Monaco" charset="0"/>
                <a:ea typeface="Monaco" charset="0"/>
                <a:cs typeface="Monaco" charset="0"/>
              </a:rPr>
              <a:t>test_size</a:t>
            </a:r>
            <a:r>
              <a:rPr lang="en-US" sz="1600" b="1" dirty="0">
                <a:solidFill>
                  <a:schemeClr val="bg1">
                    <a:lumMod val="50000"/>
                  </a:schemeClr>
                </a:solidFill>
                <a:latin typeface="Monaco" charset="0"/>
                <a:ea typeface="Monaco" charset="0"/>
                <a:cs typeface="Monaco" charset="0"/>
              </a:rPr>
              <a:t>=0.3)</a:t>
            </a:r>
            <a:endParaRPr lang="en-US" sz="1600" b="1" dirty="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a:latin typeface="Avenir Book" charset="0"/>
                <a:ea typeface="Avenir Book" charset="0"/>
                <a:cs typeface="Avenir Book" charset="0"/>
              </a:rPr>
              <a:t>Other method for splitting data:</a:t>
            </a:r>
          </a:p>
          <a:p>
            <a:pPr>
              <a:lnSpc>
                <a:spcPct val="150000"/>
              </a:lnSpc>
            </a:pPr>
            <a:r>
              <a:rPr lang="en-US" sz="1600" b="1" dirty="0">
                <a:latin typeface="Monaco" charset="0"/>
                <a:ea typeface="Monaco" charset="0"/>
                <a:cs typeface="Monaco" charset="0"/>
              </a:rPr>
              <a:t>  </a:t>
            </a:r>
            <a:r>
              <a:rPr lang="en-US" sz="1600" b="1" dirty="0">
                <a:solidFill>
                  <a:schemeClr val="bg1">
                    <a:lumMod val="50000"/>
                  </a:schemeClr>
                </a:solidFill>
                <a:latin typeface="Monaco" charset="0"/>
                <a:ea typeface="Monaco" charset="0"/>
                <a:cs typeface="Monaco" charset="0"/>
              </a:rPr>
              <a:t>from </a:t>
            </a:r>
            <a:r>
              <a:rPr lang="en-US" sz="1600" b="1" dirty="0" err="1">
                <a:solidFill>
                  <a:schemeClr val="bg1">
                    <a:lumMod val="50000"/>
                  </a:schemeClr>
                </a:solidFill>
                <a:latin typeface="Monaco" charset="0"/>
                <a:ea typeface="Monaco" charset="0"/>
                <a:cs typeface="Monaco" charset="0"/>
              </a:rPr>
              <a:t>sklearn.model_selection</a:t>
            </a:r>
            <a:r>
              <a:rPr lang="en-US" sz="1600" b="1" dirty="0">
                <a:solidFill>
                  <a:schemeClr val="bg1">
                    <a:lumMod val="50000"/>
                  </a:schemeClr>
                </a:solidFill>
                <a:latin typeface="Monaco" charset="0"/>
                <a:ea typeface="Monaco" charset="0"/>
                <a:cs typeface="Monaco" charset="0"/>
              </a:rPr>
              <a:t> import </a:t>
            </a:r>
            <a:r>
              <a:rPr lang="en-US" sz="1600" b="1" dirty="0" err="1">
                <a:solidFill>
                  <a:srgbClr val="0070C0"/>
                </a:solidFill>
                <a:latin typeface="Monaco" charset="0"/>
                <a:ea typeface="Monaco" charset="0"/>
                <a:cs typeface="Monaco" charset="0"/>
              </a:rPr>
              <a:t>ShuffleSplit</a:t>
            </a:r>
            <a:endParaRPr lang="en-US" sz="1600" b="1" dirty="0">
              <a:solidFill>
                <a:srgbClr val="0070C0"/>
              </a:solidFill>
              <a:latin typeface="Monaco" charset="0"/>
              <a:ea typeface="Monaco" charset="0"/>
              <a:cs typeface="Monaco" charset="0"/>
            </a:endParaRPr>
          </a:p>
        </p:txBody>
      </p:sp>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Train and Test Splitting: The Syntax</a:t>
            </a:r>
            <a:endParaRPr lang="en-US" sz="3000" dirty="0">
              <a:latin typeface="Avenir Book" charset="0"/>
              <a:ea typeface="Avenir Book" charset="0"/>
              <a:cs typeface="Avenir Book" charset="0"/>
            </a:endParaRPr>
          </a:p>
        </p:txBody>
      </p:sp>
      <p:sp>
        <p:nvSpPr>
          <p:cNvPr id="6" name="Rectangle 5"/>
          <p:cNvSpPr/>
          <p:nvPr/>
        </p:nvSpPr>
        <p:spPr>
          <a:xfrm>
            <a:off x="884571" y="2867186"/>
            <a:ext cx="7465390" cy="1603408"/>
          </a:xfrm>
          <a:prstGeom prst="rect">
            <a:avLst/>
          </a:prstGeom>
          <a:solidFill>
            <a:schemeClr val="bg1"/>
          </a:solidFill>
          <a:ln w="25400" cap="flat" cmpd="sng" algn="ctr">
            <a:noFill/>
            <a:prstDash val="solid"/>
          </a:ln>
          <a:effectLst/>
        </p:spPr>
        <p:txBody>
          <a:bodyPr rtlCol="0" anchor="t"/>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212121"/>
              </a:solidFill>
              <a:effectLst/>
              <a:uLnTx/>
              <a:uFillTx/>
              <a:latin typeface="Arial"/>
              <a:ea typeface=""/>
              <a:cs typeface=""/>
              <a:sym typeface="Arial"/>
            </a:endParaRPr>
          </a:p>
        </p:txBody>
      </p:sp>
    </p:spTree>
    <p:extLst>
      <p:ext uri="{BB962C8B-B14F-4D97-AF65-F5344CB8AC3E}">
        <p14:creationId xmlns:p14="http://schemas.microsoft.com/office/powerpoint/2010/main" val="518929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Train and Test Splitting: The Syntax</a:t>
            </a:r>
            <a:endParaRPr lang="en-US" sz="3000" dirty="0">
              <a:latin typeface="Avenir Book" charset="0"/>
              <a:ea typeface="Avenir Book" charset="0"/>
              <a:cs typeface="Avenir Book" charset="0"/>
            </a:endParaRPr>
          </a:p>
        </p:txBody>
      </p:sp>
      <p:sp>
        <p:nvSpPr>
          <p:cNvPr id="4" name="Rectangle 3"/>
          <p:cNvSpPr/>
          <p:nvPr/>
        </p:nvSpPr>
        <p:spPr>
          <a:xfrm>
            <a:off x="884571" y="931164"/>
            <a:ext cx="7734328" cy="2800767"/>
          </a:xfrm>
          <a:prstGeom prst="rect">
            <a:avLst/>
          </a:prstGeom>
        </p:spPr>
        <p:txBody>
          <a:bodyPr wrap="square">
            <a:spAutoFit/>
          </a:bodyPr>
          <a:lstStyle/>
          <a:p>
            <a:pPr>
              <a:lnSpc>
                <a:spcPct val="150000"/>
              </a:lnSpc>
            </a:pPr>
            <a:r>
              <a:rPr lang="en-US" sz="1600" b="1" dirty="0">
                <a:latin typeface="Avenir Book" charset="0"/>
                <a:ea typeface="Avenir Book" charset="0"/>
                <a:cs typeface="Avenir Book" charset="0"/>
              </a:rPr>
              <a:t>Import the train and test split function</a:t>
            </a:r>
            <a:endParaRPr lang="en-US" sz="1600" b="1" dirty="0">
              <a:latin typeface="Monaco" charset="0"/>
              <a:ea typeface="Monaco" charset="0"/>
              <a:cs typeface="Monaco" charset="0"/>
            </a:endParaRPr>
          </a:p>
          <a:p>
            <a:pPr>
              <a:lnSpc>
                <a:spcPct val="150000"/>
              </a:lnSpc>
              <a:tabLst>
                <a:tab pos="222250" algn="l"/>
              </a:tabLst>
            </a:pPr>
            <a:r>
              <a:rPr lang="en-US" sz="1600" b="1" dirty="0">
                <a:latin typeface="Monaco" charset="0"/>
                <a:ea typeface="Monaco" charset="0"/>
                <a:cs typeface="Monaco" charset="0"/>
              </a:rPr>
              <a:t>	</a:t>
            </a:r>
            <a:r>
              <a:rPr lang="en-US" sz="1600" b="1" dirty="0">
                <a:solidFill>
                  <a:schemeClr val="bg1">
                    <a:lumMod val="50000"/>
                  </a:schemeClr>
                </a:solidFill>
                <a:latin typeface="Monaco" charset="0"/>
                <a:ea typeface="Monaco" charset="0"/>
                <a:cs typeface="Monaco" charset="0"/>
              </a:rPr>
              <a:t>from </a:t>
            </a:r>
            <a:r>
              <a:rPr lang="en-US" sz="1600" b="1" dirty="0" err="1">
                <a:solidFill>
                  <a:schemeClr val="bg1">
                    <a:lumMod val="50000"/>
                  </a:schemeClr>
                </a:solidFill>
                <a:latin typeface="Monaco" charset="0"/>
                <a:ea typeface="Monaco" charset="0"/>
                <a:cs typeface="Monaco" charset="0"/>
              </a:rPr>
              <a:t>sklearn.model_selection</a:t>
            </a:r>
            <a:r>
              <a:rPr lang="en-US" sz="1600" b="1" dirty="0">
                <a:solidFill>
                  <a:schemeClr val="bg1">
                    <a:lumMod val="50000"/>
                  </a:schemeClr>
                </a:solidFill>
                <a:latin typeface="Monaco" charset="0"/>
                <a:ea typeface="Monaco" charset="0"/>
                <a:cs typeface="Monaco" charset="0"/>
              </a:rPr>
              <a:t> import </a:t>
            </a:r>
            <a:r>
              <a:rPr lang="en-US" sz="1600" b="1" dirty="0" err="1">
                <a:solidFill>
                  <a:srgbClr val="0070C0"/>
                </a:solidFill>
                <a:latin typeface="Monaco" charset="0"/>
                <a:ea typeface="Monaco" charset="0"/>
                <a:cs typeface="Monaco" charset="0"/>
              </a:rPr>
              <a:t>train_test_split</a:t>
            </a:r>
            <a:endParaRPr lang="en-US" sz="1600" b="1" dirty="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a:latin typeface="Avenir Book" charset="0"/>
                <a:ea typeface="Avenir Book" charset="0"/>
                <a:cs typeface="Avenir Book" charset="0"/>
              </a:rPr>
              <a:t>Split the data and put 30% into the test set</a:t>
            </a:r>
            <a:endParaRPr lang="en-US" sz="1600" b="1" dirty="0">
              <a:latin typeface="Monaco" charset="0"/>
              <a:ea typeface="Monaco" charset="0"/>
              <a:cs typeface="Monaco" charset="0"/>
            </a:endParaRPr>
          </a:p>
          <a:p>
            <a:pPr>
              <a:lnSpc>
                <a:spcPct val="150000"/>
              </a:lnSpc>
              <a:tabLst>
                <a:tab pos="222250" algn="l"/>
              </a:tabLst>
            </a:pPr>
            <a:r>
              <a:rPr lang="en-US" sz="1600" b="1" dirty="0">
                <a:latin typeface="Monaco" charset="0"/>
                <a:ea typeface="Monaco" charset="0"/>
                <a:cs typeface="Monaco" charset="0"/>
              </a:rPr>
              <a:t>	</a:t>
            </a:r>
            <a:r>
              <a:rPr lang="en-US" sz="1600" b="1" dirty="0">
                <a:solidFill>
                  <a:schemeClr val="bg1">
                    <a:lumMod val="50000"/>
                  </a:schemeClr>
                </a:solidFill>
                <a:latin typeface="Monaco" charset="0"/>
                <a:ea typeface="Monaco" charset="0"/>
                <a:cs typeface="Monaco" charset="0"/>
              </a:rPr>
              <a:t>train, test = </a:t>
            </a:r>
            <a:r>
              <a:rPr lang="en-US" sz="1600" b="1" dirty="0" err="1">
                <a:solidFill>
                  <a:srgbClr val="0070C0"/>
                </a:solidFill>
                <a:latin typeface="Monaco" charset="0"/>
                <a:ea typeface="Monaco" charset="0"/>
                <a:cs typeface="Monaco" charset="0"/>
              </a:rPr>
              <a:t>train_test_split</a:t>
            </a:r>
            <a:r>
              <a:rPr lang="en-US" sz="1600" b="1" dirty="0">
                <a:solidFill>
                  <a:schemeClr val="bg1">
                    <a:lumMod val="50000"/>
                  </a:schemeClr>
                </a:solidFill>
                <a:latin typeface="Monaco" charset="0"/>
                <a:ea typeface="Monaco" charset="0"/>
                <a:cs typeface="Monaco" charset="0"/>
              </a:rPr>
              <a:t>(data, </a:t>
            </a:r>
            <a:r>
              <a:rPr lang="en-US" sz="1600" b="1" dirty="0" err="1">
                <a:solidFill>
                  <a:schemeClr val="bg1">
                    <a:lumMod val="50000"/>
                  </a:schemeClr>
                </a:solidFill>
                <a:latin typeface="Monaco" charset="0"/>
                <a:ea typeface="Monaco" charset="0"/>
                <a:cs typeface="Monaco" charset="0"/>
              </a:rPr>
              <a:t>test_size</a:t>
            </a:r>
            <a:r>
              <a:rPr lang="en-US" sz="1600" b="1" dirty="0">
                <a:solidFill>
                  <a:schemeClr val="bg1">
                    <a:lumMod val="50000"/>
                  </a:schemeClr>
                </a:solidFill>
                <a:latin typeface="Monaco" charset="0"/>
                <a:ea typeface="Monaco" charset="0"/>
                <a:cs typeface="Monaco" charset="0"/>
              </a:rPr>
              <a:t>=0.3)</a:t>
            </a:r>
            <a:endParaRPr lang="en-US" sz="1600" b="1" dirty="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a:latin typeface="Avenir Book" charset="0"/>
                <a:ea typeface="Avenir Book" charset="0"/>
                <a:cs typeface="Avenir Book" charset="0"/>
              </a:rPr>
              <a:t>Other method for splitting data:</a:t>
            </a:r>
          </a:p>
          <a:p>
            <a:pPr>
              <a:lnSpc>
                <a:spcPct val="150000"/>
              </a:lnSpc>
            </a:pPr>
            <a:r>
              <a:rPr lang="en-US" sz="1600" b="1" dirty="0">
                <a:latin typeface="Monaco" charset="0"/>
                <a:ea typeface="Monaco" charset="0"/>
                <a:cs typeface="Monaco" charset="0"/>
              </a:rPr>
              <a:t>  </a:t>
            </a:r>
            <a:r>
              <a:rPr lang="en-US" sz="1600" b="1" dirty="0">
                <a:solidFill>
                  <a:schemeClr val="bg1">
                    <a:lumMod val="50000"/>
                  </a:schemeClr>
                </a:solidFill>
                <a:latin typeface="Monaco" charset="0"/>
                <a:ea typeface="Monaco" charset="0"/>
                <a:cs typeface="Monaco" charset="0"/>
              </a:rPr>
              <a:t>from </a:t>
            </a:r>
            <a:r>
              <a:rPr lang="en-US" sz="1600" b="1" dirty="0" err="1">
                <a:solidFill>
                  <a:schemeClr val="bg1">
                    <a:lumMod val="50000"/>
                  </a:schemeClr>
                </a:solidFill>
                <a:latin typeface="Monaco" charset="0"/>
                <a:ea typeface="Monaco" charset="0"/>
                <a:cs typeface="Monaco" charset="0"/>
              </a:rPr>
              <a:t>sklearn.model_selection</a:t>
            </a:r>
            <a:r>
              <a:rPr lang="en-US" sz="1600" b="1" dirty="0">
                <a:solidFill>
                  <a:schemeClr val="bg1">
                    <a:lumMod val="50000"/>
                  </a:schemeClr>
                </a:solidFill>
                <a:latin typeface="Monaco" charset="0"/>
                <a:ea typeface="Monaco" charset="0"/>
                <a:cs typeface="Monaco" charset="0"/>
              </a:rPr>
              <a:t> import </a:t>
            </a:r>
            <a:r>
              <a:rPr lang="en-US" sz="1600" b="1" dirty="0" err="1">
                <a:solidFill>
                  <a:srgbClr val="0070C0"/>
                </a:solidFill>
                <a:latin typeface="Monaco" charset="0"/>
                <a:ea typeface="Monaco" charset="0"/>
                <a:cs typeface="Monaco" charset="0"/>
              </a:rPr>
              <a:t>ShuffleSplit</a:t>
            </a:r>
            <a:endParaRPr lang="en-US" sz="1600" b="1" dirty="0">
              <a:solidFill>
                <a:srgbClr val="0070C0"/>
              </a:solidFill>
              <a:latin typeface="Monaco" charset="0"/>
              <a:ea typeface="Monaco" charset="0"/>
              <a:cs typeface="Monaco" charset="0"/>
            </a:endParaRPr>
          </a:p>
        </p:txBody>
      </p:sp>
    </p:spTree>
    <p:extLst>
      <p:ext uri="{BB962C8B-B14F-4D97-AF65-F5344CB8AC3E}">
        <p14:creationId xmlns:p14="http://schemas.microsoft.com/office/powerpoint/2010/main" val="13561870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235F83"/>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609599" y="609600"/>
            <a:ext cx="7782733" cy="1588500"/>
          </a:xfrm>
          <a:prstGeom prst="rect">
            <a:avLst/>
          </a:prstGeom>
          <a:noFill/>
          <a:ln>
            <a:noFill/>
          </a:ln>
        </p:spPr>
        <p:txBody>
          <a:bodyPr lIns="91425" tIns="91425" rIns="91425" bIns="91425" anchor="b" anchorCtr="0">
            <a:noAutofit/>
          </a:bodyPr>
          <a:lstStyle/>
          <a:p>
            <a:pPr lvl="0" algn="l">
              <a:buSzPct val="25000"/>
            </a:pPr>
            <a:r>
              <a:rPr lang="en-US" sz="5000" dirty="0">
                <a:solidFill>
                  <a:srgbClr val="FFFFFF"/>
                </a:solidFill>
                <a:latin typeface="Avenir Book" charset="0"/>
                <a:ea typeface="Avenir Book" charset="0"/>
                <a:cs typeface="Avenir Book" charset="0"/>
                <a:sym typeface="Source Code Pro"/>
              </a:rPr>
              <a:t>Cross Validation</a:t>
            </a:r>
            <a:endParaRPr lang="en" sz="5000" b="0" i="0" u="none" strike="noStrike" cap="none" dirty="0">
              <a:solidFill>
                <a:srgbClr val="FFFFFF"/>
              </a:solidFill>
              <a:latin typeface="Avenir Book" charset="0"/>
              <a:ea typeface="Avenir Book" charset="0"/>
              <a:cs typeface="Avenir Book" charset="0"/>
              <a:sym typeface="Source Code Pro"/>
            </a:endParaRPr>
          </a:p>
        </p:txBody>
      </p:sp>
      <p:pic>
        <p:nvPicPr>
          <p:cNvPr id="55" name="Shape 55" descr="metis.png"/>
          <p:cNvPicPr preferRelativeResize="0"/>
          <p:nvPr/>
        </p:nvPicPr>
        <p:blipFill rotWithShape="1">
          <a:blip r:embed="rId3">
            <a:alphaModFix/>
          </a:blip>
          <a:srcRect/>
          <a:stretch/>
        </p:blipFill>
        <p:spPr>
          <a:xfrm>
            <a:off x="7899274" y="3426303"/>
            <a:ext cx="787524" cy="1259999"/>
          </a:xfrm>
          <a:prstGeom prst="rect">
            <a:avLst/>
          </a:prstGeom>
          <a:noFill/>
          <a:ln>
            <a:noFill/>
          </a:ln>
        </p:spPr>
      </p:pic>
      <p:cxnSp>
        <p:nvCxnSpPr>
          <p:cNvPr id="56" name="Shape 56"/>
          <p:cNvCxnSpPr/>
          <p:nvPr/>
        </p:nvCxnSpPr>
        <p:spPr>
          <a:xfrm>
            <a:off x="609600" y="2679200"/>
            <a:ext cx="6264600" cy="0"/>
          </a:xfrm>
          <a:prstGeom prst="straightConnector1">
            <a:avLst/>
          </a:prstGeom>
          <a:noFill/>
          <a:ln w="19050" cap="flat" cmpd="sng">
            <a:solidFill>
              <a:srgbClr val="3A9ED9"/>
            </a:solidFill>
            <a:prstDash val="solid"/>
            <a:round/>
            <a:headEnd type="none" w="med" len="med"/>
            <a:tailEnd type="none" w="med" len="med"/>
          </a:ln>
        </p:spPr>
      </p:cxnSp>
    </p:spTree>
    <p:extLst>
      <p:ext uri="{BB962C8B-B14F-4D97-AF65-F5344CB8AC3E}">
        <p14:creationId xmlns:p14="http://schemas.microsoft.com/office/powerpoint/2010/main" val="35587701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393526" y="1062292"/>
            <a:ext cx="5064425" cy="3157283"/>
          </a:xfrm>
          <a:prstGeom prst="rect">
            <a:avLst/>
          </a:prstGeom>
        </p:spPr>
      </p:pic>
      <p:sp>
        <p:nvSpPr>
          <p:cNvPr id="10" name="Right Brace 9"/>
          <p:cNvSpPr/>
          <p:nvPr/>
        </p:nvSpPr>
        <p:spPr>
          <a:xfrm>
            <a:off x="6472238" y="1250157"/>
            <a:ext cx="200025" cy="2114549"/>
          </a:xfrm>
          <a:prstGeom prst="rightBrace">
            <a:avLst>
              <a:gd name="adj1" fmla="val 86905"/>
              <a:gd name="adj2" fmla="val 50338"/>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latin typeface="Avenir Book" charset="0"/>
              <a:ea typeface="Avenir Book" charset="0"/>
              <a:cs typeface="Avenir Book" charset="0"/>
            </a:endParaRPr>
          </a:p>
        </p:txBody>
      </p:sp>
      <p:sp>
        <p:nvSpPr>
          <p:cNvPr id="12" name="Rectangle 11"/>
          <p:cNvSpPr/>
          <p:nvPr/>
        </p:nvSpPr>
        <p:spPr>
          <a:xfrm>
            <a:off x="1407100" y="3364705"/>
            <a:ext cx="5014418" cy="854870"/>
          </a:xfrm>
          <a:prstGeom prst="rect">
            <a:avLst/>
          </a:prstGeom>
          <a:solidFill>
            <a:srgbClr val="C00000">
              <a:alpha val="1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charset="0"/>
              <a:ea typeface="Avenir Book" charset="0"/>
              <a:cs typeface="Avenir Book" charset="0"/>
            </a:endParaRPr>
          </a:p>
        </p:txBody>
      </p:sp>
      <p:sp>
        <p:nvSpPr>
          <p:cNvPr id="13" name="Right Brace 12"/>
          <p:cNvSpPr/>
          <p:nvPr/>
        </p:nvSpPr>
        <p:spPr>
          <a:xfrm>
            <a:off x="6486526" y="3364705"/>
            <a:ext cx="200025" cy="854870"/>
          </a:xfrm>
          <a:prstGeom prst="rightBrace">
            <a:avLst>
              <a:gd name="adj1" fmla="val 19048"/>
              <a:gd name="adj2" fmla="val 50338"/>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latin typeface="Avenir Book" charset="0"/>
              <a:ea typeface="Avenir Book" charset="0"/>
              <a:cs typeface="Avenir Book" charset="0"/>
            </a:endParaRPr>
          </a:p>
        </p:txBody>
      </p:sp>
      <p:sp>
        <p:nvSpPr>
          <p:cNvPr id="15"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Beyond a Single Test Set: Cross Validation</a:t>
            </a:r>
          </a:p>
        </p:txBody>
      </p:sp>
      <p:sp>
        <p:nvSpPr>
          <p:cNvPr id="8" name="Rectangle 7"/>
          <p:cNvSpPr/>
          <p:nvPr/>
        </p:nvSpPr>
        <p:spPr>
          <a:xfrm>
            <a:off x="1407814" y="1250157"/>
            <a:ext cx="5014418" cy="2114549"/>
          </a:xfrm>
          <a:prstGeom prst="rect">
            <a:avLst/>
          </a:prstGeom>
          <a:solidFill>
            <a:srgbClr val="0070C0">
              <a:alpha val="1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charset="0"/>
              <a:ea typeface="Avenir Book" charset="0"/>
              <a:cs typeface="Avenir Book" charset="0"/>
            </a:endParaRPr>
          </a:p>
        </p:txBody>
      </p:sp>
      <p:sp>
        <p:nvSpPr>
          <p:cNvPr id="18" name="Rounded Rectangle 17"/>
          <p:cNvSpPr/>
          <p:nvPr/>
        </p:nvSpPr>
        <p:spPr>
          <a:xfrm>
            <a:off x="6868441" y="1814507"/>
            <a:ext cx="1655799" cy="1024128"/>
          </a:xfrm>
          <a:prstGeom prst="roundRect">
            <a:avLst/>
          </a:prstGeom>
          <a:solidFill>
            <a:srgbClr val="0070C0">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Training</a:t>
            </a:r>
          </a:p>
          <a:p>
            <a:pPr algn="ctr">
              <a:lnSpc>
                <a:spcPts val="2100"/>
              </a:lnSpc>
            </a:pPr>
            <a:r>
              <a:rPr lang="en-US" sz="2400" b="1" dirty="0">
                <a:solidFill>
                  <a:schemeClr val="bg2"/>
                </a:solidFill>
                <a:latin typeface="Avenir Book" charset="0"/>
                <a:ea typeface="Avenir Book" charset="0"/>
                <a:cs typeface="Avenir Book" charset="0"/>
              </a:rPr>
              <a:t>Data</a:t>
            </a:r>
          </a:p>
        </p:txBody>
      </p:sp>
      <p:sp>
        <p:nvSpPr>
          <p:cNvPr id="19" name="Rounded Rectangle 18"/>
          <p:cNvSpPr/>
          <p:nvPr/>
        </p:nvSpPr>
        <p:spPr>
          <a:xfrm>
            <a:off x="6868441" y="3286712"/>
            <a:ext cx="1655799" cy="1025035"/>
          </a:xfrm>
          <a:prstGeom prst="roundRect">
            <a:avLst/>
          </a:prstGeom>
          <a:solidFill>
            <a:srgbClr val="C00000">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Validation</a:t>
            </a:r>
          </a:p>
          <a:p>
            <a:pPr algn="ctr">
              <a:lnSpc>
                <a:spcPts val="2100"/>
              </a:lnSpc>
            </a:pPr>
            <a:r>
              <a:rPr lang="en-US" sz="2400" b="1" dirty="0">
                <a:solidFill>
                  <a:schemeClr val="bg2"/>
                </a:solidFill>
                <a:latin typeface="Avenir Book" charset="0"/>
                <a:ea typeface="Avenir Book" charset="0"/>
                <a:cs typeface="Avenir Book" charset="0"/>
              </a:rPr>
              <a:t>Data</a:t>
            </a:r>
          </a:p>
        </p:txBody>
      </p:sp>
    </p:spTree>
    <p:extLst>
      <p:ext uri="{BB962C8B-B14F-4D97-AF65-F5344CB8AC3E}">
        <p14:creationId xmlns:p14="http://schemas.microsoft.com/office/powerpoint/2010/main" val="18869856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Arrow Connector 40"/>
          <p:cNvCxnSpPr/>
          <p:nvPr/>
        </p:nvCxnSpPr>
        <p:spPr>
          <a:xfrm flipV="1">
            <a:off x="1508649" y="1489841"/>
            <a:ext cx="0" cy="2664373"/>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508649" y="4146331"/>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2207057" y="21441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672140" y="186033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837678" y="195492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255464" y="195492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484064" y="258554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389471" y="287720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3160871" y="287720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026864" y="297968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176637" y="307427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3160871" y="360242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3223933" y="373642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042630" y="387043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2790381" y="369701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2672140" y="350782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2577547" y="341323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435658" y="336593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2695788" y="366548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695788" y="380737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2672140" y="392561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1899630" y="331076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852333" y="339747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1715971" y="338170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1810564" y="347629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1621378" y="366548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1574081" y="37443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574081" y="390196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2254353" y="340535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2435658" y="347629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2506603" y="360242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2222822" y="346053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2128229" y="360242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2490837" y="3775842"/>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2317415" y="37443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2270118" y="380737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1954809" y="364183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1844451" y="364971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1797154" y="376007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2080932" y="390196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2049402" y="382313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1954808" y="378372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1875982" y="382313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1729382" y="380737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1899629" y="39729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1810564" y="3949262"/>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1668674" y="3854669"/>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1676558" y="395714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bject 3"/>
          <p:cNvSpPr txBox="1"/>
          <p:nvPr/>
        </p:nvSpPr>
        <p:spPr>
          <a:xfrm>
            <a:off x="1448942"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154" name="object 3"/>
          <p:cNvSpPr txBox="1"/>
          <p:nvPr/>
        </p:nvSpPr>
        <p:spPr>
          <a:xfrm>
            <a:off x="2315380"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155" name="object 3"/>
          <p:cNvSpPr txBox="1"/>
          <p:nvPr/>
        </p:nvSpPr>
        <p:spPr>
          <a:xfrm>
            <a:off x="3174680"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156" name="object 3"/>
          <p:cNvSpPr txBox="1"/>
          <p:nvPr/>
        </p:nvSpPr>
        <p:spPr>
          <a:xfrm>
            <a:off x="1241992" y="345333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157" name="object 3"/>
          <p:cNvSpPr txBox="1"/>
          <p:nvPr/>
        </p:nvSpPr>
        <p:spPr>
          <a:xfrm>
            <a:off x="1241992" y="2911948"/>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158" name="object 3"/>
          <p:cNvSpPr txBox="1"/>
          <p:nvPr/>
        </p:nvSpPr>
        <p:spPr>
          <a:xfrm>
            <a:off x="1241992" y="2388793"/>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3.0</a:t>
            </a:r>
            <a:endParaRPr sz="1200" dirty="0">
              <a:latin typeface="Avenir Book" charset="0"/>
              <a:ea typeface="Avenir Book" charset="0"/>
              <a:cs typeface="Avenir Book" charset="0"/>
            </a:endParaRPr>
          </a:p>
        </p:txBody>
      </p:sp>
      <p:sp>
        <p:nvSpPr>
          <p:cNvPr id="159" name="object 3"/>
          <p:cNvSpPr txBox="1"/>
          <p:nvPr/>
        </p:nvSpPr>
        <p:spPr>
          <a:xfrm>
            <a:off x="1241992" y="1860331"/>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4.0</a:t>
            </a:r>
            <a:endParaRPr sz="1200" dirty="0">
              <a:latin typeface="Avenir Book" charset="0"/>
              <a:ea typeface="Avenir Book" charset="0"/>
              <a:cs typeface="Avenir Book" charset="0"/>
            </a:endParaRPr>
          </a:p>
        </p:txBody>
      </p:sp>
      <p:sp>
        <p:nvSpPr>
          <p:cNvPr id="160" name="object 3"/>
          <p:cNvSpPr txBox="1"/>
          <p:nvPr/>
        </p:nvSpPr>
        <p:spPr>
          <a:xfrm>
            <a:off x="1171061" y="126903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161" name="object 3"/>
          <p:cNvSpPr txBox="1"/>
          <p:nvPr/>
        </p:nvSpPr>
        <p:spPr>
          <a:xfrm>
            <a:off x="4274419" y="126903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167" name="object 3"/>
          <p:cNvSpPr txBox="1"/>
          <p:nvPr/>
        </p:nvSpPr>
        <p:spPr>
          <a:xfrm>
            <a:off x="3894783" y="408618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17" name="Rectangle 16"/>
          <p:cNvSpPr/>
          <p:nvPr/>
        </p:nvSpPr>
        <p:spPr>
          <a:xfrm>
            <a:off x="4624825" y="4386580"/>
            <a:ext cx="2563948" cy="738664"/>
          </a:xfrm>
          <a:prstGeom prst="rect">
            <a:avLst/>
          </a:prstGeom>
        </p:spPr>
        <p:txBody>
          <a:bodyPr wrap="square">
            <a:spAutoFit/>
          </a:bodyPr>
          <a:lstStyle/>
          <a:p>
            <a:pPr algn="ctr"/>
            <a:r>
              <a:rPr lang="en-US" sz="2100" dirty="0">
                <a:solidFill>
                  <a:schemeClr val="bg1"/>
                </a:solidFill>
                <a:latin typeface="Avenir Book" charset="0"/>
                <a:ea typeface="Avenir Book" charset="0"/>
                <a:cs typeface="Avenir Book" charset="0"/>
              </a:rPr>
              <a:t>Best model for </a:t>
            </a:r>
            <a:r>
              <a:rPr lang="en-US" sz="2100" b="1" u="sng" dirty="0">
                <a:solidFill>
                  <a:schemeClr val="bg1"/>
                </a:solidFill>
                <a:latin typeface="Avenir Book" charset="0"/>
                <a:ea typeface="Avenir Book" charset="0"/>
                <a:cs typeface="Avenir Book" charset="0"/>
              </a:rPr>
              <a:t>this</a:t>
            </a:r>
            <a:r>
              <a:rPr lang="en-US" sz="2100" dirty="0">
                <a:solidFill>
                  <a:schemeClr val="bg1"/>
                </a:solidFill>
                <a:latin typeface="Avenir Book" charset="0"/>
                <a:ea typeface="Avenir Book" charset="0"/>
                <a:cs typeface="Avenir Book" charset="0"/>
              </a:rPr>
              <a:t> test set</a:t>
            </a:r>
          </a:p>
        </p:txBody>
      </p:sp>
      <p:sp>
        <p:nvSpPr>
          <p:cNvPr id="4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Beyond a Single Test Set: Cross Validation</a:t>
            </a:r>
          </a:p>
        </p:txBody>
      </p:sp>
      <p:cxnSp>
        <p:nvCxnSpPr>
          <p:cNvPr id="231" name="Straight Connector 230"/>
          <p:cNvCxnSpPr/>
          <p:nvPr/>
        </p:nvCxnSpPr>
        <p:spPr>
          <a:xfrm flipH="1">
            <a:off x="6442613" y="2935334"/>
            <a:ext cx="6749" cy="732768"/>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5455734" y="2736452"/>
            <a:ext cx="1" cy="705112"/>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5751818" y="3170235"/>
            <a:ext cx="1" cy="131483"/>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4955160" y="3322028"/>
            <a:ext cx="6748" cy="406147"/>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5488336" y="3448381"/>
            <a:ext cx="0" cy="319738"/>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5102483" y="3665376"/>
            <a:ext cx="0" cy="319738"/>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5967565" y="2910850"/>
            <a:ext cx="3606" cy="274780"/>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4729099" y="3646659"/>
            <a:ext cx="10122" cy="222295"/>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4775797" y="3834854"/>
            <a:ext cx="0" cy="168135"/>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5128705" y="3630143"/>
            <a:ext cx="0" cy="120643"/>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4853403" y="3784887"/>
            <a:ext cx="0" cy="168135"/>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5021040" y="3690464"/>
            <a:ext cx="0" cy="168135"/>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5024414" y="3518473"/>
            <a:ext cx="0" cy="168135"/>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4878793" y="3646255"/>
            <a:ext cx="3215" cy="146532"/>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5623120" y="3381857"/>
            <a:ext cx="0" cy="319738"/>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5383786" y="3518473"/>
            <a:ext cx="0" cy="319738"/>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5279186" y="3558423"/>
            <a:ext cx="1506" cy="399724"/>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V="1">
            <a:off x="4569002" y="2834640"/>
            <a:ext cx="2032782" cy="1118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p:nvPr/>
        </p:nvCxnSpPr>
        <p:spPr>
          <a:xfrm flipV="1">
            <a:off x="4592155" y="1489841"/>
            <a:ext cx="0" cy="2664373"/>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p:nvPr/>
        </p:nvCxnSpPr>
        <p:spPr>
          <a:xfrm>
            <a:off x="4592155" y="4146331"/>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1" name="Oval 250"/>
          <p:cNvSpPr/>
          <p:nvPr/>
        </p:nvSpPr>
        <p:spPr>
          <a:xfrm>
            <a:off x="4710888" y="3996558"/>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p:cNvSpPr/>
          <p:nvPr/>
        </p:nvSpPr>
        <p:spPr>
          <a:xfrm>
            <a:off x="6391581" y="3676917"/>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p:cNvSpPr/>
          <p:nvPr/>
        </p:nvSpPr>
        <p:spPr>
          <a:xfrm>
            <a:off x="5915062" y="2897968"/>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5696121" y="3142444"/>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5387029" y="2701009"/>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5580211" y="3656823"/>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p:cNvSpPr/>
          <p:nvPr/>
        </p:nvSpPr>
        <p:spPr>
          <a:xfrm>
            <a:off x="5434325" y="3744310"/>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val 257"/>
          <p:cNvSpPr/>
          <p:nvPr/>
        </p:nvSpPr>
        <p:spPr>
          <a:xfrm>
            <a:off x="5339732" y="3807373"/>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p:cNvSpPr/>
          <p:nvPr/>
        </p:nvSpPr>
        <p:spPr>
          <a:xfrm>
            <a:off x="5245139" y="3925614"/>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p:cNvSpPr/>
          <p:nvPr/>
        </p:nvSpPr>
        <p:spPr>
          <a:xfrm>
            <a:off x="4916950" y="3271345"/>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p:cNvSpPr/>
          <p:nvPr/>
        </p:nvSpPr>
        <p:spPr>
          <a:xfrm>
            <a:off x="4964246" y="3444766"/>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261"/>
          <p:cNvSpPr/>
          <p:nvPr/>
        </p:nvSpPr>
        <p:spPr>
          <a:xfrm>
            <a:off x="4805481" y="3562230"/>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p:cNvSpPr/>
          <p:nvPr/>
        </p:nvSpPr>
        <p:spPr>
          <a:xfrm>
            <a:off x="5011543" y="3562230"/>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4663591" y="3562230"/>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p:cNvSpPr/>
          <p:nvPr/>
        </p:nvSpPr>
        <p:spPr>
          <a:xfrm>
            <a:off x="4663591" y="3728545"/>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a:off x="5069275" y="3697681"/>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a:off x="4669586" y="3823138"/>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a:off x="5058839" y="3993449"/>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p:cNvSpPr/>
          <p:nvPr/>
        </p:nvSpPr>
        <p:spPr>
          <a:xfrm>
            <a:off x="4964246" y="3807373"/>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p:cNvSpPr/>
          <p:nvPr/>
        </p:nvSpPr>
        <p:spPr>
          <a:xfrm>
            <a:off x="4880089" y="3901966"/>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p:cNvSpPr/>
          <p:nvPr/>
        </p:nvSpPr>
        <p:spPr>
          <a:xfrm>
            <a:off x="4785496" y="3949262"/>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bject 3"/>
          <p:cNvSpPr txBox="1"/>
          <p:nvPr/>
        </p:nvSpPr>
        <p:spPr>
          <a:xfrm>
            <a:off x="4445440"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273" name="object 3"/>
          <p:cNvSpPr txBox="1"/>
          <p:nvPr/>
        </p:nvSpPr>
        <p:spPr>
          <a:xfrm>
            <a:off x="5311878"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274" name="object 3"/>
          <p:cNvSpPr txBox="1"/>
          <p:nvPr/>
        </p:nvSpPr>
        <p:spPr>
          <a:xfrm>
            <a:off x="6171178"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275" name="object 3"/>
          <p:cNvSpPr txBox="1"/>
          <p:nvPr/>
        </p:nvSpPr>
        <p:spPr>
          <a:xfrm>
            <a:off x="4324108" y="345333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276" name="object 3"/>
          <p:cNvSpPr txBox="1"/>
          <p:nvPr/>
        </p:nvSpPr>
        <p:spPr>
          <a:xfrm>
            <a:off x="4324108" y="2911948"/>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277" name="object 3"/>
          <p:cNvSpPr txBox="1"/>
          <p:nvPr/>
        </p:nvSpPr>
        <p:spPr>
          <a:xfrm>
            <a:off x="4324108" y="2388793"/>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3.0</a:t>
            </a:r>
            <a:endParaRPr sz="1200" dirty="0">
              <a:latin typeface="Avenir Book" charset="0"/>
              <a:ea typeface="Avenir Book" charset="0"/>
              <a:cs typeface="Avenir Book" charset="0"/>
            </a:endParaRPr>
          </a:p>
        </p:txBody>
      </p:sp>
      <p:sp>
        <p:nvSpPr>
          <p:cNvPr id="278" name="object 3"/>
          <p:cNvSpPr txBox="1"/>
          <p:nvPr/>
        </p:nvSpPr>
        <p:spPr>
          <a:xfrm>
            <a:off x="4324108" y="1860331"/>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4.0</a:t>
            </a:r>
            <a:endParaRPr sz="1200" dirty="0">
              <a:latin typeface="Avenir Book" charset="0"/>
              <a:ea typeface="Avenir Book" charset="0"/>
              <a:cs typeface="Avenir Book" charset="0"/>
            </a:endParaRPr>
          </a:p>
        </p:txBody>
      </p:sp>
      <p:sp>
        <p:nvSpPr>
          <p:cNvPr id="279" name="object 3"/>
          <p:cNvSpPr txBox="1"/>
          <p:nvPr/>
        </p:nvSpPr>
        <p:spPr>
          <a:xfrm>
            <a:off x="6882276" y="408618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cxnSp>
        <p:nvCxnSpPr>
          <p:cNvPr id="281" name="Straight Connector 280"/>
          <p:cNvCxnSpPr/>
          <p:nvPr/>
        </p:nvCxnSpPr>
        <p:spPr>
          <a:xfrm flipH="1">
            <a:off x="5489774" y="3617527"/>
            <a:ext cx="1231" cy="57457"/>
          </a:xfrm>
          <a:prstGeom prst="line">
            <a:avLst/>
          </a:prstGeom>
          <a:ln>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282" name="Rectangle 281"/>
          <p:cNvSpPr/>
          <p:nvPr/>
        </p:nvSpPr>
        <p:spPr>
          <a:xfrm>
            <a:off x="4690766" y="3802059"/>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charset="0"/>
              <a:ea typeface="Avenir Book" charset="0"/>
              <a:cs typeface="Avenir Book" charset="0"/>
            </a:endParaRPr>
          </a:p>
        </p:txBody>
      </p:sp>
      <p:sp>
        <p:nvSpPr>
          <p:cNvPr id="283" name="Rectangle 282"/>
          <p:cNvSpPr/>
          <p:nvPr/>
        </p:nvSpPr>
        <p:spPr>
          <a:xfrm>
            <a:off x="5080250" y="3594698"/>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charset="0"/>
              <a:ea typeface="Avenir Book" charset="0"/>
              <a:cs typeface="Avenir Book" charset="0"/>
            </a:endParaRPr>
          </a:p>
        </p:txBody>
      </p:sp>
      <p:sp>
        <p:nvSpPr>
          <p:cNvPr id="284" name="Rectangle 283"/>
          <p:cNvSpPr/>
          <p:nvPr/>
        </p:nvSpPr>
        <p:spPr>
          <a:xfrm>
            <a:off x="5439881" y="3402802"/>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charset="0"/>
              <a:ea typeface="Avenir Book" charset="0"/>
              <a:cs typeface="Avenir Book" charset="0"/>
            </a:endParaRPr>
          </a:p>
        </p:txBody>
      </p:sp>
      <p:sp>
        <p:nvSpPr>
          <p:cNvPr id="285" name="Rectangle 284"/>
          <p:cNvSpPr/>
          <p:nvPr/>
        </p:nvSpPr>
        <p:spPr>
          <a:xfrm>
            <a:off x="5919110" y="3141243"/>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charset="0"/>
              <a:ea typeface="Avenir Book" charset="0"/>
              <a:cs typeface="Avenir Book" charset="0"/>
            </a:endParaRPr>
          </a:p>
        </p:txBody>
      </p:sp>
      <p:sp>
        <p:nvSpPr>
          <p:cNvPr id="286" name="Rectangle 285"/>
          <p:cNvSpPr/>
          <p:nvPr/>
        </p:nvSpPr>
        <p:spPr>
          <a:xfrm>
            <a:off x="5708584" y="3257331"/>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charset="0"/>
              <a:ea typeface="Avenir Book" charset="0"/>
              <a:cs typeface="Avenir Book" charset="0"/>
            </a:endParaRPr>
          </a:p>
        </p:txBody>
      </p:sp>
      <p:sp>
        <p:nvSpPr>
          <p:cNvPr id="287" name="Rectangle 286"/>
          <p:cNvSpPr/>
          <p:nvPr/>
        </p:nvSpPr>
        <p:spPr>
          <a:xfrm>
            <a:off x="6394158" y="2897968"/>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charset="0"/>
              <a:ea typeface="Avenir Book" charset="0"/>
              <a:cs typeface="Avenir Book" charset="0"/>
            </a:endParaRPr>
          </a:p>
        </p:txBody>
      </p:sp>
      <p:sp>
        <p:nvSpPr>
          <p:cNvPr id="288" name="Rectangle 287"/>
          <p:cNvSpPr/>
          <p:nvPr/>
        </p:nvSpPr>
        <p:spPr>
          <a:xfrm>
            <a:off x="5334232" y="3468808"/>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charset="0"/>
              <a:ea typeface="Avenir Book" charset="0"/>
              <a:cs typeface="Avenir Book" charset="0"/>
            </a:endParaRPr>
          </a:p>
        </p:txBody>
      </p:sp>
      <p:sp>
        <p:nvSpPr>
          <p:cNvPr id="289" name="Rectangle 288"/>
          <p:cNvSpPr/>
          <p:nvPr/>
        </p:nvSpPr>
        <p:spPr>
          <a:xfrm>
            <a:off x="5567671" y="3335671"/>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charset="0"/>
              <a:ea typeface="Avenir Book" charset="0"/>
              <a:cs typeface="Avenir Book" charset="0"/>
            </a:endParaRPr>
          </a:p>
        </p:txBody>
      </p:sp>
      <p:sp>
        <p:nvSpPr>
          <p:cNvPr id="290" name="Rectangle 289"/>
          <p:cNvSpPr/>
          <p:nvPr/>
        </p:nvSpPr>
        <p:spPr>
          <a:xfrm>
            <a:off x="5231946" y="3528882"/>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charset="0"/>
              <a:ea typeface="Avenir Book" charset="0"/>
              <a:cs typeface="Avenir Book" charset="0"/>
            </a:endParaRPr>
          </a:p>
        </p:txBody>
      </p:sp>
      <p:sp>
        <p:nvSpPr>
          <p:cNvPr id="291" name="Rectangle 290"/>
          <p:cNvSpPr/>
          <p:nvPr/>
        </p:nvSpPr>
        <p:spPr>
          <a:xfrm>
            <a:off x="5009138" y="3642189"/>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charset="0"/>
              <a:ea typeface="Avenir Book" charset="0"/>
              <a:cs typeface="Avenir Book" charset="0"/>
            </a:endParaRPr>
          </a:p>
        </p:txBody>
      </p:sp>
      <p:sp>
        <p:nvSpPr>
          <p:cNvPr id="292" name="Rectangle 291"/>
          <p:cNvSpPr/>
          <p:nvPr/>
        </p:nvSpPr>
        <p:spPr>
          <a:xfrm>
            <a:off x="4924443" y="3694794"/>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charset="0"/>
              <a:ea typeface="Avenir Book" charset="0"/>
              <a:cs typeface="Avenir Book" charset="0"/>
            </a:endParaRPr>
          </a:p>
        </p:txBody>
      </p:sp>
      <p:sp>
        <p:nvSpPr>
          <p:cNvPr id="293" name="Rectangle 292"/>
          <p:cNvSpPr/>
          <p:nvPr/>
        </p:nvSpPr>
        <p:spPr>
          <a:xfrm>
            <a:off x="4806761" y="3757998"/>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charset="0"/>
              <a:ea typeface="Avenir Book" charset="0"/>
              <a:cs typeface="Avenir Book" charset="0"/>
            </a:endParaRPr>
          </a:p>
        </p:txBody>
      </p:sp>
      <p:sp>
        <p:nvSpPr>
          <p:cNvPr id="294" name="Rounded Rectangle 293"/>
          <p:cNvSpPr/>
          <p:nvPr/>
        </p:nvSpPr>
        <p:spPr>
          <a:xfrm>
            <a:off x="4624825" y="942535"/>
            <a:ext cx="2563948" cy="453639"/>
          </a:xfrm>
          <a:prstGeom prst="roundRect">
            <a:avLst/>
          </a:prstGeom>
          <a:solidFill>
            <a:srgbClr val="C00000">
              <a:alpha val="50196"/>
            </a:srgbClr>
          </a:solidFill>
          <a:ln w="25400">
            <a:solidFill>
              <a:schemeClr val="bg1"/>
            </a:solidFill>
          </a:ln>
        </p:spPr>
        <p:txBody>
          <a:bodyPr wrap="square" anchor="ctr" anchorCtr="0">
            <a:noAutofit/>
          </a:bodyPr>
          <a:lstStyle/>
          <a:p>
            <a:pPr algn="ctr">
              <a:lnSpc>
                <a:spcPts val="2100"/>
              </a:lnSpc>
            </a:pPr>
            <a:r>
              <a:rPr lang="en-US" sz="1800" b="1" dirty="0">
                <a:solidFill>
                  <a:schemeClr val="bg2"/>
                </a:solidFill>
                <a:latin typeface="Avenir Book" charset="0"/>
                <a:ea typeface="Avenir Book" charset="0"/>
                <a:cs typeface="Avenir Book" charset="0"/>
              </a:rPr>
              <a:t>Test Data</a:t>
            </a:r>
          </a:p>
        </p:txBody>
      </p:sp>
      <p:sp>
        <p:nvSpPr>
          <p:cNvPr id="295" name="Rounded Rectangle 294"/>
          <p:cNvSpPr/>
          <p:nvPr/>
        </p:nvSpPr>
        <p:spPr>
          <a:xfrm>
            <a:off x="1508649" y="942293"/>
            <a:ext cx="2563948" cy="453238"/>
          </a:xfrm>
          <a:prstGeom prst="roundRect">
            <a:avLst/>
          </a:prstGeom>
          <a:solidFill>
            <a:srgbClr val="0070C0">
              <a:alpha val="50196"/>
            </a:srgbClr>
          </a:solidFill>
          <a:ln w="25400">
            <a:solidFill>
              <a:schemeClr val="bg1"/>
            </a:solidFill>
          </a:ln>
        </p:spPr>
        <p:txBody>
          <a:bodyPr wrap="square" anchor="ctr" anchorCtr="0">
            <a:noAutofit/>
          </a:bodyPr>
          <a:lstStyle/>
          <a:p>
            <a:pPr algn="ctr">
              <a:lnSpc>
                <a:spcPts val="2100"/>
              </a:lnSpc>
            </a:pPr>
            <a:r>
              <a:rPr lang="en-US" sz="1800" b="1" dirty="0">
                <a:solidFill>
                  <a:schemeClr val="bg2"/>
                </a:solidFill>
                <a:latin typeface="Avenir Book" charset="0"/>
                <a:ea typeface="Avenir Book" charset="0"/>
                <a:cs typeface="Avenir Book" charset="0"/>
              </a:rPr>
              <a:t>Training Data</a:t>
            </a:r>
          </a:p>
        </p:txBody>
      </p:sp>
    </p:spTree>
    <p:extLst>
      <p:ext uri="{BB962C8B-B14F-4D97-AF65-F5344CB8AC3E}">
        <p14:creationId xmlns:p14="http://schemas.microsoft.com/office/powerpoint/2010/main" val="18980542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393526" y="1062292"/>
            <a:ext cx="5064425" cy="3157283"/>
          </a:xfrm>
          <a:prstGeom prst="rect">
            <a:avLst/>
          </a:prstGeom>
        </p:spPr>
      </p:pic>
      <p:sp>
        <p:nvSpPr>
          <p:cNvPr id="10" name="Right Brace 9"/>
          <p:cNvSpPr/>
          <p:nvPr/>
        </p:nvSpPr>
        <p:spPr>
          <a:xfrm>
            <a:off x="6472238" y="1250157"/>
            <a:ext cx="200025" cy="2114549"/>
          </a:xfrm>
          <a:prstGeom prst="rightBrace">
            <a:avLst>
              <a:gd name="adj1" fmla="val 86905"/>
              <a:gd name="adj2" fmla="val 50338"/>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latin typeface="Avenir Book" charset="0"/>
              <a:ea typeface="Avenir Book" charset="0"/>
              <a:cs typeface="Avenir Book" charset="0"/>
            </a:endParaRPr>
          </a:p>
        </p:txBody>
      </p:sp>
      <p:sp>
        <p:nvSpPr>
          <p:cNvPr id="12" name="Rectangle 11"/>
          <p:cNvSpPr/>
          <p:nvPr/>
        </p:nvSpPr>
        <p:spPr>
          <a:xfrm>
            <a:off x="1407100" y="3364705"/>
            <a:ext cx="5014418" cy="854870"/>
          </a:xfrm>
          <a:prstGeom prst="rect">
            <a:avLst/>
          </a:prstGeom>
          <a:solidFill>
            <a:srgbClr val="C00000">
              <a:alpha val="1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charset="0"/>
              <a:ea typeface="Avenir Book" charset="0"/>
              <a:cs typeface="Avenir Book" charset="0"/>
            </a:endParaRPr>
          </a:p>
        </p:txBody>
      </p:sp>
      <p:sp>
        <p:nvSpPr>
          <p:cNvPr id="13" name="Right Brace 12"/>
          <p:cNvSpPr/>
          <p:nvPr/>
        </p:nvSpPr>
        <p:spPr>
          <a:xfrm>
            <a:off x="6486526" y="3364705"/>
            <a:ext cx="200025" cy="854870"/>
          </a:xfrm>
          <a:prstGeom prst="rightBrace">
            <a:avLst>
              <a:gd name="adj1" fmla="val 19048"/>
              <a:gd name="adj2" fmla="val 50338"/>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latin typeface="Avenir Book" charset="0"/>
              <a:ea typeface="Avenir Book" charset="0"/>
              <a:cs typeface="Avenir Book" charset="0"/>
            </a:endParaRPr>
          </a:p>
        </p:txBody>
      </p:sp>
      <p:sp>
        <p:nvSpPr>
          <p:cNvPr id="15"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Beyond a Single Test Set: Cross Validation</a:t>
            </a:r>
          </a:p>
        </p:txBody>
      </p:sp>
      <p:sp>
        <p:nvSpPr>
          <p:cNvPr id="8" name="Rectangle 7"/>
          <p:cNvSpPr/>
          <p:nvPr/>
        </p:nvSpPr>
        <p:spPr>
          <a:xfrm>
            <a:off x="1407814" y="1250157"/>
            <a:ext cx="5014418" cy="2114549"/>
          </a:xfrm>
          <a:prstGeom prst="rect">
            <a:avLst/>
          </a:prstGeom>
          <a:solidFill>
            <a:srgbClr val="0070C0">
              <a:alpha val="1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charset="0"/>
              <a:ea typeface="Avenir Book" charset="0"/>
              <a:cs typeface="Avenir Book" charset="0"/>
            </a:endParaRPr>
          </a:p>
        </p:txBody>
      </p:sp>
      <p:sp>
        <p:nvSpPr>
          <p:cNvPr id="18" name="Rounded Rectangle 17"/>
          <p:cNvSpPr/>
          <p:nvPr/>
        </p:nvSpPr>
        <p:spPr>
          <a:xfrm>
            <a:off x="6868441" y="1814507"/>
            <a:ext cx="1655799" cy="1024128"/>
          </a:xfrm>
          <a:prstGeom prst="roundRect">
            <a:avLst/>
          </a:prstGeom>
          <a:solidFill>
            <a:srgbClr val="0070C0">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Training</a:t>
            </a:r>
          </a:p>
          <a:p>
            <a:pPr algn="ctr">
              <a:lnSpc>
                <a:spcPts val="2100"/>
              </a:lnSpc>
            </a:pPr>
            <a:r>
              <a:rPr lang="en-US" sz="2400" b="1" dirty="0">
                <a:solidFill>
                  <a:schemeClr val="bg2"/>
                </a:solidFill>
                <a:latin typeface="Avenir Book" charset="0"/>
                <a:ea typeface="Avenir Book" charset="0"/>
                <a:cs typeface="Avenir Book" charset="0"/>
              </a:rPr>
              <a:t>Data 1</a:t>
            </a:r>
          </a:p>
        </p:txBody>
      </p:sp>
      <p:sp>
        <p:nvSpPr>
          <p:cNvPr id="19" name="Rounded Rectangle 18"/>
          <p:cNvSpPr/>
          <p:nvPr/>
        </p:nvSpPr>
        <p:spPr>
          <a:xfrm>
            <a:off x="6868441" y="3286712"/>
            <a:ext cx="1655799" cy="1025035"/>
          </a:xfrm>
          <a:prstGeom prst="roundRect">
            <a:avLst/>
          </a:prstGeom>
          <a:solidFill>
            <a:srgbClr val="C00000">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Validation</a:t>
            </a:r>
          </a:p>
          <a:p>
            <a:pPr algn="ctr">
              <a:lnSpc>
                <a:spcPts val="2100"/>
              </a:lnSpc>
            </a:pPr>
            <a:r>
              <a:rPr lang="en-US" sz="2400" b="1" dirty="0">
                <a:solidFill>
                  <a:schemeClr val="bg2"/>
                </a:solidFill>
                <a:latin typeface="Avenir Book" charset="0"/>
                <a:ea typeface="Avenir Book" charset="0"/>
                <a:cs typeface="Avenir Book" charset="0"/>
              </a:rPr>
              <a:t>Data 1</a:t>
            </a:r>
          </a:p>
        </p:txBody>
      </p:sp>
    </p:spTree>
    <p:extLst>
      <p:ext uri="{BB962C8B-B14F-4D97-AF65-F5344CB8AC3E}">
        <p14:creationId xmlns:p14="http://schemas.microsoft.com/office/powerpoint/2010/main" val="18473531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393526" y="1062292"/>
            <a:ext cx="5064425" cy="3157283"/>
          </a:xfrm>
          <a:prstGeom prst="rect">
            <a:avLst/>
          </a:prstGeom>
        </p:spPr>
      </p:pic>
      <p:sp>
        <p:nvSpPr>
          <p:cNvPr id="12" name="Rectangle 11"/>
          <p:cNvSpPr/>
          <p:nvPr/>
        </p:nvSpPr>
        <p:spPr>
          <a:xfrm>
            <a:off x="1407100" y="2561898"/>
            <a:ext cx="5014418" cy="854870"/>
          </a:xfrm>
          <a:prstGeom prst="rect">
            <a:avLst/>
          </a:prstGeom>
          <a:solidFill>
            <a:srgbClr val="C00000">
              <a:alpha val="1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a:endParaRPr>
          </a:p>
        </p:txBody>
      </p:sp>
      <p:sp>
        <p:nvSpPr>
          <p:cNvPr id="13" name="Right Brace 12"/>
          <p:cNvSpPr/>
          <p:nvPr/>
        </p:nvSpPr>
        <p:spPr>
          <a:xfrm>
            <a:off x="6486526" y="2608747"/>
            <a:ext cx="200025" cy="854870"/>
          </a:xfrm>
          <a:prstGeom prst="rightBrace">
            <a:avLst>
              <a:gd name="adj1" fmla="val 19048"/>
              <a:gd name="adj2" fmla="val 50338"/>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latin typeface="Avenir Book"/>
            </a:endParaRPr>
          </a:p>
        </p:txBody>
      </p:sp>
      <p:sp>
        <p:nvSpPr>
          <p:cNvPr id="15"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Beyond a Single Test Set: Cross Validation</a:t>
            </a:r>
          </a:p>
        </p:txBody>
      </p:sp>
      <p:sp>
        <p:nvSpPr>
          <p:cNvPr id="8" name="Rectangle 7"/>
          <p:cNvSpPr/>
          <p:nvPr/>
        </p:nvSpPr>
        <p:spPr>
          <a:xfrm>
            <a:off x="1407814" y="1250158"/>
            <a:ext cx="5014418" cy="1311740"/>
          </a:xfrm>
          <a:prstGeom prst="rect">
            <a:avLst/>
          </a:prstGeom>
          <a:solidFill>
            <a:srgbClr val="0070C0">
              <a:alpha val="1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a:endParaRPr>
          </a:p>
        </p:txBody>
      </p:sp>
      <p:sp>
        <p:nvSpPr>
          <p:cNvPr id="16" name="Rounded Rectangle 15"/>
          <p:cNvSpPr/>
          <p:nvPr/>
        </p:nvSpPr>
        <p:spPr>
          <a:xfrm>
            <a:off x="6868440" y="1393964"/>
            <a:ext cx="1726919" cy="1024128"/>
          </a:xfrm>
          <a:prstGeom prst="roundRect">
            <a:avLst/>
          </a:prstGeom>
          <a:solidFill>
            <a:srgbClr val="0070C0">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Training</a:t>
            </a:r>
          </a:p>
          <a:p>
            <a:pPr algn="ctr">
              <a:lnSpc>
                <a:spcPts val="2100"/>
              </a:lnSpc>
            </a:pPr>
            <a:r>
              <a:rPr lang="en-US" sz="2400" b="1" dirty="0">
                <a:solidFill>
                  <a:schemeClr val="bg2"/>
                </a:solidFill>
                <a:latin typeface="Avenir Book" charset="0"/>
                <a:ea typeface="Avenir Book" charset="0"/>
                <a:cs typeface="Avenir Book" charset="0"/>
              </a:rPr>
              <a:t>Data 2</a:t>
            </a:r>
          </a:p>
        </p:txBody>
      </p:sp>
      <p:sp>
        <p:nvSpPr>
          <p:cNvPr id="17" name="Rounded Rectangle 16"/>
          <p:cNvSpPr/>
          <p:nvPr/>
        </p:nvSpPr>
        <p:spPr>
          <a:xfrm>
            <a:off x="6868441" y="2530754"/>
            <a:ext cx="1726919" cy="1025035"/>
          </a:xfrm>
          <a:prstGeom prst="roundRect">
            <a:avLst/>
          </a:prstGeom>
          <a:solidFill>
            <a:srgbClr val="C00000">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Validation</a:t>
            </a:r>
          </a:p>
          <a:p>
            <a:pPr algn="ctr">
              <a:lnSpc>
                <a:spcPts val="2100"/>
              </a:lnSpc>
            </a:pPr>
            <a:r>
              <a:rPr lang="en-US" sz="2400" b="1" dirty="0">
                <a:solidFill>
                  <a:schemeClr val="bg2"/>
                </a:solidFill>
                <a:latin typeface="Avenir Book" charset="0"/>
                <a:ea typeface="Avenir Book" charset="0"/>
                <a:cs typeface="Avenir Book" charset="0"/>
              </a:rPr>
              <a:t>Data 2</a:t>
            </a:r>
          </a:p>
        </p:txBody>
      </p:sp>
      <p:sp>
        <p:nvSpPr>
          <p:cNvPr id="11" name="Rectangle 10"/>
          <p:cNvSpPr/>
          <p:nvPr/>
        </p:nvSpPr>
        <p:spPr>
          <a:xfrm>
            <a:off x="1407814" y="3416767"/>
            <a:ext cx="5014418" cy="802807"/>
          </a:xfrm>
          <a:prstGeom prst="rect">
            <a:avLst/>
          </a:prstGeom>
          <a:solidFill>
            <a:srgbClr val="0070C0">
              <a:alpha val="1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a:endParaRPr>
          </a:p>
        </p:txBody>
      </p:sp>
    </p:spTree>
    <p:extLst>
      <p:ext uri="{BB962C8B-B14F-4D97-AF65-F5344CB8AC3E}">
        <p14:creationId xmlns:p14="http://schemas.microsoft.com/office/powerpoint/2010/main" val="1459413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393526" y="1062292"/>
            <a:ext cx="5064425" cy="3157283"/>
          </a:xfrm>
          <a:prstGeom prst="rect">
            <a:avLst/>
          </a:prstGeom>
        </p:spPr>
      </p:pic>
      <p:sp>
        <p:nvSpPr>
          <p:cNvPr id="12" name="Rectangle 11"/>
          <p:cNvSpPr/>
          <p:nvPr/>
        </p:nvSpPr>
        <p:spPr>
          <a:xfrm>
            <a:off x="1407100" y="1907708"/>
            <a:ext cx="5014418" cy="827609"/>
          </a:xfrm>
          <a:prstGeom prst="rect">
            <a:avLst/>
          </a:prstGeom>
          <a:solidFill>
            <a:srgbClr val="C00000">
              <a:alpha val="1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a:endParaRPr>
          </a:p>
        </p:txBody>
      </p:sp>
      <p:sp>
        <p:nvSpPr>
          <p:cNvPr id="13" name="Right Brace 12"/>
          <p:cNvSpPr/>
          <p:nvPr/>
        </p:nvSpPr>
        <p:spPr>
          <a:xfrm>
            <a:off x="6486526" y="1915142"/>
            <a:ext cx="200025" cy="854870"/>
          </a:xfrm>
          <a:prstGeom prst="rightBrace">
            <a:avLst>
              <a:gd name="adj1" fmla="val 19048"/>
              <a:gd name="adj2" fmla="val 50338"/>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latin typeface="Avenir Book"/>
            </a:endParaRPr>
          </a:p>
        </p:txBody>
      </p:sp>
      <p:sp>
        <p:nvSpPr>
          <p:cNvPr id="15"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Beyond a Single Test Set: Cross Validation</a:t>
            </a:r>
          </a:p>
        </p:txBody>
      </p:sp>
      <p:sp>
        <p:nvSpPr>
          <p:cNvPr id="8" name="Rectangle 7"/>
          <p:cNvSpPr/>
          <p:nvPr/>
        </p:nvSpPr>
        <p:spPr>
          <a:xfrm>
            <a:off x="1407814" y="1250158"/>
            <a:ext cx="5014418" cy="665352"/>
          </a:xfrm>
          <a:prstGeom prst="rect">
            <a:avLst/>
          </a:prstGeom>
          <a:solidFill>
            <a:srgbClr val="0070C0">
              <a:alpha val="1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a:endParaRPr>
          </a:p>
        </p:txBody>
      </p:sp>
      <p:sp>
        <p:nvSpPr>
          <p:cNvPr id="16" name="Rounded Rectangle 15"/>
          <p:cNvSpPr/>
          <p:nvPr/>
        </p:nvSpPr>
        <p:spPr>
          <a:xfrm>
            <a:off x="6868440" y="3195447"/>
            <a:ext cx="1655799" cy="1024128"/>
          </a:xfrm>
          <a:prstGeom prst="roundRect">
            <a:avLst/>
          </a:prstGeom>
          <a:solidFill>
            <a:srgbClr val="0070C0">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Training</a:t>
            </a:r>
          </a:p>
          <a:p>
            <a:pPr algn="ctr">
              <a:lnSpc>
                <a:spcPts val="2100"/>
              </a:lnSpc>
            </a:pPr>
            <a:r>
              <a:rPr lang="en-US" sz="2400" b="1" dirty="0">
                <a:solidFill>
                  <a:schemeClr val="bg2"/>
                </a:solidFill>
                <a:latin typeface="Avenir Book" charset="0"/>
                <a:ea typeface="Avenir Book" charset="0"/>
                <a:cs typeface="Avenir Book" charset="0"/>
              </a:rPr>
              <a:t>Data 3</a:t>
            </a:r>
          </a:p>
        </p:txBody>
      </p:sp>
      <p:sp>
        <p:nvSpPr>
          <p:cNvPr id="17" name="Rounded Rectangle 16"/>
          <p:cNvSpPr/>
          <p:nvPr/>
        </p:nvSpPr>
        <p:spPr>
          <a:xfrm>
            <a:off x="6868441" y="1837149"/>
            <a:ext cx="1655799" cy="1025035"/>
          </a:xfrm>
          <a:prstGeom prst="roundRect">
            <a:avLst/>
          </a:prstGeom>
          <a:solidFill>
            <a:srgbClr val="C00000">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Validation</a:t>
            </a:r>
          </a:p>
          <a:p>
            <a:pPr algn="ctr">
              <a:lnSpc>
                <a:spcPts val="2100"/>
              </a:lnSpc>
            </a:pPr>
            <a:r>
              <a:rPr lang="en-US" sz="2400" b="1" dirty="0">
                <a:solidFill>
                  <a:schemeClr val="bg2"/>
                </a:solidFill>
                <a:latin typeface="Avenir Book" charset="0"/>
                <a:ea typeface="Avenir Book" charset="0"/>
                <a:cs typeface="Avenir Book" charset="0"/>
              </a:rPr>
              <a:t>Data 3</a:t>
            </a:r>
          </a:p>
        </p:txBody>
      </p:sp>
      <p:sp>
        <p:nvSpPr>
          <p:cNvPr id="11" name="Rectangle 10"/>
          <p:cNvSpPr/>
          <p:nvPr/>
        </p:nvSpPr>
        <p:spPr>
          <a:xfrm>
            <a:off x="1407814" y="2760927"/>
            <a:ext cx="5014418" cy="1458648"/>
          </a:xfrm>
          <a:prstGeom prst="rect">
            <a:avLst/>
          </a:prstGeom>
          <a:solidFill>
            <a:srgbClr val="0070C0">
              <a:alpha val="1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a:endParaRPr>
          </a:p>
        </p:txBody>
      </p:sp>
    </p:spTree>
    <p:extLst>
      <p:ext uri="{BB962C8B-B14F-4D97-AF65-F5344CB8AC3E}">
        <p14:creationId xmlns:p14="http://schemas.microsoft.com/office/powerpoint/2010/main" val="9045693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393526" y="1062292"/>
            <a:ext cx="5064425" cy="3157283"/>
          </a:xfrm>
          <a:prstGeom prst="rect">
            <a:avLst/>
          </a:prstGeom>
        </p:spPr>
      </p:pic>
      <p:sp>
        <p:nvSpPr>
          <p:cNvPr id="12" name="Rectangle 11"/>
          <p:cNvSpPr/>
          <p:nvPr/>
        </p:nvSpPr>
        <p:spPr>
          <a:xfrm>
            <a:off x="1407100" y="1253439"/>
            <a:ext cx="5014418" cy="827609"/>
          </a:xfrm>
          <a:prstGeom prst="rect">
            <a:avLst/>
          </a:prstGeom>
          <a:solidFill>
            <a:srgbClr val="C00000">
              <a:alpha val="1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a:endParaRPr>
          </a:p>
        </p:txBody>
      </p:sp>
      <p:sp>
        <p:nvSpPr>
          <p:cNvPr id="13" name="Right Brace 12"/>
          <p:cNvSpPr/>
          <p:nvPr/>
        </p:nvSpPr>
        <p:spPr>
          <a:xfrm>
            <a:off x="6486526" y="1260873"/>
            <a:ext cx="200025" cy="854870"/>
          </a:xfrm>
          <a:prstGeom prst="rightBrace">
            <a:avLst>
              <a:gd name="adj1" fmla="val 19048"/>
              <a:gd name="adj2" fmla="val 50338"/>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latin typeface="Avenir Book"/>
            </a:endParaRPr>
          </a:p>
        </p:txBody>
      </p:sp>
      <p:sp>
        <p:nvSpPr>
          <p:cNvPr id="15"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Beyond a Single Test Set: Cross Validation</a:t>
            </a:r>
          </a:p>
        </p:txBody>
      </p:sp>
      <p:sp>
        <p:nvSpPr>
          <p:cNvPr id="16" name="Rounded Rectangle 15"/>
          <p:cNvSpPr/>
          <p:nvPr/>
        </p:nvSpPr>
        <p:spPr>
          <a:xfrm>
            <a:off x="6868440" y="2640933"/>
            <a:ext cx="1696439" cy="1024128"/>
          </a:xfrm>
          <a:prstGeom prst="roundRect">
            <a:avLst/>
          </a:prstGeom>
          <a:solidFill>
            <a:srgbClr val="0070C0">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Training</a:t>
            </a:r>
          </a:p>
          <a:p>
            <a:pPr algn="ctr">
              <a:lnSpc>
                <a:spcPts val="2100"/>
              </a:lnSpc>
            </a:pPr>
            <a:r>
              <a:rPr lang="en-US" sz="2400" b="1" dirty="0">
                <a:solidFill>
                  <a:schemeClr val="bg2"/>
                </a:solidFill>
                <a:latin typeface="Avenir Book" charset="0"/>
                <a:ea typeface="Avenir Book" charset="0"/>
                <a:cs typeface="Avenir Book" charset="0"/>
              </a:rPr>
              <a:t>Data 4</a:t>
            </a:r>
          </a:p>
        </p:txBody>
      </p:sp>
      <p:sp>
        <p:nvSpPr>
          <p:cNvPr id="17" name="Rounded Rectangle 16"/>
          <p:cNvSpPr/>
          <p:nvPr/>
        </p:nvSpPr>
        <p:spPr>
          <a:xfrm>
            <a:off x="6868441" y="1182880"/>
            <a:ext cx="1696439" cy="1025035"/>
          </a:xfrm>
          <a:prstGeom prst="roundRect">
            <a:avLst/>
          </a:prstGeom>
          <a:solidFill>
            <a:srgbClr val="C00000">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Validation</a:t>
            </a:r>
          </a:p>
          <a:p>
            <a:pPr algn="ctr">
              <a:lnSpc>
                <a:spcPts val="2100"/>
              </a:lnSpc>
            </a:pPr>
            <a:r>
              <a:rPr lang="en-US" sz="2400" b="1" dirty="0">
                <a:solidFill>
                  <a:schemeClr val="bg2"/>
                </a:solidFill>
                <a:latin typeface="Avenir Book" charset="0"/>
                <a:ea typeface="Avenir Book" charset="0"/>
                <a:cs typeface="Avenir Book" charset="0"/>
              </a:rPr>
              <a:t>Data 4</a:t>
            </a:r>
          </a:p>
        </p:txBody>
      </p:sp>
      <p:sp>
        <p:nvSpPr>
          <p:cNvPr id="11" name="Rectangle 10"/>
          <p:cNvSpPr/>
          <p:nvPr/>
        </p:nvSpPr>
        <p:spPr>
          <a:xfrm>
            <a:off x="1407814" y="2081048"/>
            <a:ext cx="5014418" cy="2138527"/>
          </a:xfrm>
          <a:prstGeom prst="rect">
            <a:avLst/>
          </a:prstGeom>
          <a:solidFill>
            <a:srgbClr val="0070C0">
              <a:alpha val="1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a:endParaRPr>
          </a:p>
        </p:txBody>
      </p:sp>
      <p:sp>
        <p:nvSpPr>
          <p:cNvPr id="10" name="Right Brace 9"/>
          <p:cNvSpPr/>
          <p:nvPr/>
        </p:nvSpPr>
        <p:spPr>
          <a:xfrm>
            <a:off x="6472238" y="2081048"/>
            <a:ext cx="200025" cy="2114549"/>
          </a:xfrm>
          <a:prstGeom prst="rightBrace">
            <a:avLst>
              <a:gd name="adj1" fmla="val 86905"/>
              <a:gd name="adj2" fmla="val 50338"/>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latin typeface="Avenir Book"/>
            </a:endParaRPr>
          </a:p>
        </p:txBody>
      </p:sp>
    </p:spTree>
    <p:extLst>
      <p:ext uri="{BB962C8B-B14F-4D97-AF65-F5344CB8AC3E}">
        <p14:creationId xmlns:p14="http://schemas.microsoft.com/office/powerpoint/2010/main" val="1192378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lide Number Placeholder 5"/>
          <p:cNvSpPr txBox="1">
            <a:spLocks noGrp="1"/>
          </p:cNvSpPr>
          <p:nvPr>
            <p:ph type="sldNum" sz="quarter" idx="4294967295"/>
          </p:nvPr>
        </p:nvSpPr>
        <p:spPr>
          <a:xfrm>
            <a:off x="8868738" y="4891740"/>
            <a:ext cx="133401" cy="1270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a:t>
            </a:fld>
            <a:endParaRPr/>
          </a:p>
        </p:txBody>
      </p:sp>
      <p:sp>
        <p:nvSpPr>
          <p:cNvPr id="269" name="Title 1"/>
          <p:cNvSpPr txBox="1">
            <a:spLocks noGrp="1"/>
          </p:cNvSpPr>
          <p:nvPr>
            <p:ph type="title"/>
          </p:nvPr>
        </p:nvSpPr>
        <p:spPr>
          <a:xfrm>
            <a:off x="455612" y="308848"/>
            <a:ext cx="8229601" cy="475491"/>
          </a:xfrm>
          <a:prstGeom prst="rect">
            <a:avLst/>
          </a:prstGeom>
        </p:spPr>
        <p:txBody>
          <a:bodyPr/>
          <a:lstStyle/>
          <a:p>
            <a:r>
              <a:rPr sz="3000" dirty="0">
                <a:solidFill>
                  <a:schemeClr val="bg1"/>
                </a:solidFill>
                <a:latin typeface="Avenir Book"/>
              </a:rPr>
              <a:t>Two Main Types of Machine Learning</a:t>
            </a:r>
          </a:p>
        </p:txBody>
      </p:sp>
      <p:grpSp>
        <p:nvGrpSpPr>
          <p:cNvPr id="273" name="Machine Learning Program"/>
          <p:cNvGrpSpPr/>
          <p:nvPr/>
        </p:nvGrpSpPr>
        <p:grpSpPr>
          <a:xfrm>
            <a:off x="2229380" y="1759043"/>
            <a:ext cx="2335452" cy="857962"/>
            <a:chOff x="85924" y="0"/>
            <a:chExt cx="2335450" cy="857961"/>
          </a:xfrm>
          <a:solidFill>
            <a:srgbClr val="FFDBE9"/>
          </a:solidFill>
        </p:grpSpPr>
        <p:sp>
          <p:nvSpPr>
            <p:cNvPr id="271" name="Rounded Rectangle"/>
            <p:cNvSpPr/>
            <p:nvPr/>
          </p:nvSpPr>
          <p:spPr>
            <a:xfrm>
              <a:off x="85924" y="0"/>
              <a:ext cx="2335450"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72" name="Dataset has a target column"/>
            <p:cNvSpPr txBox="1"/>
            <p:nvPr/>
          </p:nvSpPr>
          <p:spPr>
            <a:xfrm>
              <a:off x="123617" y="275094"/>
              <a:ext cx="2260064" cy="30777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lang="en-US" dirty="0">
                  <a:solidFill>
                    <a:schemeClr val="bg1"/>
                  </a:solidFill>
                  <a:latin typeface="Avenir Book"/>
                </a:rPr>
                <a:t>H</a:t>
              </a:r>
              <a:r>
                <a:rPr dirty="0">
                  <a:solidFill>
                    <a:schemeClr val="bg1"/>
                  </a:solidFill>
                  <a:latin typeface="Avenir Book"/>
                </a:rPr>
                <a:t>as a target column</a:t>
              </a:r>
            </a:p>
          </p:txBody>
        </p:sp>
      </p:grpSp>
      <p:sp>
        <p:nvSpPr>
          <p:cNvPr id="274" name="TextBox 1"/>
          <p:cNvSpPr txBox="1"/>
          <p:nvPr/>
        </p:nvSpPr>
        <p:spPr>
          <a:xfrm>
            <a:off x="598558" y="1911023"/>
            <a:ext cx="1593130" cy="553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b="1">
                <a:solidFill>
                  <a:srgbClr val="0070C0"/>
                </a:solidFill>
              </a:defRPr>
            </a:lvl1pPr>
          </a:lstStyle>
          <a:p>
            <a:r>
              <a:rPr sz="1800" dirty="0">
                <a:solidFill>
                  <a:schemeClr val="bg1"/>
                </a:solidFill>
                <a:latin typeface="Avenir Book"/>
              </a:rPr>
              <a:t>Supervised Learning</a:t>
            </a:r>
          </a:p>
        </p:txBody>
      </p:sp>
      <p:sp>
        <p:nvSpPr>
          <p:cNvPr id="275" name="TextBox 8"/>
          <p:cNvSpPr txBox="1"/>
          <p:nvPr/>
        </p:nvSpPr>
        <p:spPr>
          <a:xfrm>
            <a:off x="598558" y="3227893"/>
            <a:ext cx="1593130" cy="553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b="1">
                <a:solidFill>
                  <a:schemeClr val="accent1"/>
                </a:solidFill>
              </a:defRPr>
            </a:lvl1pPr>
          </a:lstStyle>
          <a:p>
            <a:r>
              <a:rPr sz="1800" dirty="0">
                <a:solidFill>
                  <a:schemeClr val="bg1"/>
                </a:solidFill>
                <a:latin typeface="Avenir Book"/>
              </a:rPr>
              <a:t>Unsupervised Learning</a:t>
            </a:r>
          </a:p>
        </p:txBody>
      </p:sp>
      <p:sp>
        <p:nvSpPr>
          <p:cNvPr id="276" name="TextBox 5"/>
          <p:cNvSpPr txBox="1"/>
          <p:nvPr/>
        </p:nvSpPr>
        <p:spPr>
          <a:xfrm>
            <a:off x="2714142" y="1277403"/>
            <a:ext cx="1194079"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defRPr b="1">
                <a:solidFill>
                  <a:srgbClr val="0070C0"/>
                </a:solidFill>
              </a:defRPr>
            </a:lvl1pPr>
          </a:lstStyle>
          <a:p>
            <a:r>
              <a:rPr sz="1800" dirty="0">
                <a:solidFill>
                  <a:schemeClr val="bg1"/>
                </a:solidFill>
                <a:latin typeface="Avenir Book"/>
              </a:rPr>
              <a:t>Data</a:t>
            </a:r>
            <a:r>
              <a:rPr lang="en-US" sz="1800" dirty="0">
                <a:solidFill>
                  <a:schemeClr val="bg1"/>
                </a:solidFill>
                <a:latin typeface="Avenir Book"/>
              </a:rPr>
              <a:t>set</a:t>
            </a:r>
            <a:endParaRPr sz="1800" dirty="0">
              <a:solidFill>
                <a:schemeClr val="bg1"/>
              </a:solidFill>
              <a:latin typeface="Avenir Book"/>
            </a:endParaRPr>
          </a:p>
        </p:txBody>
      </p:sp>
      <p:sp>
        <p:nvSpPr>
          <p:cNvPr id="277" name="TextBox 17"/>
          <p:cNvSpPr txBox="1"/>
          <p:nvPr/>
        </p:nvSpPr>
        <p:spPr>
          <a:xfrm>
            <a:off x="4945389" y="1277403"/>
            <a:ext cx="1194079"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defRPr b="1">
                <a:solidFill>
                  <a:srgbClr val="0070C0"/>
                </a:solidFill>
              </a:defRPr>
            </a:lvl1pPr>
          </a:lstStyle>
          <a:p>
            <a:r>
              <a:rPr sz="1800" dirty="0">
                <a:solidFill>
                  <a:schemeClr val="bg1"/>
                </a:solidFill>
                <a:latin typeface="Avenir Book"/>
              </a:rPr>
              <a:t>Goal</a:t>
            </a:r>
          </a:p>
        </p:txBody>
      </p:sp>
      <p:sp>
        <p:nvSpPr>
          <p:cNvPr id="278" name="TextBox 18"/>
          <p:cNvSpPr txBox="1"/>
          <p:nvPr/>
        </p:nvSpPr>
        <p:spPr>
          <a:xfrm>
            <a:off x="6758062" y="1277403"/>
            <a:ext cx="1194079"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defRPr b="1">
                <a:solidFill>
                  <a:srgbClr val="0070C0"/>
                </a:solidFill>
              </a:defRPr>
            </a:lvl1pPr>
          </a:lstStyle>
          <a:p>
            <a:r>
              <a:rPr sz="1800" dirty="0">
                <a:solidFill>
                  <a:schemeClr val="bg1"/>
                </a:solidFill>
                <a:latin typeface="Avenir Book"/>
              </a:rPr>
              <a:t>Example</a:t>
            </a:r>
          </a:p>
        </p:txBody>
      </p:sp>
      <p:grpSp>
        <p:nvGrpSpPr>
          <p:cNvPr id="281" name="Machine Learning Program"/>
          <p:cNvGrpSpPr/>
          <p:nvPr/>
        </p:nvGrpSpPr>
        <p:grpSpPr>
          <a:xfrm>
            <a:off x="2229380" y="3075912"/>
            <a:ext cx="2335452" cy="857963"/>
            <a:chOff x="85924" y="54888"/>
            <a:chExt cx="2335450" cy="857961"/>
          </a:xfrm>
          <a:solidFill>
            <a:srgbClr val="D7E6FF"/>
          </a:solidFill>
        </p:grpSpPr>
        <p:sp>
          <p:nvSpPr>
            <p:cNvPr id="279" name="Rounded Rectangle"/>
            <p:cNvSpPr/>
            <p:nvPr/>
          </p:nvSpPr>
          <p:spPr>
            <a:xfrm>
              <a:off x="85924" y="54888"/>
              <a:ext cx="2335450"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80" name="Dataset does not have a target column"/>
            <p:cNvSpPr txBox="1"/>
            <p:nvPr/>
          </p:nvSpPr>
          <p:spPr>
            <a:xfrm>
              <a:off x="123617" y="222261"/>
              <a:ext cx="2260064" cy="523215"/>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lang="en-US" dirty="0">
                  <a:solidFill>
                    <a:schemeClr val="bg1"/>
                  </a:solidFill>
                  <a:latin typeface="Avenir Book"/>
                </a:rPr>
                <a:t>D</a:t>
              </a:r>
              <a:r>
                <a:rPr dirty="0">
                  <a:solidFill>
                    <a:schemeClr val="bg1"/>
                  </a:solidFill>
                  <a:latin typeface="Avenir Book"/>
                </a:rPr>
                <a:t>oes not have a target column</a:t>
              </a:r>
            </a:p>
          </p:txBody>
        </p:sp>
      </p:grpSp>
      <p:grpSp>
        <p:nvGrpSpPr>
          <p:cNvPr id="284" name="Machine Learning Program"/>
          <p:cNvGrpSpPr/>
          <p:nvPr/>
        </p:nvGrpSpPr>
        <p:grpSpPr>
          <a:xfrm>
            <a:off x="4707353" y="1759043"/>
            <a:ext cx="1670153" cy="857962"/>
            <a:chOff x="0" y="0"/>
            <a:chExt cx="1670151" cy="857961"/>
          </a:xfrm>
          <a:solidFill>
            <a:srgbClr val="FFDBE9"/>
          </a:solidFill>
        </p:grpSpPr>
        <p:sp>
          <p:nvSpPr>
            <p:cNvPr id="282" name="Rounded Rectangle"/>
            <p:cNvSpPr/>
            <p:nvPr/>
          </p:nvSpPr>
          <p:spPr>
            <a:xfrm>
              <a:off x="0" y="0"/>
              <a:ext cx="1670151"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83" name="Make predictions"/>
            <p:cNvSpPr txBox="1"/>
            <p:nvPr/>
          </p:nvSpPr>
          <p:spPr>
            <a:xfrm>
              <a:off x="37692" y="275094"/>
              <a:ext cx="1594767" cy="30777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dirty="0">
                  <a:solidFill>
                    <a:schemeClr val="bg1"/>
                  </a:solidFill>
                  <a:latin typeface="Avenir Book"/>
                </a:rPr>
                <a:t>Make predictions</a:t>
              </a:r>
            </a:p>
          </p:txBody>
        </p:sp>
      </p:grpSp>
      <p:grpSp>
        <p:nvGrpSpPr>
          <p:cNvPr id="287" name="Machine Learning Program"/>
          <p:cNvGrpSpPr/>
          <p:nvPr/>
        </p:nvGrpSpPr>
        <p:grpSpPr>
          <a:xfrm>
            <a:off x="4707353" y="3075912"/>
            <a:ext cx="1670153" cy="857962"/>
            <a:chOff x="0" y="0"/>
            <a:chExt cx="1670151" cy="857961"/>
          </a:xfrm>
          <a:solidFill>
            <a:srgbClr val="D7E6FF"/>
          </a:solidFill>
        </p:grpSpPr>
        <p:sp>
          <p:nvSpPr>
            <p:cNvPr id="285" name="Rounded Rectangle"/>
            <p:cNvSpPr/>
            <p:nvPr/>
          </p:nvSpPr>
          <p:spPr>
            <a:xfrm>
              <a:off x="0" y="0"/>
              <a:ext cx="1670151"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86" name="Find structure in the data"/>
            <p:cNvSpPr txBox="1"/>
            <p:nvPr/>
          </p:nvSpPr>
          <p:spPr>
            <a:xfrm>
              <a:off x="37692" y="167373"/>
              <a:ext cx="1594767" cy="523215"/>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dirty="0">
                  <a:solidFill>
                    <a:schemeClr val="bg1"/>
                  </a:solidFill>
                  <a:latin typeface="Avenir Book"/>
                </a:rPr>
                <a:t>Find structure in the data</a:t>
              </a:r>
            </a:p>
          </p:txBody>
        </p:sp>
      </p:grpSp>
      <p:grpSp>
        <p:nvGrpSpPr>
          <p:cNvPr id="290" name="Machine Learning Program"/>
          <p:cNvGrpSpPr/>
          <p:nvPr/>
        </p:nvGrpSpPr>
        <p:grpSpPr>
          <a:xfrm>
            <a:off x="6520026" y="1759043"/>
            <a:ext cx="1670153" cy="857962"/>
            <a:chOff x="-172520" y="0"/>
            <a:chExt cx="1670151" cy="857961"/>
          </a:xfrm>
          <a:solidFill>
            <a:srgbClr val="FFDBE9"/>
          </a:solidFill>
        </p:grpSpPr>
        <p:sp>
          <p:nvSpPr>
            <p:cNvPr id="288" name="Rounded Rectangle"/>
            <p:cNvSpPr/>
            <p:nvPr/>
          </p:nvSpPr>
          <p:spPr>
            <a:xfrm>
              <a:off x="-172520" y="0"/>
              <a:ext cx="1670151"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89" name="Fraud detection"/>
            <p:cNvSpPr txBox="1"/>
            <p:nvPr/>
          </p:nvSpPr>
          <p:spPr>
            <a:xfrm>
              <a:off x="-134828" y="275094"/>
              <a:ext cx="1594767" cy="30777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dirty="0">
                  <a:solidFill>
                    <a:schemeClr val="bg1"/>
                  </a:solidFill>
                  <a:latin typeface="Avenir Book"/>
                </a:rPr>
                <a:t>Fraud detection</a:t>
              </a:r>
            </a:p>
          </p:txBody>
        </p:sp>
      </p:grpSp>
      <p:grpSp>
        <p:nvGrpSpPr>
          <p:cNvPr id="293" name="Machine Learning Program"/>
          <p:cNvGrpSpPr/>
          <p:nvPr/>
        </p:nvGrpSpPr>
        <p:grpSpPr>
          <a:xfrm>
            <a:off x="6520027" y="3075912"/>
            <a:ext cx="1670153" cy="857962"/>
            <a:chOff x="-172519" y="0"/>
            <a:chExt cx="1670151" cy="857961"/>
          </a:xfrm>
          <a:solidFill>
            <a:srgbClr val="D7E6FF"/>
          </a:solidFill>
        </p:grpSpPr>
        <p:sp>
          <p:nvSpPr>
            <p:cNvPr id="291" name="Rounded Rectangle"/>
            <p:cNvSpPr/>
            <p:nvPr/>
          </p:nvSpPr>
          <p:spPr>
            <a:xfrm>
              <a:off x="-172519" y="0"/>
              <a:ext cx="1670151"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92" name="Customer segmentation"/>
            <p:cNvSpPr txBox="1"/>
            <p:nvPr/>
          </p:nvSpPr>
          <p:spPr>
            <a:xfrm>
              <a:off x="-134827" y="167373"/>
              <a:ext cx="1594767" cy="523215"/>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dirty="0">
                  <a:solidFill>
                    <a:schemeClr val="bg1"/>
                  </a:solidFill>
                  <a:latin typeface="Avenir Book"/>
                </a:rPr>
                <a:t>Customer segmentation</a:t>
              </a:r>
            </a:p>
          </p:txBody>
        </p:sp>
      </p:grpSp>
    </p:spTree>
    <p:extLst>
      <p:ext uri="{BB962C8B-B14F-4D97-AF65-F5344CB8AC3E}">
        <p14:creationId xmlns:p14="http://schemas.microsoft.com/office/powerpoint/2010/main" val="202824633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
                                        </p:tgtEl>
                                        <p:attrNameLst>
                                          <p:attrName>style.visibility</p:attrName>
                                        </p:attrNameLst>
                                      </p:cBhvr>
                                      <p:to>
                                        <p:strVal val="visible"/>
                                      </p:to>
                                    </p:set>
                                    <p:anim calcmode="lin" valueType="num">
                                      <p:cBhvr additive="base">
                                        <p:cTn id="7" dur="500" fill="hold"/>
                                        <p:tgtEl>
                                          <p:spTgt spid="276"/>
                                        </p:tgtEl>
                                        <p:attrNameLst>
                                          <p:attrName>ppt_x</p:attrName>
                                        </p:attrNameLst>
                                      </p:cBhvr>
                                      <p:tavLst>
                                        <p:tav tm="0">
                                          <p:val>
                                            <p:strVal val="#ppt_x"/>
                                          </p:val>
                                        </p:tav>
                                        <p:tav tm="100000">
                                          <p:val>
                                            <p:strVal val="#ppt_x"/>
                                          </p:val>
                                        </p:tav>
                                      </p:tavLst>
                                    </p:anim>
                                    <p:anim calcmode="lin" valueType="num">
                                      <p:cBhvr additive="base">
                                        <p:cTn id="8" dur="500" fill="hold"/>
                                        <p:tgtEl>
                                          <p:spTgt spid="27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7"/>
                                        </p:tgtEl>
                                        <p:attrNameLst>
                                          <p:attrName>style.visibility</p:attrName>
                                        </p:attrNameLst>
                                      </p:cBhvr>
                                      <p:to>
                                        <p:strVal val="visible"/>
                                      </p:to>
                                    </p:set>
                                    <p:anim calcmode="lin" valueType="num">
                                      <p:cBhvr additive="base">
                                        <p:cTn id="11" dur="500" fill="hold"/>
                                        <p:tgtEl>
                                          <p:spTgt spid="277"/>
                                        </p:tgtEl>
                                        <p:attrNameLst>
                                          <p:attrName>ppt_x</p:attrName>
                                        </p:attrNameLst>
                                      </p:cBhvr>
                                      <p:tavLst>
                                        <p:tav tm="0">
                                          <p:val>
                                            <p:strVal val="#ppt_x"/>
                                          </p:val>
                                        </p:tav>
                                        <p:tav tm="100000">
                                          <p:val>
                                            <p:strVal val="#ppt_x"/>
                                          </p:val>
                                        </p:tav>
                                      </p:tavLst>
                                    </p:anim>
                                    <p:anim calcmode="lin" valueType="num">
                                      <p:cBhvr additive="base">
                                        <p:cTn id="12" dur="500" fill="hold"/>
                                        <p:tgtEl>
                                          <p:spTgt spid="27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8"/>
                                        </p:tgtEl>
                                        <p:attrNameLst>
                                          <p:attrName>style.visibility</p:attrName>
                                        </p:attrNameLst>
                                      </p:cBhvr>
                                      <p:to>
                                        <p:strVal val="visible"/>
                                      </p:to>
                                    </p:set>
                                    <p:anim calcmode="lin" valueType="num">
                                      <p:cBhvr additive="base">
                                        <p:cTn id="15" dur="500" fill="hold"/>
                                        <p:tgtEl>
                                          <p:spTgt spid="278"/>
                                        </p:tgtEl>
                                        <p:attrNameLst>
                                          <p:attrName>ppt_x</p:attrName>
                                        </p:attrNameLst>
                                      </p:cBhvr>
                                      <p:tavLst>
                                        <p:tav tm="0">
                                          <p:val>
                                            <p:strVal val="#ppt_x"/>
                                          </p:val>
                                        </p:tav>
                                        <p:tav tm="100000">
                                          <p:val>
                                            <p:strVal val="#ppt_x"/>
                                          </p:val>
                                        </p:tav>
                                      </p:tavLst>
                                    </p:anim>
                                    <p:anim calcmode="lin" valueType="num">
                                      <p:cBhvr additive="base">
                                        <p:cTn id="16" dur="500" fill="hold"/>
                                        <p:tgtEl>
                                          <p:spTgt spid="27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274"/>
                                        </p:tgtEl>
                                        <p:attrNameLst>
                                          <p:attrName>style.visibility</p:attrName>
                                        </p:attrNameLst>
                                      </p:cBhvr>
                                      <p:to>
                                        <p:strVal val="visible"/>
                                      </p:to>
                                    </p:set>
                                    <p:anim calcmode="lin" valueType="num">
                                      <p:cBhvr additive="base">
                                        <p:cTn id="20" dur="500" fill="hold"/>
                                        <p:tgtEl>
                                          <p:spTgt spid="274"/>
                                        </p:tgtEl>
                                        <p:attrNameLst>
                                          <p:attrName>ppt_x</p:attrName>
                                        </p:attrNameLst>
                                      </p:cBhvr>
                                      <p:tavLst>
                                        <p:tav tm="0">
                                          <p:val>
                                            <p:strVal val="#ppt_x"/>
                                          </p:val>
                                        </p:tav>
                                        <p:tav tm="100000">
                                          <p:val>
                                            <p:strVal val="#ppt_x"/>
                                          </p:val>
                                        </p:tav>
                                      </p:tavLst>
                                    </p:anim>
                                    <p:anim calcmode="lin" valueType="num">
                                      <p:cBhvr additive="base">
                                        <p:cTn id="21" dur="500" fill="hold"/>
                                        <p:tgtEl>
                                          <p:spTgt spid="274"/>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73"/>
                                        </p:tgtEl>
                                        <p:attrNameLst>
                                          <p:attrName>style.visibility</p:attrName>
                                        </p:attrNameLst>
                                      </p:cBhvr>
                                      <p:to>
                                        <p:strVal val="visible"/>
                                      </p:to>
                                    </p:set>
                                    <p:anim calcmode="lin" valueType="num">
                                      <p:cBhvr additive="base">
                                        <p:cTn id="24" dur="500" fill="hold"/>
                                        <p:tgtEl>
                                          <p:spTgt spid="273"/>
                                        </p:tgtEl>
                                        <p:attrNameLst>
                                          <p:attrName>ppt_x</p:attrName>
                                        </p:attrNameLst>
                                      </p:cBhvr>
                                      <p:tavLst>
                                        <p:tav tm="0">
                                          <p:val>
                                            <p:strVal val="#ppt_x"/>
                                          </p:val>
                                        </p:tav>
                                        <p:tav tm="100000">
                                          <p:val>
                                            <p:strVal val="#ppt_x"/>
                                          </p:val>
                                        </p:tav>
                                      </p:tavLst>
                                    </p:anim>
                                    <p:anim calcmode="lin" valueType="num">
                                      <p:cBhvr additive="base">
                                        <p:cTn id="25" dur="500" fill="hold"/>
                                        <p:tgtEl>
                                          <p:spTgt spid="273"/>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84"/>
                                        </p:tgtEl>
                                        <p:attrNameLst>
                                          <p:attrName>style.visibility</p:attrName>
                                        </p:attrNameLst>
                                      </p:cBhvr>
                                      <p:to>
                                        <p:strVal val="visible"/>
                                      </p:to>
                                    </p:set>
                                    <p:anim calcmode="lin" valueType="num">
                                      <p:cBhvr additive="base">
                                        <p:cTn id="28" dur="500" fill="hold"/>
                                        <p:tgtEl>
                                          <p:spTgt spid="284"/>
                                        </p:tgtEl>
                                        <p:attrNameLst>
                                          <p:attrName>ppt_x</p:attrName>
                                        </p:attrNameLst>
                                      </p:cBhvr>
                                      <p:tavLst>
                                        <p:tav tm="0">
                                          <p:val>
                                            <p:strVal val="#ppt_x"/>
                                          </p:val>
                                        </p:tav>
                                        <p:tav tm="100000">
                                          <p:val>
                                            <p:strVal val="#ppt_x"/>
                                          </p:val>
                                        </p:tav>
                                      </p:tavLst>
                                    </p:anim>
                                    <p:anim calcmode="lin" valueType="num">
                                      <p:cBhvr additive="base">
                                        <p:cTn id="29" dur="500" fill="hold"/>
                                        <p:tgtEl>
                                          <p:spTgt spid="284"/>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90"/>
                                        </p:tgtEl>
                                        <p:attrNameLst>
                                          <p:attrName>style.visibility</p:attrName>
                                        </p:attrNameLst>
                                      </p:cBhvr>
                                      <p:to>
                                        <p:strVal val="visible"/>
                                      </p:to>
                                    </p:set>
                                    <p:anim calcmode="lin" valueType="num">
                                      <p:cBhvr additive="base">
                                        <p:cTn id="32" dur="500" fill="hold"/>
                                        <p:tgtEl>
                                          <p:spTgt spid="290"/>
                                        </p:tgtEl>
                                        <p:attrNameLst>
                                          <p:attrName>ppt_x</p:attrName>
                                        </p:attrNameLst>
                                      </p:cBhvr>
                                      <p:tavLst>
                                        <p:tav tm="0">
                                          <p:val>
                                            <p:strVal val="#ppt_x"/>
                                          </p:val>
                                        </p:tav>
                                        <p:tav tm="100000">
                                          <p:val>
                                            <p:strVal val="#ppt_x"/>
                                          </p:val>
                                        </p:tav>
                                      </p:tavLst>
                                    </p:anim>
                                    <p:anim calcmode="lin" valueType="num">
                                      <p:cBhvr additive="base">
                                        <p:cTn id="33" dur="500" fill="hold"/>
                                        <p:tgtEl>
                                          <p:spTgt spid="29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75"/>
                                        </p:tgtEl>
                                        <p:attrNameLst>
                                          <p:attrName>style.visibility</p:attrName>
                                        </p:attrNameLst>
                                      </p:cBhvr>
                                      <p:to>
                                        <p:strVal val="visible"/>
                                      </p:to>
                                    </p:set>
                                    <p:anim calcmode="lin" valueType="num">
                                      <p:cBhvr additive="base">
                                        <p:cTn id="38" dur="500" fill="hold"/>
                                        <p:tgtEl>
                                          <p:spTgt spid="275"/>
                                        </p:tgtEl>
                                        <p:attrNameLst>
                                          <p:attrName>ppt_x</p:attrName>
                                        </p:attrNameLst>
                                      </p:cBhvr>
                                      <p:tavLst>
                                        <p:tav tm="0">
                                          <p:val>
                                            <p:strVal val="#ppt_x"/>
                                          </p:val>
                                        </p:tav>
                                        <p:tav tm="100000">
                                          <p:val>
                                            <p:strVal val="#ppt_x"/>
                                          </p:val>
                                        </p:tav>
                                      </p:tavLst>
                                    </p:anim>
                                    <p:anim calcmode="lin" valueType="num">
                                      <p:cBhvr additive="base">
                                        <p:cTn id="39" dur="500" fill="hold"/>
                                        <p:tgtEl>
                                          <p:spTgt spid="275"/>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281"/>
                                        </p:tgtEl>
                                        <p:attrNameLst>
                                          <p:attrName>style.visibility</p:attrName>
                                        </p:attrNameLst>
                                      </p:cBhvr>
                                      <p:to>
                                        <p:strVal val="visible"/>
                                      </p:to>
                                    </p:set>
                                    <p:anim calcmode="lin" valueType="num">
                                      <p:cBhvr additive="base">
                                        <p:cTn id="42" dur="500" fill="hold"/>
                                        <p:tgtEl>
                                          <p:spTgt spid="281"/>
                                        </p:tgtEl>
                                        <p:attrNameLst>
                                          <p:attrName>ppt_x</p:attrName>
                                        </p:attrNameLst>
                                      </p:cBhvr>
                                      <p:tavLst>
                                        <p:tav tm="0">
                                          <p:val>
                                            <p:strVal val="#ppt_x"/>
                                          </p:val>
                                        </p:tav>
                                        <p:tav tm="100000">
                                          <p:val>
                                            <p:strVal val="#ppt_x"/>
                                          </p:val>
                                        </p:tav>
                                      </p:tavLst>
                                    </p:anim>
                                    <p:anim calcmode="lin" valueType="num">
                                      <p:cBhvr additive="base">
                                        <p:cTn id="43" dur="500" fill="hold"/>
                                        <p:tgtEl>
                                          <p:spTgt spid="281"/>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87"/>
                                        </p:tgtEl>
                                        <p:attrNameLst>
                                          <p:attrName>style.visibility</p:attrName>
                                        </p:attrNameLst>
                                      </p:cBhvr>
                                      <p:to>
                                        <p:strVal val="visible"/>
                                      </p:to>
                                    </p:set>
                                    <p:anim calcmode="lin" valueType="num">
                                      <p:cBhvr additive="base">
                                        <p:cTn id="46" dur="500" fill="hold"/>
                                        <p:tgtEl>
                                          <p:spTgt spid="287"/>
                                        </p:tgtEl>
                                        <p:attrNameLst>
                                          <p:attrName>ppt_x</p:attrName>
                                        </p:attrNameLst>
                                      </p:cBhvr>
                                      <p:tavLst>
                                        <p:tav tm="0">
                                          <p:val>
                                            <p:strVal val="#ppt_x"/>
                                          </p:val>
                                        </p:tav>
                                        <p:tav tm="100000">
                                          <p:val>
                                            <p:strVal val="#ppt_x"/>
                                          </p:val>
                                        </p:tav>
                                      </p:tavLst>
                                    </p:anim>
                                    <p:anim calcmode="lin" valueType="num">
                                      <p:cBhvr additive="base">
                                        <p:cTn id="47" dur="500" fill="hold"/>
                                        <p:tgtEl>
                                          <p:spTgt spid="287"/>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93"/>
                                        </p:tgtEl>
                                        <p:attrNameLst>
                                          <p:attrName>style.visibility</p:attrName>
                                        </p:attrNameLst>
                                      </p:cBhvr>
                                      <p:to>
                                        <p:strVal val="visible"/>
                                      </p:to>
                                    </p:set>
                                    <p:anim calcmode="lin" valueType="num">
                                      <p:cBhvr additive="base">
                                        <p:cTn id="50" dur="500" fill="hold"/>
                                        <p:tgtEl>
                                          <p:spTgt spid="293"/>
                                        </p:tgtEl>
                                        <p:attrNameLst>
                                          <p:attrName>ppt_x</p:attrName>
                                        </p:attrNameLst>
                                      </p:cBhvr>
                                      <p:tavLst>
                                        <p:tav tm="0">
                                          <p:val>
                                            <p:strVal val="#ppt_x"/>
                                          </p:val>
                                        </p:tav>
                                        <p:tav tm="100000">
                                          <p:val>
                                            <p:strVal val="#ppt_x"/>
                                          </p:val>
                                        </p:tav>
                                      </p:tavLst>
                                    </p:anim>
                                    <p:anim calcmode="lin" valueType="num">
                                      <p:cBhvr additive="base">
                                        <p:cTn id="51" dur="500" fill="hold"/>
                                        <p:tgtEl>
                                          <p:spTgt spid="2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p:bldP spid="275" grpId="0"/>
      <p:bldP spid="276" grpId="0"/>
      <p:bldP spid="277" grpId="0"/>
      <p:bldP spid="27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Beyond a Single Test Set: Cross Validation</a:t>
            </a:r>
          </a:p>
        </p:txBody>
      </p:sp>
      <p:sp>
        <p:nvSpPr>
          <p:cNvPr id="4" name="Rectangle 3"/>
          <p:cNvSpPr/>
          <p:nvPr/>
        </p:nvSpPr>
        <p:spPr>
          <a:xfrm>
            <a:off x="5783767" y="1130428"/>
            <a:ext cx="1500454" cy="453639"/>
          </a:xfrm>
          <a:prstGeom prst="rect">
            <a:avLst/>
          </a:prstGeom>
          <a:solidFill>
            <a:srgbClr val="C00000">
              <a:alpha val="50196"/>
            </a:srgbClr>
          </a:solidFill>
          <a:ln w="19050">
            <a:solidFill>
              <a:schemeClr val="bg1"/>
            </a:solidFill>
          </a:ln>
        </p:spPr>
        <p:txBody>
          <a:bodyPr wrap="square" anchor="ctr" anchorCtr="0">
            <a:noAutofit/>
          </a:bodyPr>
          <a:lstStyle/>
          <a:p>
            <a:pPr algn="ctr">
              <a:lnSpc>
                <a:spcPts val="2100"/>
              </a:lnSpc>
            </a:pPr>
            <a:r>
              <a:rPr lang="en-US" sz="1600" b="1" dirty="0">
                <a:solidFill>
                  <a:schemeClr val="bg2"/>
                </a:solidFill>
                <a:latin typeface="Avenir Book" charset="0"/>
                <a:ea typeface="Avenir Book" charset="0"/>
                <a:cs typeface="Avenir Book" charset="0"/>
              </a:rPr>
              <a:t>Test Split</a:t>
            </a:r>
          </a:p>
        </p:txBody>
      </p:sp>
      <p:sp>
        <p:nvSpPr>
          <p:cNvPr id="5" name="Rectangle 4"/>
          <p:cNvSpPr/>
          <p:nvPr/>
        </p:nvSpPr>
        <p:spPr>
          <a:xfrm>
            <a:off x="1282405" y="1130829"/>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6" name="Rectangle 5"/>
          <p:cNvSpPr/>
          <p:nvPr/>
        </p:nvSpPr>
        <p:spPr>
          <a:xfrm>
            <a:off x="2782859" y="1130829"/>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7" name="Rectangle 6"/>
          <p:cNvSpPr/>
          <p:nvPr/>
        </p:nvSpPr>
        <p:spPr>
          <a:xfrm>
            <a:off x="4283313" y="1130829"/>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9" name="Rectangle 8"/>
          <p:cNvSpPr/>
          <p:nvPr/>
        </p:nvSpPr>
        <p:spPr>
          <a:xfrm>
            <a:off x="4283313" y="1941131"/>
            <a:ext cx="1500454" cy="453639"/>
          </a:xfrm>
          <a:prstGeom prst="rect">
            <a:avLst/>
          </a:prstGeom>
          <a:solidFill>
            <a:srgbClr val="C00000">
              <a:alpha val="50196"/>
            </a:srgbClr>
          </a:solidFill>
          <a:ln w="19050">
            <a:solidFill>
              <a:schemeClr val="bg1"/>
            </a:solidFill>
          </a:ln>
        </p:spPr>
        <p:txBody>
          <a:bodyPr wrap="square" anchor="ctr" anchorCtr="0">
            <a:noAutofit/>
          </a:bodyPr>
          <a:lstStyle/>
          <a:p>
            <a:pPr algn="ctr">
              <a:lnSpc>
                <a:spcPts val="2100"/>
              </a:lnSpc>
            </a:pPr>
            <a:r>
              <a:rPr lang="en-US" sz="1600" b="1" dirty="0">
                <a:solidFill>
                  <a:schemeClr val="bg2"/>
                </a:solidFill>
                <a:latin typeface="Avenir Book" charset="0"/>
                <a:ea typeface="Avenir Book" charset="0"/>
                <a:cs typeface="Avenir Book" charset="0"/>
              </a:rPr>
              <a:t>Test Split</a:t>
            </a:r>
          </a:p>
        </p:txBody>
      </p:sp>
      <p:sp>
        <p:nvSpPr>
          <p:cNvPr id="10" name="Rectangle 9"/>
          <p:cNvSpPr/>
          <p:nvPr/>
        </p:nvSpPr>
        <p:spPr>
          <a:xfrm>
            <a:off x="1282405" y="1941532"/>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11" name="Rectangle 10"/>
          <p:cNvSpPr/>
          <p:nvPr/>
        </p:nvSpPr>
        <p:spPr>
          <a:xfrm>
            <a:off x="2782859" y="1941532"/>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12" name="Rectangle 11"/>
          <p:cNvSpPr/>
          <p:nvPr/>
        </p:nvSpPr>
        <p:spPr>
          <a:xfrm>
            <a:off x="5783767" y="1941532"/>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13" name="Rectangle 12"/>
          <p:cNvSpPr/>
          <p:nvPr/>
        </p:nvSpPr>
        <p:spPr>
          <a:xfrm>
            <a:off x="2782859" y="2742407"/>
            <a:ext cx="1500454" cy="453639"/>
          </a:xfrm>
          <a:prstGeom prst="rect">
            <a:avLst/>
          </a:prstGeom>
          <a:solidFill>
            <a:srgbClr val="C00000">
              <a:alpha val="50196"/>
            </a:srgbClr>
          </a:solidFill>
          <a:ln w="19050">
            <a:solidFill>
              <a:schemeClr val="bg1"/>
            </a:solidFill>
          </a:ln>
        </p:spPr>
        <p:txBody>
          <a:bodyPr wrap="square" anchor="ctr" anchorCtr="0">
            <a:noAutofit/>
          </a:bodyPr>
          <a:lstStyle/>
          <a:p>
            <a:pPr algn="ctr">
              <a:lnSpc>
                <a:spcPts val="2100"/>
              </a:lnSpc>
            </a:pPr>
            <a:r>
              <a:rPr lang="en-US" sz="1600" b="1" dirty="0">
                <a:solidFill>
                  <a:schemeClr val="bg2"/>
                </a:solidFill>
                <a:latin typeface="Avenir Book" charset="0"/>
                <a:ea typeface="Avenir Book" charset="0"/>
                <a:cs typeface="Avenir Book" charset="0"/>
              </a:rPr>
              <a:t>Test Split</a:t>
            </a:r>
          </a:p>
        </p:txBody>
      </p:sp>
      <p:sp>
        <p:nvSpPr>
          <p:cNvPr id="16" name="Rectangle 15"/>
          <p:cNvSpPr/>
          <p:nvPr/>
        </p:nvSpPr>
        <p:spPr>
          <a:xfrm>
            <a:off x="1282405" y="2742808"/>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17" name="Rectangle 16"/>
          <p:cNvSpPr/>
          <p:nvPr/>
        </p:nvSpPr>
        <p:spPr>
          <a:xfrm>
            <a:off x="4283313" y="2742808"/>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18" name="Rectangle 17"/>
          <p:cNvSpPr/>
          <p:nvPr/>
        </p:nvSpPr>
        <p:spPr>
          <a:xfrm>
            <a:off x="5783767" y="2742808"/>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19" name="Rectangle 18"/>
          <p:cNvSpPr/>
          <p:nvPr/>
        </p:nvSpPr>
        <p:spPr>
          <a:xfrm>
            <a:off x="1282405" y="3553110"/>
            <a:ext cx="1500454" cy="453639"/>
          </a:xfrm>
          <a:prstGeom prst="rect">
            <a:avLst/>
          </a:prstGeom>
          <a:solidFill>
            <a:srgbClr val="C00000">
              <a:alpha val="50196"/>
            </a:srgbClr>
          </a:solidFill>
          <a:ln w="19050">
            <a:solidFill>
              <a:schemeClr val="bg1"/>
            </a:solidFill>
          </a:ln>
        </p:spPr>
        <p:txBody>
          <a:bodyPr wrap="square" anchor="ctr" anchorCtr="0">
            <a:noAutofit/>
          </a:bodyPr>
          <a:lstStyle/>
          <a:p>
            <a:pPr algn="ctr">
              <a:lnSpc>
                <a:spcPts val="2100"/>
              </a:lnSpc>
            </a:pPr>
            <a:r>
              <a:rPr lang="en-US" sz="1600" b="1" dirty="0">
                <a:solidFill>
                  <a:schemeClr val="bg2"/>
                </a:solidFill>
                <a:latin typeface="Avenir Book" charset="0"/>
                <a:ea typeface="Avenir Book" charset="0"/>
                <a:cs typeface="Avenir Book" charset="0"/>
              </a:rPr>
              <a:t>Test Split</a:t>
            </a:r>
          </a:p>
        </p:txBody>
      </p:sp>
      <p:sp>
        <p:nvSpPr>
          <p:cNvPr id="20" name="Rectangle 19"/>
          <p:cNvSpPr/>
          <p:nvPr/>
        </p:nvSpPr>
        <p:spPr>
          <a:xfrm>
            <a:off x="2782859" y="3553511"/>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21" name="Rectangle 20"/>
          <p:cNvSpPr/>
          <p:nvPr/>
        </p:nvSpPr>
        <p:spPr>
          <a:xfrm>
            <a:off x="4283313" y="3553511"/>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22" name="Rectangle 21"/>
          <p:cNvSpPr/>
          <p:nvPr/>
        </p:nvSpPr>
        <p:spPr>
          <a:xfrm>
            <a:off x="5783767" y="3553511"/>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23" name="Rectangle 22"/>
          <p:cNvSpPr/>
          <p:nvPr/>
        </p:nvSpPr>
        <p:spPr>
          <a:xfrm>
            <a:off x="4100409" y="1617671"/>
            <a:ext cx="365807" cy="364936"/>
          </a:xfrm>
          <a:prstGeom prst="rect">
            <a:avLst/>
          </a:prstGeom>
          <a:noFill/>
          <a:ln w="19050">
            <a:noFill/>
          </a:ln>
        </p:spPr>
        <p:txBody>
          <a:bodyPr wrap="square" anchor="ctr" anchorCtr="0">
            <a:noAutofit/>
          </a:bodyPr>
          <a:lstStyle/>
          <a:p>
            <a:pPr algn="ctr">
              <a:lnSpc>
                <a:spcPts val="2100"/>
              </a:lnSpc>
            </a:pPr>
            <a:r>
              <a:rPr lang="en-US" sz="2400" b="1">
                <a:solidFill>
                  <a:schemeClr val="bg2"/>
                </a:solidFill>
                <a:latin typeface="Avenir Book" charset="0"/>
                <a:ea typeface="Avenir Book" charset="0"/>
                <a:cs typeface="Avenir Book" charset="0"/>
              </a:rPr>
              <a:t>+</a:t>
            </a:r>
            <a:endParaRPr lang="en-US" sz="2400" b="1" dirty="0">
              <a:solidFill>
                <a:schemeClr val="bg2"/>
              </a:solidFill>
              <a:latin typeface="Avenir Book" charset="0"/>
              <a:ea typeface="Avenir Book" charset="0"/>
              <a:cs typeface="Avenir Book" charset="0"/>
            </a:endParaRPr>
          </a:p>
        </p:txBody>
      </p:sp>
      <p:sp>
        <p:nvSpPr>
          <p:cNvPr id="25" name="Rectangle 24"/>
          <p:cNvSpPr/>
          <p:nvPr/>
        </p:nvSpPr>
        <p:spPr>
          <a:xfrm>
            <a:off x="4100409" y="2404774"/>
            <a:ext cx="365807" cy="364936"/>
          </a:xfrm>
          <a:prstGeom prst="rect">
            <a:avLst/>
          </a:prstGeom>
          <a:noFill/>
          <a:ln w="19050">
            <a:noFill/>
          </a:ln>
        </p:spPr>
        <p:txBody>
          <a:bodyPr wrap="square" anchor="ctr" anchorCtr="0">
            <a:noAutofit/>
          </a:bodyPr>
          <a:lstStyle/>
          <a:p>
            <a:pPr algn="ctr">
              <a:lnSpc>
                <a:spcPts val="2100"/>
              </a:lnSpc>
            </a:pPr>
            <a:r>
              <a:rPr lang="en-US" sz="2400" b="1">
                <a:solidFill>
                  <a:schemeClr val="bg2"/>
                </a:solidFill>
                <a:latin typeface="Avenir Book" charset="0"/>
                <a:ea typeface="Avenir Book" charset="0"/>
                <a:cs typeface="Avenir Book" charset="0"/>
              </a:rPr>
              <a:t>+</a:t>
            </a:r>
            <a:endParaRPr lang="en-US" sz="2400" b="1" dirty="0">
              <a:solidFill>
                <a:schemeClr val="bg2"/>
              </a:solidFill>
              <a:latin typeface="Avenir Book" charset="0"/>
              <a:ea typeface="Avenir Book" charset="0"/>
              <a:cs typeface="Avenir Book" charset="0"/>
            </a:endParaRPr>
          </a:p>
        </p:txBody>
      </p:sp>
      <p:sp>
        <p:nvSpPr>
          <p:cNvPr id="26" name="Rectangle 25"/>
          <p:cNvSpPr/>
          <p:nvPr/>
        </p:nvSpPr>
        <p:spPr>
          <a:xfrm>
            <a:off x="4100409" y="3207028"/>
            <a:ext cx="365807" cy="364936"/>
          </a:xfrm>
          <a:prstGeom prst="rect">
            <a:avLst/>
          </a:prstGeom>
          <a:noFill/>
          <a:ln w="19050">
            <a:noFill/>
          </a:ln>
        </p:spPr>
        <p:txBody>
          <a:bodyPr wrap="square" anchor="ctr" anchorCtr="0">
            <a:noAutofit/>
          </a:bodyPr>
          <a:lstStyle/>
          <a:p>
            <a:pPr algn="ctr">
              <a:lnSpc>
                <a:spcPts val="2100"/>
              </a:lnSpc>
            </a:pPr>
            <a:r>
              <a:rPr lang="en-US" sz="2400" b="1">
                <a:solidFill>
                  <a:schemeClr val="bg2"/>
                </a:solidFill>
                <a:latin typeface="Avenir Book" charset="0"/>
                <a:ea typeface="Avenir Book" charset="0"/>
                <a:cs typeface="Avenir Book" charset="0"/>
              </a:rPr>
              <a:t>+</a:t>
            </a:r>
            <a:endParaRPr lang="en-US" sz="2400" b="1" dirty="0">
              <a:solidFill>
                <a:schemeClr val="bg2"/>
              </a:solidFill>
              <a:latin typeface="Avenir Book" charset="0"/>
              <a:ea typeface="Avenir Book" charset="0"/>
              <a:cs typeface="Avenir Book" charset="0"/>
            </a:endParaRPr>
          </a:p>
        </p:txBody>
      </p:sp>
      <p:sp>
        <p:nvSpPr>
          <p:cNvPr id="27" name="Rectangle 26"/>
          <p:cNvSpPr/>
          <p:nvPr/>
        </p:nvSpPr>
        <p:spPr>
          <a:xfrm>
            <a:off x="1282405" y="4364214"/>
            <a:ext cx="6001816" cy="364936"/>
          </a:xfrm>
          <a:prstGeom prst="rect">
            <a:avLst/>
          </a:prstGeom>
          <a:noFill/>
          <a:ln w="19050">
            <a:noFill/>
          </a:ln>
        </p:spPr>
        <p:txBody>
          <a:bodyPr wrap="square" anchor="ctr" anchorCtr="0">
            <a:noAutofit/>
          </a:bodyPr>
          <a:lstStyle/>
          <a:p>
            <a:pPr algn="ctr">
              <a:lnSpc>
                <a:spcPts val="2100"/>
              </a:lnSpc>
            </a:pPr>
            <a:r>
              <a:rPr lang="en-US" sz="2000" b="1" dirty="0">
                <a:solidFill>
                  <a:schemeClr val="bg2"/>
                </a:solidFill>
                <a:latin typeface="Avenir Book" charset="0"/>
                <a:ea typeface="Avenir Book" charset="0"/>
                <a:cs typeface="Avenir Book" charset="0"/>
              </a:rPr>
              <a:t>Average cross validation results.</a:t>
            </a:r>
          </a:p>
        </p:txBody>
      </p:sp>
      <p:sp>
        <p:nvSpPr>
          <p:cNvPr id="24" name="Rectangle 23"/>
          <p:cNvSpPr/>
          <p:nvPr/>
        </p:nvSpPr>
        <p:spPr>
          <a:xfrm>
            <a:off x="2342983" y="4275912"/>
            <a:ext cx="3812719" cy="453238"/>
          </a:xfrm>
          <a:prstGeom prst="rect">
            <a:avLst/>
          </a:prstGeom>
          <a:solidFill>
            <a:schemeClr val="tx1"/>
          </a:solidFill>
          <a:ln w="19050">
            <a:noFill/>
          </a:ln>
        </p:spPr>
        <p:txBody>
          <a:bodyPr wrap="square" anchor="ctr" anchorCtr="0">
            <a:noAutofit/>
          </a:bodyPr>
          <a:lstStyle/>
          <a:p>
            <a:pPr algn="ctr">
              <a:lnSpc>
                <a:spcPts val="2100"/>
              </a:lnSpc>
            </a:pPr>
            <a:endParaRPr lang="en-US" sz="1600" b="1" dirty="0">
              <a:solidFill>
                <a:schemeClr val="bg2"/>
              </a:solidFill>
              <a:latin typeface="Avenir Book" charset="0"/>
              <a:ea typeface="Avenir Book" charset="0"/>
              <a:cs typeface="Avenir Book" charset="0"/>
            </a:endParaRPr>
          </a:p>
        </p:txBody>
      </p:sp>
    </p:spTree>
    <p:extLst>
      <p:ext uri="{BB962C8B-B14F-4D97-AF65-F5344CB8AC3E}">
        <p14:creationId xmlns:p14="http://schemas.microsoft.com/office/powerpoint/2010/main" val="209917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Beyond a Single Test Set: Cross Validation</a:t>
            </a:r>
          </a:p>
        </p:txBody>
      </p:sp>
      <p:sp>
        <p:nvSpPr>
          <p:cNvPr id="4" name="Rectangle 3"/>
          <p:cNvSpPr/>
          <p:nvPr/>
        </p:nvSpPr>
        <p:spPr>
          <a:xfrm>
            <a:off x="5783767" y="1130428"/>
            <a:ext cx="1500454" cy="453639"/>
          </a:xfrm>
          <a:prstGeom prst="rect">
            <a:avLst/>
          </a:prstGeom>
          <a:solidFill>
            <a:srgbClr val="C00000">
              <a:alpha val="50196"/>
            </a:srgbClr>
          </a:solidFill>
          <a:ln w="19050">
            <a:solidFill>
              <a:schemeClr val="bg1"/>
            </a:solidFill>
          </a:ln>
        </p:spPr>
        <p:txBody>
          <a:bodyPr wrap="square" anchor="ctr" anchorCtr="0">
            <a:noAutofit/>
          </a:bodyPr>
          <a:lstStyle/>
          <a:p>
            <a:pPr algn="ctr">
              <a:lnSpc>
                <a:spcPts val="2100"/>
              </a:lnSpc>
            </a:pPr>
            <a:r>
              <a:rPr lang="en-US" sz="1600" b="1" dirty="0">
                <a:solidFill>
                  <a:schemeClr val="bg2"/>
                </a:solidFill>
                <a:latin typeface="Avenir Book" charset="0"/>
                <a:ea typeface="Avenir Book" charset="0"/>
                <a:cs typeface="Avenir Book" charset="0"/>
              </a:rPr>
              <a:t>Test Split</a:t>
            </a:r>
          </a:p>
        </p:txBody>
      </p:sp>
      <p:sp>
        <p:nvSpPr>
          <p:cNvPr id="5" name="Rectangle 4"/>
          <p:cNvSpPr/>
          <p:nvPr/>
        </p:nvSpPr>
        <p:spPr>
          <a:xfrm>
            <a:off x="1282405" y="1130829"/>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6" name="Rectangle 5"/>
          <p:cNvSpPr/>
          <p:nvPr/>
        </p:nvSpPr>
        <p:spPr>
          <a:xfrm>
            <a:off x="2782859" y="1130829"/>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7" name="Rectangle 6"/>
          <p:cNvSpPr/>
          <p:nvPr/>
        </p:nvSpPr>
        <p:spPr>
          <a:xfrm>
            <a:off x="4283313" y="1130829"/>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9" name="Rectangle 8"/>
          <p:cNvSpPr/>
          <p:nvPr/>
        </p:nvSpPr>
        <p:spPr>
          <a:xfrm>
            <a:off x="4283313" y="1941131"/>
            <a:ext cx="1500454" cy="453639"/>
          </a:xfrm>
          <a:prstGeom prst="rect">
            <a:avLst/>
          </a:prstGeom>
          <a:solidFill>
            <a:srgbClr val="C00000">
              <a:alpha val="50196"/>
            </a:srgbClr>
          </a:solidFill>
          <a:ln w="19050">
            <a:solidFill>
              <a:schemeClr val="bg1"/>
            </a:solidFill>
          </a:ln>
        </p:spPr>
        <p:txBody>
          <a:bodyPr wrap="square" anchor="ctr" anchorCtr="0">
            <a:noAutofit/>
          </a:bodyPr>
          <a:lstStyle/>
          <a:p>
            <a:pPr algn="ctr">
              <a:lnSpc>
                <a:spcPts val="2100"/>
              </a:lnSpc>
            </a:pPr>
            <a:r>
              <a:rPr lang="en-US" sz="1600" b="1" dirty="0">
                <a:solidFill>
                  <a:schemeClr val="bg2"/>
                </a:solidFill>
                <a:latin typeface="Avenir Book" charset="0"/>
                <a:ea typeface="Avenir Book" charset="0"/>
                <a:cs typeface="Avenir Book" charset="0"/>
              </a:rPr>
              <a:t>Test Split</a:t>
            </a:r>
          </a:p>
        </p:txBody>
      </p:sp>
      <p:sp>
        <p:nvSpPr>
          <p:cNvPr id="10" name="Rectangle 9"/>
          <p:cNvSpPr/>
          <p:nvPr/>
        </p:nvSpPr>
        <p:spPr>
          <a:xfrm>
            <a:off x="1282405" y="1941532"/>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11" name="Rectangle 10"/>
          <p:cNvSpPr/>
          <p:nvPr/>
        </p:nvSpPr>
        <p:spPr>
          <a:xfrm>
            <a:off x="2782859" y="1941532"/>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12" name="Rectangle 11"/>
          <p:cNvSpPr/>
          <p:nvPr/>
        </p:nvSpPr>
        <p:spPr>
          <a:xfrm>
            <a:off x="5783767" y="1941532"/>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13" name="Rectangle 12"/>
          <p:cNvSpPr/>
          <p:nvPr/>
        </p:nvSpPr>
        <p:spPr>
          <a:xfrm>
            <a:off x="2782859" y="2742407"/>
            <a:ext cx="1500454" cy="453639"/>
          </a:xfrm>
          <a:prstGeom prst="rect">
            <a:avLst/>
          </a:prstGeom>
          <a:solidFill>
            <a:srgbClr val="C00000">
              <a:alpha val="50196"/>
            </a:srgbClr>
          </a:solidFill>
          <a:ln w="19050">
            <a:solidFill>
              <a:schemeClr val="bg1"/>
            </a:solidFill>
          </a:ln>
        </p:spPr>
        <p:txBody>
          <a:bodyPr wrap="square" anchor="ctr" anchorCtr="0">
            <a:noAutofit/>
          </a:bodyPr>
          <a:lstStyle/>
          <a:p>
            <a:pPr algn="ctr">
              <a:lnSpc>
                <a:spcPts val="2100"/>
              </a:lnSpc>
            </a:pPr>
            <a:r>
              <a:rPr lang="en-US" sz="1600" b="1" dirty="0">
                <a:solidFill>
                  <a:schemeClr val="bg2"/>
                </a:solidFill>
                <a:latin typeface="Avenir Book" charset="0"/>
                <a:ea typeface="Avenir Book" charset="0"/>
                <a:cs typeface="Avenir Book" charset="0"/>
              </a:rPr>
              <a:t>Test Split</a:t>
            </a:r>
          </a:p>
        </p:txBody>
      </p:sp>
      <p:sp>
        <p:nvSpPr>
          <p:cNvPr id="16" name="Rectangle 15"/>
          <p:cNvSpPr/>
          <p:nvPr/>
        </p:nvSpPr>
        <p:spPr>
          <a:xfrm>
            <a:off x="1282405" y="2742808"/>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17" name="Rectangle 16"/>
          <p:cNvSpPr/>
          <p:nvPr/>
        </p:nvSpPr>
        <p:spPr>
          <a:xfrm>
            <a:off x="4283313" y="2742808"/>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18" name="Rectangle 17"/>
          <p:cNvSpPr/>
          <p:nvPr/>
        </p:nvSpPr>
        <p:spPr>
          <a:xfrm>
            <a:off x="5783767" y="2742808"/>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19" name="Rectangle 18"/>
          <p:cNvSpPr/>
          <p:nvPr/>
        </p:nvSpPr>
        <p:spPr>
          <a:xfrm>
            <a:off x="1282405" y="3553110"/>
            <a:ext cx="1500454" cy="453639"/>
          </a:xfrm>
          <a:prstGeom prst="rect">
            <a:avLst/>
          </a:prstGeom>
          <a:solidFill>
            <a:srgbClr val="C00000">
              <a:alpha val="50196"/>
            </a:srgbClr>
          </a:solidFill>
          <a:ln w="19050">
            <a:solidFill>
              <a:schemeClr val="bg1"/>
            </a:solidFill>
          </a:ln>
        </p:spPr>
        <p:txBody>
          <a:bodyPr wrap="square" anchor="ctr" anchorCtr="0">
            <a:noAutofit/>
          </a:bodyPr>
          <a:lstStyle/>
          <a:p>
            <a:pPr algn="ctr">
              <a:lnSpc>
                <a:spcPts val="2100"/>
              </a:lnSpc>
            </a:pPr>
            <a:r>
              <a:rPr lang="en-US" sz="1600" b="1" dirty="0">
                <a:solidFill>
                  <a:schemeClr val="bg2"/>
                </a:solidFill>
                <a:latin typeface="Avenir Book" charset="0"/>
                <a:ea typeface="Avenir Book" charset="0"/>
                <a:cs typeface="Avenir Book" charset="0"/>
              </a:rPr>
              <a:t>Test Split</a:t>
            </a:r>
          </a:p>
        </p:txBody>
      </p:sp>
      <p:sp>
        <p:nvSpPr>
          <p:cNvPr id="20" name="Rectangle 19"/>
          <p:cNvSpPr/>
          <p:nvPr/>
        </p:nvSpPr>
        <p:spPr>
          <a:xfrm>
            <a:off x="2782859" y="3553511"/>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21" name="Rectangle 20"/>
          <p:cNvSpPr/>
          <p:nvPr/>
        </p:nvSpPr>
        <p:spPr>
          <a:xfrm>
            <a:off x="4283313" y="3553511"/>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22" name="Rectangle 21"/>
          <p:cNvSpPr/>
          <p:nvPr/>
        </p:nvSpPr>
        <p:spPr>
          <a:xfrm>
            <a:off x="5783767" y="3553511"/>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23" name="Rectangle 22"/>
          <p:cNvSpPr/>
          <p:nvPr/>
        </p:nvSpPr>
        <p:spPr>
          <a:xfrm>
            <a:off x="4100409" y="1617671"/>
            <a:ext cx="365807" cy="364936"/>
          </a:xfrm>
          <a:prstGeom prst="rect">
            <a:avLst/>
          </a:prstGeom>
          <a:noFill/>
          <a:ln w="19050">
            <a:noFill/>
          </a:ln>
        </p:spPr>
        <p:txBody>
          <a:bodyPr wrap="square" anchor="ctr" anchorCtr="0">
            <a:noAutofit/>
          </a:bodyPr>
          <a:lstStyle/>
          <a:p>
            <a:pPr algn="ctr">
              <a:lnSpc>
                <a:spcPts val="2100"/>
              </a:lnSpc>
            </a:pPr>
            <a:r>
              <a:rPr lang="en-US" sz="2400" b="1">
                <a:solidFill>
                  <a:schemeClr val="bg2"/>
                </a:solidFill>
                <a:latin typeface="Avenir Book" charset="0"/>
                <a:ea typeface="Avenir Book" charset="0"/>
                <a:cs typeface="Avenir Book" charset="0"/>
              </a:rPr>
              <a:t>+</a:t>
            </a:r>
            <a:endParaRPr lang="en-US" sz="2400" b="1" dirty="0">
              <a:solidFill>
                <a:schemeClr val="bg2"/>
              </a:solidFill>
              <a:latin typeface="Avenir Book" charset="0"/>
              <a:ea typeface="Avenir Book" charset="0"/>
              <a:cs typeface="Avenir Book" charset="0"/>
            </a:endParaRPr>
          </a:p>
        </p:txBody>
      </p:sp>
      <p:sp>
        <p:nvSpPr>
          <p:cNvPr id="25" name="Rectangle 24"/>
          <p:cNvSpPr/>
          <p:nvPr/>
        </p:nvSpPr>
        <p:spPr>
          <a:xfrm>
            <a:off x="4100409" y="2404774"/>
            <a:ext cx="365807" cy="364936"/>
          </a:xfrm>
          <a:prstGeom prst="rect">
            <a:avLst/>
          </a:prstGeom>
          <a:noFill/>
          <a:ln w="19050">
            <a:noFill/>
          </a:ln>
        </p:spPr>
        <p:txBody>
          <a:bodyPr wrap="square" anchor="ctr" anchorCtr="0">
            <a:noAutofit/>
          </a:bodyPr>
          <a:lstStyle/>
          <a:p>
            <a:pPr algn="ctr">
              <a:lnSpc>
                <a:spcPts val="2100"/>
              </a:lnSpc>
            </a:pPr>
            <a:r>
              <a:rPr lang="en-US" sz="2400" b="1">
                <a:solidFill>
                  <a:schemeClr val="bg2"/>
                </a:solidFill>
                <a:latin typeface="Avenir Book" charset="0"/>
                <a:ea typeface="Avenir Book" charset="0"/>
                <a:cs typeface="Avenir Book" charset="0"/>
              </a:rPr>
              <a:t>+</a:t>
            </a:r>
            <a:endParaRPr lang="en-US" sz="2400" b="1" dirty="0">
              <a:solidFill>
                <a:schemeClr val="bg2"/>
              </a:solidFill>
              <a:latin typeface="Avenir Book" charset="0"/>
              <a:ea typeface="Avenir Book" charset="0"/>
              <a:cs typeface="Avenir Book" charset="0"/>
            </a:endParaRPr>
          </a:p>
        </p:txBody>
      </p:sp>
      <p:sp>
        <p:nvSpPr>
          <p:cNvPr id="26" name="Rectangle 25"/>
          <p:cNvSpPr/>
          <p:nvPr/>
        </p:nvSpPr>
        <p:spPr>
          <a:xfrm>
            <a:off x="4100409" y="3207028"/>
            <a:ext cx="365807" cy="364936"/>
          </a:xfrm>
          <a:prstGeom prst="rect">
            <a:avLst/>
          </a:prstGeom>
          <a:noFill/>
          <a:ln w="19050">
            <a:noFill/>
          </a:ln>
        </p:spPr>
        <p:txBody>
          <a:bodyPr wrap="square" anchor="ctr" anchorCtr="0">
            <a:noAutofit/>
          </a:bodyPr>
          <a:lstStyle/>
          <a:p>
            <a:pPr algn="ctr">
              <a:lnSpc>
                <a:spcPts val="2100"/>
              </a:lnSpc>
            </a:pPr>
            <a:r>
              <a:rPr lang="en-US" sz="2400" b="1">
                <a:solidFill>
                  <a:schemeClr val="bg2"/>
                </a:solidFill>
                <a:latin typeface="Avenir Book" charset="0"/>
                <a:ea typeface="Avenir Book" charset="0"/>
                <a:cs typeface="Avenir Book" charset="0"/>
              </a:rPr>
              <a:t>+</a:t>
            </a:r>
            <a:endParaRPr lang="en-US" sz="2400" b="1" dirty="0">
              <a:solidFill>
                <a:schemeClr val="bg2"/>
              </a:solidFill>
              <a:latin typeface="Avenir Book" charset="0"/>
              <a:ea typeface="Avenir Book" charset="0"/>
              <a:cs typeface="Avenir Book" charset="0"/>
            </a:endParaRPr>
          </a:p>
        </p:txBody>
      </p:sp>
      <p:sp>
        <p:nvSpPr>
          <p:cNvPr id="27" name="Rectangle 26"/>
          <p:cNvSpPr/>
          <p:nvPr/>
        </p:nvSpPr>
        <p:spPr>
          <a:xfrm>
            <a:off x="1282405" y="4364214"/>
            <a:ext cx="6001816" cy="364936"/>
          </a:xfrm>
          <a:prstGeom prst="rect">
            <a:avLst/>
          </a:prstGeom>
          <a:noFill/>
          <a:ln w="19050">
            <a:noFill/>
          </a:ln>
        </p:spPr>
        <p:txBody>
          <a:bodyPr wrap="square" anchor="ctr" anchorCtr="0">
            <a:noAutofit/>
          </a:bodyPr>
          <a:lstStyle/>
          <a:p>
            <a:pPr algn="ctr">
              <a:lnSpc>
                <a:spcPts val="2100"/>
              </a:lnSpc>
            </a:pPr>
            <a:r>
              <a:rPr lang="en-US" sz="2000" b="1" dirty="0">
                <a:solidFill>
                  <a:schemeClr val="bg2"/>
                </a:solidFill>
                <a:latin typeface="Avenir Book" charset="0"/>
                <a:ea typeface="Avenir Book" charset="0"/>
                <a:cs typeface="Avenir Book" charset="0"/>
              </a:rPr>
              <a:t>Average cross validation results.</a:t>
            </a:r>
          </a:p>
        </p:txBody>
      </p:sp>
    </p:spTree>
    <p:extLst>
      <p:ext uri="{BB962C8B-B14F-4D97-AF65-F5344CB8AC3E}">
        <p14:creationId xmlns:p14="http://schemas.microsoft.com/office/powerpoint/2010/main" val="7095409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Model Complexity vs Error</a:t>
            </a:r>
          </a:p>
        </p:txBody>
      </p:sp>
      <p:sp>
        <p:nvSpPr>
          <p:cNvPr id="2" name="Down Arrow 1"/>
          <p:cNvSpPr/>
          <p:nvPr/>
        </p:nvSpPr>
        <p:spPr>
          <a:xfrm rot="2231086">
            <a:off x="5138719" y="2067959"/>
            <a:ext cx="782769" cy="1201016"/>
          </a:xfrm>
          <a:prstGeom prst="downArrow">
            <a:avLst/>
          </a:prstGeom>
          <a:solidFill>
            <a:srgbClr val="C00000">
              <a:alpha val="5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758935" y="1527141"/>
            <a:ext cx="4584475" cy="2196447"/>
            <a:chOff x="758935" y="1527141"/>
            <a:chExt cx="4584475" cy="2196447"/>
          </a:xfrm>
        </p:grpSpPr>
        <p:cxnSp>
          <p:nvCxnSpPr>
            <p:cNvPr id="19" name="Straight Arrow Connector 18"/>
            <p:cNvCxnSpPr/>
            <p:nvPr/>
          </p:nvCxnSpPr>
          <p:spPr>
            <a:xfrm flipV="1">
              <a:off x="1187777" y="1527142"/>
              <a:ext cx="0" cy="219644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187777" y="3714161"/>
              <a:ext cx="3591613"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Freeform 20"/>
            <p:cNvSpPr/>
            <p:nvPr/>
          </p:nvSpPr>
          <p:spPr>
            <a:xfrm>
              <a:off x="1668544" y="1593130"/>
              <a:ext cx="1762813" cy="1408370"/>
            </a:xfrm>
            <a:custGeom>
              <a:avLst/>
              <a:gdLst>
                <a:gd name="connsiteX0" fmla="*/ 0 w 1762813"/>
                <a:gd name="connsiteY0" fmla="*/ 0 h 1408370"/>
                <a:gd name="connsiteX1" fmla="*/ 348792 w 1762813"/>
                <a:gd name="connsiteY1" fmla="*/ 1244338 h 1408370"/>
                <a:gd name="connsiteX2" fmla="*/ 876693 w 1762813"/>
                <a:gd name="connsiteY2" fmla="*/ 1338606 h 1408370"/>
                <a:gd name="connsiteX3" fmla="*/ 1442301 w 1762813"/>
                <a:gd name="connsiteY3" fmla="*/ 725864 h 1408370"/>
                <a:gd name="connsiteX4" fmla="*/ 1762813 w 1762813"/>
                <a:gd name="connsiteY4" fmla="*/ 94268 h 1408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813" h="1408370">
                  <a:moveTo>
                    <a:pt x="0" y="0"/>
                  </a:moveTo>
                  <a:cubicBezTo>
                    <a:pt x="101338" y="510618"/>
                    <a:pt x="202677" y="1021237"/>
                    <a:pt x="348792" y="1244338"/>
                  </a:cubicBezTo>
                  <a:cubicBezTo>
                    <a:pt x="494908" y="1467439"/>
                    <a:pt x="694442" y="1425018"/>
                    <a:pt x="876693" y="1338606"/>
                  </a:cubicBezTo>
                  <a:cubicBezTo>
                    <a:pt x="1058945" y="1252194"/>
                    <a:pt x="1294614" y="933254"/>
                    <a:pt x="1442301" y="725864"/>
                  </a:cubicBezTo>
                  <a:cubicBezTo>
                    <a:pt x="1589988" y="518474"/>
                    <a:pt x="1696825" y="133546"/>
                    <a:pt x="1762813" y="94268"/>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1480008" y="1583703"/>
              <a:ext cx="2790334" cy="1960775"/>
            </a:xfrm>
            <a:custGeom>
              <a:avLst/>
              <a:gdLst>
                <a:gd name="connsiteX0" fmla="*/ 0 w 2790334"/>
                <a:gd name="connsiteY0" fmla="*/ 0 h 1960775"/>
                <a:gd name="connsiteX1" fmla="*/ 263951 w 2790334"/>
                <a:gd name="connsiteY1" fmla="*/ 1102936 h 1960775"/>
                <a:gd name="connsiteX2" fmla="*/ 678730 w 2790334"/>
                <a:gd name="connsiteY2" fmla="*/ 1630837 h 1960775"/>
                <a:gd name="connsiteX3" fmla="*/ 1329180 w 2790334"/>
                <a:gd name="connsiteY3" fmla="*/ 1875934 h 1960775"/>
                <a:gd name="connsiteX4" fmla="*/ 2790334 w 2790334"/>
                <a:gd name="connsiteY4" fmla="*/ 1960775 h 1960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0334" h="1960775">
                  <a:moveTo>
                    <a:pt x="0" y="0"/>
                  </a:moveTo>
                  <a:cubicBezTo>
                    <a:pt x="75414" y="415565"/>
                    <a:pt x="150829" y="831130"/>
                    <a:pt x="263951" y="1102936"/>
                  </a:cubicBezTo>
                  <a:cubicBezTo>
                    <a:pt x="377073" y="1374742"/>
                    <a:pt x="501192" y="1502004"/>
                    <a:pt x="678730" y="1630837"/>
                  </a:cubicBezTo>
                  <a:cubicBezTo>
                    <a:pt x="856268" y="1759670"/>
                    <a:pt x="977246" y="1820944"/>
                    <a:pt x="1329180" y="1875934"/>
                  </a:cubicBezTo>
                  <a:cubicBezTo>
                    <a:pt x="1681114" y="1930924"/>
                    <a:pt x="2790334" y="1960775"/>
                    <a:pt x="2790334" y="19607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rot="16200000">
              <a:off x="-103243" y="2389319"/>
              <a:ext cx="2177593" cy="453238"/>
            </a:xfrm>
            <a:prstGeom prst="rect">
              <a:avLst/>
            </a:prstGeom>
            <a:noFill/>
            <a:ln w="19050">
              <a:noFill/>
            </a:ln>
          </p:spPr>
          <p:txBody>
            <a:bodyPr wrap="square" anchor="ctr" anchorCtr="0">
              <a:noAutofit/>
            </a:bodyPr>
            <a:lstStyle/>
            <a:p>
              <a:pPr algn="ctr">
                <a:lnSpc>
                  <a:spcPts val="2100"/>
                </a:lnSpc>
              </a:pPr>
              <a:r>
                <a:rPr lang="en-US" sz="1600" dirty="0">
                  <a:solidFill>
                    <a:schemeClr val="bg2"/>
                  </a:solidFill>
                  <a:latin typeface="Avenir Book" charset="0"/>
                  <a:ea typeface="Avenir Book" charset="0"/>
                  <a:cs typeface="Avenir Book" charset="0"/>
                </a:rPr>
                <a:t>error</a:t>
              </a:r>
            </a:p>
          </p:txBody>
        </p:sp>
        <mc:AlternateContent xmlns:mc="http://schemas.openxmlformats.org/markup-compatibility/2006" xmlns:a14="http://schemas.microsoft.com/office/drawing/2010/main">
          <mc:Choice Requires="a14">
            <p:sp>
              <p:nvSpPr>
                <p:cNvPr id="24" name="Rectangle 23"/>
                <p:cNvSpPr/>
                <p:nvPr/>
              </p:nvSpPr>
              <p:spPr>
                <a:xfrm>
                  <a:off x="3257735" y="1883944"/>
                  <a:ext cx="2085675" cy="453238"/>
                </a:xfrm>
                <a:prstGeom prst="rect">
                  <a:avLst/>
                </a:prstGeom>
                <a:noFill/>
                <a:ln w="19050">
                  <a:noFill/>
                </a:ln>
              </p:spPr>
              <p:txBody>
                <a:bodyPr wrap="square" anchor="ctr" anchorCtr="0">
                  <a:noAutofit/>
                </a:bodyPr>
                <a:lstStyle/>
                <a:p>
                  <a:pPr>
                    <a:lnSpc>
                      <a:spcPts val="2100"/>
                    </a:lnSpc>
                  </a:pPr>
                  <a14:m>
                    <m:oMath xmlns:m="http://schemas.openxmlformats.org/officeDocument/2006/math">
                      <m:sSub>
                        <m:sSubPr>
                          <m:ctrlPr>
                            <a:rPr lang="en-US" sz="2000" i="1" smtClean="0">
                              <a:latin typeface="Cambria Math" panose="02040503050406030204" pitchFamily="18" charset="0"/>
                              <a:ea typeface="Avenir Book" charset="0"/>
                              <a:cs typeface="Avenir Book" charset="0"/>
                            </a:rPr>
                          </m:ctrlPr>
                        </m:sSubPr>
                        <m:e>
                          <m:r>
                            <a:rPr lang="en-US" sz="2000" b="0" i="1" smtClean="0">
                              <a:latin typeface="Cambria Math" charset="0"/>
                              <a:ea typeface="Avenir Book" charset="0"/>
                              <a:cs typeface="Avenir Book" charset="0"/>
                            </a:rPr>
                            <m:t>𝐽</m:t>
                          </m:r>
                        </m:e>
                        <m:sub>
                          <m:r>
                            <a:rPr lang="en-US" sz="2000" b="0" i="1" smtClean="0">
                              <a:latin typeface="Cambria Math" charset="0"/>
                              <a:ea typeface="Avenir Book" charset="0"/>
                              <a:cs typeface="Avenir Book" charset="0"/>
                            </a:rPr>
                            <m:t>𝑐𝑣</m:t>
                          </m:r>
                        </m:sub>
                      </m:sSub>
                      <m:d>
                        <m:dPr>
                          <m:ctrlPr>
                            <a:rPr lang="en-US" sz="2000" i="1">
                              <a:latin typeface="Cambria Math" panose="02040503050406030204" pitchFamily="18" charset="0"/>
                              <a:ea typeface="Avenir Book" charset="0"/>
                              <a:cs typeface="Avenir Book" charset="0"/>
                            </a:rPr>
                          </m:ctrlPr>
                        </m:dPr>
                        <m:e>
                          <m:r>
                            <a:rPr lang="en-US" sz="2000" i="1" smtClean="0">
                              <a:latin typeface="Cambria Math" charset="0"/>
                              <a:ea typeface="Cambria Math" charset="0"/>
                              <a:cs typeface="Cambria Math" charset="0"/>
                            </a:rPr>
                            <m:t>𝜃</m:t>
                          </m:r>
                        </m:e>
                      </m:d>
                    </m:oMath>
                  </a14:m>
                  <a:r>
                    <a:rPr lang="en-US" sz="2800" b="1" dirty="0">
                      <a:solidFill>
                        <a:schemeClr val="bg2"/>
                      </a:solidFill>
                      <a:latin typeface="Avenir Book" charset="0"/>
                      <a:ea typeface="Avenir Book" charset="0"/>
                      <a:cs typeface="Avenir Book" charset="0"/>
                    </a:rPr>
                    <a:t> </a:t>
                  </a:r>
                </a:p>
                <a:p>
                  <a:pPr>
                    <a:lnSpc>
                      <a:spcPts val="2100"/>
                    </a:lnSpc>
                  </a:pPr>
                  <a:r>
                    <a:rPr lang="en-US" sz="1600" dirty="0">
                      <a:solidFill>
                        <a:schemeClr val="bg2"/>
                      </a:solidFill>
                      <a:latin typeface="Avenir Book" charset="0"/>
                      <a:ea typeface="Avenir Book" charset="0"/>
                      <a:cs typeface="Avenir Book" charset="0"/>
                    </a:rPr>
                    <a:t>cross validation error</a:t>
                  </a:r>
                </a:p>
              </p:txBody>
            </p:sp>
          </mc:Choice>
          <mc:Fallback xmlns="">
            <p:sp>
              <p:nvSpPr>
                <p:cNvPr id="24" name="Rectangle 23"/>
                <p:cNvSpPr>
                  <a:spLocks noRot="1" noChangeAspect="1" noMove="1" noResize="1" noEditPoints="1" noAdjustHandles="1" noChangeArrowheads="1" noChangeShapeType="1" noTextEdit="1"/>
                </p:cNvSpPr>
                <p:nvPr/>
              </p:nvSpPr>
              <p:spPr>
                <a:xfrm>
                  <a:off x="3257735" y="1883944"/>
                  <a:ext cx="2085675" cy="453238"/>
                </a:xfrm>
                <a:prstGeom prst="rect">
                  <a:avLst/>
                </a:prstGeom>
                <a:blipFill rotWithShape="0">
                  <a:blip r:embed="rId3"/>
                  <a:stretch>
                    <a:fillRect l="-1458" t="-9459" r="-875" b="-36486"/>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2973528" y="2934909"/>
                  <a:ext cx="2085675" cy="453238"/>
                </a:xfrm>
                <a:prstGeom prst="rect">
                  <a:avLst/>
                </a:prstGeom>
                <a:noFill/>
                <a:ln w="19050">
                  <a:noFill/>
                </a:ln>
              </p:spPr>
              <p:txBody>
                <a:bodyPr wrap="square" anchor="ctr" anchorCtr="0">
                  <a:noAutofit/>
                </a:bodyPr>
                <a:lstStyle/>
                <a:p>
                  <a:pPr>
                    <a:lnSpc>
                      <a:spcPts val="2100"/>
                    </a:lnSpc>
                  </a:pPr>
                  <a14:m>
                    <m:oMath xmlns:m="http://schemas.openxmlformats.org/officeDocument/2006/math">
                      <m:sSub>
                        <m:sSubPr>
                          <m:ctrlPr>
                            <a:rPr lang="en-US" sz="2000" i="1" smtClean="0">
                              <a:latin typeface="Cambria Math" panose="02040503050406030204" pitchFamily="18" charset="0"/>
                              <a:ea typeface="Avenir Book" charset="0"/>
                              <a:cs typeface="Avenir Book" charset="0"/>
                            </a:rPr>
                          </m:ctrlPr>
                        </m:sSubPr>
                        <m:e>
                          <m:r>
                            <a:rPr lang="en-US" sz="2000" b="0" i="1" smtClean="0">
                              <a:latin typeface="Cambria Math" charset="0"/>
                              <a:ea typeface="Avenir Book" charset="0"/>
                              <a:cs typeface="Avenir Book" charset="0"/>
                            </a:rPr>
                            <m:t>𝐽</m:t>
                          </m:r>
                        </m:e>
                        <m:sub>
                          <m:r>
                            <a:rPr lang="en-US" sz="2000" b="0" i="1" smtClean="0">
                              <a:latin typeface="Cambria Math" charset="0"/>
                              <a:ea typeface="Avenir Book" charset="0"/>
                              <a:cs typeface="Avenir Book" charset="0"/>
                            </a:rPr>
                            <m:t>𝑡𝑟𝑎𝑖𝑛</m:t>
                          </m:r>
                        </m:sub>
                      </m:sSub>
                      <m:d>
                        <m:dPr>
                          <m:ctrlPr>
                            <a:rPr lang="en-US" sz="2000" i="1">
                              <a:latin typeface="Cambria Math" panose="02040503050406030204" pitchFamily="18" charset="0"/>
                              <a:ea typeface="Avenir Book" charset="0"/>
                              <a:cs typeface="Avenir Book" charset="0"/>
                            </a:rPr>
                          </m:ctrlPr>
                        </m:dPr>
                        <m:e>
                          <m:r>
                            <a:rPr lang="en-US" sz="2000" i="1" smtClean="0">
                              <a:latin typeface="Cambria Math" charset="0"/>
                              <a:ea typeface="Cambria Math" charset="0"/>
                              <a:cs typeface="Cambria Math" charset="0"/>
                            </a:rPr>
                            <m:t>𝜃</m:t>
                          </m:r>
                        </m:e>
                      </m:d>
                    </m:oMath>
                  </a14:m>
                  <a:r>
                    <a:rPr lang="en-US" sz="2800" b="1" dirty="0">
                      <a:solidFill>
                        <a:schemeClr val="bg2"/>
                      </a:solidFill>
                      <a:latin typeface="Avenir Book" charset="0"/>
                      <a:ea typeface="Avenir Book" charset="0"/>
                      <a:cs typeface="Avenir Book" charset="0"/>
                    </a:rPr>
                    <a:t> </a:t>
                  </a:r>
                </a:p>
                <a:p>
                  <a:pPr>
                    <a:lnSpc>
                      <a:spcPts val="2100"/>
                    </a:lnSpc>
                  </a:pPr>
                  <a:r>
                    <a:rPr lang="en-US" sz="1600" dirty="0">
                      <a:solidFill>
                        <a:schemeClr val="bg2"/>
                      </a:solidFill>
                      <a:latin typeface="Avenir Book" charset="0"/>
                      <a:ea typeface="Avenir Book" charset="0"/>
                      <a:cs typeface="Avenir Book" charset="0"/>
                    </a:rPr>
                    <a:t>training error</a:t>
                  </a:r>
                </a:p>
              </p:txBody>
            </p:sp>
          </mc:Choice>
          <mc:Fallback xmlns="">
            <p:sp>
              <p:nvSpPr>
                <p:cNvPr id="25" name="Rectangle 24"/>
                <p:cNvSpPr>
                  <a:spLocks noRot="1" noChangeAspect="1" noMove="1" noResize="1" noEditPoints="1" noAdjustHandles="1" noChangeArrowheads="1" noChangeShapeType="1" noTextEdit="1"/>
                </p:cNvSpPr>
                <p:nvPr/>
              </p:nvSpPr>
              <p:spPr>
                <a:xfrm>
                  <a:off x="2973528" y="2934909"/>
                  <a:ext cx="2085675" cy="453238"/>
                </a:xfrm>
                <a:prstGeom prst="rect">
                  <a:avLst/>
                </a:prstGeom>
                <a:blipFill rotWithShape="0">
                  <a:blip r:embed="rId4"/>
                  <a:stretch>
                    <a:fillRect l="-1754" t="-8000" b="-34667"/>
                  </a:stretch>
                </a:blipFill>
                <a:ln w="19050">
                  <a:noFill/>
                </a:ln>
              </p:spPr>
              <p:txBody>
                <a:bodyPr/>
                <a:lstStyle/>
                <a:p>
                  <a:r>
                    <a:rPr lang="en-US">
                      <a:noFill/>
                    </a:rPr>
                    <a:t> </a:t>
                  </a:r>
                </a:p>
              </p:txBody>
            </p:sp>
          </mc:Fallback>
        </mc:AlternateContent>
      </p:grpSp>
    </p:spTree>
    <p:extLst>
      <p:ext uri="{BB962C8B-B14F-4D97-AF65-F5344CB8AC3E}">
        <p14:creationId xmlns:p14="http://schemas.microsoft.com/office/powerpoint/2010/main" val="10040861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Model Complexity vs Error</a:t>
            </a:r>
          </a:p>
        </p:txBody>
      </p:sp>
      <p:sp>
        <p:nvSpPr>
          <p:cNvPr id="2" name="Down Arrow 1"/>
          <p:cNvSpPr/>
          <p:nvPr/>
        </p:nvSpPr>
        <p:spPr>
          <a:xfrm rot="3201776">
            <a:off x="5007981" y="630773"/>
            <a:ext cx="782769" cy="1127893"/>
          </a:xfrm>
          <a:prstGeom prst="downArrow">
            <a:avLst/>
          </a:prstGeom>
          <a:solidFill>
            <a:srgbClr val="C00000">
              <a:alpha val="5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758935" y="1527141"/>
            <a:ext cx="4584475" cy="2196447"/>
            <a:chOff x="758935" y="1527141"/>
            <a:chExt cx="4584475" cy="2196447"/>
          </a:xfrm>
        </p:grpSpPr>
        <p:cxnSp>
          <p:nvCxnSpPr>
            <p:cNvPr id="15" name="Straight Arrow Connector 14"/>
            <p:cNvCxnSpPr/>
            <p:nvPr/>
          </p:nvCxnSpPr>
          <p:spPr>
            <a:xfrm flipV="1">
              <a:off x="1187777" y="1527142"/>
              <a:ext cx="0" cy="219644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187777" y="3714161"/>
              <a:ext cx="3591613"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1668544" y="1593130"/>
              <a:ext cx="1762813" cy="1408370"/>
            </a:xfrm>
            <a:custGeom>
              <a:avLst/>
              <a:gdLst>
                <a:gd name="connsiteX0" fmla="*/ 0 w 1762813"/>
                <a:gd name="connsiteY0" fmla="*/ 0 h 1408370"/>
                <a:gd name="connsiteX1" fmla="*/ 348792 w 1762813"/>
                <a:gd name="connsiteY1" fmla="*/ 1244338 h 1408370"/>
                <a:gd name="connsiteX2" fmla="*/ 876693 w 1762813"/>
                <a:gd name="connsiteY2" fmla="*/ 1338606 h 1408370"/>
                <a:gd name="connsiteX3" fmla="*/ 1442301 w 1762813"/>
                <a:gd name="connsiteY3" fmla="*/ 725864 h 1408370"/>
                <a:gd name="connsiteX4" fmla="*/ 1762813 w 1762813"/>
                <a:gd name="connsiteY4" fmla="*/ 94268 h 1408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813" h="1408370">
                  <a:moveTo>
                    <a:pt x="0" y="0"/>
                  </a:moveTo>
                  <a:cubicBezTo>
                    <a:pt x="101338" y="510618"/>
                    <a:pt x="202677" y="1021237"/>
                    <a:pt x="348792" y="1244338"/>
                  </a:cubicBezTo>
                  <a:cubicBezTo>
                    <a:pt x="494908" y="1467439"/>
                    <a:pt x="694442" y="1425018"/>
                    <a:pt x="876693" y="1338606"/>
                  </a:cubicBezTo>
                  <a:cubicBezTo>
                    <a:pt x="1058945" y="1252194"/>
                    <a:pt x="1294614" y="933254"/>
                    <a:pt x="1442301" y="725864"/>
                  </a:cubicBezTo>
                  <a:cubicBezTo>
                    <a:pt x="1589988" y="518474"/>
                    <a:pt x="1696825" y="133546"/>
                    <a:pt x="1762813" y="94268"/>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1480008" y="1583703"/>
              <a:ext cx="2790334" cy="1960775"/>
            </a:xfrm>
            <a:custGeom>
              <a:avLst/>
              <a:gdLst>
                <a:gd name="connsiteX0" fmla="*/ 0 w 2790334"/>
                <a:gd name="connsiteY0" fmla="*/ 0 h 1960775"/>
                <a:gd name="connsiteX1" fmla="*/ 263951 w 2790334"/>
                <a:gd name="connsiteY1" fmla="*/ 1102936 h 1960775"/>
                <a:gd name="connsiteX2" fmla="*/ 678730 w 2790334"/>
                <a:gd name="connsiteY2" fmla="*/ 1630837 h 1960775"/>
                <a:gd name="connsiteX3" fmla="*/ 1329180 w 2790334"/>
                <a:gd name="connsiteY3" fmla="*/ 1875934 h 1960775"/>
                <a:gd name="connsiteX4" fmla="*/ 2790334 w 2790334"/>
                <a:gd name="connsiteY4" fmla="*/ 1960775 h 1960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0334" h="1960775">
                  <a:moveTo>
                    <a:pt x="0" y="0"/>
                  </a:moveTo>
                  <a:cubicBezTo>
                    <a:pt x="75414" y="415565"/>
                    <a:pt x="150829" y="831130"/>
                    <a:pt x="263951" y="1102936"/>
                  </a:cubicBezTo>
                  <a:cubicBezTo>
                    <a:pt x="377073" y="1374742"/>
                    <a:pt x="501192" y="1502004"/>
                    <a:pt x="678730" y="1630837"/>
                  </a:cubicBezTo>
                  <a:cubicBezTo>
                    <a:pt x="856268" y="1759670"/>
                    <a:pt x="977246" y="1820944"/>
                    <a:pt x="1329180" y="1875934"/>
                  </a:cubicBezTo>
                  <a:cubicBezTo>
                    <a:pt x="1681114" y="1930924"/>
                    <a:pt x="2790334" y="1960775"/>
                    <a:pt x="2790334" y="19607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16200000">
              <a:off x="-103243" y="2389319"/>
              <a:ext cx="2177593" cy="453238"/>
            </a:xfrm>
            <a:prstGeom prst="rect">
              <a:avLst/>
            </a:prstGeom>
            <a:noFill/>
            <a:ln w="19050">
              <a:noFill/>
            </a:ln>
          </p:spPr>
          <p:txBody>
            <a:bodyPr wrap="square" anchor="ctr" anchorCtr="0">
              <a:noAutofit/>
            </a:bodyPr>
            <a:lstStyle/>
            <a:p>
              <a:pPr algn="ctr">
                <a:lnSpc>
                  <a:spcPts val="2100"/>
                </a:lnSpc>
              </a:pPr>
              <a:r>
                <a:rPr lang="en-US" sz="1600" dirty="0">
                  <a:solidFill>
                    <a:schemeClr val="bg2"/>
                  </a:solidFill>
                  <a:latin typeface="Avenir Book" charset="0"/>
                  <a:ea typeface="Avenir Book" charset="0"/>
                  <a:cs typeface="Avenir Book" charset="0"/>
                </a:rPr>
                <a:t>error</a:t>
              </a:r>
            </a:p>
          </p:txBody>
        </p:sp>
        <mc:AlternateContent xmlns:mc="http://schemas.openxmlformats.org/markup-compatibility/2006" xmlns:a14="http://schemas.microsoft.com/office/drawing/2010/main">
          <mc:Choice Requires="a14">
            <p:sp>
              <p:nvSpPr>
                <p:cNvPr id="20" name="Rectangle 19"/>
                <p:cNvSpPr/>
                <p:nvPr/>
              </p:nvSpPr>
              <p:spPr>
                <a:xfrm>
                  <a:off x="3257735" y="1883944"/>
                  <a:ext cx="2085675" cy="453238"/>
                </a:xfrm>
                <a:prstGeom prst="rect">
                  <a:avLst/>
                </a:prstGeom>
                <a:noFill/>
                <a:ln w="19050">
                  <a:noFill/>
                </a:ln>
              </p:spPr>
              <p:txBody>
                <a:bodyPr wrap="square" anchor="ctr" anchorCtr="0">
                  <a:noAutofit/>
                </a:bodyPr>
                <a:lstStyle/>
                <a:p>
                  <a:pPr>
                    <a:lnSpc>
                      <a:spcPts val="2100"/>
                    </a:lnSpc>
                  </a:pPr>
                  <a14:m>
                    <m:oMath xmlns:m="http://schemas.openxmlformats.org/officeDocument/2006/math">
                      <m:sSub>
                        <m:sSubPr>
                          <m:ctrlPr>
                            <a:rPr lang="en-US" sz="2000" i="1" smtClean="0">
                              <a:latin typeface="Cambria Math" panose="02040503050406030204" pitchFamily="18" charset="0"/>
                              <a:ea typeface="Avenir Book" charset="0"/>
                              <a:cs typeface="Avenir Book" charset="0"/>
                            </a:rPr>
                          </m:ctrlPr>
                        </m:sSubPr>
                        <m:e>
                          <m:r>
                            <a:rPr lang="en-US" sz="2000" b="0" i="1" smtClean="0">
                              <a:latin typeface="Cambria Math" charset="0"/>
                              <a:ea typeface="Avenir Book" charset="0"/>
                              <a:cs typeface="Avenir Book" charset="0"/>
                            </a:rPr>
                            <m:t>𝐽</m:t>
                          </m:r>
                        </m:e>
                        <m:sub>
                          <m:r>
                            <a:rPr lang="en-US" sz="2000" b="0" i="1" smtClean="0">
                              <a:latin typeface="Cambria Math" charset="0"/>
                              <a:ea typeface="Avenir Book" charset="0"/>
                              <a:cs typeface="Avenir Book" charset="0"/>
                            </a:rPr>
                            <m:t>𝑐𝑣</m:t>
                          </m:r>
                        </m:sub>
                      </m:sSub>
                      <m:d>
                        <m:dPr>
                          <m:ctrlPr>
                            <a:rPr lang="en-US" sz="2000" i="1">
                              <a:latin typeface="Cambria Math" panose="02040503050406030204" pitchFamily="18" charset="0"/>
                              <a:ea typeface="Avenir Book" charset="0"/>
                              <a:cs typeface="Avenir Book" charset="0"/>
                            </a:rPr>
                          </m:ctrlPr>
                        </m:dPr>
                        <m:e>
                          <m:r>
                            <a:rPr lang="en-US" sz="2000" i="1" smtClean="0">
                              <a:latin typeface="Cambria Math" charset="0"/>
                              <a:ea typeface="Cambria Math" charset="0"/>
                              <a:cs typeface="Cambria Math" charset="0"/>
                            </a:rPr>
                            <m:t>𝜃</m:t>
                          </m:r>
                        </m:e>
                      </m:d>
                    </m:oMath>
                  </a14:m>
                  <a:r>
                    <a:rPr lang="en-US" sz="2800" b="1" dirty="0">
                      <a:solidFill>
                        <a:schemeClr val="bg2"/>
                      </a:solidFill>
                      <a:latin typeface="Avenir Book" charset="0"/>
                      <a:ea typeface="Avenir Book" charset="0"/>
                      <a:cs typeface="Avenir Book" charset="0"/>
                    </a:rPr>
                    <a:t> </a:t>
                  </a:r>
                </a:p>
                <a:p>
                  <a:pPr>
                    <a:lnSpc>
                      <a:spcPts val="2100"/>
                    </a:lnSpc>
                  </a:pPr>
                  <a:r>
                    <a:rPr lang="en-US" sz="1600" dirty="0">
                      <a:solidFill>
                        <a:schemeClr val="bg2"/>
                      </a:solidFill>
                      <a:latin typeface="Avenir Book" charset="0"/>
                      <a:ea typeface="Avenir Book" charset="0"/>
                      <a:cs typeface="Avenir Book" charset="0"/>
                    </a:rPr>
                    <a:t>cross validation error</a:t>
                  </a:r>
                </a:p>
              </p:txBody>
            </p:sp>
          </mc:Choice>
          <mc:Fallback xmlns="">
            <p:sp>
              <p:nvSpPr>
                <p:cNvPr id="20" name="Rectangle 19"/>
                <p:cNvSpPr>
                  <a:spLocks noRot="1" noChangeAspect="1" noMove="1" noResize="1" noEditPoints="1" noAdjustHandles="1" noChangeArrowheads="1" noChangeShapeType="1" noTextEdit="1"/>
                </p:cNvSpPr>
                <p:nvPr/>
              </p:nvSpPr>
              <p:spPr>
                <a:xfrm>
                  <a:off x="3257735" y="1883944"/>
                  <a:ext cx="2085675" cy="453238"/>
                </a:xfrm>
                <a:prstGeom prst="rect">
                  <a:avLst/>
                </a:prstGeom>
                <a:blipFill rotWithShape="0">
                  <a:blip r:embed="rId3"/>
                  <a:stretch>
                    <a:fillRect l="-1458" t="-9459" r="-875" b="-36486"/>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2973528" y="2934909"/>
                  <a:ext cx="2085675" cy="453238"/>
                </a:xfrm>
                <a:prstGeom prst="rect">
                  <a:avLst/>
                </a:prstGeom>
                <a:noFill/>
                <a:ln w="19050">
                  <a:noFill/>
                </a:ln>
              </p:spPr>
              <p:txBody>
                <a:bodyPr wrap="square" anchor="ctr" anchorCtr="0">
                  <a:noAutofit/>
                </a:bodyPr>
                <a:lstStyle/>
                <a:p>
                  <a:pPr>
                    <a:lnSpc>
                      <a:spcPts val="2100"/>
                    </a:lnSpc>
                  </a:pPr>
                  <a14:m>
                    <m:oMath xmlns:m="http://schemas.openxmlformats.org/officeDocument/2006/math">
                      <m:sSub>
                        <m:sSubPr>
                          <m:ctrlPr>
                            <a:rPr lang="en-US" sz="2000" i="1" smtClean="0">
                              <a:latin typeface="Cambria Math" panose="02040503050406030204" pitchFamily="18" charset="0"/>
                              <a:ea typeface="Avenir Book" charset="0"/>
                              <a:cs typeface="Avenir Book" charset="0"/>
                            </a:rPr>
                          </m:ctrlPr>
                        </m:sSubPr>
                        <m:e>
                          <m:r>
                            <a:rPr lang="en-US" sz="2000" b="0" i="1" smtClean="0">
                              <a:latin typeface="Cambria Math" charset="0"/>
                              <a:ea typeface="Avenir Book" charset="0"/>
                              <a:cs typeface="Avenir Book" charset="0"/>
                            </a:rPr>
                            <m:t>𝐽</m:t>
                          </m:r>
                        </m:e>
                        <m:sub>
                          <m:r>
                            <a:rPr lang="en-US" sz="2000" b="0" i="1" smtClean="0">
                              <a:latin typeface="Cambria Math" charset="0"/>
                              <a:ea typeface="Avenir Book" charset="0"/>
                              <a:cs typeface="Avenir Book" charset="0"/>
                            </a:rPr>
                            <m:t>𝑡𝑟𝑎𝑖𝑛</m:t>
                          </m:r>
                        </m:sub>
                      </m:sSub>
                      <m:d>
                        <m:dPr>
                          <m:ctrlPr>
                            <a:rPr lang="en-US" sz="2000" i="1">
                              <a:latin typeface="Cambria Math" panose="02040503050406030204" pitchFamily="18" charset="0"/>
                              <a:ea typeface="Avenir Book" charset="0"/>
                              <a:cs typeface="Avenir Book" charset="0"/>
                            </a:rPr>
                          </m:ctrlPr>
                        </m:dPr>
                        <m:e>
                          <m:r>
                            <a:rPr lang="en-US" sz="2000" i="1" smtClean="0">
                              <a:latin typeface="Cambria Math" charset="0"/>
                              <a:ea typeface="Cambria Math" charset="0"/>
                              <a:cs typeface="Cambria Math" charset="0"/>
                            </a:rPr>
                            <m:t>𝜃</m:t>
                          </m:r>
                        </m:e>
                      </m:d>
                    </m:oMath>
                  </a14:m>
                  <a:r>
                    <a:rPr lang="en-US" sz="2800" b="1" dirty="0">
                      <a:solidFill>
                        <a:schemeClr val="bg2"/>
                      </a:solidFill>
                      <a:latin typeface="Avenir Book" charset="0"/>
                      <a:ea typeface="Avenir Book" charset="0"/>
                      <a:cs typeface="Avenir Book" charset="0"/>
                    </a:rPr>
                    <a:t> </a:t>
                  </a:r>
                </a:p>
                <a:p>
                  <a:pPr>
                    <a:lnSpc>
                      <a:spcPts val="2100"/>
                    </a:lnSpc>
                  </a:pPr>
                  <a:r>
                    <a:rPr lang="en-US" sz="1600" dirty="0">
                      <a:solidFill>
                        <a:schemeClr val="bg2"/>
                      </a:solidFill>
                      <a:latin typeface="Avenir Book" charset="0"/>
                      <a:ea typeface="Avenir Book" charset="0"/>
                      <a:cs typeface="Avenir Book" charset="0"/>
                    </a:rPr>
                    <a:t>training error</a:t>
                  </a:r>
                </a:p>
              </p:txBody>
            </p:sp>
          </mc:Choice>
          <mc:Fallback xmlns="">
            <p:sp>
              <p:nvSpPr>
                <p:cNvPr id="21" name="Rectangle 20"/>
                <p:cNvSpPr>
                  <a:spLocks noRot="1" noChangeAspect="1" noMove="1" noResize="1" noEditPoints="1" noAdjustHandles="1" noChangeArrowheads="1" noChangeShapeType="1" noTextEdit="1"/>
                </p:cNvSpPr>
                <p:nvPr/>
              </p:nvSpPr>
              <p:spPr>
                <a:xfrm>
                  <a:off x="2973528" y="2934909"/>
                  <a:ext cx="2085675" cy="453238"/>
                </a:xfrm>
                <a:prstGeom prst="rect">
                  <a:avLst/>
                </a:prstGeom>
                <a:blipFill rotWithShape="0">
                  <a:blip r:embed="rId4"/>
                  <a:stretch>
                    <a:fillRect l="-1754" t="-8000" b="-34667"/>
                  </a:stretch>
                </a:blipFill>
                <a:ln w="19050">
                  <a:noFill/>
                </a:ln>
              </p:spPr>
              <p:txBody>
                <a:bodyPr/>
                <a:lstStyle/>
                <a:p>
                  <a:r>
                    <a:rPr lang="en-US">
                      <a:noFill/>
                    </a:rPr>
                    <a:t> </a:t>
                  </a:r>
                </a:p>
              </p:txBody>
            </p:sp>
          </mc:Fallback>
        </mc:AlternateContent>
      </p:grpSp>
    </p:spTree>
    <p:extLst>
      <p:ext uri="{BB962C8B-B14F-4D97-AF65-F5344CB8AC3E}">
        <p14:creationId xmlns:p14="http://schemas.microsoft.com/office/powerpoint/2010/main" val="12316218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Model Complexity vs Error</a:t>
            </a:r>
          </a:p>
        </p:txBody>
      </p:sp>
      <p:grpSp>
        <p:nvGrpSpPr>
          <p:cNvPr id="14" name="Group 13"/>
          <p:cNvGrpSpPr/>
          <p:nvPr/>
        </p:nvGrpSpPr>
        <p:grpSpPr>
          <a:xfrm>
            <a:off x="758935" y="1527141"/>
            <a:ext cx="4584475" cy="2196447"/>
            <a:chOff x="758935" y="1527141"/>
            <a:chExt cx="4584475" cy="2196447"/>
          </a:xfrm>
        </p:grpSpPr>
        <p:cxnSp>
          <p:nvCxnSpPr>
            <p:cNvPr id="15" name="Straight Arrow Connector 14"/>
            <p:cNvCxnSpPr/>
            <p:nvPr/>
          </p:nvCxnSpPr>
          <p:spPr>
            <a:xfrm flipV="1">
              <a:off x="1187777" y="1527142"/>
              <a:ext cx="0" cy="219644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187777" y="3714161"/>
              <a:ext cx="3591613"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1668544" y="1593130"/>
              <a:ext cx="1762813" cy="1408370"/>
            </a:xfrm>
            <a:custGeom>
              <a:avLst/>
              <a:gdLst>
                <a:gd name="connsiteX0" fmla="*/ 0 w 1762813"/>
                <a:gd name="connsiteY0" fmla="*/ 0 h 1408370"/>
                <a:gd name="connsiteX1" fmla="*/ 348792 w 1762813"/>
                <a:gd name="connsiteY1" fmla="*/ 1244338 h 1408370"/>
                <a:gd name="connsiteX2" fmla="*/ 876693 w 1762813"/>
                <a:gd name="connsiteY2" fmla="*/ 1338606 h 1408370"/>
                <a:gd name="connsiteX3" fmla="*/ 1442301 w 1762813"/>
                <a:gd name="connsiteY3" fmla="*/ 725864 h 1408370"/>
                <a:gd name="connsiteX4" fmla="*/ 1762813 w 1762813"/>
                <a:gd name="connsiteY4" fmla="*/ 94268 h 1408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813" h="1408370">
                  <a:moveTo>
                    <a:pt x="0" y="0"/>
                  </a:moveTo>
                  <a:cubicBezTo>
                    <a:pt x="101338" y="510618"/>
                    <a:pt x="202677" y="1021237"/>
                    <a:pt x="348792" y="1244338"/>
                  </a:cubicBezTo>
                  <a:cubicBezTo>
                    <a:pt x="494908" y="1467439"/>
                    <a:pt x="694442" y="1425018"/>
                    <a:pt x="876693" y="1338606"/>
                  </a:cubicBezTo>
                  <a:cubicBezTo>
                    <a:pt x="1058945" y="1252194"/>
                    <a:pt x="1294614" y="933254"/>
                    <a:pt x="1442301" y="725864"/>
                  </a:cubicBezTo>
                  <a:cubicBezTo>
                    <a:pt x="1589988" y="518474"/>
                    <a:pt x="1696825" y="133546"/>
                    <a:pt x="1762813" y="94268"/>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1480008" y="1583703"/>
              <a:ext cx="2790334" cy="1960775"/>
            </a:xfrm>
            <a:custGeom>
              <a:avLst/>
              <a:gdLst>
                <a:gd name="connsiteX0" fmla="*/ 0 w 2790334"/>
                <a:gd name="connsiteY0" fmla="*/ 0 h 1960775"/>
                <a:gd name="connsiteX1" fmla="*/ 263951 w 2790334"/>
                <a:gd name="connsiteY1" fmla="*/ 1102936 h 1960775"/>
                <a:gd name="connsiteX2" fmla="*/ 678730 w 2790334"/>
                <a:gd name="connsiteY2" fmla="*/ 1630837 h 1960775"/>
                <a:gd name="connsiteX3" fmla="*/ 1329180 w 2790334"/>
                <a:gd name="connsiteY3" fmla="*/ 1875934 h 1960775"/>
                <a:gd name="connsiteX4" fmla="*/ 2790334 w 2790334"/>
                <a:gd name="connsiteY4" fmla="*/ 1960775 h 1960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0334" h="1960775">
                  <a:moveTo>
                    <a:pt x="0" y="0"/>
                  </a:moveTo>
                  <a:cubicBezTo>
                    <a:pt x="75414" y="415565"/>
                    <a:pt x="150829" y="831130"/>
                    <a:pt x="263951" y="1102936"/>
                  </a:cubicBezTo>
                  <a:cubicBezTo>
                    <a:pt x="377073" y="1374742"/>
                    <a:pt x="501192" y="1502004"/>
                    <a:pt x="678730" y="1630837"/>
                  </a:cubicBezTo>
                  <a:cubicBezTo>
                    <a:pt x="856268" y="1759670"/>
                    <a:pt x="977246" y="1820944"/>
                    <a:pt x="1329180" y="1875934"/>
                  </a:cubicBezTo>
                  <a:cubicBezTo>
                    <a:pt x="1681114" y="1930924"/>
                    <a:pt x="2790334" y="1960775"/>
                    <a:pt x="2790334" y="19607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16200000">
              <a:off x="-103243" y="2389319"/>
              <a:ext cx="2177593" cy="453238"/>
            </a:xfrm>
            <a:prstGeom prst="rect">
              <a:avLst/>
            </a:prstGeom>
            <a:noFill/>
            <a:ln w="19050">
              <a:noFill/>
            </a:ln>
          </p:spPr>
          <p:txBody>
            <a:bodyPr wrap="square" anchor="ctr" anchorCtr="0">
              <a:noAutofit/>
            </a:bodyPr>
            <a:lstStyle/>
            <a:p>
              <a:pPr algn="ctr">
                <a:lnSpc>
                  <a:spcPts val="2100"/>
                </a:lnSpc>
              </a:pPr>
              <a:r>
                <a:rPr lang="en-US" sz="1600" dirty="0">
                  <a:solidFill>
                    <a:schemeClr val="bg2"/>
                  </a:solidFill>
                  <a:latin typeface="Avenir Book" charset="0"/>
                  <a:ea typeface="Avenir Book" charset="0"/>
                  <a:cs typeface="Avenir Book" charset="0"/>
                </a:rPr>
                <a:t>error</a:t>
              </a:r>
            </a:p>
          </p:txBody>
        </p:sp>
        <mc:AlternateContent xmlns:mc="http://schemas.openxmlformats.org/markup-compatibility/2006" xmlns:a14="http://schemas.microsoft.com/office/drawing/2010/main">
          <mc:Choice Requires="a14">
            <p:sp>
              <p:nvSpPr>
                <p:cNvPr id="20" name="Rectangle 19"/>
                <p:cNvSpPr/>
                <p:nvPr/>
              </p:nvSpPr>
              <p:spPr>
                <a:xfrm>
                  <a:off x="3257735" y="1883944"/>
                  <a:ext cx="2085675" cy="453238"/>
                </a:xfrm>
                <a:prstGeom prst="rect">
                  <a:avLst/>
                </a:prstGeom>
                <a:noFill/>
                <a:ln w="19050">
                  <a:noFill/>
                </a:ln>
              </p:spPr>
              <p:txBody>
                <a:bodyPr wrap="square" anchor="ctr" anchorCtr="0">
                  <a:noAutofit/>
                </a:bodyPr>
                <a:lstStyle/>
                <a:p>
                  <a:pPr>
                    <a:lnSpc>
                      <a:spcPts val="2100"/>
                    </a:lnSpc>
                  </a:pPr>
                  <a14:m>
                    <m:oMath xmlns:m="http://schemas.openxmlformats.org/officeDocument/2006/math">
                      <m:sSub>
                        <m:sSubPr>
                          <m:ctrlPr>
                            <a:rPr lang="en-US" sz="2000" i="1" smtClean="0">
                              <a:latin typeface="Cambria Math" panose="02040503050406030204" pitchFamily="18" charset="0"/>
                              <a:ea typeface="Avenir Book" charset="0"/>
                              <a:cs typeface="Avenir Book" charset="0"/>
                            </a:rPr>
                          </m:ctrlPr>
                        </m:sSubPr>
                        <m:e>
                          <m:r>
                            <a:rPr lang="en-US" sz="2000" b="0" i="1" smtClean="0">
                              <a:latin typeface="Cambria Math" charset="0"/>
                              <a:ea typeface="Avenir Book" charset="0"/>
                              <a:cs typeface="Avenir Book" charset="0"/>
                            </a:rPr>
                            <m:t>𝐽</m:t>
                          </m:r>
                        </m:e>
                        <m:sub>
                          <m:r>
                            <a:rPr lang="en-US" sz="2000" b="0" i="1" smtClean="0">
                              <a:latin typeface="Cambria Math" charset="0"/>
                              <a:ea typeface="Avenir Book" charset="0"/>
                              <a:cs typeface="Avenir Book" charset="0"/>
                            </a:rPr>
                            <m:t>𝑐𝑣</m:t>
                          </m:r>
                        </m:sub>
                      </m:sSub>
                      <m:d>
                        <m:dPr>
                          <m:ctrlPr>
                            <a:rPr lang="en-US" sz="2000" i="1">
                              <a:latin typeface="Cambria Math" panose="02040503050406030204" pitchFamily="18" charset="0"/>
                              <a:ea typeface="Avenir Book" charset="0"/>
                              <a:cs typeface="Avenir Book" charset="0"/>
                            </a:rPr>
                          </m:ctrlPr>
                        </m:dPr>
                        <m:e>
                          <m:r>
                            <a:rPr lang="en-US" sz="2000" i="1" smtClean="0">
                              <a:latin typeface="Cambria Math" charset="0"/>
                              <a:ea typeface="Cambria Math" charset="0"/>
                              <a:cs typeface="Cambria Math" charset="0"/>
                            </a:rPr>
                            <m:t>𝜃</m:t>
                          </m:r>
                        </m:e>
                      </m:d>
                    </m:oMath>
                  </a14:m>
                  <a:r>
                    <a:rPr lang="en-US" sz="2800" b="1" dirty="0">
                      <a:solidFill>
                        <a:schemeClr val="bg2"/>
                      </a:solidFill>
                      <a:latin typeface="Avenir Book" charset="0"/>
                      <a:ea typeface="Avenir Book" charset="0"/>
                      <a:cs typeface="Avenir Book" charset="0"/>
                    </a:rPr>
                    <a:t> </a:t>
                  </a:r>
                </a:p>
                <a:p>
                  <a:pPr>
                    <a:lnSpc>
                      <a:spcPts val="2100"/>
                    </a:lnSpc>
                  </a:pPr>
                  <a:r>
                    <a:rPr lang="en-US" sz="1600" dirty="0">
                      <a:solidFill>
                        <a:schemeClr val="bg2"/>
                      </a:solidFill>
                      <a:latin typeface="Avenir Book" charset="0"/>
                      <a:ea typeface="Avenir Book" charset="0"/>
                      <a:cs typeface="Avenir Book" charset="0"/>
                    </a:rPr>
                    <a:t>cross validation error</a:t>
                  </a:r>
                </a:p>
              </p:txBody>
            </p:sp>
          </mc:Choice>
          <mc:Fallback xmlns="">
            <p:sp>
              <p:nvSpPr>
                <p:cNvPr id="20" name="Rectangle 19"/>
                <p:cNvSpPr>
                  <a:spLocks noRot="1" noChangeAspect="1" noMove="1" noResize="1" noEditPoints="1" noAdjustHandles="1" noChangeArrowheads="1" noChangeShapeType="1" noTextEdit="1"/>
                </p:cNvSpPr>
                <p:nvPr/>
              </p:nvSpPr>
              <p:spPr>
                <a:xfrm>
                  <a:off x="3257735" y="1883944"/>
                  <a:ext cx="2085675" cy="453238"/>
                </a:xfrm>
                <a:prstGeom prst="rect">
                  <a:avLst/>
                </a:prstGeom>
                <a:blipFill rotWithShape="0">
                  <a:blip r:embed="rId3"/>
                  <a:stretch>
                    <a:fillRect l="-1458" t="-9459" r="-875" b="-36486"/>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2973528" y="2934909"/>
                  <a:ext cx="2085675" cy="453238"/>
                </a:xfrm>
                <a:prstGeom prst="rect">
                  <a:avLst/>
                </a:prstGeom>
                <a:noFill/>
                <a:ln w="19050">
                  <a:noFill/>
                </a:ln>
              </p:spPr>
              <p:txBody>
                <a:bodyPr wrap="square" anchor="ctr" anchorCtr="0">
                  <a:noAutofit/>
                </a:bodyPr>
                <a:lstStyle/>
                <a:p>
                  <a:pPr>
                    <a:lnSpc>
                      <a:spcPts val="2100"/>
                    </a:lnSpc>
                  </a:pPr>
                  <a14:m>
                    <m:oMath xmlns:m="http://schemas.openxmlformats.org/officeDocument/2006/math">
                      <m:sSub>
                        <m:sSubPr>
                          <m:ctrlPr>
                            <a:rPr lang="en-US" sz="2000" i="1" smtClean="0">
                              <a:latin typeface="Cambria Math" panose="02040503050406030204" pitchFamily="18" charset="0"/>
                              <a:ea typeface="Avenir Book" charset="0"/>
                              <a:cs typeface="Avenir Book" charset="0"/>
                            </a:rPr>
                          </m:ctrlPr>
                        </m:sSubPr>
                        <m:e>
                          <m:r>
                            <a:rPr lang="en-US" sz="2000" b="0" i="1" smtClean="0">
                              <a:latin typeface="Cambria Math" charset="0"/>
                              <a:ea typeface="Avenir Book" charset="0"/>
                              <a:cs typeface="Avenir Book" charset="0"/>
                            </a:rPr>
                            <m:t>𝐽</m:t>
                          </m:r>
                        </m:e>
                        <m:sub>
                          <m:r>
                            <a:rPr lang="en-US" sz="2000" b="0" i="1" smtClean="0">
                              <a:latin typeface="Cambria Math" charset="0"/>
                              <a:ea typeface="Avenir Book" charset="0"/>
                              <a:cs typeface="Avenir Book" charset="0"/>
                            </a:rPr>
                            <m:t>𝑡𝑟𝑎𝑖𝑛</m:t>
                          </m:r>
                        </m:sub>
                      </m:sSub>
                      <m:d>
                        <m:dPr>
                          <m:ctrlPr>
                            <a:rPr lang="en-US" sz="2000" i="1">
                              <a:latin typeface="Cambria Math" panose="02040503050406030204" pitchFamily="18" charset="0"/>
                              <a:ea typeface="Avenir Book" charset="0"/>
                              <a:cs typeface="Avenir Book" charset="0"/>
                            </a:rPr>
                          </m:ctrlPr>
                        </m:dPr>
                        <m:e>
                          <m:r>
                            <a:rPr lang="en-US" sz="2000" i="1" smtClean="0">
                              <a:latin typeface="Cambria Math" charset="0"/>
                              <a:ea typeface="Cambria Math" charset="0"/>
                              <a:cs typeface="Cambria Math" charset="0"/>
                            </a:rPr>
                            <m:t>𝜃</m:t>
                          </m:r>
                        </m:e>
                      </m:d>
                    </m:oMath>
                  </a14:m>
                  <a:r>
                    <a:rPr lang="en-US" sz="2800" b="1" dirty="0">
                      <a:solidFill>
                        <a:schemeClr val="bg2"/>
                      </a:solidFill>
                      <a:latin typeface="Avenir Book" charset="0"/>
                      <a:ea typeface="Avenir Book" charset="0"/>
                      <a:cs typeface="Avenir Book" charset="0"/>
                    </a:rPr>
                    <a:t> </a:t>
                  </a:r>
                </a:p>
                <a:p>
                  <a:pPr>
                    <a:lnSpc>
                      <a:spcPts val="2100"/>
                    </a:lnSpc>
                  </a:pPr>
                  <a:r>
                    <a:rPr lang="en-US" sz="1600" dirty="0">
                      <a:solidFill>
                        <a:schemeClr val="bg2"/>
                      </a:solidFill>
                      <a:latin typeface="Avenir Book" charset="0"/>
                      <a:ea typeface="Avenir Book" charset="0"/>
                      <a:cs typeface="Avenir Book" charset="0"/>
                    </a:rPr>
                    <a:t>training error</a:t>
                  </a:r>
                </a:p>
              </p:txBody>
            </p:sp>
          </mc:Choice>
          <mc:Fallback xmlns="">
            <p:sp>
              <p:nvSpPr>
                <p:cNvPr id="21" name="Rectangle 20"/>
                <p:cNvSpPr>
                  <a:spLocks noRot="1" noChangeAspect="1" noMove="1" noResize="1" noEditPoints="1" noAdjustHandles="1" noChangeArrowheads="1" noChangeShapeType="1" noTextEdit="1"/>
                </p:cNvSpPr>
                <p:nvPr/>
              </p:nvSpPr>
              <p:spPr>
                <a:xfrm>
                  <a:off x="2973528" y="2934909"/>
                  <a:ext cx="2085675" cy="453238"/>
                </a:xfrm>
                <a:prstGeom prst="rect">
                  <a:avLst/>
                </a:prstGeom>
                <a:blipFill rotWithShape="0">
                  <a:blip r:embed="rId4"/>
                  <a:stretch>
                    <a:fillRect l="-1754" t="-8000" b="-34667"/>
                  </a:stretch>
                </a:blipFill>
                <a:ln w="19050">
                  <a:noFill/>
                </a:ln>
              </p:spPr>
              <p:txBody>
                <a:bodyPr/>
                <a:lstStyle/>
                <a:p>
                  <a:r>
                    <a:rPr lang="en-US">
                      <a:noFill/>
                    </a:rPr>
                    <a:t> </a:t>
                  </a:r>
                </a:p>
              </p:txBody>
            </p:sp>
          </mc:Fallback>
        </mc:AlternateContent>
      </p:grpSp>
      <p:sp>
        <p:nvSpPr>
          <p:cNvPr id="11" name="Rectangle 10">
            <a:extLst>
              <a:ext uri="{FF2B5EF4-FFF2-40B4-BE49-F238E27FC236}">
                <a16:creationId xmlns:a16="http://schemas.microsoft.com/office/drawing/2014/main" id="{CD2BAEA7-C4BB-41BF-995E-D468585C8F78}"/>
              </a:ext>
            </a:extLst>
          </p:cNvPr>
          <p:cNvSpPr/>
          <p:nvPr/>
        </p:nvSpPr>
        <p:spPr>
          <a:xfrm>
            <a:off x="1835877" y="3767041"/>
            <a:ext cx="2229440" cy="453238"/>
          </a:xfrm>
          <a:prstGeom prst="rect">
            <a:avLst/>
          </a:prstGeom>
          <a:noFill/>
          <a:ln w="19050">
            <a:noFill/>
          </a:ln>
        </p:spPr>
        <p:txBody>
          <a:bodyPr wrap="square" anchor="ctr" anchorCtr="0">
            <a:noAutofit/>
          </a:bodyPr>
          <a:lstStyle/>
          <a:p>
            <a:pPr algn="ctr">
              <a:lnSpc>
                <a:spcPts val="2100"/>
              </a:lnSpc>
            </a:pPr>
            <a:r>
              <a:rPr lang="en-US" sz="1600" dirty="0">
                <a:solidFill>
                  <a:schemeClr val="bg2"/>
                </a:solidFill>
                <a:latin typeface="Avenir Book" charset="0"/>
                <a:ea typeface="Avenir Book" charset="0"/>
                <a:cs typeface="Avenir Book" charset="0"/>
              </a:rPr>
              <a:t>model complexity</a:t>
            </a:r>
          </a:p>
        </p:txBody>
      </p:sp>
    </p:spTree>
    <p:extLst>
      <p:ext uri="{BB962C8B-B14F-4D97-AF65-F5344CB8AC3E}">
        <p14:creationId xmlns:p14="http://schemas.microsoft.com/office/powerpoint/2010/main" val="6693205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Model Complexity vs Error</a:t>
            </a:r>
          </a:p>
        </p:txBody>
      </p:sp>
      <p:sp>
        <p:nvSpPr>
          <p:cNvPr id="6" name="Rectangle 5"/>
          <p:cNvSpPr/>
          <p:nvPr/>
        </p:nvSpPr>
        <p:spPr>
          <a:xfrm>
            <a:off x="530443" y="4374446"/>
            <a:ext cx="8069647" cy="415498"/>
          </a:xfrm>
          <a:prstGeom prst="rect">
            <a:avLst/>
          </a:prstGeom>
        </p:spPr>
        <p:txBody>
          <a:bodyPr wrap="square">
            <a:spAutoFit/>
          </a:bodyPr>
          <a:lstStyle/>
          <a:p>
            <a:pPr algn="ctr"/>
            <a:r>
              <a:rPr lang="en-US" sz="2100" dirty="0" err="1">
                <a:solidFill>
                  <a:schemeClr val="bg1"/>
                </a:solidFill>
                <a:latin typeface="Avenir Book" charset="0"/>
                <a:ea typeface="Avenir Book" charset="0"/>
                <a:cs typeface="Avenir Book" charset="0"/>
              </a:rPr>
              <a:t>Underfitting</a:t>
            </a:r>
            <a:r>
              <a:rPr lang="en-US" sz="2100" dirty="0">
                <a:solidFill>
                  <a:schemeClr val="bg1"/>
                </a:solidFill>
                <a:latin typeface="Avenir Book" charset="0"/>
                <a:ea typeface="Avenir Book" charset="0"/>
                <a:cs typeface="Avenir Book" charset="0"/>
              </a:rPr>
              <a:t>: training and cross validation error are high</a:t>
            </a:r>
          </a:p>
        </p:txBody>
      </p:sp>
      <p:sp>
        <p:nvSpPr>
          <p:cNvPr id="8" name="Rectangle 7"/>
          <p:cNvSpPr/>
          <p:nvPr/>
        </p:nvSpPr>
        <p:spPr>
          <a:xfrm>
            <a:off x="1438603" y="1485243"/>
            <a:ext cx="587266" cy="2125060"/>
          </a:xfrm>
          <a:prstGeom prst="rect">
            <a:avLst/>
          </a:prstGeom>
          <a:solidFill>
            <a:srgbClr val="0070C0">
              <a:alpha val="1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a:endParaRPr>
          </a:p>
        </p:txBody>
      </p:sp>
      <p:grpSp>
        <p:nvGrpSpPr>
          <p:cNvPr id="18" name="Group 17"/>
          <p:cNvGrpSpPr/>
          <p:nvPr/>
        </p:nvGrpSpPr>
        <p:grpSpPr>
          <a:xfrm>
            <a:off x="758935" y="1527141"/>
            <a:ext cx="4584475" cy="2196447"/>
            <a:chOff x="758935" y="1527141"/>
            <a:chExt cx="4584475" cy="2196447"/>
          </a:xfrm>
        </p:grpSpPr>
        <p:cxnSp>
          <p:nvCxnSpPr>
            <p:cNvPr id="19" name="Straight Arrow Connector 18"/>
            <p:cNvCxnSpPr/>
            <p:nvPr/>
          </p:nvCxnSpPr>
          <p:spPr>
            <a:xfrm flipV="1">
              <a:off x="1187777" y="1527142"/>
              <a:ext cx="0" cy="219644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187777" y="3714161"/>
              <a:ext cx="3591613"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Freeform 20"/>
            <p:cNvSpPr/>
            <p:nvPr/>
          </p:nvSpPr>
          <p:spPr>
            <a:xfrm>
              <a:off x="1668544" y="1593130"/>
              <a:ext cx="1762813" cy="1408370"/>
            </a:xfrm>
            <a:custGeom>
              <a:avLst/>
              <a:gdLst>
                <a:gd name="connsiteX0" fmla="*/ 0 w 1762813"/>
                <a:gd name="connsiteY0" fmla="*/ 0 h 1408370"/>
                <a:gd name="connsiteX1" fmla="*/ 348792 w 1762813"/>
                <a:gd name="connsiteY1" fmla="*/ 1244338 h 1408370"/>
                <a:gd name="connsiteX2" fmla="*/ 876693 w 1762813"/>
                <a:gd name="connsiteY2" fmla="*/ 1338606 h 1408370"/>
                <a:gd name="connsiteX3" fmla="*/ 1442301 w 1762813"/>
                <a:gd name="connsiteY3" fmla="*/ 725864 h 1408370"/>
                <a:gd name="connsiteX4" fmla="*/ 1762813 w 1762813"/>
                <a:gd name="connsiteY4" fmla="*/ 94268 h 1408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813" h="1408370">
                  <a:moveTo>
                    <a:pt x="0" y="0"/>
                  </a:moveTo>
                  <a:cubicBezTo>
                    <a:pt x="101338" y="510618"/>
                    <a:pt x="202677" y="1021237"/>
                    <a:pt x="348792" y="1244338"/>
                  </a:cubicBezTo>
                  <a:cubicBezTo>
                    <a:pt x="494908" y="1467439"/>
                    <a:pt x="694442" y="1425018"/>
                    <a:pt x="876693" y="1338606"/>
                  </a:cubicBezTo>
                  <a:cubicBezTo>
                    <a:pt x="1058945" y="1252194"/>
                    <a:pt x="1294614" y="933254"/>
                    <a:pt x="1442301" y="725864"/>
                  </a:cubicBezTo>
                  <a:cubicBezTo>
                    <a:pt x="1589988" y="518474"/>
                    <a:pt x="1696825" y="133546"/>
                    <a:pt x="1762813" y="94268"/>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1480008" y="1583703"/>
              <a:ext cx="2790334" cy="1960775"/>
            </a:xfrm>
            <a:custGeom>
              <a:avLst/>
              <a:gdLst>
                <a:gd name="connsiteX0" fmla="*/ 0 w 2790334"/>
                <a:gd name="connsiteY0" fmla="*/ 0 h 1960775"/>
                <a:gd name="connsiteX1" fmla="*/ 263951 w 2790334"/>
                <a:gd name="connsiteY1" fmla="*/ 1102936 h 1960775"/>
                <a:gd name="connsiteX2" fmla="*/ 678730 w 2790334"/>
                <a:gd name="connsiteY2" fmla="*/ 1630837 h 1960775"/>
                <a:gd name="connsiteX3" fmla="*/ 1329180 w 2790334"/>
                <a:gd name="connsiteY3" fmla="*/ 1875934 h 1960775"/>
                <a:gd name="connsiteX4" fmla="*/ 2790334 w 2790334"/>
                <a:gd name="connsiteY4" fmla="*/ 1960775 h 1960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0334" h="1960775">
                  <a:moveTo>
                    <a:pt x="0" y="0"/>
                  </a:moveTo>
                  <a:cubicBezTo>
                    <a:pt x="75414" y="415565"/>
                    <a:pt x="150829" y="831130"/>
                    <a:pt x="263951" y="1102936"/>
                  </a:cubicBezTo>
                  <a:cubicBezTo>
                    <a:pt x="377073" y="1374742"/>
                    <a:pt x="501192" y="1502004"/>
                    <a:pt x="678730" y="1630837"/>
                  </a:cubicBezTo>
                  <a:cubicBezTo>
                    <a:pt x="856268" y="1759670"/>
                    <a:pt x="977246" y="1820944"/>
                    <a:pt x="1329180" y="1875934"/>
                  </a:cubicBezTo>
                  <a:cubicBezTo>
                    <a:pt x="1681114" y="1930924"/>
                    <a:pt x="2790334" y="1960775"/>
                    <a:pt x="2790334" y="19607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rot="16200000">
              <a:off x="-103243" y="2389319"/>
              <a:ext cx="2177593" cy="453238"/>
            </a:xfrm>
            <a:prstGeom prst="rect">
              <a:avLst/>
            </a:prstGeom>
            <a:noFill/>
            <a:ln w="19050">
              <a:noFill/>
            </a:ln>
          </p:spPr>
          <p:txBody>
            <a:bodyPr wrap="square" anchor="ctr" anchorCtr="0">
              <a:noAutofit/>
            </a:bodyPr>
            <a:lstStyle/>
            <a:p>
              <a:pPr algn="ctr">
                <a:lnSpc>
                  <a:spcPts val="2100"/>
                </a:lnSpc>
              </a:pPr>
              <a:r>
                <a:rPr lang="en-US" sz="1600" dirty="0">
                  <a:solidFill>
                    <a:schemeClr val="bg2"/>
                  </a:solidFill>
                  <a:latin typeface="Avenir Book" charset="0"/>
                  <a:ea typeface="Avenir Book" charset="0"/>
                  <a:cs typeface="Avenir Book" charset="0"/>
                </a:rPr>
                <a:t>error</a:t>
              </a:r>
            </a:p>
          </p:txBody>
        </p:sp>
        <mc:AlternateContent xmlns:mc="http://schemas.openxmlformats.org/markup-compatibility/2006" xmlns:a14="http://schemas.microsoft.com/office/drawing/2010/main">
          <mc:Choice Requires="a14">
            <p:sp>
              <p:nvSpPr>
                <p:cNvPr id="24" name="Rectangle 23"/>
                <p:cNvSpPr/>
                <p:nvPr/>
              </p:nvSpPr>
              <p:spPr>
                <a:xfrm>
                  <a:off x="3257735" y="1883944"/>
                  <a:ext cx="2085675" cy="453238"/>
                </a:xfrm>
                <a:prstGeom prst="rect">
                  <a:avLst/>
                </a:prstGeom>
                <a:noFill/>
                <a:ln w="19050">
                  <a:noFill/>
                </a:ln>
              </p:spPr>
              <p:txBody>
                <a:bodyPr wrap="square" anchor="ctr" anchorCtr="0">
                  <a:noAutofit/>
                </a:bodyPr>
                <a:lstStyle/>
                <a:p>
                  <a:pPr>
                    <a:lnSpc>
                      <a:spcPts val="2100"/>
                    </a:lnSpc>
                  </a:pPr>
                  <a14:m>
                    <m:oMath xmlns:m="http://schemas.openxmlformats.org/officeDocument/2006/math">
                      <m:sSub>
                        <m:sSubPr>
                          <m:ctrlPr>
                            <a:rPr lang="en-US" sz="2000" i="1" smtClean="0">
                              <a:latin typeface="Cambria Math" panose="02040503050406030204" pitchFamily="18" charset="0"/>
                              <a:ea typeface="Avenir Book" charset="0"/>
                              <a:cs typeface="Avenir Book" charset="0"/>
                            </a:rPr>
                          </m:ctrlPr>
                        </m:sSubPr>
                        <m:e>
                          <m:r>
                            <a:rPr lang="en-US" sz="2000" b="0" i="1" smtClean="0">
                              <a:latin typeface="Cambria Math" charset="0"/>
                              <a:ea typeface="Avenir Book" charset="0"/>
                              <a:cs typeface="Avenir Book" charset="0"/>
                            </a:rPr>
                            <m:t>𝐽</m:t>
                          </m:r>
                        </m:e>
                        <m:sub>
                          <m:r>
                            <a:rPr lang="en-US" sz="2000" b="0" i="1" smtClean="0">
                              <a:latin typeface="Cambria Math" charset="0"/>
                              <a:ea typeface="Avenir Book" charset="0"/>
                              <a:cs typeface="Avenir Book" charset="0"/>
                            </a:rPr>
                            <m:t>𝑐𝑣</m:t>
                          </m:r>
                        </m:sub>
                      </m:sSub>
                      <m:d>
                        <m:dPr>
                          <m:ctrlPr>
                            <a:rPr lang="en-US" sz="2000" i="1">
                              <a:latin typeface="Cambria Math" panose="02040503050406030204" pitchFamily="18" charset="0"/>
                              <a:ea typeface="Avenir Book" charset="0"/>
                              <a:cs typeface="Avenir Book" charset="0"/>
                            </a:rPr>
                          </m:ctrlPr>
                        </m:dPr>
                        <m:e>
                          <m:r>
                            <a:rPr lang="en-US" sz="2000" i="1" smtClean="0">
                              <a:latin typeface="Cambria Math" charset="0"/>
                              <a:ea typeface="Cambria Math" charset="0"/>
                              <a:cs typeface="Cambria Math" charset="0"/>
                            </a:rPr>
                            <m:t>𝜃</m:t>
                          </m:r>
                        </m:e>
                      </m:d>
                    </m:oMath>
                  </a14:m>
                  <a:r>
                    <a:rPr lang="en-US" sz="2800" b="1" dirty="0">
                      <a:solidFill>
                        <a:schemeClr val="bg2"/>
                      </a:solidFill>
                      <a:latin typeface="Avenir Book" charset="0"/>
                      <a:ea typeface="Avenir Book" charset="0"/>
                      <a:cs typeface="Avenir Book" charset="0"/>
                    </a:rPr>
                    <a:t> </a:t>
                  </a:r>
                </a:p>
                <a:p>
                  <a:pPr>
                    <a:lnSpc>
                      <a:spcPts val="2100"/>
                    </a:lnSpc>
                  </a:pPr>
                  <a:r>
                    <a:rPr lang="en-US" sz="1600" dirty="0">
                      <a:solidFill>
                        <a:schemeClr val="bg2"/>
                      </a:solidFill>
                      <a:latin typeface="Avenir Book" charset="0"/>
                      <a:ea typeface="Avenir Book" charset="0"/>
                      <a:cs typeface="Avenir Book" charset="0"/>
                    </a:rPr>
                    <a:t>cross validation error</a:t>
                  </a:r>
                </a:p>
              </p:txBody>
            </p:sp>
          </mc:Choice>
          <mc:Fallback xmlns="">
            <p:sp>
              <p:nvSpPr>
                <p:cNvPr id="24" name="Rectangle 23"/>
                <p:cNvSpPr>
                  <a:spLocks noRot="1" noChangeAspect="1" noMove="1" noResize="1" noEditPoints="1" noAdjustHandles="1" noChangeArrowheads="1" noChangeShapeType="1" noTextEdit="1"/>
                </p:cNvSpPr>
                <p:nvPr/>
              </p:nvSpPr>
              <p:spPr>
                <a:xfrm>
                  <a:off x="3257735" y="1883944"/>
                  <a:ext cx="2085675" cy="453238"/>
                </a:xfrm>
                <a:prstGeom prst="rect">
                  <a:avLst/>
                </a:prstGeom>
                <a:blipFill rotWithShape="0">
                  <a:blip r:embed="rId4"/>
                  <a:stretch>
                    <a:fillRect l="-1458" t="-9459" r="-875" b="-36486"/>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2973528" y="2934909"/>
                  <a:ext cx="2085675" cy="453238"/>
                </a:xfrm>
                <a:prstGeom prst="rect">
                  <a:avLst/>
                </a:prstGeom>
                <a:noFill/>
                <a:ln w="19050">
                  <a:noFill/>
                </a:ln>
              </p:spPr>
              <p:txBody>
                <a:bodyPr wrap="square" anchor="ctr" anchorCtr="0">
                  <a:noAutofit/>
                </a:bodyPr>
                <a:lstStyle/>
                <a:p>
                  <a:pPr>
                    <a:lnSpc>
                      <a:spcPts val="2100"/>
                    </a:lnSpc>
                  </a:pPr>
                  <a14:m>
                    <m:oMath xmlns:m="http://schemas.openxmlformats.org/officeDocument/2006/math">
                      <m:sSub>
                        <m:sSubPr>
                          <m:ctrlPr>
                            <a:rPr lang="en-US" sz="2000" i="1" smtClean="0">
                              <a:latin typeface="Cambria Math" panose="02040503050406030204" pitchFamily="18" charset="0"/>
                              <a:ea typeface="Avenir Book" charset="0"/>
                              <a:cs typeface="Avenir Book" charset="0"/>
                            </a:rPr>
                          </m:ctrlPr>
                        </m:sSubPr>
                        <m:e>
                          <m:r>
                            <a:rPr lang="en-US" sz="2000" b="0" i="1" smtClean="0">
                              <a:latin typeface="Cambria Math" charset="0"/>
                              <a:ea typeface="Avenir Book" charset="0"/>
                              <a:cs typeface="Avenir Book" charset="0"/>
                            </a:rPr>
                            <m:t>𝐽</m:t>
                          </m:r>
                        </m:e>
                        <m:sub>
                          <m:r>
                            <a:rPr lang="en-US" sz="2000" b="0" i="1" smtClean="0">
                              <a:latin typeface="Cambria Math" charset="0"/>
                              <a:ea typeface="Avenir Book" charset="0"/>
                              <a:cs typeface="Avenir Book" charset="0"/>
                            </a:rPr>
                            <m:t>𝑡𝑟𝑎𝑖𝑛</m:t>
                          </m:r>
                        </m:sub>
                      </m:sSub>
                      <m:d>
                        <m:dPr>
                          <m:ctrlPr>
                            <a:rPr lang="en-US" sz="2000" i="1">
                              <a:latin typeface="Cambria Math" panose="02040503050406030204" pitchFamily="18" charset="0"/>
                              <a:ea typeface="Avenir Book" charset="0"/>
                              <a:cs typeface="Avenir Book" charset="0"/>
                            </a:rPr>
                          </m:ctrlPr>
                        </m:dPr>
                        <m:e>
                          <m:r>
                            <a:rPr lang="en-US" sz="2000" i="1" smtClean="0">
                              <a:latin typeface="Cambria Math" charset="0"/>
                              <a:ea typeface="Cambria Math" charset="0"/>
                              <a:cs typeface="Cambria Math" charset="0"/>
                            </a:rPr>
                            <m:t>𝜃</m:t>
                          </m:r>
                        </m:e>
                      </m:d>
                    </m:oMath>
                  </a14:m>
                  <a:r>
                    <a:rPr lang="en-US" sz="2800" b="1" dirty="0">
                      <a:solidFill>
                        <a:schemeClr val="bg2"/>
                      </a:solidFill>
                      <a:latin typeface="Avenir Book" charset="0"/>
                      <a:ea typeface="Avenir Book" charset="0"/>
                      <a:cs typeface="Avenir Book" charset="0"/>
                    </a:rPr>
                    <a:t> </a:t>
                  </a:r>
                </a:p>
                <a:p>
                  <a:pPr>
                    <a:lnSpc>
                      <a:spcPts val="2100"/>
                    </a:lnSpc>
                  </a:pPr>
                  <a:r>
                    <a:rPr lang="en-US" sz="1600" dirty="0">
                      <a:solidFill>
                        <a:schemeClr val="bg2"/>
                      </a:solidFill>
                      <a:latin typeface="Avenir Book" charset="0"/>
                      <a:ea typeface="Avenir Book" charset="0"/>
                      <a:cs typeface="Avenir Book" charset="0"/>
                    </a:rPr>
                    <a:t>training error</a:t>
                  </a:r>
                </a:p>
              </p:txBody>
            </p:sp>
          </mc:Choice>
          <mc:Fallback xmlns="">
            <p:sp>
              <p:nvSpPr>
                <p:cNvPr id="25" name="Rectangle 24"/>
                <p:cNvSpPr>
                  <a:spLocks noRot="1" noChangeAspect="1" noMove="1" noResize="1" noEditPoints="1" noAdjustHandles="1" noChangeArrowheads="1" noChangeShapeType="1" noTextEdit="1"/>
                </p:cNvSpPr>
                <p:nvPr/>
              </p:nvSpPr>
              <p:spPr>
                <a:xfrm>
                  <a:off x="2973528" y="2934909"/>
                  <a:ext cx="2085675" cy="453238"/>
                </a:xfrm>
                <a:prstGeom prst="rect">
                  <a:avLst/>
                </a:prstGeom>
                <a:blipFill rotWithShape="0">
                  <a:blip r:embed="rId5"/>
                  <a:stretch>
                    <a:fillRect l="-1754" t="-8000" b="-34667"/>
                  </a:stretch>
                </a:blipFill>
                <a:ln w="19050">
                  <a:noFill/>
                </a:ln>
              </p:spPr>
              <p:txBody>
                <a:bodyPr/>
                <a:lstStyle/>
                <a:p>
                  <a:r>
                    <a:rPr lang="en-US">
                      <a:noFill/>
                    </a:rPr>
                    <a:t> </a:t>
                  </a:r>
                </a:p>
              </p:txBody>
            </p:sp>
          </mc:Fallback>
        </mc:AlternateContent>
      </p:grpSp>
      <p:cxnSp>
        <p:nvCxnSpPr>
          <p:cNvPr id="15" name="Straight Arrow Connector 14"/>
          <p:cNvCxnSpPr/>
          <p:nvPr/>
        </p:nvCxnSpPr>
        <p:spPr>
          <a:xfrm flipV="1">
            <a:off x="6001782" y="1527141"/>
            <a:ext cx="10160" cy="216408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001782" y="3691221"/>
            <a:ext cx="2174240" cy="1016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6006457" y="2095602"/>
            <a:ext cx="2114900" cy="1071475"/>
          </a:xfrm>
          <a:custGeom>
            <a:avLst/>
            <a:gdLst>
              <a:gd name="connsiteX0" fmla="*/ 0 w 2114900"/>
              <a:gd name="connsiteY0" fmla="*/ 0 h 1071475"/>
              <a:gd name="connsiteX1" fmla="*/ 201953 w 2114900"/>
              <a:gd name="connsiteY1" fmla="*/ 39269 h 1071475"/>
              <a:gd name="connsiteX2" fmla="*/ 409516 w 2114900"/>
              <a:gd name="connsiteY2" fmla="*/ 207564 h 1071475"/>
              <a:gd name="connsiteX3" fmla="*/ 544152 w 2114900"/>
              <a:gd name="connsiteY3" fmla="*/ 347809 h 1071475"/>
              <a:gd name="connsiteX4" fmla="*/ 718056 w 2114900"/>
              <a:gd name="connsiteY4" fmla="*/ 544152 h 1071475"/>
              <a:gd name="connsiteX5" fmla="*/ 886351 w 2114900"/>
              <a:gd name="connsiteY5" fmla="*/ 740496 h 1071475"/>
              <a:gd name="connsiteX6" fmla="*/ 1015377 w 2114900"/>
              <a:gd name="connsiteY6" fmla="*/ 869522 h 1071475"/>
              <a:gd name="connsiteX7" fmla="*/ 1211720 w 2114900"/>
              <a:gd name="connsiteY7" fmla="*/ 1020987 h 1071475"/>
              <a:gd name="connsiteX8" fmla="*/ 1413673 w 2114900"/>
              <a:gd name="connsiteY8" fmla="*/ 1071475 h 1071475"/>
              <a:gd name="connsiteX9" fmla="*/ 1626846 w 2114900"/>
              <a:gd name="connsiteY9" fmla="*/ 1020987 h 1071475"/>
              <a:gd name="connsiteX10" fmla="*/ 1817580 w 2114900"/>
              <a:gd name="connsiteY10" fmla="*/ 875132 h 1071475"/>
              <a:gd name="connsiteX11" fmla="*/ 2114900 w 2114900"/>
              <a:gd name="connsiteY11" fmla="*/ 555372 h 1071475"/>
              <a:gd name="connsiteX12" fmla="*/ 2114900 w 2114900"/>
              <a:gd name="connsiteY12" fmla="*/ 555372 h 10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4900" h="1071475">
                <a:moveTo>
                  <a:pt x="0" y="0"/>
                </a:moveTo>
                <a:cubicBezTo>
                  <a:pt x="66850" y="2337"/>
                  <a:pt x="133700" y="4675"/>
                  <a:pt x="201953" y="39269"/>
                </a:cubicBezTo>
                <a:cubicBezTo>
                  <a:pt x="270206" y="73863"/>
                  <a:pt x="352483" y="156141"/>
                  <a:pt x="409516" y="207564"/>
                </a:cubicBezTo>
                <a:cubicBezTo>
                  <a:pt x="466549" y="258987"/>
                  <a:pt x="492729" y="291711"/>
                  <a:pt x="544152" y="347809"/>
                </a:cubicBezTo>
                <a:cubicBezTo>
                  <a:pt x="595575" y="403907"/>
                  <a:pt x="661023" y="478704"/>
                  <a:pt x="718056" y="544152"/>
                </a:cubicBezTo>
                <a:cubicBezTo>
                  <a:pt x="775089" y="609600"/>
                  <a:pt x="836798" y="686268"/>
                  <a:pt x="886351" y="740496"/>
                </a:cubicBezTo>
                <a:cubicBezTo>
                  <a:pt x="935904" y="794724"/>
                  <a:pt x="961149" y="822774"/>
                  <a:pt x="1015377" y="869522"/>
                </a:cubicBezTo>
                <a:cubicBezTo>
                  <a:pt x="1069605" y="916270"/>
                  <a:pt x="1145337" y="987328"/>
                  <a:pt x="1211720" y="1020987"/>
                </a:cubicBezTo>
                <a:cubicBezTo>
                  <a:pt x="1278103" y="1054646"/>
                  <a:pt x="1344485" y="1071475"/>
                  <a:pt x="1413673" y="1071475"/>
                </a:cubicBezTo>
                <a:cubicBezTo>
                  <a:pt x="1482861" y="1071475"/>
                  <a:pt x="1559528" y="1053711"/>
                  <a:pt x="1626846" y="1020987"/>
                </a:cubicBezTo>
                <a:cubicBezTo>
                  <a:pt x="1694164" y="988263"/>
                  <a:pt x="1736238" y="952735"/>
                  <a:pt x="1817580" y="875132"/>
                </a:cubicBezTo>
                <a:cubicBezTo>
                  <a:pt x="1898922" y="797529"/>
                  <a:pt x="2114900" y="555372"/>
                  <a:pt x="2114900" y="555372"/>
                </a:cubicBezTo>
                <a:lnTo>
                  <a:pt x="2114900" y="555372"/>
                </a:lnTo>
              </a:path>
            </a:pathLst>
          </a:cu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162685" y="197779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017764" y="201706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129113" y="210682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257204" y="216852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847082" y="269828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042820" y="263096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8001214" y="2709500"/>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862606" y="279046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7823337" y="293600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643676" y="289673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7704971" y="301135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7643675" y="313023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7486601" y="317833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256599" y="304744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335136" y="3148657"/>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888772" y="285459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7138792" y="2983660"/>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7067438" y="3051717"/>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7134343" y="313906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7953999" y="2861880"/>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867970" y="209560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bject 3"/>
          <p:cNvSpPr txBox="1"/>
          <p:nvPr/>
        </p:nvSpPr>
        <p:spPr>
          <a:xfrm>
            <a:off x="6944202" y="3620175"/>
            <a:ext cx="244894"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X</a:t>
            </a:r>
            <a:endParaRPr sz="1200" dirty="0">
              <a:latin typeface="Avenir Book" charset="0"/>
              <a:ea typeface="Avenir Book" charset="0"/>
              <a:cs typeface="Avenir Book" charset="0"/>
            </a:endParaRPr>
          </a:p>
        </p:txBody>
      </p:sp>
      <p:sp>
        <p:nvSpPr>
          <p:cNvPr id="49" name="object 3"/>
          <p:cNvSpPr txBox="1"/>
          <p:nvPr/>
        </p:nvSpPr>
        <p:spPr>
          <a:xfrm>
            <a:off x="5769959" y="2437128"/>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Y</a:t>
            </a:r>
            <a:endParaRPr sz="1200" dirty="0">
              <a:latin typeface="Avenir Book" charset="0"/>
              <a:ea typeface="Avenir Book" charset="0"/>
              <a:cs typeface="Avenir Book" charset="0"/>
            </a:endParaRPr>
          </a:p>
        </p:txBody>
      </p:sp>
      <p:sp>
        <p:nvSpPr>
          <p:cNvPr id="50" name="object 3"/>
          <p:cNvSpPr txBox="1"/>
          <p:nvPr/>
        </p:nvSpPr>
        <p:spPr>
          <a:xfrm>
            <a:off x="7107323" y="1684807"/>
            <a:ext cx="1063588" cy="553998"/>
          </a:xfrm>
          <a:prstGeom prst="rect">
            <a:avLst/>
          </a:prstGeom>
        </p:spPr>
        <p:txBody>
          <a:bodyPr vert="horz" wrap="square" lIns="0" tIns="0" rIns="0" bIns="0" rtlCol="0" anchor="ctr">
            <a:spAutoFit/>
          </a:bodyPr>
          <a:lstStyle/>
          <a:p>
            <a:pPr marL="9525" marR="3810"/>
            <a:r>
              <a:rPr lang="en-US" sz="1200" dirty="0">
                <a:latin typeface="Avenir Book" charset="0"/>
                <a:ea typeface="Avenir Book" charset="0"/>
                <a:cs typeface="Avenir Book" charset="0"/>
              </a:rPr>
              <a:t>Model</a:t>
            </a:r>
          </a:p>
          <a:p>
            <a:pPr marL="9525" marR="3810"/>
            <a:r>
              <a:rPr lang="en-US" sz="1200" dirty="0">
                <a:latin typeface="Avenir Book" charset="0"/>
                <a:ea typeface="Avenir Book" charset="0"/>
                <a:cs typeface="Avenir Book" charset="0"/>
              </a:rPr>
              <a:t>True Function</a:t>
            </a:r>
          </a:p>
          <a:p>
            <a:pPr marL="9525" marR="3810"/>
            <a:r>
              <a:rPr lang="en-US" sz="1200" dirty="0">
                <a:latin typeface="Avenir Book" charset="0"/>
                <a:ea typeface="Avenir Book" charset="0"/>
                <a:cs typeface="Avenir Book" charset="0"/>
              </a:rPr>
              <a:t>Samples</a:t>
            </a:r>
            <a:endParaRPr sz="1200" dirty="0">
              <a:latin typeface="Avenir Book" charset="0"/>
              <a:ea typeface="Avenir Book" charset="0"/>
              <a:cs typeface="Avenir Book" charset="0"/>
            </a:endParaRPr>
          </a:p>
        </p:txBody>
      </p:sp>
      <p:cxnSp>
        <p:nvCxnSpPr>
          <p:cNvPr id="51" name="Straight Connector 50"/>
          <p:cNvCxnSpPr/>
          <p:nvPr/>
        </p:nvCxnSpPr>
        <p:spPr>
          <a:xfrm>
            <a:off x="6809293" y="1947006"/>
            <a:ext cx="220356" cy="0"/>
          </a:xfrm>
          <a:prstGeom prst="line">
            <a:avLst/>
          </a:prstGeom>
          <a:ln w="254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809293" y="1779091"/>
            <a:ext cx="220356"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01782" y="2350590"/>
            <a:ext cx="2119575" cy="82774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55" name="object 3"/>
          <p:cNvSpPr txBox="1"/>
          <p:nvPr/>
        </p:nvSpPr>
        <p:spPr>
          <a:xfrm>
            <a:off x="6001782" y="1118811"/>
            <a:ext cx="2114900" cy="371897"/>
          </a:xfrm>
          <a:prstGeom prst="rect">
            <a:avLst/>
          </a:prstGeom>
        </p:spPr>
        <p:txBody>
          <a:bodyPr vert="horz" wrap="square" lIns="0" tIns="0" rIns="0" bIns="0" rtlCol="0" anchor="ctr">
            <a:spAutoFit/>
          </a:bodyPr>
          <a:lstStyle/>
          <a:p>
            <a:pPr marL="9525" marR="3810" algn="ctr">
              <a:lnSpc>
                <a:spcPts val="2850"/>
              </a:lnSpc>
            </a:pPr>
            <a:r>
              <a:rPr lang="en-US" sz="1600">
                <a:latin typeface="Avenir Book" charset="0"/>
                <a:ea typeface="Avenir Book" charset="0"/>
                <a:cs typeface="Avenir Book" charset="0"/>
              </a:rPr>
              <a:t>Polynomial Degree </a:t>
            </a:r>
            <a:r>
              <a:rPr lang="en-US" sz="1600" dirty="0">
                <a:latin typeface="Avenir Book" charset="0"/>
                <a:ea typeface="Avenir Book" charset="0"/>
                <a:cs typeface="Avenir Book" charset="0"/>
              </a:rPr>
              <a:t>= 1</a:t>
            </a:r>
            <a:endParaRPr sz="1600" dirty="0">
              <a:latin typeface="Avenir Book" charset="0"/>
              <a:ea typeface="Avenir Book" charset="0"/>
              <a:cs typeface="Avenir Book" charset="0"/>
            </a:endParaRPr>
          </a:p>
        </p:txBody>
      </p:sp>
      <p:sp>
        <p:nvSpPr>
          <p:cNvPr id="54" name="Rectangle 53">
            <a:extLst>
              <a:ext uri="{FF2B5EF4-FFF2-40B4-BE49-F238E27FC236}">
                <a16:creationId xmlns:a16="http://schemas.microsoft.com/office/drawing/2014/main" id="{368252A6-8970-427B-B1F9-44214833AAF0}"/>
              </a:ext>
            </a:extLst>
          </p:cNvPr>
          <p:cNvSpPr/>
          <p:nvPr/>
        </p:nvSpPr>
        <p:spPr>
          <a:xfrm>
            <a:off x="1835877" y="3767041"/>
            <a:ext cx="2229440" cy="453238"/>
          </a:xfrm>
          <a:prstGeom prst="rect">
            <a:avLst/>
          </a:prstGeom>
          <a:noFill/>
          <a:ln w="19050">
            <a:noFill/>
          </a:ln>
        </p:spPr>
        <p:txBody>
          <a:bodyPr wrap="square" anchor="ctr" anchorCtr="0">
            <a:noAutofit/>
          </a:bodyPr>
          <a:lstStyle/>
          <a:p>
            <a:pPr algn="ctr">
              <a:lnSpc>
                <a:spcPts val="2100"/>
              </a:lnSpc>
            </a:pPr>
            <a:r>
              <a:rPr lang="en-US" sz="1600" dirty="0">
                <a:solidFill>
                  <a:schemeClr val="bg2"/>
                </a:solidFill>
                <a:latin typeface="Avenir Book" charset="0"/>
                <a:ea typeface="Avenir Book" charset="0"/>
                <a:cs typeface="Avenir Book" charset="0"/>
              </a:rPr>
              <a:t>model complexity</a:t>
            </a:r>
          </a:p>
        </p:txBody>
      </p:sp>
    </p:spTree>
    <p:extLst>
      <p:ext uri="{BB962C8B-B14F-4D97-AF65-F5344CB8AC3E}">
        <p14:creationId xmlns:p14="http://schemas.microsoft.com/office/powerpoint/2010/main" val="19667502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Model Complexity vs Error</a:t>
            </a:r>
          </a:p>
        </p:txBody>
      </p:sp>
      <p:sp>
        <p:nvSpPr>
          <p:cNvPr id="6" name="Rectangle 5"/>
          <p:cNvSpPr/>
          <p:nvPr/>
        </p:nvSpPr>
        <p:spPr>
          <a:xfrm>
            <a:off x="530443" y="4374446"/>
            <a:ext cx="8124826" cy="415498"/>
          </a:xfrm>
          <a:prstGeom prst="rect">
            <a:avLst/>
          </a:prstGeom>
        </p:spPr>
        <p:txBody>
          <a:bodyPr wrap="square">
            <a:spAutoFit/>
          </a:bodyPr>
          <a:lstStyle/>
          <a:p>
            <a:pPr algn="ctr"/>
            <a:r>
              <a:rPr lang="en-US" sz="2100" dirty="0">
                <a:solidFill>
                  <a:schemeClr val="bg1"/>
                </a:solidFill>
                <a:latin typeface="Avenir Book" charset="0"/>
                <a:ea typeface="Avenir Book" charset="0"/>
                <a:cs typeface="Avenir Book" charset="0"/>
              </a:rPr>
              <a:t>Overfitting: training error is low, cross validation is high</a:t>
            </a:r>
          </a:p>
        </p:txBody>
      </p:sp>
      <p:sp>
        <p:nvSpPr>
          <p:cNvPr id="8" name="Rectangle 7"/>
          <p:cNvSpPr/>
          <p:nvPr/>
        </p:nvSpPr>
        <p:spPr>
          <a:xfrm>
            <a:off x="2739258" y="1485243"/>
            <a:ext cx="792218" cy="2125060"/>
          </a:xfrm>
          <a:prstGeom prst="rect">
            <a:avLst/>
          </a:prstGeom>
          <a:solidFill>
            <a:srgbClr val="0070C0">
              <a:alpha val="1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a:endParaRPr>
          </a:p>
        </p:txBody>
      </p:sp>
      <p:sp>
        <p:nvSpPr>
          <p:cNvPr id="14" name="Rectangle 13"/>
          <p:cNvSpPr/>
          <p:nvPr/>
        </p:nvSpPr>
        <p:spPr>
          <a:xfrm>
            <a:off x="1835877" y="3767041"/>
            <a:ext cx="2229440" cy="453238"/>
          </a:xfrm>
          <a:prstGeom prst="rect">
            <a:avLst/>
          </a:prstGeom>
          <a:noFill/>
          <a:ln w="19050">
            <a:noFill/>
          </a:ln>
        </p:spPr>
        <p:txBody>
          <a:bodyPr wrap="square" anchor="ctr" anchorCtr="0">
            <a:noAutofit/>
          </a:bodyPr>
          <a:lstStyle/>
          <a:p>
            <a:pPr algn="ctr">
              <a:lnSpc>
                <a:spcPts val="2100"/>
              </a:lnSpc>
            </a:pPr>
            <a:r>
              <a:rPr lang="en-US" sz="1600" dirty="0">
                <a:solidFill>
                  <a:schemeClr val="bg2"/>
                </a:solidFill>
                <a:latin typeface="Avenir Book" charset="0"/>
                <a:ea typeface="Avenir Book" charset="0"/>
                <a:cs typeface="Avenir Book" charset="0"/>
              </a:rPr>
              <a:t>model complexity</a:t>
            </a:r>
          </a:p>
        </p:txBody>
      </p:sp>
      <p:grpSp>
        <p:nvGrpSpPr>
          <p:cNvPr id="2" name="Group 1"/>
          <p:cNvGrpSpPr/>
          <p:nvPr/>
        </p:nvGrpSpPr>
        <p:grpSpPr>
          <a:xfrm>
            <a:off x="758935" y="1527141"/>
            <a:ext cx="4584475" cy="2196447"/>
            <a:chOff x="758935" y="1527141"/>
            <a:chExt cx="4584475" cy="2196447"/>
          </a:xfrm>
        </p:grpSpPr>
        <p:cxnSp>
          <p:nvCxnSpPr>
            <p:cNvPr id="10" name="Straight Arrow Connector 9"/>
            <p:cNvCxnSpPr/>
            <p:nvPr/>
          </p:nvCxnSpPr>
          <p:spPr>
            <a:xfrm flipV="1">
              <a:off x="1187777" y="1527142"/>
              <a:ext cx="0" cy="219644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187777" y="3714161"/>
              <a:ext cx="3591613"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1668544" y="1593130"/>
              <a:ext cx="1762813" cy="1408370"/>
            </a:xfrm>
            <a:custGeom>
              <a:avLst/>
              <a:gdLst>
                <a:gd name="connsiteX0" fmla="*/ 0 w 1762813"/>
                <a:gd name="connsiteY0" fmla="*/ 0 h 1408370"/>
                <a:gd name="connsiteX1" fmla="*/ 348792 w 1762813"/>
                <a:gd name="connsiteY1" fmla="*/ 1244338 h 1408370"/>
                <a:gd name="connsiteX2" fmla="*/ 876693 w 1762813"/>
                <a:gd name="connsiteY2" fmla="*/ 1338606 h 1408370"/>
                <a:gd name="connsiteX3" fmla="*/ 1442301 w 1762813"/>
                <a:gd name="connsiteY3" fmla="*/ 725864 h 1408370"/>
                <a:gd name="connsiteX4" fmla="*/ 1762813 w 1762813"/>
                <a:gd name="connsiteY4" fmla="*/ 94268 h 1408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813" h="1408370">
                  <a:moveTo>
                    <a:pt x="0" y="0"/>
                  </a:moveTo>
                  <a:cubicBezTo>
                    <a:pt x="101338" y="510618"/>
                    <a:pt x="202677" y="1021237"/>
                    <a:pt x="348792" y="1244338"/>
                  </a:cubicBezTo>
                  <a:cubicBezTo>
                    <a:pt x="494908" y="1467439"/>
                    <a:pt x="694442" y="1425018"/>
                    <a:pt x="876693" y="1338606"/>
                  </a:cubicBezTo>
                  <a:cubicBezTo>
                    <a:pt x="1058945" y="1252194"/>
                    <a:pt x="1294614" y="933254"/>
                    <a:pt x="1442301" y="725864"/>
                  </a:cubicBezTo>
                  <a:cubicBezTo>
                    <a:pt x="1589988" y="518474"/>
                    <a:pt x="1696825" y="133546"/>
                    <a:pt x="1762813" y="94268"/>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480008" y="1583703"/>
              <a:ext cx="2790334" cy="1960775"/>
            </a:xfrm>
            <a:custGeom>
              <a:avLst/>
              <a:gdLst>
                <a:gd name="connsiteX0" fmla="*/ 0 w 2790334"/>
                <a:gd name="connsiteY0" fmla="*/ 0 h 1960775"/>
                <a:gd name="connsiteX1" fmla="*/ 263951 w 2790334"/>
                <a:gd name="connsiteY1" fmla="*/ 1102936 h 1960775"/>
                <a:gd name="connsiteX2" fmla="*/ 678730 w 2790334"/>
                <a:gd name="connsiteY2" fmla="*/ 1630837 h 1960775"/>
                <a:gd name="connsiteX3" fmla="*/ 1329180 w 2790334"/>
                <a:gd name="connsiteY3" fmla="*/ 1875934 h 1960775"/>
                <a:gd name="connsiteX4" fmla="*/ 2790334 w 2790334"/>
                <a:gd name="connsiteY4" fmla="*/ 1960775 h 1960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0334" h="1960775">
                  <a:moveTo>
                    <a:pt x="0" y="0"/>
                  </a:moveTo>
                  <a:cubicBezTo>
                    <a:pt x="75414" y="415565"/>
                    <a:pt x="150829" y="831130"/>
                    <a:pt x="263951" y="1102936"/>
                  </a:cubicBezTo>
                  <a:cubicBezTo>
                    <a:pt x="377073" y="1374742"/>
                    <a:pt x="501192" y="1502004"/>
                    <a:pt x="678730" y="1630837"/>
                  </a:cubicBezTo>
                  <a:cubicBezTo>
                    <a:pt x="856268" y="1759670"/>
                    <a:pt x="977246" y="1820944"/>
                    <a:pt x="1329180" y="1875934"/>
                  </a:cubicBezTo>
                  <a:cubicBezTo>
                    <a:pt x="1681114" y="1930924"/>
                    <a:pt x="2790334" y="1960775"/>
                    <a:pt x="2790334" y="19607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16200000">
              <a:off x="-103243" y="2389319"/>
              <a:ext cx="2177593" cy="453238"/>
            </a:xfrm>
            <a:prstGeom prst="rect">
              <a:avLst/>
            </a:prstGeom>
            <a:noFill/>
            <a:ln w="19050">
              <a:noFill/>
            </a:ln>
          </p:spPr>
          <p:txBody>
            <a:bodyPr wrap="square" anchor="ctr" anchorCtr="0">
              <a:noAutofit/>
            </a:bodyPr>
            <a:lstStyle/>
            <a:p>
              <a:pPr algn="ctr">
                <a:lnSpc>
                  <a:spcPts val="2100"/>
                </a:lnSpc>
              </a:pPr>
              <a:r>
                <a:rPr lang="en-US" sz="1600" dirty="0">
                  <a:solidFill>
                    <a:schemeClr val="bg2"/>
                  </a:solidFill>
                  <a:latin typeface="Avenir Book" charset="0"/>
                  <a:ea typeface="Avenir Book" charset="0"/>
                  <a:cs typeface="Avenir Book" charset="0"/>
                </a:rPr>
                <a:t>error</a:t>
              </a:r>
            </a:p>
          </p:txBody>
        </p:sp>
        <mc:AlternateContent xmlns:mc="http://schemas.openxmlformats.org/markup-compatibility/2006" xmlns:a14="http://schemas.microsoft.com/office/drawing/2010/main">
          <mc:Choice Requires="a14">
            <p:sp>
              <p:nvSpPr>
                <p:cNvPr id="16" name="Rectangle 15"/>
                <p:cNvSpPr/>
                <p:nvPr/>
              </p:nvSpPr>
              <p:spPr>
                <a:xfrm>
                  <a:off x="3257735" y="1883944"/>
                  <a:ext cx="2085675" cy="453238"/>
                </a:xfrm>
                <a:prstGeom prst="rect">
                  <a:avLst/>
                </a:prstGeom>
                <a:noFill/>
                <a:ln w="19050">
                  <a:noFill/>
                </a:ln>
              </p:spPr>
              <p:txBody>
                <a:bodyPr wrap="square" anchor="ctr" anchorCtr="0">
                  <a:noAutofit/>
                </a:bodyPr>
                <a:lstStyle/>
                <a:p>
                  <a:pPr>
                    <a:lnSpc>
                      <a:spcPts val="2100"/>
                    </a:lnSpc>
                  </a:pPr>
                  <a14:m>
                    <m:oMath xmlns:m="http://schemas.openxmlformats.org/officeDocument/2006/math">
                      <m:sSub>
                        <m:sSubPr>
                          <m:ctrlPr>
                            <a:rPr lang="en-US" sz="2000" i="1" smtClean="0">
                              <a:latin typeface="Cambria Math" panose="02040503050406030204" pitchFamily="18" charset="0"/>
                              <a:ea typeface="Avenir Book" charset="0"/>
                              <a:cs typeface="Avenir Book" charset="0"/>
                            </a:rPr>
                          </m:ctrlPr>
                        </m:sSubPr>
                        <m:e>
                          <m:r>
                            <a:rPr lang="en-US" sz="2000" b="0" i="1" smtClean="0">
                              <a:latin typeface="Cambria Math" charset="0"/>
                              <a:ea typeface="Avenir Book" charset="0"/>
                              <a:cs typeface="Avenir Book" charset="0"/>
                            </a:rPr>
                            <m:t>𝐽</m:t>
                          </m:r>
                        </m:e>
                        <m:sub>
                          <m:r>
                            <a:rPr lang="en-US" sz="2000" b="0" i="1" smtClean="0">
                              <a:latin typeface="Cambria Math" charset="0"/>
                              <a:ea typeface="Avenir Book" charset="0"/>
                              <a:cs typeface="Avenir Book" charset="0"/>
                            </a:rPr>
                            <m:t>𝑐𝑣</m:t>
                          </m:r>
                        </m:sub>
                      </m:sSub>
                      <m:d>
                        <m:dPr>
                          <m:ctrlPr>
                            <a:rPr lang="en-US" sz="2000" i="1">
                              <a:latin typeface="Cambria Math" panose="02040503050406030204" pitchFamily="18" charset="0"/>
                              <a:ea typeface="Avenir Book" charset="0"/>
                              <a:cs typeface="Avenir Book" charset="0"/>
                            </a:rPr>
                          </m:ctrlPr>
                        </m:dPr>
                        <m:e>
                          <m:r>
                            <a:rPr lang="en-US" sz="2000" i="1" smtClean="0">
                              <a:latin typeface="Cambria Math" charset="0"/>
                              <a:ea typeface="Cambria Math" charset="0"/>
                              <a:cs typeface="Cambria Math" charset="0"/>
                            </a:rPr>
                            <m:t>𝜃</m:t>
                          </m:r>
                        </m:e>
                      </m:d>
                    </m:oMath>
                  </a14:m>
                  <a:r>
                    <a:rPr lang="en-US" sz="2800" b="1" dirty="0">
                      <a:solidFill>
                        <a:schemeClr val="bg2"/>
                      </a:solidFill>
                      <a:latin typeface="Avenir Book" charset="0"/>
                      <a:ea typeface="Avenir Book" charset="0"/>
                      <a:cs typeface="Avenir Book" charset="0"/>
                    </a:rPr>
                    <a:t> </a:t>
                  </a:r>
                </a:p>
                <a:p>
                  <a:pPr>
                    <a:lnSpc>
                      <a:spcPts val="2100"/>
                    </a:lnSpc>
                  </a:pPr>
                  <a:r>
                    <a:rPr lang="en-US" sz="1600" dirty="0">
                      <a:solidFill>
                        <a:schemeClr val="bg2"/>
                      </a:solidFill>
                      <a:latin typeface="Avenir Book" charset="0"/>
                      <a:ea typeface="Avenir Book" charset="0"/>
                      <a:cs typeface="Avenir Book" charset="0"/>
                    </a:rPr>
                    <a:t>cross validation error</a:t>
                  </a:r>
                </a:p>
              </p:txBody>
            </p:sp>
          </mc:Choice>
          <mc:Fallback xmlns="">
            <p:sp>
              <p:nvSpPr>
                <p:cNvPr id="16" name="Rectangle 15"/>
                <p:cNvSpPr>
                  <a:spLocks noRot="1" noChangeAspect="1" noMove="1" noResize="1" noEditPoints="1" noAdjustHandles="1" noChangeArrowheads="1" noChangeShapeType="1" noTextEdit="1"/>
                </p:cNvSpPr>
                <p:nvPr/>
              </p:nvSpPr>
              <p:spPr>
                <a:xfrm>
                  <a:off x="3257735" y="1883944"/>
                  <a:ext cx="2085675" cy="453238"/>
                </a:xfrm>
                <a:prstGeom prst="rect">
                  <a:avLst/>
                </a:prstGeom>
                <a:blipFill rotWithShape="0">
                  <a:blip r:embed="rId4"/>
                  <a:stretch>
                    <a:fillRect l="-1458" t="-8108" r="-875" b="-36486"/>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2973528" y="2934909"/>
                  <a:ext cx="2085675" cy="453238"/>
                </a:xfrm>
                <a:prstGeom prst="rect">
                  <a:avLst/>
                </a:prstGeom>
                <a:noFill/>
                <a:ln w="19050">
                  <a:noFill/>
                </a:ln>
              </p:spPr>
              <p:txBody>
                <a:bodyPr wrap="square" anchor="ctr" anchorCtr="0">
                  <a:noAutofit/>
                </a:bodyPr>
                <a:lstStyle/>
                <a:p>
                  <a:pPr>
                    <a:lnSpc>
                      <a:spcPts val="2100"/>
                    </a:lnSpc>
                  </a:pPr>
                  <a14:m>
                    <m:oMath xmlns:m="http://schemas.openxmlformats.org/officeDocument/2006/math">
                      <m:sSub>
                        <m:sSubPr>
                          <m:ctrlPr>
                            <a:rPr lang="en-US" sz="2000" i="1" smtClean="0">
                              <a:latin typeface="Cambria Math" panose="02040503050406030204" pitchFamily="18" charset="0"/>
                              <a:ea typeface="Avenir Book" charset="0"/>
                              <a:cs typeface="Avenir Book" charset="0"/>
                            </a:rPr>
                          </m:ctrlPr>
                        </m:sSubPr>
                        <m:e>
                          <m:r>
                            <a:rPr lang="en-US" sz="2000" b="0" i="1" smtClean="0">
                              <a:latin typeface="Cambria Math" charset="0"/>
                              <a:ea typeface="Avenir Book" charset="0"/>
                              <a:cs typeface="Avenir Book" charset="0"/>
                            </a:rPr>
                            <m:t>𝐽</m:t>
                          </m:r>
                        </m:e>
                        <m:sub>
                          <m:r>
                            <a:rPr lang="en-US" sz="2000" b="0" i="1" smtClean="0">
                              <a:latin typeface="Cambria Math" charset="0"/>
                              <a:ea typeface="Avenir Book" charset="0"/>
                              <a:cs typeface="Avenir Book" charset="0"/>
                            </a:rPr>
                            <m:t>𝑡𝑟𝑎𝑖𝑛</m:t>
                          </m:r>
                        </m:sub>
                      </m:sSub>
                      <m:d>
                        <m:dPr>
                          <m:ctrlPr>
                            <a:rPr lang="en-US" sz="2000" i="1">
                              <a:latin typeface="Cambria Math" panose="02040503050406030204" pitchFamily="18" charset="0"/>
                              <a:ea typeface="Avenir Book" charset="0"/>
                              <a:cs typeface="Avenir Book" charset="0"/>
                            </a:rPr>
                          </m:ctrlPr>
                        </m:dPr>
                        <m:e>
                          <m:r>
                            <a:rPr lang="en-US" sz="2000" i="1" smtClean="0">
                              <a:latin typeface="Cambria Math" charset="0"/>
                              <a:ea typeface="Cambria Math" charset="0"/>
                              <a:cs typeface="Cambria Math" charset="0"/>
                            </a:rPr>
                            <m:t>𝜃</m:t>
                          </m:r>
                        </m:e>
                      </m:d>
                    </m:oMath>
                  </a14:m>
                  <a:r>
                    <a:rPr lang="en-US" sz="2800" b="1" dirty="0">
                      <a:solidFill>
                        <a:schemeClr val="bg2"/>
                      </a:solidFill>
                      <a:latin typeface="Avenir Book" charset="0"/>
                      <a:ea typeface="Avenir Book" charset="0"/>
                      <a:cs typeface="Avenir Book" charset="0"/>
                    </a:rPr>
                    <a:t> </a:t>
                  </a:r>
                </a:p>
                <a:p>
                  <a:pPr>
                    <a:lnSpc>
                      <a:spcPts val="2100"/>
                    </a:lnSpc>
                  </a:pPr>
                  <a:r>
                    <a:rPr lang="en-US" sz="1600" dirty="0">
                      <a:solidFill>
                        <a:schemeClr val="bg2"/>
                      </a:solidFill>
                      <a:latin typeface="Avenir Book" charset="0"/>
                      <a:ea typeface="Avenir Book" charset="0"/>
                      <a:cs typeface="Avenir Book" charset="0"/>
                    </a:rPr>
                    <a:t>training error</a:t>
                  </a:r>
                </a:p>
              </p:txBody>
            </p:sp>
          </mc:Choice>
          <mc:Fallback xmlns="">
            <p:sp>
              <p:nvSpPr>
                <p:cNvPr id="17" name="Rectangle 16"/>
                <p:cNvSpPr>
                  <a:spLocks noRot="1" noChangeAspect="1" noMove="1" noResize="1" noEditPoints="1" noAdjustHandles="1" noChangeArrowheads="1" noChangeShapeType="1" noTextEdit="1"/>
                </p:cNvSpPr>
                <p:nvPr/>
              </p:nvSpPr>
              <p:spPr>
                <a:xfrm>
                  <a:off x="2973528" y="2934909"/>
                  <a:ext cx="2085675" cy="453238"/>
                </a:xfrm>
                <a:prstGeom prst="rect">
                  <a:avLst/>
                </a:prstGeom>
                <a:blipFill rotWithShape="0">
                  <a:blip r:embed="rId5"/>
                  <a:stretch>
                    <a:fillRect l="-1754" t="-8000" b="-36000"/>
                  </a:stretch>
                </a:blipFill>
                <a:ln w="19050">
                  <a:noFill/>
                </a:ln>
              </p:spPr>
              <p:txBody>
                <a:bodyPr/>
                <a:lstStyle/>
                <a:p>
                  <a:r>
                    <a:rPr lang="en-US">
                      <a:noFill/>
                    </a:rPr>
                    <a:t> </a:t>
                  </a:r>
                </a:p>
              </p:txBody>
            </p:sp>
          </mc:Fallback>
        </mc:AlternateContent>
      </p:grpSp>
      <p:sp>
        <p:nvSpPr>
          <p:cNvPr id="18" name="Freeform 17"/>
          <p:cNvSpPr/>
          <p:nvPr/>
        </p:nvSpPr>
        <p:spPr>
          <a:xfrm>
            <a:off x="5879260" y="1583544"/>
            <a:ext cx="2088572" cy="2026759"/>
          </a:xfrm>
          <a:custGeom>
            <a:avLst/>
            <a:gdLst>
              <a:gd name="connsiteX0" fmla="*/ 0 w 2088572"/>
              <a:gd name="connsiteY0" fmla="*/ 0 h 2026759"/>
              <a:gd name="connsiteX1" fmla="*/ 20781 w 2088572"/>
              <a:gd name="connsiteY1" fmla="*/ 2015837 h 2026759"/>
              <a:gd name="connsiteX2" fmla="*/ 93518 w 2088572"/>
              <a:gd name="connsiteY2" fmla="*/ 789709 h 2026759"/>
              <a:gd name="connsiteX3" fmla="*/ 135081 w 2088572"/>
              <a:gd name="connsiteY3" fmla="*/ 446809 h 2026759"/>
              <a:gd name="connsiteX4" fmla="*/ 218209 w 2088572"/>
              <a:gd name="connsiteY4" fmla="*/ 696191 h 2026759"/>
              <a:gd name="connsiteX5" fmla="*/ 322118 w 2088572"/>
              <a:gd name="connsiteY5" fmla="*/ 394855 h 2026759"/>
              <a:gd name="connsiteX6" fmla="*/ 374072 w 2088572"/>
              <a:gd name="connsiteY6" fmla="*/ 228600 h 2026759"/>
              <a:gd name="connsiteX7" fmla="*/ 436418 w 2088572"/>
              <a:gd name="connsiteY7" fmla="*/ 374073 h 2026759"/>
              <a:gd name="connsiteX8" fmla="*/ 540327 w 2088572"/>
              <a:gd name="connsiteY8" fmla="*/ 1111828 h 2026759"/>
              <a:gd name="connsiteX9" fmla="*/ 644236 w 2088572"/>
              <a:gd name="connsiteY9" fmla="*/ 1361209 h 2026759"/>
              <a:gd name="connsiteX10" fmla="*/ 758536 w 2088572"/>
              <a:gd name="connsiteY10" fmla="*/ 1215737 h 2026759"/>
              <a:gd name="connsiteX11" fmla="*/ 852054 w 2088572"/>
              <a:gd name="connsiteY11" fmla="*/ 1194955 h 2026759"/>
              <a:gd name="connsiteX12" fmla="*/ 997527 w 2088572"/>
              <a:gd name="connsiteY12" fmla="*/ 1517073 h 2026759"/>
              <a:gd name="connsiteX13" fmla="*/ 1143000 w 2088572"/>
              <a:gd name="connsiteY13" fmla="*/ 1506682 h 2026759"/>
              <a:gd name="connsiteX14" fmla="*/ 1267691 w 2088572"/>
              <a:gd name="connsiteY14" fmla="*/ 1485900 h 2026759"/>
              <a:gd name="connsiteX15" fmla="*/ 1402772 w 2088572"/>
              <a:gd name="connsiteY15" fmla="*/ 1683328 h 2026759"/>
              <a:gd name="connsiteX16" fmla="*/ 1548245 w 2088572"/>
              <a:gd name="connsiteY16" fmla="*/ 1652155 h 2026759"/>
              <a:gd name="connsiteX17" fmla="*/ 1652154 w 2088572"/>
              <a:gd name="connsiteY17" fmla="*/ 1496291 h 2026759"/>
              <a:gd name="connsiteX18" fmla="*/ 1818409 w 2088572"/>
              <a:gd name="connsiteY18" fmla="*/ 1454728 h 2026759"/>
              <a:gd name="connsiteX19" fmla="*/ 1870363 w 2088572"/>
              <a:gd name="connsiteY19" fmla="*/ 1278082 h 2026759"/>
              <a:gd name="connsiteX20" fmla="*/ 1995054 w 2088572"/>
              <a:gd name="connsiteY20" fmla="*/ 1246909 h 2026759"/>
              <a:gd name="connsiteX21" fmla="*/ 2026227 w 2088572"/>
              <a:gd name="connsiteY21" fmla="*/ 1143000 h 2026759"/>
              <a:gd name="connsiteX22" fmla="*/ 2067791 w 2088572"/>
              <a:gd name="connsiteY22" fmla="*/ 1558637 h 2026759"/>
              <a:gd name="connsiteX23" fmla="*/ 2078181 w 2088572"/>
              <a:gd name="connsiteY23" fmla="*/ 1558637 h 2026759"/>
              <a:gd name="connsiteX24" fmla="*/ 2088572 w 2088572"/>
              <a:gd name="connsiteY24" fmla="*/ 1569028 h 2026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088572" h="2026759">
                <a:moveTo>
                  <a:pt x="0" y="0"/>
                </a:moveTo>
                <a:cubicBezTo>
                  <a:pt x="2597" y="942109"/>
                  <a:pt x="5195" y="1884219"/>
                  <a:pt x="20781" y="2015837"/>
                </a:cubicBezTo>
                <a:cubicBezTo>
                  <a:pt x="36367" y="2147455"/>
                  <a:pt x="74468" y="1051214"/>
                  <a:pt x="93518" y="789709"/>
                </a:cubicBezTo>
                <a:cubicBezTo>
                  <a:pt x="112568" y="528204"/>
                  <a:pt x="114299" y="462395"/>
                  <a:pt x="135081" y="446809"/>
                </a:cubicBezTo>
                <a:cubicBezTo>
                  <a:pt x="155863" y="431223"/>
                  <a:pt x="187036" y="704850"/>
                  <a:pt x="218209" y="696191"/>
                </a:cubicBezTo>
                <a:cubicBezTo>
                  <a:pt x="249382" y="687532"/>
                  <a:pt x="296141" y="472787"/>
                  <a:pt x="322118" y="394855"/>
                </a:cubicBezTo>
                <a:cubicBezTo>
                  <a:pt x="348095" y="316923"/>
                  <a:pt x="355022" y="232064"/>
                  <a:pt x="374072" y="228600"/>
                </a:cubicBezTo>
                <a:cubicBezTo>
                  <a:pt x="393122" y="225136"/>
                  <a:pt x="408709" y="226868"/>
                  <a:pt x="436418" y="374073"/>
                </a:cubicBezTo>
                <a:cubicBezTo>
                  <a:pt x="464127" y="521278"/>
                  <a:pt x="505691" y="947305"/>
                  <a:pt x="540327" y="1111828"/>
                </a:cubicBezTo>
                <a:cubicBezTo>
                  <a:pt x="574963" y="1276351"/>
                  <a:pt x="607868" y="1343891"/>
                  <a:pt x="644236" y="1361209"/>
                </a:cubicBezTo>
                <a:cubicBezTo>
                  <a:pt x="680604" y="1378527"/>
                  <a:pt x="723900" y="1243446"/>
                  <a:pt x="758536" y="1215737"/>
                </a:cubicBezTo>
                <a:cubicBezTo>
                  <a:pt x="793172" y="1188028"/>
                  <a:pt x="812222" y="1144732"/>
                  <a:pt x="852054" y="1194955"/>
                </a:cubicBezTo>
                <a:cubicBezTo>
                  <a:pt x="891886" y="1245178"/>
                  <a:pt x="949036" y="1465119"/>
                  <a:pt x="997527" y="1517073"/>
                </a:cubicBezTo>
                <a:cubicBezTo>
                  <a:pt x="1046018" y="1569027"/>
                  <a:pt x="1097973" y="1511878"/>
                  <a:pt x="1143000" y="1506682"/>
                </a:cubicBezTo>
                <a:cubicBezTo>
                  <a:pt x="1188027" y="1501487"/>
                  <a:pt x="1224396" y="1456459"/>
                  <a:pt x="1267691" y="1485900"/>
                </a:cubicBezTo>
                <a:cubicBezTo>
                  <a:pt x="1310986" y="1515341"/>
                  <a:pt x="1356013" y="1655619"/>
                  <a:pt x="1402772" y="1683328"/>
                </a:cubicBezTo>
                <a:cubicBezTo>
                  <a:pt x="1449531" y="1711037"/>
                  <a:pt x="1506682" y="1683328"/>
                  <a:pt x="1548245" y="1652155"/>
                </a:cubicBezTo>
                <a:cubicBezTo>
                  <a:pt x="1589808" y="1620982"/>
                  <a:pt x="1607127" y="1529196"/>
                  <a:pt x="1652154" y="1496291"/>
                </a:cubicBezTo>
                <a:cubicBezTo>
                  <a:pt x="1697181" y="1463387"/>
                  <a:pt x="1782041" y="1491096"/>
                  <a:pt x="1818409" y="1454728"/>
                </a:cubicBezTo>
                <a:cubicBezTo>
                  <a:pt x="1854777" y="1418360"/>
                  <a:pt x="1840922" y="1312718"/>
                  <a:pt x="1870363" y="1278082"/>
                </a:cubicBezTo>
                <a:cubicBezTo>
                  <a:pt x="1899804" y="1243446"/>
                  <a:pt x="1969077" y="1269423"/>
                  <a:pt x="1995054" y="1246909"/>
                </a:cubicBezTo>
                <a:cubicBezTo>
                  <a:pt x="2021031" y="1224395"/>
                  <a:pt x="2014104" y="1091045"/>
                  <a:pt x="2026227" y="1143000"/>
                </a:cubicBezTo>
                <a:cubicBezTo>
                  <a:pt x="2038350" y="1194955"/>
                  <a:pt x="2059132" y="1489364"/>
                  <a:pt x="2067791" y="1558637"/>
                </a:cubicBezTo>
                <a:cubicBezTo>
                  <a:pt x="2076450" y="1627910"/>
                  <a:pt x="2074718" y="1556905"/>
                  <a:pt x="2078181" y="1558637"/>
                </a:cubicBezTo>
                <a:cubicBezTo>
                  <a:pt x="2081645" y="1560369"/>
                  <a:pt x="2088572" y="1569028"/>
                  <a:pt x="2088572" y="1569028"/>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5848620" y="1548908"/>
            <a:ext cx="10160" cy="216408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848620" y="3712988"/>
            <a:ext cx="2174240" cy="1016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Freeform 20"/>
          <p:cNvSpPr/>
          <p:nvPr/>
        </p:nvSpPr>
        <p:spPr>
          <a:xfrm>
            <a:off x="5853295" y="2117369"/>
            <a:ext cx="2114900" cy="1071475"/>
          </a:xfrm>
          <a:custGeom>
            <a:avLst/>
            <a:gdLst>
              <a:gd name="connsiteX0" fmla="*/ 0 w 2114900"/>
              <a:gd name="connsiteY0" fmla="*/ 0 h 1071475"/>
              <a:gd name="connsiteX1" fmla="*/ 201953 w 2114900"/>
              <a:gd name="connsiteY1" fmla="*/ 39269 h 1071475"/>
              <a:gd name="connsiteX2" fmla="*/ 409516 w 2114900"/>
              <a:gd name="connsiteY2" fmla="*/ 207564 h 1071475"/>
              <a:gd name="connsiteX3" fmla="*/ 544152 w 2114900"/>
              <a:gd name="connsiteY3" fmla="*/ 347809 h 1071475"/>
              <a:gd name="connsiteX4" fmla="*/ 718056 w 2114900"/>
              <a:gd name="connsiteY4" fmla="*/ 544152 h 1071475"/>
              <a:gd name="connsiteX5" fmla="*/ 886351 w 2114900"/>
              <a:gd name="connsiteY5" fmla="*/ 740496 h 1071475"/>
              <a:gd name="connsiteX6" fmla="*/ 1015377 w 2114900"/>
              <a:gd name="connsiteY6" fmla="*/ 869522 h 1071475"/>
              <a:gd name="connsiteX7" fmla="*/ 1211720 w 2114900"/>
              <a:gd name="connsiteY7" fmla="*/ 1020987 h 1071475"/>
              <a:gd name="connsiteX8" fmla="*/ 1413673 w 2114900"/>
              <a:gd name="connsiteY8" fmla="*/ 1071475 h 1071475"/>
              <a:gd name="connsiteX9" fmla="*/ 1626846 w 2114900"/>
              <a:gd name="connsiteY9" fmla="*/ 1020987 h 1071475"/>
              <a:gd name="connsiteX10" fmla="*/ 1817580 w 2114900"/>
              <a:gd name="connsiteY10" fmla="*/ 875132 h 1071475"/>
              <a:gd name="connsiteX11" fmla="*/ 2114900 w 2114900"/>
              <a:gd name="connsiteY11" fmla="*/ 555372 h 1071475"/>
              <a:gd name="connsiteX12" fmla="*/ 2114900 w 2114900"/>
              <a:gd name="connsiteY12" fmla="*/ 555372 h 10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4900" h="1071475">
                <a:moveTo>
                  <a:pt x="0" y="0"/>
                </a:moveTo>
                <a:cubicBezTo>
                  <a:pt x="66850" y="2337"/>
                  <a:pt x="133700" y="4675"/>
                  <a:pt x="201953" y="39269"/>
                </a:cubicBezTo>
                <a:cubicBezTo>
                  <a:pt x="270206" y="73863"/>
                  <a:pt x="352483" y="156141"/>
                  <a:pt x="409516" y="207564"/>
                </a:cubicBezTo>
                <a:cubicBezTo>
                  <a:pt x="466549" y="258987"/>
                  <a:pt x="492729" y="291711"/>
                  <a:pt x="544152" y="347809"/>
                </a:cubicBezTo>
                <a:cubicBezTo>
                  <a:pt x="595575" y="403907"/>
                  <a:pt x="661023" y="478704"/>
                  <a:pt x="718056" y="544152"/>
                </a:cubicBezTo>
                <a:cubicBezTo>
                  <a:pt x="775089" y="609600"/>
                  <a:pt x="836798" y="686268"/>
                  <a:pt x="886351" y="740496"/>
                </a:cubicBezTo>
                <a:cubicBezTo>
                  <a:pt x="935904" y="794724"/>
                  <a:pt x="961149" y="822774"/>
                  <a:pt x="1015377" y="869522"/>
                </a:cubicBezTo>
                <a:cubicBezTo>
                  <a:pt x="1069605" y="916270"/>
                  <a:pt x="1145337" y="987328"/>
                  <a:pt x="1211720" y="1020987"/>
                </a:cubicBezTo>
                <a:cubicBezTo>
                  <a:pt x="1278103" y="1054646"/>
                  <a:pt x="1344485" y="1071475"/>
                  <a:pt x="1413673" y="1071475"/>
                </a:cubicBezTo>
                <a:cubicBezTo>
                  <a:pt x="1482861" y="1071475"/>
                  <a:pt x="1559528" y="1053711"/>
                  <a:pt x="1626846" y="1020987"/>
                </a:cubicBezTo>
                <a:cubicBezTo>
                  <a:pt x="1694164" y="988263"/>
                  <a:pt x="1736238" y="952735"/>
                  <a:pt x="1817580" y="875132"/>
                </a:cubicBezTo>
                <a:cubicBezTo>
                  <a:pt x="1898922" y="797529"/>
                  <a:pt x="2114900" y="555372"/>
                  <a:pt x="2114900" y="555372"/>
                </a:cubicBezTo>
                <a:lnTo>
                  <a:pt x="2114900" y="555372"/>
                </a:lnTo>
              </a:path>
            </a:pathLst>
          </a:cu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009523" y="199956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864602" y="203883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975951" y="212858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104042" y="219029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693920" y="272004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889658" y="2652730"/>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848052" y="2731267"/>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709444" y="281223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670175" y="295777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490514" y="291850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551809" y="303312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490513" y="315200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7333439" y="3200100"/>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103437" y="306921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7181974" y="317042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735610" y="287636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985630" y="3005427"/>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914276" y="307348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6981181" y="316083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7800837" y="2883647"/>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bject 3"/>
          <p:cNvSpPr txBox="1"/>
          <p:nvPr/>
        </p:nvSpPr>
        <p:spPr>
          <a:xfrm>
            <a:off x="6791040" y="3641942"/>
            <a:ext cx="244894"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X</a:t>
            </a:r>
            <a:endParaRPr sz="1200" dirty="0">
              <a:latin typeface="Avenir Book" charset="0"/>
              <a:ea typeface="Avenir Book" charset="0"/>
              <a:cs typeface="Avenir Book" charset="0"/>
            </a:endParaRPr>
          </a:p>
        </p:txBody>
      </p:sp>
      <p:sp>
        <p:nvSpPr>
          <p:cNvPr id="44" name="object 3"/>
          <p:cNvSpPr txBox="1"/>
          <p:nvPr/>
        </p:nvSpPr>
        <p:spPr>
          <a:xfrm>
            <a:off x="5616797" y="245889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Y</a:t>
            </a:r>
            <a:endParaRPr sz="1200" dirty="0">
              <a:latin typeface="Avenir Book" charset="0"/>
              <a:ea typeface="Avenir Book" charset="0"/>
              <a:cs typeface="Avenir Book" charset="0"/>
            </a:endParaRPr>
          </a:p>
        </p:txBody>
      </p:sp>
      <p:sp>
        <p:nvSpPr>
          <p:cNvPr id="46" name="Oval 45"/>
          <p:cNvSpPr/>
          <p:nvPr/>
        </p:nvSpPr>
        <p:spPr>
          <a:xfrm>
            <a:off x="6867970" y="209560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bject 3"/>
          <p:cNvSpPr txBox="1"/>
          <p:nvPr/>
        </p:nvSpPr>
        <p:spPr>
          <a:xfrm>
            <a:off x="7107323" y="1684807"/>
            <a:ext cx="1063588" cy="553998"/>
          </a:xfrm>
          <a:prstGeom prst="rect">
            <a:avLst/>
          </a:prstGeom>
        </p:spPr>
        <p:txBody>
          <a:bodyPr vert="horz" wrap="square" lIns="0" tIns="0" rIns="0" bIns="0" rtlCol="0" anchor="ctr">
            <a:spAutoFit/>
          </a:bodyPr>
          <a:lstStyle/>
          <a:p>
            <a:pPr marL="9525" marR="3810"/>
            <a:r>
              <a:rPr lang="en-US" sz="1200" dirty="0">
                <a:latin typeface="Avenir Book" charset="0"/>
                <a:ea typeface="Avenir Book" charset="0"/>
                <a:cs typeface="Avenir Book" charset="0"/>
              </a:rPr>
              <a:t>Model</a:t>
            </a:r>
          </a:p>
          <a:p>
            <a:pPr marL="9525" marR="3810"/>
            <a:r>
              <a:rPr lang="en-US" sz="1200" dirty="0">
                <a:latin typeface="Avenir Book" charset="0"/>
                <a:ea typeface="Avenir Book" charset="0"/>
                <a:cs typeface="Avenir Book" charset="0"/>
              </a:rPr>
              <a:t>True Function</a:t>
            </a:r>
          </a:p>
          <a:p>
            <a:pPr marL="9525" marR="3810"/>
            <a:r>
              <a:rPr lang="en-US" sz="1200" dirty="0">
                <a:latin typeface="Avenir Book" charset="0"/>
                <a:ea typeface="Avenir Book" charset="0"/>
                <a:cs typeface="Avenir Book" charset="0"/>
              </a:rPr>
              <a:t>Samples</a:t>
            </a:r>
            <a:endParaRPr sz="1200" dirty="0">
              <a:latin typeface="Avenir Book" charset="0"/>
              <a:ea typeface="Avenir Book" charset="0"/>
              <a:cs typeface="Avenir Book" charset="0"/>
            </a:endParaRPr>
          </a:p>
        </p:txBody>
      </p:sp>
      <p:cxnSp>
        <p:nvCxnSpPr>
          <p:cNvPr id="48" name="Straight Connector 47"/>
          <p:cNvCxnSpPr/>
          <p:nvPr/>
        </p:nvCxnSpPr>
        <p:spPr>
          <a:xfrm>
            <a:off x="6809293" y="1947006"/>
            <a:ext cx="220356" cy="0"/>
          </a:xfrm>
          <a:prstGeom prst="line">
            <a:avLst/>
          </a:prstGeom>
          <a:ln w="254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809293" y="1779091"/>
            <a:ext cx="220356"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52" name="object 3"/>
          <p:cNvSpPr txBox="1"/>
          <p:nvPr/>
        </p:nvSpPr>
        <p:spPr>
          <a:xfrm>
            <a:off x="5879260" y="1150258"/>
            <a:ext cx="2309936" cy="371897"/>
          </a:xfrm>
          <a:prstGeom prst="rect">
            <a:avLst/>
          </a:prstGeom>
        </p:spPr>
        <p:txBody>
          <a:bodyPr vert="horz" wrap="square" lIns="0" tIns="0" rIns="0" bIns="0" rtlCol="0" anchor="ctr">
            <a:spAutoFit/>
          </a:bodyPr>
          <a:lstStyle/>
          <a:p>
            <a:pPr marL="9525" marR="3810" algn="ctr">
              <a:lnSpc>
                <a:spcPts val="2850"/>
              </a:lnSpc>
            </a:pPr>
            <a:r>
              <a:rPr lang="en-US" sz="1600">
                <a:latin typeface="Avenir Book" charset="0"/>
                <a:ea typeface="Avenir Book" charset="0"/>
                <a:cs typeface="Avenir Book" charset="0"/>
              </a:rPr>
              <a:t>Polynomial Degree = 15</a:t>
            </a:r>
            <a:endParaRPr sz="1600" dirty="0">
              <a:latin typeface="Avenir Book" charset="0"/>
              <a:ea typeface="Avenir Book" charset="0"/>
              <a:cs typeface="Avenir Book" charset="0"/>
            </a:endParaRPr>
          </a:p>
        </p:txBody>
      </p:sp>
    </p:spTree>
    <p:extLst>
      <p:ext uri="{BB962C8B-B14F-4D97-AF65-F5344CB8AC3E}">
        <p14:creationId xmlns:p14="http://schemas.microsoft.com/office/powerpoint/2010/main" val="14991012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Model Complexity vs Error</a:t>
            </a:r>
          </a:p>
        </p:txBody>
      </p:sp>
      <p:sp>
        <p:nvSpPr>
          <p:cNvPr id="6" name="Rectangle 5"/>
          <p:cNvSpPr/>
          <p:nvPr/>
        </p:nvSpPr>
        <p:spPr>
          <a:xfrm>
            <a:off x="530443" y="4374446"/>
            <a:ext cx="8045998" cy="415498"/>
          </a:xfrm>
          <a:prstGeom prst="rect">
            <a:avLst/>
          </a:prstGeom>
        </p:spPr>
        <p:txBody>
          <a:bodyPr wrap="square">
            <a:spAutoFit/>
          </a:bodyPr>
          <a:lstStyle/>
          <a:p>
            <a:pPr algn="ctr"/>
            <a:r>
              <a:rPr lang="en-US" sz="2100" dirty="0">
                <a:solidFill>
                  <a:schemeClr val="bg1"/>
                </a:solidFill>
                <a:latin typeface="Avenir Book" charset="0"/>
                <a:ea typeface="Avenir Book" charset="0"/>
                <a:cs typeface="Avenir Book" charset="0"/>
              </a:rPr>
              <a:t>Just right: training and cross validation errors are low</a:t>
            </a:r>
          </a:p>
        </p:txBody>
      </p:sp>
      <p:sp>
        <p:nvSpPr>
          <p:cNvPr id="8" name="Rectangle 7"/>
          <p:cNvSpPr/>
          <p:nvPr/>
        </p:nvSpPr>
        <p:spPr>
          <a:xfrm>
            <a:off x="2100755" y="1485243"/>
            <a:ext cx="437493" cy="2125060"/>
          </a:xfrm>
          <a:prstGeom prst="rect">
            <a:avLst/>
          </a:prstGeom>
          <a:solidFill>
            <a:srgbClr val="0070C0">
              <a:alpha val="1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a:endParaRPr>
          </a:p>
        </p:txBody>
      </p:sp>
      <p:grpSp>
        <p:nvGrpSpPr>
          <p:cNvPr id="9" name="Group 8"/>
          <p:cNvGrpSpPr/>
          <p:nvPr/>
        </p:nvGrpSpPr>
        <p:grpSpPr>
          <a:xfrm>
            <a:off x="758935" y="1527141"/>
            <a:ext cx="4584475" cy="2196447"/>
            <a:chOff x="758935" y="1527141"/>
            <a:chExt cx="4584475" cy="2196447"/>
          </a:xfrm>
        </p:grpSpPr>
        <p:cxnSp>
          <p:nvCxnSpPr>
            <p:cNvPr id="10" name="Straight Arrow Connector 9"/>
            <p:cNvCxnSpPr/>
            <p:nvPr/>
          </p:nvCxnSpPr>
          <p:spPr>
            <a:xfrm flipV="1">
              <a:off x="1187777" y="1527142"/>
              <a:ext cx="0" cy="219644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187777" y="3714161"/>
              <a:ext cx="3591613"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1668544" y="1593130"/>
              <a:ext cx="1762813" cy="1408370"/>
            </a:xfrm>
            <a:custGeom>
              <a:avLst/>
              <a:gdLst>
                <a:gd name="connsiteX0" fmla="*/ 0 w 1762813"/>
                <a:gd name="connsiteY0" fmla="*/ 0 h 1408370"/>
                <a:gd name="connsiteX1" fmla="*/ 348792 w 1762813"/>
                <a:gd name="connsiteY1" fmla="*/ 1244338 h 1408370"/>
                <a:gd name="connsiteX2" fmla="*/ 876693 w 1762813"/>
                <a:gd name="connsiteY2" fmla="*/ 1338606 h 1408370"/>
                <a:gd name="connsiteX3" fmla="*/ 1442301 w 1762813"/>
                <a:gd name="connsiteY3" fmla="*/ 725864 h 1408370"/>
                <a:gd name="connsiteX4" fmla="*/ 1762813 w 1762813"/>
                <a:gd name="connsiteY4" fmla="*/ 94268 h 1408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813" h="1408370">
                  <a:moveTo>
                    <a:pt x="0" y="0"/>
                  </a:moveTo>
                  <a:cubicBezTo>
                    <a:pt x="101338" y="510618"/>
                    <a:pt x="202677" y="1021237"/>
                    <a:pt x="348792" y="1244338"/>
                  </a:cubicBezTo>
                  <a:cubicBezTo>
                    <a:pt x="494908" y="1467439"/>
                    <a:pt x="694442" y="1425018"/>
                    <a:pt x="876693" y="1338606"/>
                  </a:cubicBezTo>
                  <a:cubicBezTo>
                    <a:pt x="1058945" y="1252194"/>
                    <a:pt x="1294614" y="933254"/>
                    <a:pt x="1442301" y="725864"/>
                  </a:cubicBezTo>
                  <a:cubicBezTo>
                    <a:pt x="1589988" y="518474"/>
                    <a:pt x="1696825" y="133546"/>
                    <a:pt x="1762813" y="94268"/>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480008" y="1583703"/>
              <a:ext cx="2790334" cy="1960775"/>
            </a:xfrm>
            <a:custGeom>
              <a:avLst/>
              <a:gdLst>
                <a:gd name="connsiteX0" fmla="*/ 0 w 2790334"/>
                <a:gd name="connsiteY0" fmla="*/ 0 h 1960775"/>
                <a:gd name="connsiteX1" fmla="*/ 263951 w 2790334"/>
                <a:gd name="connsiteY1" fmla="*/ 1102936 h 1960775"/>
                <a:gd name="connsiteX2" fmla="*/ 678730 w 2790334"/>
                <a:gd name="connsiteY2" fmla="*/ 1630837 h 1960775"/>
                <a:gd name="connsiteX3" fmla="*/ 1329180 w 2790334"/>
                <a:gd name="connsiteY3" fmla="*/ 1875934 h 1960775"/>
                <a:gd name="connsiteX4" fmla="*/ 2790334 w 2790334"/>
                <a:gd name="connsiteY4" fmla="*/ 1960775 h 1960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0334" h="1960775">
                  <a:moveTo>
                    <a:pt x="0" y="0"/>
                  </a:moveTo>
                  <a:cubicBezTo>
                    <a:pt x="75414" y="415565"/>
                    <a:pt x="150829" y="831130"/>
                    <a:pt x="263951" y="1102936"/>
                  </a:cubicBezTo>
                  <a:cubicBezTo>
                    <a:pt x="377073" y="1374742"/>
                    <a:pt x="501192" y="1502004"/>
                    <a:pt x="678730" y="1630837"/>
                  </a:cubicBezTo>
                  <a:cubicBezTo>
                    <a:pt x="856268" y="1759670"/>
                    <a:pt x="977246" y="1820944"/>
                    <a:pt x="1329180" y="1875934"/>
                  </a:cubicBezTo>
                  <a:cubicBezTo>
                    <a:pt x="1681114" y="1930924"/>
                    <a:pt x="2790334" y="1960775"/>
                    <a:pt x="2790334" y="19607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16200000">
              <a:off x="-103243" y="2389319"/>
              <a:ext cx="2177593" cy="453238"/>
            </a:xfrm>
            <a:prstGeom prst="rect">
              <a:avLst/>
            </a:prstGeom>
            <a:noFill/>
            <a:ln w="19050">
              <a:noFill/>
            </a:ln>
          </p:spPr>
          <p:txBody>
            <a:bodyPr wrap="square" anchor="ctr" anchorCtr="0">
              <a:noAutofit/>
            </a:bodyPr>
            <a:lstStyle/>
            <a:p>
              <a:pPr algn="ctr">
                <a:lnSpc>
                  <a:spcPts val="2100"/>
                </a:lnSpc>
              </a:pPr>
              <a:r>
                <a:rPr lang="en-US" sz="1600" dirty="0">
                  <a:solidFill>
                    <a:schemeClr val="bg2"/>
                  </a:solidFill>
                  <a:latin typeface="Avenir Book" charset="0"/>
                  <a:ea typeface="Avenir Book" charset="0"/>
                  <a:cs typeface="Avenir Book" charset="0"/>
                </a:rPr>
                <a:t>error</a:t>
              </a:r>
            </a:p>
          </p:txBody>
        </p:sp>
        <mc:AlternateContent xmlns:mc="http://schemas.openxmlformats.org/markup-compatibility/2006" xmlns:a14="http://schemas.microsoft.com/office/drawing/2010/main">
          <mc:Choice Requires="a14">
            <p:sp>
              <p:nvSpPr>
                <p:cNvPr id="15" name="Rectangle 14"/>
                <p:cNvSpPr/>
                <p:nvPr/>
              </p:nvSpPr>
              <p:spPr>
                <a:xfrm>
                  <a:off x="3257735" y="1883944"/>
                  <a:ext cx="2085675" cy="453238"/>
                </a:xfrm>
                <a:prstGeom prst="rect">
                  <a:avLst/>
                </a:prstGeom>
                <a:noFill/>
                <a:ln w="19050">
                  <a:noFill/>
                </a:ln>
              </p:spPr>
              <p:txBody>
                <a:bodyPr wrap="square" anchor="ctr" anchorCtr="0">
                  <a:noAutofit/>
                </a:bodyPr>
                <a:lstStyle/>
                <a:p>
                  <a:pPr>
                    <a:lnSpc>
                      <a:spcPts val="2100"/>
                    </a:lnSpc>
                  </a:pPr>
                  <a14:m>
                    <m:oMath xmlns:m="http://schemas.openxmlformats.org/officeDocument/2006/math">
                      <m:sSub>
                        <m:sSubPr>
                          <m:ctrlPr>
                            <a:rPr lang="en-US" sz="2000" i="1" smtClean="0">
                              <a:latin typeface="Cambria Math" panose="02040503050406030204" pitchFamily="18" charset="0"/>
                              <a:ea typeface="Avenir Book" charset="0"/>
                              <a:cs typeface="Avenir Book" charset="0"/>
                            </a:rPr>
                          </m:ctrlPr>
                        </m:sSubPr>
                        <m:e>
                          <m:r>
                            <a:rPr lang="en-US" sz="2000" b="0" i="1" smtClean="0">
                              <a:latin typeface="Cambria Math" charset="0"/>
                              <a:ea typeface="Avenir Book" charset="0"/>
                              <a:cs typeface="Avenir Book" charset="0"/>
                            </a:rPr>
                            <m:t>𝐽</m:t>
                          </m:r>
                        </m:e>
                        <m:sub>
                          <m:r>
                            <a:rPr lang="en-US" sz="2000" b="0" i="1" smtClean="0">
                              <a:latin typeface="Cambria Math" charset="0"/>
                              <a:ea typeface="Avenir Book" charset="0"/>
                              <a:cs typeface="Avenir Book" charset="0"/>
                            </a:rPr>
                            <m:t>𝑐𝑣</m:t>
                          </m:r>
                        </m:sub>
                      </m:sSub>
                      <m:d>
                        <m:dPr>
                          <m:ctrlPr>
                            <a:rPr lang="en-US" sz="2000" i="1">
                              <a:latin typeface="Cambria Math" panose="02040503050406030204" pitchFamily="18" charset="0"/>
                              <a:ea typeface="Avenir Book" charset="0"/>
                              <a:cs typeface="Avenir Book" charset="0"/>
                            </a:rPr>
                          </m:ctrlPr>
                        </m:dPr>
                        <m:e>
                          <m:r>
                            <a:rPr lang="en-US" sz="2000" i="1" smtClean="0">
                              <a:latin typeface="Cambria Math" charset="0"/>
                              <a:ea typeface="Cambria Math" charset="0"/>
                              <a:cs typeface="Cambria Math" charset="0"/>
                            </a:rPr>
                            <m:t>𝜃</m:t>
                          </m:r>
                        </m:e>
                      </m:d>
                    </m:oMath>
                  </a14:m>
                  <a:r>
                    <a:rPr lang="en-US" sz="2800" b="1" dirty="0">
                      <a:solidFill>
                        <a:schemeClr val="bg2"/>
                      </a:solidFill>
                      <a:latin typeface="Avenir Book" charset="0"/>
                      <a:ea typeface="Avenir Book" charset="0"/>
                      <a:cs typeface="Avenir Book" charset="0"/>
                    </a:rPr>
                    <a:t> </a:t>
                  </a:r>
                </a:p>
                <a:p>
                  <a:pPr>
                    <a:lnSpc>
                      <a:spcPts val="2100"/>
                    </a:lnSpc>
                  </a:pPr>
                  <a:r>
                    <a:rPr lang="en-US" sz="1600" dirty="0">
                      <a:solidFill>
                        <a:schemeClr val="bg2"/>
                      </a:solidFill>
                      <a:latin typeface="Avenir Book" charset="0"/>
                      <a:ea typeface="Avenir Book" charset="0"/>
                      <a:cs typeface="Avenir Book" charset="0"/>
                    </a:rPr>
                    <a:t>cross validation error</a:t>
                  </a:r>
                </a:p>
              </p:txBody>
            </p:sp>
          </mc:Choice>
          <mc:Fallback xmlns="">
            <p:sp>
              <p:nvSpPr>
                <p:cNvPr id="15" name="Rectangle 14"/>
                <p:cNvSpPr>
                  <a:spLocks noRot="1" noChangeAspect="1" noMove="1" noResize="1" noEditPoints="1" noAdjustHandles="1" noChangeArrowheads="1" noChangeShapeType="1" noTextEdit="1"/>
                </p:cNvSpPr>
                <p:nvPr/>
              </p:nvSpPr>
              <p:spPr>
                <a:xfrm>
                  <a:off x="3257735" y="1883944"/>
                  <a:ext cx="2085675" cy="453238"/>
                </a:xfrm>
                <a:prstGeom prst="rect">
                  <a:avLst/>
                </a:prstGeom>
                <a:blipFill rotWithShape="0">
                  <a:blip r:embed="rId4"/>
                  <a:stretch>
                    <a:fillRect l="-1458" t="-9459" r="-875" b="-36486"/>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2973528" y="2934909"/>
                  <a:ext cx="2085675" cy="453238"/>
                </a:xfrm>
                <a:prstGeom prst="rect">
                  <a:avLst/>
                </a:prstGeom>
                <a:noFill/>
                <a:ln w="19050">
                  <a:noFill/>
                </a:ln>
              </p:spPr>
              <p:txBody>
                <a:bodyPr wrap="square" anchor="ctr" anchorCtr="0">
                  <a:noAutofit/>
                </a:bodyPr>
                <a:lstStyle/>
                <a:p>
                  <a:pPr>
                    <a:lnSpc>
                      <a:spcPts val="2100"/>
                    </a:lnSpc>
                  </a:pPr>
                  <a14:m>
                    <m:oMath xmlns:m="http://schemas.openxmlformats.org/officeDocument/2006/math">
                      <m:sSub>
                        <m:sSubPr>
                          <m:ctrlPr>
                            <a:rPr lang="en-US" sz="2000" i="1" smtClean="0">
                              <a:latin typeface="Cambria Math" panose="02040503050406030204" pitchFamily="18" charset="0"/>
                              <a:ea typeface="Avenir Book" charset="0"/>
                              <a:cs typeface="Avenir Book" charset="0"/>
                            </a:rPr>
                          </m:ctrlPr>
                        </m:sSubPr>
                        <m:e>
                          <m:r>
                            <a:rPr lang="en-US" sz="2000" b="0" i="1" smtClean="0">
                              <a:latin typeface="Cambria Math" charset="0"/>
                              <a:ea typeface="Avenir Book" charset="0"/>
                              <a:cs typeface="Avenir Book" charset="0"/>
                            </a:rPr>
                            <m:t>𝐽</m:t>
                          </m:r>
                        </m:e>
                        <m:sub>
                          <m:r>
                            <a:rPr lang="en-US" sz="2000" b="0" i="1" smtClean="0">
                              <a:latin typeface="Cambria Math" charset="0"/>
                              <a:ea typeface="Avenir Book" charset="0"/>
                              <a:cs typeface="Avenir Book" charset="0"/>
                            </a:rPr>
                            <m:t>𝑡𝑟𝑎𝑖𝑛</m:t>
                          </m:r>
                        </m:sub>
                      </m:sSub>
                      <m:d>
                        <m:dPr>
                          <m:ctrlPr>
                            <a:rPr lang="en-US" sz="2000" i="1">
                              <a:latin typeface="Cambria Math" panose="02040503050406030204" pitchFamily="18" charset="0"/>
                              <a:ea typeface="Avenir Book" charset="0"/>
                              <a:cs typeface="Avenir Book" charset="0"/>
                            </a:rPr>
                          </m:ctrlPr>
                        </m:dPr>
                        <m:e>
                          <m:r>
                            <a:rPr lang="en-US" sz="2000" i="1" smtClean="0">
                              <a:latin typeface="Cambria Math" charset="0"/>
                              <a:ea typeface="Cambria Math" charset="0"/>
                              <a:cs typeface="Cambria Math" charset="0"/>
                            </a:rPr>
                            <m:t>𝜃</m:t>
                          </m:r>
                        </m:e>
                      </m:d>
                    </m:oMath>
                  </a14:m>
                  <a:r>
                    <a:rPr lang="en-US" sz="2800" b="1" dirty="0">
                      <a:solidFill>
                        <a:schemeClr val="bg2"/>
                      </a:solidFill>
                      <a:latin typeface="Avenir Book" charset="0"/>
                      <a:ea typeface="Avenir Book" charset="0"/>
                      <a:cs typeface="Avenir Book" charset="0"/>
                    </a:rPr>
                    <a:t> </a:t>
                  </a:r>
                </a:p>
                <a:p>
                  <a:pPr>
                    <a:lnSpc>
                      <a:spcPts val="2100"/>
                    </a:lnSpc>
                  </a:pPr>
                  <a:r>
                    <a:rPr lang="en-US" sz="1600" dirty="0">
                      <a:solidFill>
                        <a:schemeClr val="bg2"/>
                      </a:solidFill>
                      <a:latin typeface="Avenir Book" charset="0"/>
                      <a:ea typeface="Avenir Book" charset="0"/>
                      <a:cs typeface="Avenir Book" charset="0"/>
                    </a:rPr>
                    <a:t>training error</a:t>
                  </a:r>
                </a:p>
              </p:txBody>
            </p:sp>
          </mc:Choice>
          <mc:Fallback xmlns="">
            <p:sp>
              <p:nvSpPr>
                <p:cNvPr id="16" name="Rectangle 15"/>
                <p:cNvSpPr>
                  <a:spLocks noRot="1" noChangeAspect="1" noMove="1" noResize="1" noEditPoints="1" noAdjustHandles="1" noChangeArrowheads="1" noChangeShapeType="1" noTextEdit="1"/>
                </p:cNvSpPr>
                <p:nvPr/>
              </p:nvSpPr>
              <p:spPr>
                <a:xfrm>
                  <a:off x="2973528" y="2934909"/>
                  <a:ext cx="2085675" cy="453238"/>
                </a:xfrm>
                <a:prstGeom prst="rect">
                  <a:avLst/>
                </a:prstGeom>
                <a:blipFill rotWithShape="0">
                  <a:blip r:embed="rId5"/>
                  <a:stretch>
                    <a:fillRect l="-1754" t="-8000" b="-34667"/>
                  </a:stretch>
                </a:blipFill>
                <a:ln w="19050">
                  <a:noFill/>
                </a:ln>
              </p:spPr>
              <p:txBody>
                <a:bodyPr/>
                <a:lstStyle/>
                <a:p>
                  <a:r>
                    <a:rPr lang="en-US">
                      <a:noFill/>
                    </a:rPr>
                    <a:t> </a:t>
                  </a:r>
                </a:p>
              </p:txBody>
            </p:sp>
          </mc:Fallback>
        </mc:AlternateContent>
      </p:grpSp>
      <p:sp>
        <p:nvSpPr>
          <p:cNvPr id="18" name="Freeform 17"/>
          <p:cNvSpPr/>
          <p:nvPr/>
        </p:nvSpPr>
        <p:spPr>
          <a:xfrm>
            <a:off x="5633949" y="2078182"/>
            <a:ext cx="2119746" cy="1111155"/>
          </a:xfrm>
          <a:custGeom>
            <a:avLst/>
            <a:gdLst>
              <a:gd name="connsiteX0" fmla="*/ 0 w 2119746"/>
              <a:gd name="connsiteY0" fmla="*/ 0 h 1111155"/>
              <a:gd name="connsiteX1" fmla="*/ 197428 w 2119746"/>
              <a:gd name="connsiteY1" fmla="*/ 41563 h 1111155"/>
              <a:gd name="connsiteX2" fmla="*/ 353291 w 2119746"/>
              <a:gd name="connsiteY2" fmla="*/ 166254 h 1111155"/>
              <a:gd name="connsiteX3" fmla="*/ 571500 w 2119746"/>
              <a:gd name="connsiteY3" fmla="*/ 374073 h 1111155"/>
              <a:gd name="connsiteX4" fmla="*/ 748146 w 2119746"/>
              <a:gd name="connsiteY4" fmla="*/ 571500 h 1111155"/>
              <a:gd name="connsiteX5" fmla="*/ 997528 w 2119746"/>
              <a:gd name="connsiteY5" fmla="*/ 872836 h 1111155"/>
              <a:gd name="connsiteX6" fmla="*/ 1257300 w 2119746"/>
              <a:gd name="connsiteY6" fmla="*/ 1049482 h 1111155"/>
              <a:gd name="connsiteX7" fmla="*/ 1548246 w 2119746"/>
              <a:gd name="connsiteY7" fmla="*/ 1101436 h 1111155"/>
              <a:gd name="connsiteX8" fmla="*/ 1880755 w 2119746"/>
              <a:gd name="connsiteY8" fmla="*/ 872836 h 1111155"/>
              <a:gd name="connsiteX9" fmla="*/ 2119746 w 2119746"/>
              <a:gd name="connsiteY9" fmla="*/ 571500 h 111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19746" h="1111155">
                <a:moveTo>
                  <a:pt x="0" y="0"/>
                </a:moveTo>
                <a:cubicBezTo>
                  <a:pt x="69273" y="6927"/>
                  <a:pt x="138546" y="13854"/>
                  <a:pt x="197428" y="41563"/>
                </a:cubicBezTo>
                <a:cubicBezTo>
                  <a:pt x="256310" y="69272"/>
                  <a:pt x="290946" y="110836"/>
                  <a:pt x="353291" y="166254"/>
                </a:cubicBezTo>
                <a:cubicBezTo>
                  <a:pt x="415636" y="221672"/>
                  <a:pt x="505691" y="306532"/>
                  <a:pt x="571500" y="374073"/>
                </a:cubicBezTo>
                <a:cubicBezTo>
                  <a:pt x="637309" y="441614"/>
                  <a:pt x="677141" y="488373"/>
                  <a:pt x="748146" y="571500"/>
                </a:cubicBezTo>
                <a:cubicBezTo>
                  <a:pt x="819151" y="654627"/>
                  <a:pt x="912669" y="793173"/>
                  <a:pt x="997528" y="872836"/>
                </a:cubicBezTo>
                <a:cubicBezTo>
                  <a:pt x="1082387" y="952499"/>
                  <a:pt x="1165514" y="1011382"/>
                  <a:pt x="1257300" y="1049482"/>
                </a:cubicBezTo>
                <a:cubicBezTo>
                  <a:pt x="1349086" y="1087582"/>
                  <a:pt x="1444337" y="1130877"/>
                  <a:pt x="1548246" y="1101436"/>
                </a:cubicBezTo>
                <a:cubicBezTo>
                  <a:pt x="1652155" y="1071995"/>
                  <a:pt x="1785505" y="961159"/>
                  <a:pt x="1880755" y="872836"/>
                </a:cubicBezTo>
                <a:cubicBezTo>
                  <a:pt x="1976005" y="784513"/>
                  <a:pt x="2119746" y="571500"/>
                  <a:pt x="2119746" y="571500"/>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5633949" y="1524000"/>
            <a:ext cx="10160" cy="216408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633949" y="3688080"/>
            <a:ext cx="2174240" cy="1016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Freeform 20"/>
          <p:cNvSpPr/>
          <p:nvPr/>
        </p:nvSpPr>
        <p:spPr>
          <a:xfrm>
            <a:off x="5638624" y="2092461"/>
            <a:ext cx="2114900" cy="1071475"/>
          </a:xfrm>
          <a:custGeom>
            <a:avLst/>
            <a:gdLst>
              <a:gd name="connsiteX0" fmla="*/ 0 w 2114900"/>
              <a:gd name="connsiteY0" fmla="*/ 0 h 1071475"/>
              <a:gd name="connsiteX1" fmla="*/ 201953 w 2114900"/>
              <a:gd name="connsiteY1" fmla="*/ 39269 h 1071475"/>
              <a:gd name="connsiteX2" fmla="*/ 409516 w 2114900"/>
              <a:gd name="connsiteY2" fmla="*/ 207564 h 1071475"/>
              <a:gd name="connsiteX3" fmla="*/ 544152 w 2114900"/>
              <a:gd name="connsiteY3" fmla="*/ 347809 h 1071475"/>
              <a:gd name="connsiteX4" fmla="*/ 718056 w 2114900"/>
              <a:gd name="connsiteY4" fmla="*/ 544152 h 1071475"/>
              <a:gd name="connsiteX5" fmla="*/ 886351 w 2114900"/>
              <a:gd name="connsiteY5" fmla="*/ 740496 h 1071475"/>
              <a:gd name="connsiteX6" fmla="*/ 1015377 w 2114900"/>
              <a:gd name="connsiteY6" fmla="*/ 869522 h 1071475"/>
              <a:gd name="connsiteX7" fmla="*/ 1211720 w 2114900"/>
              <a:gd name="connsiteY7" fmla="*/ 1020987 h 1071475"/>
              <a:gd name="connsiteX8" fmla="*/ 1413673 w 2114900"/>
              <a:gd name="connsiteY8" fmla="*/ 1071475 h 1071475"/>
              <a:gd name="connsiteX9" fmla="*/ 1626846 w 2114900"/>
              <a:gd name="connsiteY9" fmla="*/ 1020987 h 1071475"/>
              <a:gd name="connsiteX10" fmla="*/ 1817580 w 2114900"/>
              <a:gd name="connsiteY10" fmla="*/ 875132 h 1071475"/>
              <a:gd name="connsiteX11" fmla="*/ 2114900 w 2114900"/>
              <a:gd name="connsiteY11" fmla="*/ 555372 h 1071475"/>
              <a:gd name="connsiteX12" fmla="*/ 2114900 w 2114900"/>
              <a:gd name="connsiteY12" fmla="*/ 555372 h 10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4900" h="1071475">
                <a:moveTo>
                  <a:pt x="0" y="0"/>
                </a:moveTo>
                <a:cubicBezTo>
                  <a:pt x="66850" y="2337"/>
                  <a:pt x="133700" y="4675"/>
                  <a:pt x="201953" y="39269"/>
                </a:cubicBezTo>
                <a:cubicBezTo>
                  <a:pt x="270206" y="73863"/>
                  <a:pt x="352483" y="156141"/>
                  <a:pt x="409516" y="207564"/>
                </a:cubicBezTo>
                <a:cubicBezTo>
                  <a:pt x="466549" y="258987"/>
                  <a:pt x="492729" y="291711"/>
                  <a:pt x="544152" y="347809"/>
                </a:cubicBezTo>
                <a:cubicBezTo>
                  <a:pt x="595575" y="403907"/>
                  <a:pt x="661023" y="478704"/>
                  <a:pt x="718056" y="544152"/>
                </a:cubicBezTo>
                <a:cubicBezTo>
                  <a:pt x="775089" y="609600"/>
                  <a:pt x="836798" y="686268"/>
                  <a:pt x="886351" y="740496"/>
                </a:cubicBezTo>
                <a:cubicBezTo>
                  <a:pt x="935904" y="794724"/>
                  <a:pt x="961149" y="822774"/>
                  <a:pt x="1015377" y="869522"/>
                </a:cubicBezTo>
                <a:cubicBezTo>
                  <a:pt x="1069605" y="916270"/>
                  <a:pt x="1145337" y="987328"/>
                  <a:pt x="1211720" y="1020987"/>
                </a:cubicBezTo>
                <a:cubicBezTo>
                  <a:pt x="1278103" y="1054646"/>
                  <a:pt x="1344485" y="1071475"/>
                  <a:pt x="1413673" y="1071475"/>
                </a:cubicBezTo>
                <a:cubicBezTo>
                  <a:pt x="1482861" y="1071475"/>
                  <a:pt x="1559528" y="1053711"/>
                  <a:pt x="1626846" y="1020987"/>
                </a:cubicBezTo>
                <a:cubicBezTo>
                  <a:pt x="1694164" y="988263"/>
                  <a:pt x="1736238" y="952735"/>
                  <a:pt x="1817580" y="875132"/>
                </a:cubicBezTo>
                <a:cubicBezTo>
                  <a:pt x="1898922" y="797529"/>
                  <a:pt x="2114900" y="555372"/>
                  <a:pt x="2114900" y="555372"/>
                </a:cubicBezTo>
                <a:lnTo>
                  <a:pt x="2114900" y="555372"/>
                </a:lnTo>
              </a:path>
            </a:pathLst>
          </a:cu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794852" y="197465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649931" y="201392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761280" y="2103680"/>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889371" y="216538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479249" y="269514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674987" y="262782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633381" y="270635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494773" y="27873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455504" y="293286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275843" y="28935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337138" y="300821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275842" y="31270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118768" y="317519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888766" y="304430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967303" y="314551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520939" y="285145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770959" y="298051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699605" y="304857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766510" y="31359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586166" y="285873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bject 3"/>
          <p:cNvSpPr txBox="1"/>
          <p:nvPr/>
        </p:nvSpPr>
        <p:spPr>
          <a:xfrm>
            <a:off x="6576369" y="3617034"/>
            <a:ext cx="244894"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X</a:t>
            </a:r>
            <a:endParaRPr sz="1200" dirty="0">
              <a:latin typeface="Avenir Book" charset="0"/>
              <a:ea typeface="Avenir Book" charset="0"/>
              <a:cs typeface="Avenir Book" charset="0"/>
            </a:endParaRPr>
          </a:p>
        </p:txBody>
      </p:sp>
      <p:sp>
        <p:nvSpPr>
          <p:cNvPr id="43" name="object 3"/>
          <p:cNvSpPr txBox="1"/>
          <p:nvPr/>
        </p:nvSpPr>
        <p:spPr>
          <a:xfrm>
            <a:off x="5402126" y="2433987"/>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Y</a:t>
            </a:r>
            <a:endParaRPr sz="1200" dirty="0">
              <a:latin typeface="Avenir Book" charset="0"/>
              <a:ea typeface="Avenir Book" charset="0"/>
              <a:cs typeface="Avenir Book" charset="0"/>
            </a:endParaRPr>
          </a:p>
        </p:txBody>
      </p:sp>
      <p:sp>
        <p:nvSpPr>
          <p:cNvPr id="45" name="Oval 44"/>
          <p:cNvSpPr/>
          <p:nvPr/>
        </p:nvSpPr>
        <p:spPr>
          <a:xfrm>
            <a:off x="6733500" y="209560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bject 3"/>
          <p:cNvSpPr txBox="1"/>
          <p:nvPr/>
        </p:nvSpPr>
        <p:spPr>
          <a:xfrm>
            <a:off x="6972853" y="1684807"/>
            <a:ext cx="1063588" cy="553998"/>
          </a:xfrm>
          <a:prstGeom prst="rect">
            <a:avLst/>
          </a:prstGeom>
        </p:spPr>
        <p:txBody>
          <a:bodyPr vert="horz" wrap="square" lIns="0" tIns="0" rIns="0" bIns="0" rtlCol="0" anchor="ctr">
            <a:spAutoFit/>
          </a:bodyPr>
          <a:lstStyle/>
          <a:p>
            <a:pPr marL="9525" marR="3810"/>
            <a:r>
              <a:rPr lang="en-US" sz="1200" dirty="0">
                <a:latin typeface="Avenir Book" charset="0"/>
                <a:ea typeface="Avenir Book" charset="0"/>
                <a:cs typeface="Avenir Book" charset="0"/>
              </a:rPr>
              <a:t>Model</a:t>
            </a:r>
          </a:p>
          <a:p>
            <a:pPr marL="9525" marR="3810"/>
            <a:r>
              <a:rPr lang="en-US" sz="1200" dirty="0">
                <a:latin typeface="Avenir Book" charset="0"/>
                <a:ea typeface="Avenir Book" charset="0"/>
                <a:cs typeface="Avenir Book" charset="0"/>
              </a:rPr>
              <a:t>True Function</a:t>
            </a:r>
          </a:p>
          <a:p>
            <a:pPr marL="9525" marR="3810"/>
            <a:r>
              <a:rPr lang="en-US" sz="1200" dirty="0">
                <a:latin typeface="Avenir Book" charset="0"/>
                <a:ea typeface="Avenir Book" charset="0"/>
                <a:cs typeface="Avenir Book" charset="0"/>
              </a:rPr>
              <a:t>Samples</a:t>
            </a:r>
            <a:endParaRPr sz="1200" dirty="0">
              <a:latin typeface="Avenir Book" charset="0"/>
              <a:ea typeface="Avenir Book" charset="0"/>
              <a:cs typeface="Avenir Book" charset="0"/>
            </a:endParaRPr>
          </a:p>
        </p:txBody>
      </p:sp>
      <p:cxnSp>
        <p:nvCxnSpPr>
          <p:cNvPr id="47" name="Straight Connector 46"/>
          <p:cNvCxnSpPr/>
          <p:nvPr/>
        </p:nvCxnSpPr>
        <p:spPr>
          <a:xfrm>
            <a:off x="6674823" y="1947006"/>
            <a:ext cx="220356" cy="0"/>
          </a:xfrm>
          <a:prstGeom prst="line">
            <a:avLst/>
          </a:prstGeom>
          <a:ln w="254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674823" y="1779091"/>
            <a:ext cx="220356"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50" name="object 3"/>
          <p:cNvSpPr txBox="1"/>
          <p:nvPr/>
        </p:nvSpPr>
        <p:spPr>
          <a:xfrm>
            <a:off x="5712718" y="1124812"/>
            <a:ext cx="2114900" cy="371897"/>
          </a:xfrm>
          <a:prstGeom prst="rect">
            <a:avLst/>
          </a:prstGeom>
        </p:spPr>
        <p:txBody>
          <a:bodyPr vert="horz" wrap="square" lIns="0" tIns="0" rIns="0" bIns="0" rtlCol="0" anchor="ctr">
            <a:spAutoFit/>
          </a:bodyPr>
          <a:lstStyle/>
          <a:p>
            <a:pPr marL="9525" marR="3810" algn="ctr">
              <a:lnSpc>
                <a:spcPts val="2850"/>
              </a:lnSpc>
            </a:pPr>
            <a:r>
              <a:rPr lang="en-US" sz="1600" dirty="0">
                <a:latin typeface="Avenir Book" charset="0"/>
                <a:ea typeface="Avenir Book" charset="0"/>
                <a:cs typeface="Avenir Book" charset="0"/>
              </a:rPr>
              <a:t>Polynomial Degree = 4</a:t>
            </a:r>
            <a:endParaRPr sz="1600" dirty="0">
              <a:latin typeface="Avenir Book" charset="0"/>
              <a:ea typeface="Avenir Book" charset="0"/>
              <a:cs typeface="Avenir Book" charset="0"/>
            </a:endParaRPr>
          </a:p>
        </p:txBody>
      </p:sp>
    </p:spTree>
    <p:extLst>
      <p:ext uri="{BB962C8B-B14F-4D97-AF65-F5344CB8AC3E}">
        <p14:creationId xmlns:p14="http://schemas.microsoft.com/office/powerpoint/2010/main" val="14660307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97941" y="931164"/>
            <a:ext cx="8464990" cy="3170099"/>
          </a:xfrm>
          <a:prstGeom prst="rect">
            <a:avLst/>
          </a:prstGeom>
        </p:spPr>
        <p:txBody>
          <a:bodyPr wrap="square">
            <a:spAutoFit/>
          </a:bodyPr>
          <a:lstStyle/>
          <a:p>
            <a:pPr>
              <a:lnSpc>
                <a:spcPct val="150000"/>
              </a:lnSpc>
            </a:pPr>
            <a:r>
              <a:rPr lang="en-US" sz="1600" b="1" dirty="0">
                <a:latin typeface="Avenir Book" charset="0"/>
                <a:ea typeface="Avenir Book" charset="0"/>
                <a:cs typeface="Avenir Book" charset="0"/>
              </a:rPr>
              <a:t>Import the train and test split function</a:t>
            </a:r>
            <a:endParaRPr lang="en-US" sz="1600" b="1" dirty="0">
              <a:latin typeface="Monaco" charset="0"/>
              <a:ea typeface="Monaco" charset="0"/>
              <a:cs typeface="Monaco" charset="0"/>
            </a:endParaRPr>
          </a:p>
          <a:p>
            <a:pPr>
              <a:lnSpc>
                <a:spcPct val="150000"/>
              </a:lnSpc>
              <a:tabLst>
                <a:tab pos="222250" algn="l"/>
              </a:tabLst>
            </a:pPr>
            <a:r>
              <a:rPr lang="en-US" sz="1600" b="1" dirty="0">
                <a:latin typeface="Monaco" charset="0"/>
                <a:ea typeface="Monaco" charset="0"/>
                <a:cs typeface="Monaco" charset="0"/>
              </a:rPr>
              <a:t>	</a:t>
            </a:r>
            <a:r>
              <a:rPr lang="en-US" sz="1600" b="1" dirty="0">
                <a:solidFill>
                  <a:schemeClr val="bg1">
                    <a:lumMod val="50000"/>
                  </a:schemeClr>
                </a:solidFill>
                <a:latin typeface="Monaco" charset="0"/>
                <a:ea typeface="Monaco" charset="0"/>
                <a:cs typeface="Monaco" charset="0"/>
              </a:rPr>
              <a:t>from </a:t>
            </a:r>
            <a:r>
              <a:rPr lang="en-US" sz="1600" b="1" dirty="0" err="1">
                <a:solidFill>
                  <a:schemeClr val="bg1">
                    <a:lumMod val="50000"/>
                  </a:schemeClr>
                </a:solidFill>
                <a:latin typeface="Monaco" charset="0"/>
                <a:ea typeface="Monaco" charset="0"/>
                <a:cs typeface="Monaco" charset="0"/>
              </a:rPr>
              <a:t>sklearn.model_selection</a:t>
            </a:r>
            <a:r>
              <a:rPr lang="en-US" sz="1600" b="1" dirty="0">
                <a:solidFill>
                  <a:schemeClr val="bg1">
                    <a:lumMod val="50000"/>
                  </a:schemeClr>
                </a:solidFill>
                <a:latin typeface="Monaco" charset="0"/>
                <a:ea typeface="Monaco" charset="0"/>
                <a:cs typeface="Monaco" charset="0"/>
              </a:rPr>
              <a:t> import </a:t>
            </a:r>
            <a:r>
              <a:rPr lang="en-US" sz="1600" b="1" dirty="0" err="1">
                <a:solidFill>
                  <a:srgbClr val="0070C0"/>
                </a:solidFill>
                <a:latin typeface="Monaco" charset="0"/>
                <a:ea typeface="Monaco" charset="0"/>
                <a:cs typeface="Monaco" charset="0"/>
              </a:rPr>
              <a:t>cross_val_score</a:t>
            </a:r>
            <a:endParaRPr lang="en-US" sz="1600" b="1" dirty="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a:latin typeface="Avenir Book" charset="0"/>
                <a:ea typeface="Avenir Book" charset="0"/>
                <a:cs typeface="Avenir Book" charset="0"/>
              </a:rPr>
              <a:t>Perform cross-validation with a given model</a:t>
            </a:r>
            <a:endParaRPr lang="en-US" sz="1600" b="1" dirty="0">
              <a:latin typeface="Monaco" charset="0"/>
              <a:ea typeface="Monaco" charset="0"/>
              <a:cs typeface="Monaco" charset="0"/>
            </a:endParaRPr>
          </a:p>
          <a:p>
            <a:pPr>
              <a:lnSpc>
                <a:spcPct val="150000"/>
              </a:lnSpc>
              <a:tabLst>
                <a:tab pos="222250" algn="l"/>
              </a:tabLst>
            </a:pPr>
            <a:r>
              <a:rPr lang="en-US" sz="1600" b="1" dirty="0">
                <a:latin typeface="Monaco" charset="0"/>
                <a:ea typeface="Monaco" charset="0"/>
                <a:cs typeface="Monaco" charset="0"/>
              </a:rPr>
              <a:t>	</a:t>
            </a:r>
            <a:r>
              <a:rPr lang="en-US" sz="1600" b="1" dirty="0" err="1">
                <a:solidFill>
                  <a:schemeClr val="bg1">
                    <a:lumMod val="50000"/>
                  </a:schemeClr>
                </a:solidFill>
                <a:latin typeface="Monaco" charset="0"/>
                <a:ea typeface="Monaco" charset="0"/>
                <a:cs typeface="Monaco" charset="0"/>
              </a:rPr>
              <a:t>cross_val</a:t>
            </a:r>
            <a:r>
              <a:rPr lang="en-US" sz="1600" b="1" dirty="0">
                <a:solidFill>
                  <a:schemeClr val="bg1">
                    <a:lumMod val="50000"/>
                  </a:schemeClr>
                </a:solidFill>
                <a:latin typeface="Monaco" charset="0"/>
                <a:ea typeface="Monaco" charset="0"/>
                <a:cs typeface="Monaco" charset="0"/>
              </a:rPr>
              <a:t> = </a:t>
            </a:r>
            <a:r>
              <a:rPr lang="en-US" sz="1600" b="1" dirty="0" err="1">
                <a:solidFill>
                  <a:srgbClr val="0070C0"/>
                </a:solidFill>
                <a:latin typeface="Monaco" charset="0"/>
                <a:ea typeface="Monaco" charset="0"/>
                <a:cs typeface="Monaco" charset="0"/>
              </a:rPr>
              <a:t>cross_val_score</a:t>
            </a:r>
            <a:r>
              <a:rPr lang="en-US" sz="1600" b="1" dirty="0">
                <a:solidFill>
                  <a:schemeClr val="bg1">
                    <a:lumMod val="50000"/>
                  </a:schemeClr>
                </a:solidFill>
                <a:latin typeface="Monaco" charset="0"/>
                <a:ea typeface="Monaco" charset="0"/>
                <a:cs typeface="Monaco" charset="0"/>
              </a:rPr>
              <a:t>(</a:t>
            </a:r>
            <a:r>
              <a:rPr lang="en-US" sz="1600" b="1" dirty="0">
                <a:solidFill>
                  <a:srgbClr val="0070C0"/>
                </a:solidFill>
                <a:latin typeface="Monaco" charset="0"/>
                <a:ea typeface="Monaco" charset="0"/>
                <a:cs typeface="Monaco" charset="0"/>
              </a:rPr>
              <a:t>KNN</a:t>
            </a:r>
            <a:r>
              <a:rPr lang="en-US" sz="1600" b="1" dirty="0">
                <a:solidFill>
                  <a:schemeClr val="bg1">
                    <a:lumMod val="50000"/>
                  </a:schemeClr>
                </a:solidFill>
                <a:latin typeface="Monaco" charset="0"/>
                <a:ea typeface="Monaco" charset="0"/>
                <a:cs typeface="Monaco" charset="0"/>
              </a:rPr>
              <a:t>, </a:t>
            </a:r>
            <a:r>
              <a:rPr lang="en-US" sz="1600" b="1" dirty="0" err="1">
                <a:solidFill>
                  <a:schemeClr val="bg1">
                    <a:lumMod val="50000"/>
                  </a:schemeClr>
                </a:solidFill>
                <a:latin typeface="Monaco" charset="0"/>
                <a:ea typeface="Monaco" charset="0"/>
                <a:cs typeface="Monaco" charset="0"/>
              </a:rPr>
              <a:t>X_data</a:t>
            </a:r>
            <a:r>
              <a:rPr lang="en-US" sz="1600" b="1" dirty="0">
                <a:solidFill>
                  <a:schemeClr val="bg1">
                    <a:lumMod val="50000"/>
                  </a:schemeClr>
                </a:solidFill>
                <a:latin typeface="Monaco" charset="0"/>
                <a:ea typeface="Monaco" charset="0"/>
                <a:cs typeface="Monaco" charset="0"/>
              </a:rPr>
              <a:t>, </a:t>
            </a:r>
            <a:r>
              <a:rPr lang="en-US" sz="1600" b="1" dirty="0" err="1">
                <a:solidFill>
                  <a:schemeClr val="bg1">
                    <a:lumMod val="50000"/>
                  </a:schemeClr>
                </a:solidFill>
                <a:latin typeface="Monaco" charset="0"/>
                <a:ea typeface="Monaco" charset="0"/>
                <a:cs typeface="Monaco" charset="0"/>
              </a:rPr>
              <a:t>y_data</a:t>
            </a:r>
            <a:r>
              <a:rPr lang="en-US" sz="1600" b="1" dirty="0">
                <a:solidFill>
                  <a:schemeClr val="bg1">
                    <a:lumMod val="50000"/>
                  </a:schemeClr>
                </a:solidFill>
                <a:latin typeface="Monaco" charset="0"/>
                <a:ea typeface="Monaco" charset="0"/>
                <a:cs typeface="Monaco" charset="0"/>
              </a:rPr>
              <a:t>, cv=4,      						  scoring='</a:t>
            </a:r>
            <a:r>
              <a:rPr lang="en-US" sz="1600" b="1" dirty="0" err="1">
                <a:solidFill>
                  <a:schemeClr val="bg1">
                    <a:lumMod val="50000"/>
                  </a:schemeClr>
                </a:solidFill>
                <a:latin typeface="Monaco" charset="0"/>
                <a:ea typeface="Monaco" charset="0"/>
                <a:cs typeface="Monaco" charset="0"/>
              </a:rPr>
              <a:t>neg_mean_squared_error</a:t>
            </a:r>
            <a:r>
              <a:rPr lang="en-US" sz="1600" b="1" dirty="0">
                <a:solidFill>
                  <a:schemeClr val="bg1">
                    <a:lumMod val="50000"/>
                  </a:schemeClr>
                </a:solidFill>
                <a:latin typeface="Monaco" charset="0"/>
                <a:ea typeface="Monaco" charset="0"/>
                <a:cs typeface="Monaco" charset="0"/>
              </a:rPr>
              <a:t>')</a:t>
            </a:r>
            <a:endParaRPr lang="en-US" sz="1600" b="1" dirty="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a:latin typeface="Avenir Book" charset="0"/>
                <a:ea typeface="Avenir Book" charset="0"/>
                <a:cs typeface="Avenir Book" charset="0"/>
              </a:rPr>
              <a:t>Other methods for cross validation:</a:t>
            </a:r>
          </a:p>
          <a:p>
            <a:pPr>
              <a:lnSpc>
                <a:spcPct val="150000"/>
              </a:lnSpc>
            </a:pPr>
            <a:r>
              <a:rPr lang="en-US" sz="1600" b="1" dirty="0">
                <a:latin typeface="Monaco" charset="0"/>
                <a:ea typeface="Monaco" charset="0"/>
                <a:cs typeface="Monaco" charset="0"/>
              </a:rPr>
              <a:t>  </a:t>
            </a:r>
            <a:r>
              <a:rPr lang="en-US" sz="1600" b="1" dirty="0">
                <a:solidFill>
                  <a:schemeClr val="bg1">
                    <a:lumMod val="50000"/>
                  </a:schemeClr>
                </a:solidFill>
                <a:latin typeface="Monaco" charset="0"/>
                <a:ea typeface="Monaco" charset="0"/>
                <a:cs typeface="Monaco" charset="0"/>
              </a:rPr>
              <a:t>from </a:t>
            </a:r>
            <a:r>
              <a:rPr lang="en-US" sz="1600" b="1" dirty="0" err="1">
                <a:solidFill>
                  <a:schemeClr val="bg1">
                    <a:lumMod val="50000"/>
                  </a:schemeClr>
                </a:solidFill>
                <a:latin typeface="Monaco" charset="0"/>
                <a:ea typeface="Monaco" charset="0"/>
                <a:cs typeface="Monaco" charset="0"/>
              </a:rPr>
              <a:t>sklearn.model_selection</a:t>
            </a:r>
            <a:r>
              <a:rPr lang="en-US" sz="1600" b="1" dirty="0">
                <a:solidFill>
                  <a:schemeClr val="bg1">
                    <a:lumMod val="50000"/>
                  </a:schemeClr>
                </a:solidFill>
                <a:latin typeface="Monaco" charset="0"/>
                <a:ea typeface="Monaco" charset="0"/>
                <a:cs typeface="Monaco" charset="0"/>
              </a:rPr>
              <a:t> import </a:t>
            </a:r>
            <a:r>
              <a:rPr lang="en-US" sz="1600" b="1" dirty="0" err="1">
                <a:solidFill>
                  <a:srgbClr val="0070C0"/>
                </a:solidFill>
                <a:latin typeface="Monaco" charset="0"/>
                <a:ea typeface="Monaco" charset="0"/>
                <a:cs typeface="Monaco" charset="0"/>
              </a:rPr>
              <a:t>KFold</a:t>
            </a:r>
            <a:r>
              <a:rPr lang="en-US" sz="1600" b="1" dirty="0">
                <a:solidFill>
                  <a:srgbClr val="0070C0"/>
                </a:solidFill>
                <a:latin typeface="Monaco" charset="0"/>
                <a:ea typeface="Monaco" charset="0"/>
                <a:cs typeface="Monaco" charset="0"/>
              </a:rPr>
              <a:t>, </a:t>
            </a:r>
            <a:r>
              <a:rPr lang="en-US" sz="1600" b="1" dirty="0" err="1">
                <a:solidFill>
                  <a:srgbClr val="0070C0"/>
                </a:solidFill>
                <a:latin typeface="Monaco" charset="0"/>
                <a:ea typeface="Monaco" charset="0"/>
                <a:cs typeface="Monaco" charset="0"/>
              </a:rPr>
              <a:t>StratifiedKFold</a:t>
            </a:r>
            <a:endParaRPr lang="en-US" sz="1600" b="1" dirty="0">
              <a:solidFill>
                <a:srgbClr val="0070C0"/>
              </a:solidFill>
              <a:latin typeface="Monaco" charset="0"/>
              <a:ea typeface="Monaco" charset="0"/>
              <a:cs typeface="Monaco" charset="0"/>
            </a:endParaRPr>
          </a:p>
        </p:txBody>
      </p:sp>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Cross Validation: The Syntax</a:t>
            </a:r>
            <a:endParaRPr lang="en-US" sz="3000" dirty="0">
              <a:latin typeface="Avenir Book" charset="0"/>
              <a:ea typeface="Avenir Book" charset="0"/>
              <a:cs typeface="Avenir Book" charset="0"/>
            </a:endParaRPr>
          </a:p>
        </p:txBody>
      </p:sp>
      <p:sp>
        <p:nvSpPr>
          <p:cNvPr id="5" name="Rectangle 4"/>
          <p:cNvSpPr/>
          <p:nvPr/>
        </p:nvSpPr>
        <p:spPr>
          <a:xfrm>
            <a:off x="398352" y="1793378"/>
            <a:ext cx="8202440" cy="2307885"/>
          </a:xfrm>
          <a:prstGeom prst="rect">
            <a:avLst/>
          </a:prstGeom>
          <a:solidFill>
            <a:schemeClr val="bg1"/>
          </a:solidFill>
          <a:ln w="25400" cap="flat" cmpd="sng" algn="ctr">
            <a:noFill/>
            <a:prstDash val="solid"/>
          </a:ln>
          <a:effectLst/>
        </p:spPr>
        <p:txBody>
          <a:bodyPr rtlCol="0" anchor="t"/>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212121"/>
              </a:solidFill>
              <a:effectLst/>
              <a:uLnTx/>
              <a:uFillTx/>
              <a:latin typeface="Arial"/>
              <a:ea typeface=""/>
              <a:cs typeface=""/>
              <a:sym typeface="Arial"/>
            </a:endParaRPr>
          </a:p>
        </p:txBody>
      </p:sp>
    </p:spTree>
    <p:extLst>
      <p:ext uri="{BB962C8B-B14F-4D97-AF65-F5344CB8AC3E}">
        <p14:creationId xmlns:p14="http://schemas.microsoft.com/office/powerpoint/2010/main" val="10693866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97941" y="931164"/>
            <a:ext cx="8464990" cy="3170099"/>
          </a:xfrm>
          <a:prstGeom prst="rect">
            <a:avLst/>
          </a:prstGeom>
        </p:spPr>
        <p:txBody>
          <a:bodyPr wrap="square">
            <a:spAutoFit/>
          </a:bodyPr>
          <a:lstStyle/>
          <a:p>
            <a:pPr>
              <a:lnSpc>
                <a:spcPct val="150000"/>
              </a:lnSpc>
            </a:pPr>
            <a:r>
              <a:rPr lang="en-US" sz="1600" b="1" dirty="0">
                <a:latin typeface="Avenir Book" charset="0"/>
                <a:ea typeface="Avenir Book" charset="0"/>
                <a:cs typeface="Avenir Book" charset="0"/>
              </a:rPr>
              <a:t>Import the train and test split function</a:t>
            </a:r>
            <a:endParaRPr lang="en-US" sz="1600" b="1" dirty="0">
              <a:latin typeface="Monaco" charset="0"/>
              <a:ea typeface="Monaco" charset="0"/>
              <a:cs typeface="Monaco" charset="0"/>
            </a:endParaRPr>
          </a:p>
          <a:p>
            <a:pPr>
              <a:lnSpc>
                <a:spcPct val="150000"/>
              </a:lnSpc>
              <a:tabLst>
                <a:tab pos="222250" algn="l"/>
              </a:tabLst>
            </a:pPr>
            <a:r>
              <a:rPr lang="en-US" sz="1600" b="1" dirty="0">
                <a:latin typeface="Monaco" charset="0"/>
                <a:ea typeface="Monaco" charset="0"/>
                <a:cs typeface="Monaco" charset="0"/>
              </a:rPr>
              <a:t>	</a:t>
            </a:r>
            <a:r>
              <a:rPr lang="en-US" sz="1600" b="1" dirty="0">
                <a:solidFill>
                  <a:schemeClr val="bg1">
                    <a:lumMod val="50000"/>
                  </a:schemeClr>
                </a:solidFill>
                <a:latin typeface="Monaco" charset="0"/>
                <a:ea typeface="Monaco" charset="0"/>
                <a:cs typeface="Monaco" charset="0"/>
              </a:rPr>
              <a:t>from </a:t>
            </a:r>
            <a:r>
              <a:rPr lang="en-US" sz="1600" b="1" dirty="0" err="1">
                <a:solidFill>
                  <a:schemeClr val="bg1">
                    <a:lumMod val="50000"/>
                  </a:schemeClr>
                </a:solidFill>
                <a:latin typeface="Monaco" charset="0"/>
                <a:ea typeface="Monaco" charset="0"/>
                <a:cs typeface="Monaco" charset="0"/>
              </a:rPr>
              <a:t>sklearn.model_selection</a:t>
            </a:r>
            <a:r>
              <a:rPr lang="en-US" sz="1600" b="1" dirty="0">
                <a:solidFill>
                  <a:schemeClr val="bg1">
                    <a:lumMod val="50000"/>
                  </a:schemeClr>
                </a:solidFill>
                <a:latin typeface="Monaco" charset="0"/>
                <a:ea typeface="Monaco" charset="0"/>
                <a:cs typeface="Monaco" charset="0"/>
              </a:rPr>
              <a:t> import </a:t>
            </a:r>
            <a:r>
              <a:rPr lang="en-US" sz="1600" b="1" dirty="0" err="1">
                <a:solidFill>
                  <a:srgbClr val="0070C0"/>
                </a:solidFill>
                <a:latin typeface="Monaco" charset="0"/>
                <a:ea typeface="Monaco" charset="0"/>
                <a:cs typeface="Monaco" charset="0"/>
              </a:rPr>
              <a:t>cross_val_score</a:t>
            </a:r>
            <a:endParaRPr lang="en-US" sz="1600" b="1" dirty="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a:latin typeface="Avenir Book" charset="0"/>
                <a:ea typeface="Avenir Book" charset="0"/>
                <a:cs typeface="Avenir Book" charset="0"/>
              </a:rPr>
              <a:t>Perform cross-validation with a given model</a:t>
            </a:r>
            <a:endParaRPr lang="en-US" sz="1600" b="1" dirty="0">
              <a:latin typeface="Monaco" charset="0"/>
              <a:ea typeface="Monaco" charset="0"/>
              <a:cs typeface="Monaco" charset="0"/>
            </a:endParaRPr>
          </a:p>
          <a:p>
            <a:pPr>
              <a:lnSpc>
                <a:spcPct val="150000"/>
              </a:lnSpc>
              <a:tabLst>
                <a:tab pos="222250" algn="l"/>
              </a:tabLst>
            </a:pPr>
            <a:r>
              <a:rPr lang="en-US" sz="1600" b="1" dirty="0">
                <a:latin typeface="Monaco" charset="0"/>
                <a:ea typeface="Monaco" charset="0"/>
                <a:cs typeface="Monaco" charset="0"/>
              </a:rPr>
              <a:t>	</a:t>
            </a:r>
            <a:r>
              <a:rPr lang="en-US" sz="1600" b="1" dirty="0" err="1">
                <a:solidFill>
                  <a:schemeClr val="bg1">
                    <a:lumMod val="50000"/>
                  </a:schemeClr>
                </a:solidFill>
                <a:latin typeface="Monaco" charset="0"/>
                <a:ea typeface="Monaco" charset="0"/>
                <a:cs typeface="Monaco" charset="0"/>
              </a:rPr>
              <a:t>cross_val</a:t>
            </a:r>
            <a:r>
              <a:rPr lang="en-US" sz="1600" b="1" dirty="0">
                <a:solidFill>
                  <a:schemeClr val="bg1">
                    <a:lumMod val="50000"/>
                  </a:schemeClr>
                </a:solidFill>
                <a:latin typeface="Monaco" charset="0"/>
                <a:ea typeface="Monaco" charset="0"/>
                <a:cs typeface="Monaco" charset="0"/>
              </a:rPr>
              <a:t> = </a:t>
            </a:r>
            <a:r>
              <a:rPr lang="en-US" sz="1600" b="1" dirty="0" err="1">
                <a:solidFill>
                  <a:srgbClr val="0070C0"/>
                </a:solidFill>
                <a:latin typeface="Monaco" charset="0"/>
                <a:ea typeface="Monaco" charset="0"/>
                <a:cs typeface="Monaco" charset="0"/>
              </a:rPr>
              <a:t>cross_val_score</a:t>
            </a:r>
            <a:r>
              <a:rPr lang="en-US" sz="1600" b="1" dirty="0">
                <a:solidFill>
                  <a:schemeClr val="bg1">
                    <a:lumMod val="50000"/>
                  </a:schemeClr>
                </a:solidFill>
                <a:latin typeface="Monaco" charset="0"/>
                <a:ea typeface="Monaco" charset="0"/>
                <a:cs typeface="Monaco" charset="0"/>
              </a:rPr>
              <a:t>(</a:t>
            </a:r>
            <a:r>
              <a:rPr lang="en-US" sz="1600" b="1" dirty="0">
                <a:solidFill>
                  <a:srgbClr val="0070C0"/>
                </a:solidFill>
                <a:latin typeface="Monaco" charset="0"/>
                <a:ea typeface="Monaco" charset="0"/>
                <a:cs typeface="Monaco" charset="0"/>
              </a:rPr>
              <a:t>model</a:t>
            </a:r>
            <a:r>
              <a:rPr lang="en-US" sz="1600" b="1" dirty="0">
                <a:solidFill>
                  <a:schemeClr val="bg1">
                    <a:lumMod val="50000"/>
                  </a:schemeClr>
                </a:solidFill>
                <a:latin typeface="Monaco" charset="0"/>
                <a:ea typeface="Monaco" charset="0"/>
                <a:cs typeface="Monaco" charset="0"/>
              </a:rPr>
              <a:t>, </a:t>
            </a:r>
            <a:r>
              <a:rPr lang="en-US" sz="1600" b="1" dirty="0" err="1">
                <a:solidFill>
                  <a:schemeClr val="bg1">
                    <a:lumMod val="50000"/>
                  </a:schemeClr>
                </a:solidFill>
                <a:latin typeface="Monaco" charset="0"/>
                <a:ea typeface="Monaco" charset="0"/>
                <a:cs typeface="Monaco" charset="0"/>
              </a:rPr>
              <a:t>X_data</a:t>
            </a:r>
            <a:r>
              <a:rPr lang="en-US" sz="1600" b="1" dirty="0">
                <a:solidFill>
                  <a:schemeClr val="bg1">
                    <a:lumMod val="50000"/>
                  </a:schemeClr>
                </a:solidFill>
                <a:latin typeface="Monaco" charset="0"/>
                <a:ea typeface="Monaco" charset="0"/>
                <a:cs typeface="Monaco" charset="0"/>
              </a:rPr>
              <a:t>, </a:t>
            </a:r>
            <a:r>
              <a:rPr lang="en-US" sz="1600" b="1" dirty="0" err="1">
                <a:solidFill>
                  <a:schemeClr val="bg1">
                    <a:lumMod val="50000"/>
                  </a:schemeClr>
                </a:solidFill>
                <a:latin typeface="Monaco" charset="0"/>
                <a:ea typeface="Monaco" charset="0"/>
                <a:cs typeface="Monaco" charset="0"/>
              </a:rPr>
              <a:t>y_data</a:t>
            </a:r>
            <a:r>
              <a:rPr lang="en-US" sz="1600" b="1" dirty="0">
                <a:solidFill>
                  <a:schemeClr val="bg1">
                    <a:lumMod val="50000"/>
                  </a:schemeClr>
                </a:solidFill>
                <a:latin typeface="Monaco" charset="0"/>
                <a:ea typeface="Monaco" charset="0"/>
                <a:cs typeface="Monaco" charset="0"/>
              </a:rPr>
              <a:t>, cv=4,      						  scoring='</a:t>
            </a:r>
            <a:r>
              <a:rPr lang="en-US" sz="1600" b="1" dirty="0" err="1">
                <a:solidFill>
                  <a:schemeClr val="bg1">
                    <a:lumMod val="50000"/>
                  </a:schemeClr>
                </a:solidFill>
                <a:latin typeface="Monaco" charset="0"/>
                <a:ea typeface="Monaco" charset="0"/>
                <a:cs typeface="Monaco" charset="0"/>
              </a:rPr>
              <a:t>neg_mean_squared_error</a:t>
            </a:r>
            <a:r>
              <a:rPr lang="en-US" sz="1600" b="1" dirty="0">
                <a:solidFill>
                  <a:schemeClr val="bg1">
                    <a:lumMod val="50000"/>
                  </a:schemeClr>
                </a:solidFill>
                <a:latin typeface="Monaco" charset="0"/>
                <a:ea typeface="Monaco" charset="0"/>
                <a:cs typeface="Monaco" charset="0"/>
              </a:rPr>
              <a:t>')</a:t>
            </a:r>
            <a:endParaRPr lang="en-US" sz="1600" b="1" dirty="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a:latin typeface="Avenir Book" charset="0"/>
                <a:ea typeface="Avenir Book" charset="0"/>
                <a:cs typeface="Avenir Book" charset="0"/>
              </a:rPr>
              <a:t>Other methods for cross validation:</a:t>
            </a:r>
          </a:p>
          <a:p>
            <a:pPr>
              <a:lnSpc>
                <a:spcPct val="150000"/>
              </a:lnSpc>
            </a:pPr>
            <a:r>
              <a:rPr lang="en-US" sz="1600" b="1" dirty="0">
                <a:latin typeface="Monaco" charset="0"/>
                <a:ea typeface="Monaco" charset="0"/>
                <a:cs typeface="Monaco" charset="0"/>
              </a:rPr>
              <a:t>  </a:t>
            </a:r>
            <a:r>
              <a:rPr lang="en-US" sz="1600" b="1" dirty="0">
                <a:solidFill>
                  <a:schemeClr val="bg1">
                    <a:lumMod val="50000"/>
                  </a:schemeClr>
                </a:solidFill>
                <a:latin typeface="Monaco" charset="0"/>
                <a:ea typeface="Monaco" charset="0"/>
                <a:cs typeface="Monaco" charset="0"/>
              </a:rPr>
              <a:t>from </a:t>
            </a:r>
            <a:r>
              <a:rPr lang="en-US" sz="1600" b="1" dirty="0" err="1">
                <a:solidFill>
                  <a:schemeClr val="bg1">
                    <a:lumMod val="50000"/>
                  </a:schemeClr>
                </a:solidFill>
                <a:latin typeface="Monaco" charset="0"/>
                <a:ea typeface="Monaco" charset="0"/>
                <a:cs typeface="Monaco" charset="0"/>
              </a:rPr>
              <a:t>sklearn.model_selection</a:t>
            </a:r>
            <a:r>
              <a:rPr lang="en-US" sz="1600" b="1" dirty="0">
                <a:solidFill>
                  <a:schemeClr val="bg1">
                    <a:lumMod val="50000"/>
                  </a:schemeClr>
                </a:solidFill>
                <a:latin typeface="Monaco" charset="0"/>
                <a:ea typeface="Monaco" charset="0"/>
                <a:cs typeface="Monaco" charset="0"/>
              </a:rPr>
              <a:t> import </a:t>
            </a:r>
            <a:r>
              <a:rPr lang="en-US" sz="1600" b="1" dirty="0" err="1">
                <a:solidFill>
                  <a:srgbClr val="0070C0"/>
                </a:solidFill>
                <a:latin typeface="Monaco" charset="0"/>
                <a:ea typeface="Monaco" charset="0"/>
                <a:cs typeface="Monaco" charset="0"/>
              </a:rPr>
              <a:t>KFold</a:t>
            </a:r>
            <a:r>
              <a:rPr lang="en-US" sz="1600" b="1" dirty="0">
                <a:solidFill>
                  <a:srgbClr val="0070C0"/>
                </a:solidFill>
                <a:latin typeface="Monaco" charset="0"/>
                <a:ea typeface="Monaco" charset="0"/>
                <a:cs typeface="Monaco" charset="0"/>
              </a:rPr>
              <a:t>, </a:t>
            </a:r>
            <a:r>
              <a:rPr lang="en-US" sz="1600" b="1" dirty="0" err="1">
                <a:solidFill>
                  <a:srgbClr val="0070C0"/>
                </a:solidFill>
                <a:latin typeface="Monaco" charset="0"/>
                <a:ea typeface="Monaco" charset="0"/>
                <a:cs typeface="Monaco" charset="0"/>
              </a:rPr>
              <a:t>StratifiedKFold</a:t>
            </a:r>
            <a:endParaRPr lang="en-US" sz="1600" b="1" dirty="0">
              <a:solidFill>
                <a:srgbClr val="0070C0"/>
              </a:solidFill>
              <a:latin typeface="Monaco" charset="0"/>
              <a:ea typeface="Monaco" charset="0"/>
              <a:cs typeface="Monaco" charset="0"/>
            </a:endParaRPr>
          </a:p>
        </p:txBody>
      </p:sp>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Cross Validation: The Syntax</a:t>
            </a:r>
            <a:endParaRPr lang="en-US" sz="3000" dirty="0">
              <a:latin typeface="Avenir Book" charset="0"/>
              <a:ea typeface="Avenir Book" charset="0"/>
              <a:cs typeface="Avenir Book" charset="0"/>
            </a:endParaRPr>
          </a:p>
        </p:txBody>
      </p:sp>
      <p:sp>
        <p:nvSpPr>
          <p:cNvPr id="5" name="Rectangle 4"/>
          <p:cNvSpPr/>
          <p:nvPr/>
        </p:nvSpPr>
        <p:spPr>
          <a:xfrm>
            <a:off x="398352" y="3342040"/>
            <a:ext cx="8202440" cy="932550"/>
          </a:xfrm>
          <a:prstGeom prst="rect">
            <a:avLst/>
          </a:prstGeom>
          <a:solidFill>
            <a:schemeClr val="bg1"/>
          </a:solidFill>
          <a:ln w="25400" cap="flat" cmpd="sng" algn="ctr">
            <a:noFill/>
            <a:prstDash val="solid"/>
          </a:ln>
          <a:effectLst/>
        </p:spPr>
        <p:txBody>
          <a:bodyPr rtlCol="0" anchor="t"/>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212121"/>
              </a:solidFill>
              <a:effectLst/>
              <a:uLnTx/>
              <a:uFillTx/>
              <a:latin typeface="Arial"/>
              <a:ea typeface=""/>
              <a:cs typeface=""/>
              <a:sym typeface="Arial"/>
            </a:endParaRPr>
          </a:p>
        </p:txBody>
      </p:sp>
    </p:spTree>
    <p:extLst>
      <p:ext uri="{BB962C8B-B14F-4D97-AF65-F5344CB8AC3E}">
        <p14:creationId xmlns:p14="http://schemas.microsoft.com/office/powerpoint/2010/main" val="213580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lide Number Placeholder 5"/>
          <p:cNvSpPr txBox="1">
            <a:spLocks noGrp="1"/>
          </p:cNvSpPr>
          <p:nvPr>
            <p:ph type="sldNum" sz="quarter" idx="4294967295"/>
          </p:nvPr>
        </p:nvSpPr>
        <p:spPr>
          <a:xfrm>
            <a:off x="8868738" y="4891740"/>
            <a:ext cx="133401" cy="1270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a:t>
            </a:fld>
            <a:endParaRPr/>
          </a:p>
        </p:txBody>
      </p:sp>
      <p:sp>
        <p:nvSpPr>
          <p:cNvPr id="269" name="Title 1"/>
          <p:cNvSpPr txBox="1">
            <a:spLocks noGrp="1"/>
          </p:cNvSpPr>
          <p:nvPr>
            <p:ph type="title"/>
          </p:nvPr>
        </p:nvSpPr>
        <p:spPr>
          <a:xfrm>
            <a:off x="455612" y="308848"/>
            <a:ext cx="8229601" cy="475491"/>
          </a:xfrm>
          <a:prstGeom prst="rect">
            <a:avLst/>
          </a:prstGeom>
        </p:spPr>
        <p:txBody>
          <a:bodyPr/>
          <a:lstStyle/>
          <a:p>
            <a:r>
              <a:rPr sz="3000" dirty="0">
                <a:solidFill>
                  <a:schemeClr val="bg1"/>
                </a:solidFill>
                <a:latin typeface="Avenir Book"/>
              </a:rPr>
              <a:t>Two Main Types of Machine Learning</a:t>
            </a:r>
          </a:p>
        </p:txBody>
      </p:sp>
      <p:grpSp>
        <p:nvGrpSpPr>
          <p:cNvPr id="273" name="Machine Learning Program"/>
          <p:cNvGrpSpPr/>
          <p:nvPr/>
        </p:nvGrpSpPr>
        <p:grpSpPr>
          <a:xfrm>
            <a:off x="2229380" y="1759043"/>
            <a:ext cx="2335452" cy="857962"/>
            <a:chOff x="85924" y="0"/>
            <a:chExt cx="2335450" cy="857961"/>
          </a:xfrm>
          <a:solidFill>
            <a:srgbClr val="D7E6FF"/>
          </a:solidFill>
        </p:grpSpPr>
        <p:sp>
          <p:nvSpPr>
            <p:cNvPr id="271" name="Rounded Rectangle"/>
            <p:cNvSpPr/>
            <p:nvPr/>
          </p:nvSpPr>
          <p:spPr>
            <a:xfrm>
              <a:off x="85924" y="0"/>
              <a:ext cx="2335450"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72" name="Dataset has a target column"/>
            <p:cNvSpPr txBox="1"/>
            <p:nvPr/>
          </p:nvSpPr>
          <p:spPr>
            <a:xfrm>
              <a:off x="123617" y="275094"/>
              <a:ext cx="2260064" cy="30777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lang="en-US" dirty="0">
                  <a:solidFill>
                    <a:schemeClr val="bg1"/>
                  </a:solidFill>
                  <a:latin typeface="Avenir Book"/>
                </a:rPr>
                <a:t>H</a:t>
              </a:r>
              <a:r>
                <a:rPr dirty="0">
                  <a:solidFill>
                    <a:schemeClr val="bg1"/>
                  </a:solidFill>
                  <a:latin typeface="Avenir Book"/>
                </a:rPr>
                <a:t>as a target column</a:t>
              </a:r>
            </a:p>
          </p:txBody>
        </p:sp>
      </p:grpSp>
      <p:sp>
        <p:nvSpPr>
          <p:cNvPr id="274" name="TextBox 1"/>
          <p:cNvSpPr txBox="1"/>
          <p:nvPr/>
        </p:nvSpPr>
        <p:spPr>
          <a:xfrm>
            <a:off x="598558" y="1911023"/>
            <a:ext cx="1593130" cy="553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b="1">
                <a:solidFill>
                  <a:srgbClr val="0070C0"/>
                </a:solidFill>
              </a:defRPr>
            </a:lvl1pPr>
          </a:lstStyle>
          <a:p>
            <a:r>
              <a:rPr sz="1800" dirty="0">
                <a:solidFill>
                  <a:schemeClr val="bg1"/>
                </a:solidFill>
                <a:latin typeface="Avenir Book"/>
              </a:rPr>
              <a:t>Supervised Learning</a:t>
            </a:r>
          </a:p>
        </p:txBody>
      </p:sp>
      <p:sp>
        <p:nvSpPr>
          <p:cNvPr id="275" name="TextBox 8"/>
          <p:cNvSpPr txBox="1"/>
          <p:nvPr/>
        </p:nvSpPr>
        <p:spPr>
          <a:xfrm>
            <a:off x="598558" y="3227893"/>
            <a:ext cx="1593130" cy="553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b="1">
                <a:solidFill>
                  <a:schemeClr val="accent1"/>
                </a:solidFill>
              </a:defRPr>
            </a:lvl1pPr>
          </a:lstStyle>
          <a:p>
            <a:r>
              <a:rPr sz="1800" dirty="0">
                <a:solidFill>
                  <a:schemeClr val="bg1"/>
                </a:solidFill>
                <a:latin typeface="Avenir Book"/>
              </a:rPr>
              <a:t>Unsupervised Learning</a:t>
            </a:r>
          </a:p>
        </p:txBody>
      </p:sp>
      <p:sp>
        <p:nvSpPr>
          <p:cNvPr id="276" name="TextBox 5"/>
          <p:cNvSpPr txBox="1"/>
          <p:nvPr/>
        </p:nvSpPr>
        <p:spPr>
          <a:xfrm>
            <a:off x="2714142" y="1277403"/>
            <a:ext cx="1194079"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defRPr b="1">
                <a:solidFill>
                  <a:srgbClr val="0070C0"/>
                </a:solidFill>
              </a:defRPr>
            </a:lvl1pPr>
          </a:lstStyle>
          <a:p>
            <a:r>
              <a:rPr sz="1800" dirty="0">
                <a:solidFill>
                  <a:schemeClr val="bg1"/>
                </a:solidFill>
                <a:latin typeface="Avenir Book"/>
              </a:rPr>
              <a:t>Data</a:t>
            </a:r>
            <a:r>
              <a:rPr lang="en-US" sz="1800" dirty="0">
                <a:solidFill>
                  <a:schemeClr val="bg1"/>
                </a:solidFill>
                <a:latin typeface="Avenir Book"/>
              </a:rPr>
              <a:t>set</a:t>
            </a:r>
            <a:endParaRPr sz="1800" dirty="0">
              <a:solidFill>
                <a:schemeClr val="bg1"/>
              </a:solidFill>
              <a:latin typeface="Avenir Book"/>
            </a:endParaRPr>
          </a:p>
        </p:txBody>
      </p:sp>
      <p:sp>
        <p:nvSpPr>
          <p:cNvPr id="277" name="TextBox 17"/>
          <p:cNvSpPr txBox="1"/>
          <p:nvPr/>
        </p:nvSpPr>
        <p:spPr>
          <a:xfrm>
            <a:off x="4945389" y="1277403"/>
            <a:ext cx="1194079"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defRPr b="1">
                <a:solidFill>
                  <a:srgbClr val="0070C0"/>
                </a:solidFill>
              </a:defRPr>
            </a:lvl1pPr>
          </a:lstStyle>
          <a:p>
            <a:r>
              <a:rPr sz="1800" dirty="0">
                <a:solidFill>
                  <a:schemeClr val="bg1"/>
                </a:solidFill>
                <a:latin typeface="Avenir Book"/>
              </a:rPr>
              <a:t>Goal</a:t>
            </a:r>
          </a:p>
        </p:txBody>
      </p:sp>
      <p:sp>
        <p:nvSpPr>
          <p:cNvPr id="278" name="TextBox 18"/>
          <p:cNvSpPr txBox="1"/>
          <p:nvPr/>
        </p:nvSpPr>
        <p:spPr>
          <a:xfrm>
            <a:off x="6758062" y="1277403"/>
            <a:ext cx="1194079"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defRPr b="1">
                <a:solidFill>
                  <a:srgbClr val="0070C0"/>
                </a:solidFill>
              </a:defRPr>
            </a:lvl1pPr>
          </a:lstStyle>
          <a:p>
            <a:r>
              <a:rPr sz="1800" dirty="0">
                <a:solidFill>
                  <a:schemeClr val="bg1"/>
                </a:solidFill>
                <a:latin typeface="Avenir Book"/>
              </a:rPr>
              <a:t>Example</a:t>
            </a:r>
          </a:p>
        </p:txBody>
      </p:sp>
      <p:grpSp>
        <p:nvGrpSpPr>
          <p:cNvPr id="281" name="Machine Learning Program"/>
          <p:cNvGrpSpPr/>
          <p:nvPr/>
        </p:nvGrpSpPr>
        <p:grpSpPr>
          <a:xfrm>
            <a:off x="2229380" y="3075912"/>
            <a:ext cx="2335452" cy="857963"/>
            <a:chOff x="85924" y="54888"/>
            <a:chExt cx="2335450" cy="857961"/>
          </a:xfrm>
          <a:solidFill>
            <a:srgbClr val="D7E6FF"/>
          </a:solidFill>
        </p:grpSpPr>
        <p:sp>
          <p:nvSpPr>
            <p:cNvPr id="279" name="Rounded Rectangle"/>
            <p:cNvSpPr/>
            <p:nvPr/>
          </p:nvSpPr>
          <p:spPr>
            <a:xfrm>
              <a:off x="85924" y="54888"/>
              <a:ext cx="2335450"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80" name="Dataset does not have a target column"/>
            <p:cNvSpPr txBox="1"/>
            <p:nvPr/>
          </p:nvSpPr>
          <p:spPr>
            <a:xfrm>
              <a:off x="123617" y="222261"/>
              <a:ext cx="2260064" cy="523215"/>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lang="en-US" dirty="0">
                  <a:solidFill>
                    <a:schemeClr val="bg1"/>
                  </a:solidFill>
                  <a:latin typeface="Avenir Book"/>
                </a:rPr>
                <a:t>D</a:t>
              </a:r>
              <a:r>
                <a:rPr dirty="0">
                  <a:solidFill>
                    <a:schemeClr val="bg1"/>
                  </a:solidFill>
                  <a:latin typeface="Avenir Book"/>
                </a:rPr>
                <a:t>oes not have a target column</a:t>
              </a:r>
            </a:p>
          </p:txBody>
        </p:sp>
      </p:grpSp>
      <p:grpSp>
        <p:nvGrpSpPr>
          <p:cNvPr id="284" name="Machine Learning Program"/>
          <p:cNvGrpSpPr/>
          <p:nvPr/>
        </p:nvGrpSpPr>
        <p:grpSpPr>
          <a:xfrm>
            <a:off x="4707353" y="1759043"/>
            <a:ext cx="1670153" cy="857962"/>
            <a:chOff x="0" y="0"/>
            <a:chExt cx="1670151" cy="857961"/>
          </a:xfrm>
          <a:solidFill>
            <a:srgbClr val="FFDBE9"/>
          </a:solidFill>
        </p:grpSpPr>
        <p:sp>
          <p:nvSpPr>
            <p:cNvPr id="282" name="Rounded Rectangle"/>
            <p:cNvSpPr/>
            <p:nvPr/>
          </p:nvSpPr>
          <p:spPr>
            <a:xfrm>
              <a:off x="0" y="0"/>
              <a:ext cx="1670151"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83" name="Make predictions"/>
            <p:cNvSpPr txBox="1"/>
            <p:nvPr/>
          </p:nvSpPr>
          <p:spPr>
            <a:xfrm>
              <a:off x="37692" y="275094"/>
              <a:ext cx="1594767" cy="30777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dirty="0">
                  <a:solidFill>
                    <a:schemeClr val="bg1"/>
                  </a:solidFill>
                  <a:latin typeface="Avenir Book"/>
                </a:rPr>
                <a:t>Make predictions</a:t>
              </a:r>
            </a:p>
          </p:txBody>
        </p:sp>
      </p:grpSp>
      <p:grpSp>
        <p:nvGrpSpPr>
          <p:cNvPr id="287" name="Machine Learning Program"/>
          <p:cNvGrpSpPr/>
          <p:nvPr/>
        </p:nvGrpSpPr>
        <p:grpSpPr>
          <a:xfrm>
            <a:off x="4707353" y="3075912"/>
            <a:ext cx="1670153" cy="857962"/>
            <a:chOff x="0" y="0"/>
            <a:chExt cx="1670151" cy="857961"/>
          </a:xfrm>
          <a:solidFill>
            <a:srgbClr val="D7E6FF"/>
          </a:solidFill>
        </p:grpSpPr>
        <p:sp>
          <p:nvSpPr>
            <p:cNvPr id="285" name="Rounded Rectangle"/>
            <p:cNvSpPr/>
            <p:nvPr/>
          </p:nvSpPr>
          <p:spPr>
            <a:xfrm>
              <a:off x="0" y="0"/>
              <a:ext cx="1670151"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86" name="Find structure in the data"/>
            <p:cNvSpPr txBox="1"/>
            <p:nvPr/>
          </p:nvSpPr>
          <p:spPr>
            <a:xfrm>
              <a:off x="37692" y="167373"/>
              <a:ext cx="1594767" cy="523215"/>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dirty="0">
                  <a:solidFill>
                    <a:schemeClr val="bg1"/>
                  </a:solidFill>
                  <a:latin typeface="Avenir Book"/>
                </a:rPr>
                <a:t>Find structure in the data</a:t>
              </a:r>
            </a:p>
          </p:txBody>
        </p:sp>
      </p:grpSp>
      <p:grpSp>
        <p:nvGrpSpPr>
          <p:cNvPr id="290" name="Machine Learning Program"/>
          <p:cNvGrpSpPr/>
          <p:nvPr/>
        </p:nvGrpSpPr>
        <p:grpSpPr>
          <a:xfrm>
            <a:off x="6520026" y="1759043"/>
            <a:ext cx="1670153" cy="857962"/>
            <a:chOff x="-172520" y="0"/>
            <a:chExt cx="1670151" cy="857961"/>
          </a:xfrm>
          <a:solidFill>
            <a:srgbClr val="D7E6FF"/>
          </a:solidFill>
        </p:grpSpPr>
        <p:sp>
          <p:nvSpPr>
            <p:cNvPr id="288" name="Rounded Rectangle"/>
            <p:cNvSpPr/>
            <p:nvPr/>
          </p:nvSpPr>
          <p:spPr>
            <a:xfrm>
              <a:off x="-172520" y="0"/>
              <a:ext cx="1670151"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89" name="Fraud detection"/>
            <p:cNvSpPr txBox="1"/>
            <p:nvPr/>
          </p:nvSpPr>
          <p:spPr>
            <a:xfrm>
              <a:off x="-134828" y="275094"/>
              <a:ext cx="1594767" cy="30777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dirty="0">
                  <a:solidFill>
                    <a:schemeClr val="bg1"/>
                  </a:solidFill>
                  <a:latin typeface="Avenir Book"/>
                </a:rPr>
                <a:t>Fraud detection</a:t>
              </a:r>
            </a:p>
          </p:txBody>
        </p:sp>
      </p:grpSp>
      <p:grpSp>
        <p:nvGrpSpPr>
          <p:cNvPr id="293" name="Machine Learning Program"/>
          <p:cNvGrpSpPr/>
          <p:nvPr/>
        </p:nvGrpSpPr>
        <p:grpSpPr>
          <a:xfrm>
            <a:off x="6520027" y="3075912"/>
            <a:ext cx="1670153" cy="857962"/>
            <a:chOff x="-172519" y="0"/>
            <a:chExt cx="1670151" cy="857961"/>
          </a:xfrm>
          <a:solidFill>
            <a:srgbClr val="D7E6FF"/>
          </a:solidFill>
        </p:grpSpPr>
        <p:sp>
          <p:nvSpPr>
            <p:cNvPr id="291" name="Rounded Rectangle"/>
            <p:cNvSpPr/>
            <p:nvPr/>
          </p:nvSpPr>
          <p:spPr>
            <a:xfrm>
              <a:off x="-172519" y="0"/>
              <a:ext cx="1670151"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92" name="Customer segmentation"/>
            <p:cNvSpPr txBox="1"/>
            <p:nvPr/>
          </p:nvSpPr>
          <p:spPr>
            <a:xfrm>
              <a:off x="-134827" y="167373"/>
              <a:ext cx="1594767" cy="523215"/>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dirty="0">
                  <a:solidFill>
                    <a:schemeClr val="bg1"/>
                  </a:solidFill>
                  <a:latin typeface="Avenir Book"/>
                </a:rPr>
                <a:t>Customer segmentation</a:t>
              </a:r>
            </a:p>
          </p:txBody>
        </p:sp>
      </p:grpSp>
    </p:spTree>
    <p:extLst>
      <p:ext uri="{BB962C8B-B14F-4D97-AF65-F5344CB8AC3E}">
        <p14:creationId xmlns:p14="http://schemas.microsoft.com/office/powerpoint/2010/main" val="138680076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
                                        </p:tgtEl>
                                        <p:attrNameLst>
                                          <p:attrName>style.visibility</p:attrName>
                                        </p:attrNameLst>
                                      </p:cBhvr>
                                      <p:to>
                                        <p:strVal val="visible"/>
                                      </p:to>
                                    </p:set>
                                    <p:anim calcmode="lin" valueType="num">
                                      <p:cBhvr additive="base">
                                        <p:cTn id="7" dur="500" fill="hold"/>
                                        <p:tgtEl>
                                          <p:spTgt spid="276"/>
                                        </p:tgtEl>
                                        <p:attrNameLst>
                                          <p:attrName>ppt_x</p:attrName>
                                        </p:attrNameLst>
                                      </p:cBhvr>
                                      <p:tavLst>
                                        <p:tav tm="0">
                                          <p:val>
                                            <p:strVal val="#ppt_x"/>
                                          </p:val>
                                        </p:tav>
                                        <p:tav tm="100000">
                                          <p:val>
                                            <p:strVal val="#ppt_x"/>
                                          </p:val>
                                        </p:tav>
                                      </p:tavLst>
                                    </p:anim>
                                    <p:anim calcmode="lin" valueType="num">
                                      <p:cBhvr additive="base">
                                        <p:cTn id="8" dur="500" fill="hold"/>
                                        <p:tgtEl>
                                          <p:spTgt spid="27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7"/>
                                        </p:tgtEl>
                                        <p:attrNameLst>
                                          <p:attrName>style.visibility</p:attrName>
                                        </p:attrNameLst>
                                      </p:cBhvr>
                                      <p:to>
                                        <p:strVal val="visible"/>
                                      </p:to>
                                    </p:set>
                                    <p:anim calcmode="lin" valueType="num">
                                      <p:cBhvr additive="base">
                                        <p:cTn id="11" dur="500" fill="hold"/>
                                        <p:tgtEl>
                                          <p:spTgt spid="277"/>
                                        </p:tgtEl>
                                        <p:attrNameLst>
                                          <p:attrName>ppt_x</p:attrName>
                                        </p:attrNameLst>
                                      </p:cBhvr>
                                      <p:tavLst>
                                        <p:tav tm="0">
                                          <p:val>
                                            <p:strVal val="#ppt_x"/>
                                          </p:val>
                                        </p:tav>
                                        <p:tav tm="100000">
                                          <p:val>
                                            <p:strVal val="#ppt_x"/>
                                          </p:val>
                                        </p:tav>
                                      </p:tavLst>
                                    </p:anim>
                                    <p:anim calcmode="lin" valueType="num">
                                      <p:cBhvr additive="base">
                                        <p:cTn id="12" dur="500" fill="hold"/>
                                        <p:tgtEl>
                                          <p:spTgt spid="27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8"/>
                                        </p:tgtEl>
                                        <p:attrNameLst>
                                          <p:attrName>style.visibility</p:attrName>
                                        </p:attrNameLst>
                                      </p:cBhvr>
                                      <p:to>
                                        <p:strVal val="visible"/>
                                      </p:to>
                                    </p:set>
                                    <p:anim calcmode="lin" valueType="num">
                                      <p:cBhvr additive="base">
                                        <p:cTn id="15" dur="500" fill="hold"/>
                                        <p:tgtEl>
                                          <p:spTgt spid="278"/>
                                        </p:tgtEl>
                                        <p:attrNameLst>
                                          <p:attrName>ppt_x</p:attrName>
                                        </p:attrNameLst>
                                      </p:cBhvr>
                                      <p:tavLst>
                                        <p:tav tm="0">
                                          <p:val>
                                            <p:strVal val="#ppt_x"/>
                                          </p:val>
                                        </p:tav>
                                        <p:tav tm="100000">
                                          <p:val>
                                            <p:strVal val="#ppt_x"/>
                                          </p:val>
                                        </p:tav>
                                      </p:tavLst>
                                    </p:anim>
                                    <p:anim calcmode="lin" valueType="num">
                                      <p:cBhvr additive="base">
                                        <p:cTn id="16" dur="500" fill="hold"/>
                                        <p:tgtEl>
                                          <p:spTgt spid="27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274"/>
                                        </p:tgtEl>
                                        <p:attrNameLst>
                                          <p:attrName>style.visibility</p:attrName>
                                        </p:attrNameLst>
                                      </p:cBhvr>
                                      <p:to>
                                        <p:strVal val="visible"/>
                                      </p:to>
                                    </p:set>
                                    <p:anim calcmode="lin" valueType="num">
                                      <p:cBhvr additive="base">
                                        <p:cTn id="20" dur="500" fill="hold"/>
                                        <p:tgtEl>
                                          <p:spTgt spid="274"/>
                                        </p:tgtEl>
                                        <p:attrNameLst>
                                          <p:attrName>ppt_x</p:attrName>
                                        </p:attrNameLst>
                                      </p:cBhvr>
                                      <p:tavLst>
                                        <p:tav tm="0">
                                          <p:val>
                                            <p:strVal val="#ppt_x"/>
                                          </p:val>
                                        </p:tav>
                                        <p:tav tm="100000">
                                          <p:val>
                                            <p:strVal val="#ppt_x"/>
                                          </p:val>
                                        </p:tav>
                                      </p:tavLst>
                                    </p:anim>
                                    <p:anim calcmode="lin" valueType="num">
                                      <p:cBhvr additive="base">
                                        <p:cTn id="21" dur="500" fill="hold"/>
                                        <p:tgtEl>
                                          <p:spTgt spid="274"/>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73"/>
                                        </p:tgtEl>
                                        <p:attrNameLst>
                                          <p:attrName>style.visibility</p:attrName>
                                        </p:attrNameLst>
                                      </p:cBhvr>
                                      <p:to>
                                        <p:strVal val="visible"/>
                                      </p:to>
                                    </p:set>
                                    <p:anim calcmode="lin" valueType="num">
                                      <p:cBhvr additive="base">
                                        <p:cTn id="24" dur="500" fill="hold"/>
                                        <p:tgtEl>
                                          <p:spTgt spid="273"/>
                                        </p:tgtEl>
                                        <p:attrNameLst>
                                          <p:attrName>ppt_x</p:attrName>
                                        </p:attrNameLst>
                                      </p:cBhvr>
                                      <p:tavLst>
                                        <p:tav tm="0">
                                          <p:val>
                                            <p:strVal val="#ppt_x"/>
                                          </p:val>
                                        </p:tav>
                                        <p:tav tm="100000">
                                          <p:val>
                                            <p:strVal val="#ppt_x"/>
                                          </p:val>
                                        </p:tav>
                                      </p:tavLst>
                                    </p:anim>
                                    <p:anim calcmode="lin" valueType="num">
                                      <p:cBhvr additive="base">
                                        <p:cTn id="25" dur="500" fill="hold"/>
                                        <p:tgtEl>
                                          <p:spTgt spid="273"/>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84"/>
                                        </p:tgtEl>
                                        <p:attrNameLst>
                                          <p:attrName>style.visibility</p:attrName>
                                        </p:attrNameLst>
                                      </p:cBhvr>
                                      <p:to>
                                        <p:strVal val="visible"/>
                                      </p:to>
                                    </p:set>
                                    <p:anim calcmode="lin" valueType="num">
                                      <p:cBhvr additive="base">
                                        <p:cTn id="28" dur="500" fill="hold"/>
                                        <p:tgtEl>
                                          <p:spTgt spid="284"/>
                                        </p:tgtEl>
                                        <p:attrNameLst>
                                          <p:attrName>ppt_x</p:attrName>
                                        </p:attrNameLst>
                                      </p:cBhvr>
                                      <p:tavLst>
                                        <p:tav tm="0">
                                          <p:val>
                                            <p:strVal val="#ppt_x"/>
                                          </p:val>
                                        </p:tav>
                                        <p:tav tm="100000">
                                          <p:val>
                                            <p:strVal val="#ppt_x"/>
                                          </p:val>
                                        </p:tav>
                                      </p:tavLst>
                                    </p:anim>
                                    <p:anim calcmode="lin" valueType="num">
                                      <p:cBhvr additive="base">
                                        <p:cTn id="29" dur="500" fill="hold"/>
                                        <p:tgtEl>
                                          <p:spTgt spid="284"/>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90"/>
                                        </p:tgtEl>
                                        <p:attrNameLst>
                                          <p:attrName>style.visibility</p:attrName>
                                        </p:attrNameLst>
                                      </p:cBhvr>
                                      <p:to>
                                        <p:strVal val="visible"/>
                                      </p:to>
                                    </p:set>
                                    <p:anim calcmode="lin" valueType="num">
                                      <p:cBhvr additive="base">
                                        <p:cTn id="32" dur="500" fill="hold"/>
                                        <p:tgtEl>
                                          <p:spTgt spid="290"/>
                                        </p:tgtEl>
                                        <p:attrNameLst>
                                          <p:attrName>ppt_x</p:attrName>
                                        </p:attrNameLst>
                                      </p:cBhvr>
                                      <p:tavLst>
                                        <p:tav tm="0">
                                          <p:val>
                                            <p:strVal val="#ppt_x"/>
                                          </p:val>
                                        </p:tav>
                                        <p:tav tm="100000">
                                          <p:val>
                                            <p:strVal val="#ppt_x"/>
                                          </p:val>
                                        </p:tav>
                                      </p:tavLst>
                                    </p:anim>
                                    <p:anim calcmode="lin" valueType="num">
                                      <p:cBhvr additive="base">
                                        <p:cTn id="33" dur="500" fill="hold"/>
                                        <p:tgtEl>
                                          <p:spTgt spid="29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75"/>
                                        </p:tgtEl>
                                        <p:attrNameLst>
                                          <p:attrName>style.visibility</p:attrName>
                                        </p:attrNameLst>
                                      </p:cBhvr>
                                      <p:to>
                                        <p:strVal val="visible"/>
                                      </p:to>
                                    </p:set>
                                    <p:anim calcmode="lin" valueType="num">
                                      <p:cBhvr additive="base">
                                        <p:cTn id="38" dur="500" fill="hold"/>
                                        <p:tgtEl>
                                          <p:spTgt spid="275"/>
                                        </p:tgtEl>
                                        <p:attrNameLst>
                                          <p:attrName>ppt_x</p:attrName>
                                        </p:attrNameLst>
                                      </p:cBhvr>
                                      <p:tavLst>
                                        <p:tav tm="0">
                                          <p:val>
                                            <p:strVal val="#ppt_x"/>
                                          </p:val>
                                        </p:tav>
                                        <p:tav tm="100000">
                                          <p:val>
                                            <p:strVal val="#ppt_x"/>
                                          </p:val>
                                        </p:tav>
                                      </p:tavLst>
                                    </p:anim>
                                    <p:anim calcmode="lin" valueType="num">
                                      <p:cBhvr additive="base">
                                        <p:cTn id="39" dur="500" fill="hold"/>
                                        <p:tgtEl>
                                          <p:spTgt spid="275"/>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281"/>
                                        </p:tgtEl>
                                        <p:attrNameLst>
                                          <p:attrName>style.visibility</p:attrName>
                                        </p:attrNameLst>
                                      </p:cBhvr>
                                      <p:to>
                                        <p:strVal val="visible"/>
                                      </p:to>
                                    </p:set>
                                    <p:anim calcmode="lin" valueType="num">
                                      <p:cBhvr additive="base">
                                        <p:cTn id="42" dur="500" fill="hold"/>
                                        <p:tgtEl>
                                          <p:spTgt spid="281"/>
                                        </p:tgtEl>
                                        <p:attrNameLst>
                                          <p:attrName>ppt_x</p:attrName>
                                        </p:attrNameLst>
                                      </p:cBhvr>
                                      <p:tavLst>
                                        <p:tav tm="0">
                                          <p:val>
                                            <p:strVal val="#ppt_x"/>
                                          </p:val>
                                        </p:tav>
                                        <p:tav tm="100000">
                                          <p:val>
                                            <p:strVal val="#ppt_x"/>
                                          </p:val>
                                        </p:tav>
                                      </p:tavLst>
                                    </p:anim>
                                    <p:anim calcmode="lin" valueType="num">
                                      <p:cBhvr additive="base">
                                        <p:cTn id="43" dur="500" fill="hold"/>
                                        <p:tgtEl>
                                          <p:spTgt spid="281"/>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87"/>
                                        </p:tgtEl>
                                        <p:attrNameLst>
                                          <p:attrName>style.visibility</p:attrName>
                                        </p:attrNameLst>
                                      </p:cBhvr>
                                      <p:to>
                                        <p:strVal val="visible"/>
                                      </p:to>
                                    </p:set>
                                    <p:anim calcmode="lin" valueType="num">
                                      <p:cBhvr additive="base">
                                        <p:cTn id="46" dur="500" fill="hold"/>
                                        <p:tgtEl>
                                          <p:spTgt spid="287"/>
                                        </p:tgtEl>
                                        <p:attrNameLst>
                                          <p:attrName>ppt_x</p:attrName>
                                        </p:attrNameLst>
                                      </p:cBhvr>
                                      <p:tavLst>
                                        <p:tav tm="0">
                                          <p:val>
                                            <p:strVal val="#ppt_x"/>
                                          </p:val>
                                        </p:tav>
                                        <p:tav tm="100000">
                                          <p:val>
                                            <p:strVal val="#ppt_x"/>
                                          </p:val>
                                        </p:tav>
                                      </p:tavLst>
                                    </p:anim>
                                    <p:anim calcmode="lin" valueType="num">
                                      <p:cBhvr additive="base">
                                        <p:cTn id="47" dur="500" fill="hold"/>
                                        <p:tgtEl>
                                          <p:spTgt spid="287"/>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93"/>
                                        </p:tgtEl>
                                        <p:attrNameLst>
                                          <p:attrName>style.visibility</p:attrName>
                                        </p:attrNameLst>
                                      </p:cBhvr>
                                      <p:to>
                                        <p:strVal val="visible"/>
                                      </p:to>
                                    </p:set>
                                    <p:anim calcmode="lin" valueType="num">
                                      <p:cBhvr additive="base">
                                        <p:cTn id="50" dur="500" fill="hold"/>
                                        <p:tgtEl>
                                          <p:spTgt spid="293"/>
                                        </p:tgtEl>
                                        <p:attrNameLst>
                                          <p:attrName>ppt_x</p:attrName>
                                        </p:attrNameLst>
                                      </p:cBhvr>
                                      <p:tavLst>
                                        <p:tav tm="0">
                                          <p:val>
                                            <p:strVal val="#ppt_x"/>
                                          </p:val>
                                        </p:tav>
                                        <p:tav tm="100000">
                                          <p:val>
                                            <p:strVal val="#ppt_x"/>
                                          </p:val>
                                        </p:tav>
                                      </p:tavLst>
                                    </p:anim>
                                    <p:anim calcmode="lin" valueType="num">
                                      <p:cBhvr additive="base">
                                        <p:cTn id="51" dur="500" fill="hold"/>
                                        <p:tgtEl>
                                          <p:spTgt spid="2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p:bldP spid="275" grpId="0"/>
      <p:bldP spid="276" grpId="0"/>
      <p:bldP spid="277" grpId="0"/>
      <p:bldP spid="27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Cross Validation: The Syntax</a:t>
            </a:r>
            <a:endParaRPr lang="en-US" sz="3000" dirty="0">
              <a:latin typeface="Avenir Book" charset="0"/>
              <a:ea typeface="Avenir Book" charset="0"/>
              <a:cs typeface="Avenir Book" charset="0"/>
            </a:endParaRPr>
          </a:p>
        </p:txBody>
      </p:sp>
      <p:sp>
        <p:nvSpPr>
          <p:cNvPr id="7" name="Rectangle 6"/>
          <p:cNvSpPr/>
          <p:nvPr/>
        </p:nvSpPr>
        <p:spPr>
          <a:xfrm>
            <a:off x="497941" y="931164"/>
            <a:ext cx="8464990" cy="3170099"/>
          </a:xfrm>
          <a:prstGeom prst="rect">
            <a:avLst/>
          </a:prstGeom>
        </p:spPr>
        <p:txBody>
          <a:bodyPr wrap="square">
            <a:spAutoFit/>
          </a:bodyPr>
          <a:lstStyle/>
          <a:p>
            <a:pPr>
              <a:lnSpc>
                <a:spcPct val="150000"/>
              </a:lnSpc>
            </a:pPr>
            <a:r>
              <a:rPr lang="en-US" sz="1600" b="1" dirty="0">
                <a:latin typeface="Avenir Book" charset="0"/>
                <a:ea typeface="Avenir Book" charset="0"/>
                <a:cs typeface="Avenir Book" charset="0"/>
              </a:rPr>
              <a:t>Import the train and test split function</a:t>
            </a:r>
            <a:endParaRPr lang="en-US" sz="1600" b="1" dirty="0">
              <a:latin typeface="Monaco" charset="0"/>
              <a:ea typeface="Monaco" charset="0"/>
              <a:cs typeface="Monaco" charset="0"/>
            </a:endParaRPr>
          </a:p>
          <a:p>
            <a:pPr>
              <a:lnSpc>
                <a:spcPct val="150000"/>
              </a:lnSpc>
              <a:tabLst>
                <a:tab pos="222250" algn="l"/>
              </a:tabLst>
            </a:pPr>
            <a:r>
              <a:rPr lang="en-US" sz="1600" b="1" dirty="0">
                <a:latin typeface="Monaco" charset="0"/>
                <a:ea typeface="Monaco" charset="0"/>
                <a:cs typeface="Monaco" charset="0"/>
              </a:rPr>
              <a:t>	</a:t>
            </a:r>
            <a:r>
              <a:rPr lang="en-US" sz="1600" b="1" dirty="0">
                <a:solidFill>
                  <a:schemeClr val="bg1">
                    <a:lumMod val="50000"/>
                  </a:schemeClr>
                </a:solidFill>
                <a:latin typeface="Monaco" charset="0"/>
                <a:ea typeface="Monaco" charset="0"/>
                <a:cs typeface="Monaco" charset="0"/>
              </a:rPr>
              <a:t>from </a:t>
            </a:r>
            <a:r>
              <a:rPr lang="en-US" sz="1600" b="1" dirty="0" err="1">
                <a:solidFill>
                  <a:schemeClr val="bg1">
                    <a:lumMod val="50000"/>
                  </a:schemeClr>
                </a:solidFill>
                <a:latin typeface="Monaco" charset="0"/>
                <a:ea typeface="Monaco" charset="0"/>
                <a:cs typeface="Monaco" charset="0"/>
              </a:rPr>
              <a:t>sklearn.model_selection</a:t>
            </a:r>
            <a:r>
              <a:rPr lang="en-US" sz="1600" b="1" dirty="0">
                <a:solidFill>
                  <a:schemeClr val="bg1">
                    <a:lumMod val="50000"/>
                  </a:schemeClr>
                </a:solidFill>
                <a:latin typeface="Monaco" charset="0"/>
                <a:ea typeface="Monaco" charset="0"/>
                <a:cs typeface="Monaco" charset="0"/>
              </a:rPr>
              <a:t> import </a:t>
            </a:r>
            <a:r>
              <a:rPr lang="en-US" sz="1600" b="1" dirty="0" err="1">
                <a:solidFill>
                  <a:srgbClr val="0070C0"/>
                </a:solidFill>
                <a:latin typeface="Monaco" charset="0"/>
                <a:ea typeface="Monaco" charset="0"/>
                <a:cs typeface="Monaco" charset="0"/>
              </a:rPr>
              <a:t>cross_val_score</a:t>
            </a:r>
            <a:endParaRPr lang="en-US" sz="1600" b="1" dirty="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a:latin typeface="Avenir Book" charset="0"/>
                <a:ea typeface="Avenir Book" charset="0"/>
                <a:cs typeface="Avenir Book" charset="0"/>
              </a:rPr>
              <a:t>Perform cross-validation with a given model</a:t>
            </a:r>
            <a:endParaRPr lang="en-US" sz="1600" b="1" dirty="0">
              <a:latin typeface="Monaco" charset="0"/>
              <a:ea typeface="Monaco" charset="0"/>
              <a:cs typeface="Monaco" charset="0"/>
            </a:endParaRPr>
          </a:p>
          <a:p>
            <a:pPr>
              <a:lnSpc>
                <a:spcPct val="150000"/>
              </a:lnSpc>
              <a:tabLst>
                <a:tab pos="222250" algn="l"/>
              </a:tabLst>
            </a:pPr>
            <a:r>
              <a:rPr lang="en-US" sz="1600" b="1" dirty="0">
                <a:latin typeface="Monaco" charset="0"/>
                <a:ea typeface="Monaco" charset="0"/>
                <a:cs typeface="Monaco" charset="0"/>
              </a:rPr>
              <a:t>	</a:t>
            </a:r>
            <a:r>
              <a:rPr lang="en-US" sz="1600" b="1" dirty="0" err="1">
                <a:solidFill>
                  <a:schemeClr val="bg1">
                    <a:lumMod val="50000"/>
                  </a:schemeClr>
                </a:solidFill>
                <a:latin typeface="Monaco" charset="0"/>
                <a:ea typeface="Monaco" charset="0"/>
                <a:cs typeface="Monaco" charset="0"/>
              </a:rPr>
              <a:t>cross_val</a:t>
            </a:r>
            <a:r>
              <a:rPr lang="en-US" sz="1600" b="1" dirty="0">
                <a:solidFill>
                  <a:schemeClr val="bg1">
                    <a:lumMod val="50000"/>
                  </a:schemeClr>
                </a:solidFill>
                <a:latin typeface="Monaco" charset="0"/>
                <a:ea typeface="Monaco" charset="0"/>
                <a:cs typeface="Monaco" charset="0"/>
              </a:rPr>
              <a:t> = </a:t>
            </a:r>
            <a:r>
              <a:rPr lang="en-US" sz="1600" b="1" dirty="0" err="1">
                <a:solidFill>
                  <a:srgbClr val="0070C0"/>
                </a:solidFill>
                <a:latin typeface="Monaco" charset="0"/>
                <a:ea typeface="Monaco" charset="0"/>
                <a:cs typeface="Monaco" charset="0"/>
              </a:rPr>
              <a:t>cross_val_score</a:t>
            </a:r>
            <a:r>
              <a:rPr lang="en-US" sz="1600" b="1" dirty="0">
                <a:solidFill>
                  <a:schemeClr val="bg1">
                    <a:lumMod val="50000"/>
                  </a:schemeClr>
                </a:solidFill>
                <a:latin typeface="Monaco" charset="0"/>
                <a:ea typeface="Monaco" charset="0"/>
                <a:cs typeface="Monaco" charset="0"/>
              </a:rPr>
              <a:t>(</a:t>
            </a:r>
            <a:r>
              <a:rPr lang="en-US" sz="1600" b="1" dirty="0">
                <a:solidFill>
                  <a:srgbClr val="0070C0"/>
                </a:solidFill>
                <a:latin typeface="Monaco" charset="0"/>
                <a:ea typeface="Monaco" charset="0"/>
                <a:cs typeface="Monaco" charset="0"/>
              </a:rPr>
              <a:t>model</a:t>
            </a:r>
            <a:r>
              <a:rPr lang="en-US" sz="1600" b="1" dirty="0">
                <a:solidFill>
                  <a:schemeClr val="bg1">
                    <a:lumMod val="50000"/>
                  </a:schemeClr>
                </a:solidFill>
                <a:latin typeface="Monaco" charset="0"/>
                <a:ea typeface="Monaco" charset="0"/>
                <a:cs typeface="Monaco" charset="0"/>
              </a:rPr>
              <a:t>, </a:t>
            </a:r>
            <a:r>
              <a:rPr lang="en-US" sz="1600" b="1" dirty="0" err="1">
                <a:solidFill>
                  <a:schemeClr val="bg1">
                    <a:lumMod val="50000"/>
                  </a:schemeClr>
                </a:solidFill>
                <a:latin typeface="Monaco" charset="0"/>
                <a:ea typeface="Monaco" charset="0"/>
                <a:cs typeface="Monaco" charset="0"/>
              </a:rPr>
              <a:t>X_data</a:t>
            </a:r>
            <a:r>
              <a:rPr lang="en-US" sz="1600" b="1" dirty="0">
                <a:solidFill>
                  <a:schemeClr val="bg1">
                    <a:lumMod val="50000"/>
                  </a:schemeClr>
                </a:solidFill>
                <a:latin typeface="Monaco" charset="0"/>
                <a:ea typeface="Monaco" charset="0"/>
                <a:cs typeface="Monaco" charset="0"/>
              </a:rPr>
              <a:t>, </a:t>
            </a:r>
            <a:r>
              <a:rPr lang="en-US" sz="1600" b="1" dirty="0" err="1">
                <a:solidFill>
                  <a:schemeClr val="bg1">
                    <a:lumMod val="50000"/>
                  </a:schemeClr>
                </a:solidFill>
                <a:latin typeface="Monaco" charset="0"/>
                <a:ea typeface="Monaco" charset="0"/>
                <a:cs typeface="Monaco" charset="0"/>
              </a:rPr>
              <a:t>y_data</a:t>
            </a:r>
            <a:r>
              <a:rPr lang="en-US" sz="1600" b="1" dirty="0">
                <a:solidFill>
                  <a:schemeClr val="bg1">
                    <a:lumMod val="50000"/>
                  </a:schemeClr>
                </a:solidFill>
                <a:latin typeface="Monaco" charset="0"/>
                <a:ea typeface="Monaco" charset="0"/>
                <a:cs typeface="Monaco" charset="0"/>
              </a:rPr>
              <a:t>, cv=4,      						  scoring='</a:t>
            </a:r>
            <a:r>
              <a:rPr lang="en-US" sz="1600" b="1" dirty="0" err="1">
                <a:solidFill>
                  <a:schemeClr val="bg1">
                    <a:lumMod val="50000"/>
                  </a:schemeClr>
                </a:solidFill>
                <a:latin typeface="Monaco" charset="0"/>
                <a:ea typeface="Monaco" charset="0"/>
                <a:cs typeface="Monaco" charset="0"/>
              </a:rPr>
              <a:t>neg_mean_squared_error</a:t>
            </a:r>
            <a:r>
              <a:rPr lang="en-US" sz="1600" b="1" dirty="0">
                <a:solidFill>
                  <a:schemeClr val="bg1">
                    <a:lumMod val="50000"/>
                  </a:schemeClr>
                </a:solidFill>
                <a:latin typeface="Monaco" charset="0"/>
                <a:ea typeface="Monaco" charset="0"/>
                <a:cs typeface="Monaco" charset="0"/>
              </a:rPr>
              <a:t>')</a:t>
            </a:r>
            <a:endParaRPr lang="en-US" sz="1600" b="1" dirty="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a:latin typeface="Avenir Book" charset="0"/>
                <a:ea typeface="Avenir Book" charset="0"/>
                <a:cs typeface="Avenir Book" charset="0"/>
              </a:rPr>
              <a:t>Other methods for cross validation:</a:t>
            </a:r>
          </a:p>
          <a:p>
            <a:pPr>
              <a:lnSpc>
                <a:spcPct val="150000"/>
              </a:lnSpc>
            </a:pPr>
            <a:r>
              <a:rPr lang="en-US" sz="1600" b="1" dirty="0">
                <a:latin typeface="Monaco" charset="0"/>
                <a:ea typeface="Monaco" charset="0"/>
                <a:cs typeface="Monaco" charset="0"/>
              </a:rPr>
              <a:t>  </a:t>
            </a:r>
            <a:r>
              <a:rPr lang="en-US" sz="1600" b="1" dirty="0">
                <a:solidFill>
                  <a:schemeClr val="bg1">
                    <a:lumMod val="50000"/>
                  </a:schemeClr>
                </a:solidFill>
                <a:latin typeface="Monaco" charset="0"/>
                <a:ea typeface="Monaco" charset="0"/>
                <a:cs typeface="Monaco" charset="0"/>
              </a:rPr>
              <a:t>from </a:t>
            </a:r>
            <a:r>
              <a:rPr lang="en-US" sz="1600" b="1" dirty="0" err="1">
                <a:solidFill>
                  <a:schemeClr val="bg1">
                    <a:lumMod val="50000"/>
                  </a:schemeClr>
                </a:solidFill>
                <a:latin typeface="Monaco" charset="0"/>
                <a:ea typeface="Monaco" charset="0"/>
                <a:cs typeface="Monaco" charset="0"/>
              </a:rPr>
              <a:t>sklearn.model_selection</a:t>
            </a:r>
            <a:r>
              <a:rPr lang="en-US" sz="1600" b="1" dirty="0">
                <a:solidFill>
                  <a:schemeClr val="bg1">
                    <a:lumMod val="50000"/>
                  </a:schemeClr>
                </a:solidFill>
                <a:latin typeface="Monaco" charset="0"/>
                <a:ea typeface="Monaco" charset="0"/>
                <a:cs typeface="Monaco" charset="0"/>
              </a:rPr>
              <a:t> import </a:t>
            </a:r>
            <a:r>
              <a:rPr lang="en-US" sz="1600" b="1" dirty="0" err="1">
                <a:solidFill>
                  <a:srgbClr val="0070C0"/>
                </a:solidFill>
                <a:latin typeface="Monaco" charset="0"/>
                <a:ea typeface="Monaco" charset="0"/>
                <a:cs typeface="Monaco" charset="0"/>
              </a:rPr>
              <a:t>KFold</a:t>
            </a:r>
            <a:r>
              <a:rPr lang="en-US" sz="1600" b="1" dirty="0">
                <a:solidFill>
                  <a:srgbClr val="0070C0"/>
                </a:solidFill>
                <a:latin typeface="Monaco" charset="0"/>
                <a:ea typeface="Monaco" charset="0"/>
                <a:cs typeface="Monaco" charset="0"/>
              </a:rPr>
              <a:t>, </a:t>
            </a:r>
            <a:r>
              <a:rPr lang="en-US" sz="1600" b="1" dirty="0" err="1">
                <a:solidFill>
                  <a:srgbClr val="0070C0"/>
                </a:solidFill>
                <a:latin typeface="Monaco" charset="0"/>
                <a:ea typeface="Monaco" charset="0"/>
                <a:cs typeface="Monaco" charset="0"/>
              </a:rPr>
              <a:t>StratifiedKFold</a:t>
            </a:r>
            <a:endParaRPr lang="en-US" sz="1600" b="1" dirty="0">
              <a:solidFill>
                <a:srgbClr val="0070C0"/>
              </a:solidFill>
              <a:latin typeface="Monaco" charset="0"/>
              <a:ea typeface="Monaco" charset="0"/>
              <a:cs typeface="Monaco" charset="0"/>
            </a:endParaRPr>
          </a:p>
        </p:txBody>
      </p:sp>
    </p:spTree>
    <p:extLst>
      <p:ext uri="{BB962C8B-B14F-4D97-AF65-F5344CB8AC3E}">
        <p14:creationId xmlns:p14="http://schemas.microsoft.com/office/powerpoint/2010/main" val="17854336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235F83"/>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609599" y="609600"/>
            <a:ext cx="7782733" cy="1588500"/>
          </a:xfrm>
          <a:prstGeom prst="rect">
            <a:avLst/>
          </a:prstGeom>
          <a:noFill/>
          <a:ln>
            <a:noFill/>
          </a:ln>
        </p:spPr>
        <p:txBody>
          <a:bodyPr lIns="91425" tIns="91425" rIns="91425" bIns="91425" anchor="b" anchorCtr="0">
            <a:noAutofit/>
          </a:bodyPr>
          <a:lstStyle/>
          <a:p>
            <a:pPr lvl="0" algn="l">
              <a:buSzPct val="25000"/>
            </a:pPr>
            <a:r>
              <a:rPr lang="en-US" sz="5000">
                <a:solidFill>
                  <a:srgbClr val="FFFFFF"/>
                </a:solidFill>
                <a:latin typeface="Avenir Book" charset="0"/>
                <a:ea typeface="Avenir Book" charset="0"/>
                <a:cs typeface="Avenir Book" charset="0"/>
                <a:sym typeface="Source Code Pro"/>
              </a:rPr>
              <a:t>Classification Error Metrics</a:t>
            </a:r>
            <a:endParaRPr lang="en" sz="5000" b="0" i="0" u="none" strike="noStrike" cap="none" dirty="0">
              <a:solidFill>
                <a:srgbClr val="FFFFFF"/>
              </a:solidFill>
              <a:latin typeface="Avenir Book" charset="0"/>
              <a:ea typeface="Avenir Book" charset="0"/>
              <a:cs typeface="Avenir Book" charset="0"/>
              <a:sym typeface="Source Code Pro"/>
            </a:endParaRPr>
          </a:p>
        </p:txBody>
      </p:sp>
      <p:pic>
        <p:nvPicPr>
          <p:cNvPr id="55" name="Shape 55" descr="metis.png"/>
          <p:cNvPicPr preferRelativeResize="0"/>
          <p:nvPr/>
        </p:nvPicPr>
        <p:blipFill rotWithShape="1">
          <a:blip r:embed="rId3">
            <a:alphaModFix/>
          </a:blip>
          <a:srcRect/>
          <a:stretch/>
        </p:blipFill>
        <p:spPr>
          <a:xfrm>
            <a:off x="7899274" y="3426303"/>
            <a:ext cx="787524" cy="1259999"/>
          </a:xfrm>
          <a:prstGeom prst="rect">
            <a:avLst/>
          </a:prstGeom>
          <a:noFill/>
          <a:ln>
            <a:noFill/>
          </a:ln>
        </p:spPr>
      </p:pic>
      <p:cxnSp>
        <p:nvCxnSpPr>
          <p:cNvPr id="56" name="Shape 56"/>
          <p:cNvCxnSpPr/>
          <p:nvPr/>
        </p:nvCxnSpPr>
        <p:spPr>
          <a:xfrm>
            <a:off x="609600" y="2679200"/>
            <a:ext cx="6264600" cy="0"/>
          </a:xfrm>
          <a:prstGeom prst="straightConnector1">
            <a:avLst/>
          </a:prstGeom>
          <a:noFill/>
          <a:ln w="19050" cap="flat" cmpd="sng">
            <a:solidFill>
              <a:srgbClr val="3A9ED9"/>
            </a:solidFill>
            <a:prstDash val="solid"/>
            <a:round/>
            <a:headEnd type="none" w="med" len="med"/>
            <a:tailEnd type="none" w="med" len="med"/>
          </a:ln>
        </p:spPr>
      </p:cxnSp>
    </p:spTree>
    <p:extLst>
      <p:ext uri="{BB962C8B-B14F-4D97-AF65-F5344CB8AC3E}">
        <p14:creationId xmlns:p14="http://schemas.microsoft.com/office/powerpoint/2010/main" val="6460582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87557" y="1323576"/>
            <a:ext cx="6676355" cy="1384995"/>
          </a:xfrm>
          <a:prstGeom prst="rect">
            <a:avLst/>
          </a:prstGeom>
        </p:spPr>
        <p:txBody>
          <a:bodyPr vert="horz" wrap="square" lIns="0" tIns="0" rIns="0" bIns="0" rtlCol="0">
            <a:spAutoFit/>
          </a:bodyPr>
          <a:lstStyle/>
          <a:p>
            <a:pPr marL="352425" marR="0" lvl="0" indent="-342900" algn="l" defTabSz="914400" rtl="0" eaLnBrk="1" fontAlgn="auto" latinLnBrk="0" hangingPunct="1">
              <a:lnSpc>
                <a:spcPct val="150000"/>
              </a:lnSpc>
              <a:spcBef>
                <a:spcPts val="0"/>
              </a:spcBef>
              <a:spcAft>
                <a:spcPts val="0"/>
              </a:spcAft>
              <a:buClrTx/>
              <a:buSzTx/>
              <a:buFont typeface="Arial" charset="0"/>
              <a:buChar char="•"/>
              <a:tabLst/>
              <a:defRPr/>
            </a:pPr>
            <a:r>
              <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You are asked to build a classifier for leukemia</a:t>
            </a:r>
          </a:p>
          <a:p>
            <a:pPr marL="352425" marR="0" lvl="0" indent="-342900" algn="l" defTabSz="914400" rtl="0" eaLnBrk="1" fontAlgn="auto" latinLnBrk="0" hangingPunct="1">
              <a:lnSpc>
                <a:spcPct val="150000"/>
              </a:lnSpc>
              <a:spcBef>
                <a:spcPts val="0"/>
              </a:spcBef>
              <a:spcAft>
                <a:spcPts val="0"/>
              </a:spcAft>
              <a:buClrTx/>
              <a:buSzTx/>
              <a:buFont typeface="Arial" charset="0"/>
              <a:buChar char="•"/>
              <a:tabLst/>
              <a:defRPr/>
            </a:pPr>
            <a:r>
              <a:rPr kumimoji="0" lang="en-US" sz="2000" b="1"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Training data</a:t>
            </a:r>
            <a:r>
              <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 1% patients with </a:t>
            </a:r>
            <a:r>
              <a:rPr kumimoji="0" lang="en-US" sz="2000" b="0" i="0" u="none" strike="noStrike" kern="0" cap="none" spc="-8" normalizeH="0" baseline="0" noProof="0" dirty="0">
                <a:ln>
                  <a:noFill/>
                </a:ln>
                <a:solidFill>
                  <a:srgbClr val="212121"/>
                </a:solidFill>
                <a:effectLst/>
                <a:uLnTx/>
                <a:uFillTx/>
                <a:latin typeface="Avenir Book" charset="0"/>
                <a:ea typeface="Avenir Book" charset="0"/>
                <a:cs typeface="Avenir Book" charset="0"/>
                <a:sym typeface="Arial"/>
              </a:rPr>
              <a:t>l</a:t>
            </a: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e</a:t>
            </a:r>
            <a:r>
              <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u</a:t>
            </a: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kem</a:t>
            </a:r>
            <a:r>
              <a:rPr kumimoji="0" lang="en-US" sz="2000" b="0" i="0" u="none" strike="noStrike" kern="0" cap="none" spc="-8" normalizeH="0" baseline="0" noProof="0" dirty="0">
                <a:ln>
                  <a:noFill/>
                </a:ln>
                <a:solidFill>
                  <a:srgbClr val="212121"/>
                </a:solidFill>
                <a:effectLst/>
                <a:uLnTx/>
                <a:uFillTx/>
                <a:latin typeface="Avenir Book" charset="0"/>
                <a:ea typeface="Avenir Book" charset="0"/>
                <a:cs typeface="Avenir Book" charset="0"/>
                <a:sym typeface="Arial"/>
              </a:rPr>
              <a:t>ia,</a:t>
            </a: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 </a:t>
            </a:r>
            <a:r>
              <a:rPr kumimoji="0" lang="en-US" sz="2000" b="0" i="0" u="none" strike="noStrike" kern="0" cap="none" spc="-19" normalizeH="0" baseline="0" noProof="0" dirty="0">
                <a:ln>
                  <a:noFill/>
                </a:ln>
                <a:solidFill>
                  <a:srgbClr val="212121"/>
                </a:solidFill>
                <a:effectLst/>
                <a:uLnTx/>
                <a:uFillTx/>
                <a:latin typeface="Avenir Book" charset="0"/>
                <a:ea typeface="Avenir Book" charset="0"/>
                <a:cs typeface="Avenir Book" charset="0"/>
                <a:sym typeface="Arial"/>
              </a:rPr>
              <a:t>9</a:t>
            </a:r>
            <a:r>
              <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9%</a:t>
            </a: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 </a:t>
            </a:r>
            <a:r>
              <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h</a:t>
            </a: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e</a:t>
            </a: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althy</a:t>
            </a:r>
            <a:endPar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endParaRPr>
          </a:p>
          <a:p>
            <a:pPr marL="352425" marR="0" lvl="0" indent="-342900" algn="l" defTabSz="914400" rtl="0" eaLnBrk="1" fontAlgn="auto" latinLnBrk="0" hangingPunct="1">
              <a:lnSpc>
                <a:spcPct val="150000"/>
              </a:lnSpc>
              <a:spcBef>
                <a:spcPts val="0"/>
              </a:spcBef>
              <a:spcAft>
                <a:spcPts val="0"/>
              </a:spcAft>
              <a:buClrTx/>
              <a:buSzTx/>
              <a:buFont typeface="Arial" charset="0"/>
              <a:buChar char="•"/>
              <a:tabLst/>
              <a:defRPr/>
            </a:pPr>
            <a:r>
              <a:rPr kumimoji="0" lang="en-US" sz="2000" b="1"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Measure accuracy</a:t>
            </a:r>
            <a:r>
              <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 total % of predictions that are correct</a:t>
            </a:r>
          </a:p>
        </p:txBody>
      </p:sp>
      <p:sp>
        <p:nvSpPr>
          <p:cNvPr id="5"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Choosing the Right Error Measurement</a:t>
            </a:r>
          </a:p>
        </p:txBody>
      </p:sp>
    </p:spTree>
    <p:extLst>
      <p:ext uri="{BB962C8B-B14F-4D97-AF65-F5344CB8AC3E}">
        <p14:creationId xmlns:p14="http://schemas.microsoft.com/office/powerpoint/2010/main" val="14794648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87557" y="1323576"/>
            <a:ext cx="6676355" cy="2308324"/>
          </a:xfrm>
          <a:prstGeom prst="rect">
            <a:avLst/>
          </a:prstGeom>
        </p:spPr>
        <p:txBody>
          <a:bodyPr vert="horz" wrap="square" lIns="0" tIns="0" rIns="0" bIns="0" rtlCol="0">
            <a:spAutoFit/>
          </a:bodyPr>
          <a:lstStyle/>
          <a:p>
            <a:pPr marL="352425" marR="0" lvl="0" indent="-342900" algn="l" defTabSz="914400" rtl="0" eaLnBrk="1" fontAlgn="auto" latinLnBrk="0" hangingPunct="1">
              <a:lnSpc>
                <a:spcPct val="150000"/>
              </a:lnSpc>
              <a:spcBef>
                <a:spcPts val="0"/>
              </a:spcBef>
              <a:spcAft>
                <a:spcPts val="0"/>
              </a:spcAft>
              <a:buClrTx/>
              <a:buSzTx/>
              <a:buFont typeface="Arial" charset="0"/>
              <a:buChar char="•"/>
              <a:tabLst/>
              <a:defRPr/>
            </a:pPr>
            <a:r>
              <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You are asked to build a classifier for leukemia</a:t>
            </a:r>
          </a:p>
          <a:p>
            <a:pPr marL="352425" marR="0" lvl="0" indent="-342900" algn="l" defTabSz="914400" rtl="0" eaLnBrk="1" fontAlgn="auto" latinLnBrk="0" hangingPunct="1">
              <a:lnSpc>
                <a:spcPct val="150000"/>
              </a:lnSpc>
              <a:spcBef>
                <a:spcPts val="0"/>
              </a:spcBef>
              <a:spcAft>
                <a:spcPts val="0"/>
              </a:spcAft>
              <a:buClrTx/>
              <a:buSzTx/>
              <a:buFont typeface="Arial" charset="0"/>
              <a:buChar char="•"/>
              <a:tabLst/>
              <a:defRPr/>
            </a:pPr>
            <a:r>
              <a:rPr kumimoji="0" lang="en-US" sz="2000" b="1"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Training data</a:t>
            </a:r>
            <a:r>
              <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 1% patients with </a:t>
            </a:r>
            <a:r>
              <a:rPr kumimoji="0" lang="en-US" sz="2000" b="0" i="0" u="none" strike="noStrike" kern="0" cap="none" spc="-8" normalizeH="0" baseline="0" noProof="0" dirty="0">
                <a:ln>
                  <a:noFill/>
                </a:ln>
                <a:solidFill>
                  <a:srgbClr val="212121"/>
                </a:solidFill>
                <a:effectLst/>
                <a:uLnTx/>
                <a:uFillTx/>
                <a:latin typeface="Avenir Book" charset="0"/>
                <a:ea typeface="Avenir Book" charset="0"/>
                <a:cs typeface="Avenir Book" charset="0"/>
                <a:sym typeface="Arial"/>
              </a:rPr>
              <a:t>l</a:t>
            </a: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e</a:t>
            </a:r>
            <a:r>
              <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u</a:t>
            </a: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kem</a:t>
            </a:r>
            <a:r>
              <a:rPr kumimoji="0" lang="en-US" sz="2000" b="0" i="0" u="none" strike="noStrike" kern="0" cap="none" spc="-8" normalizeH="0" baseline="0" noProof="0" dirty="0">
                <a:ln>
                  <a:noFill/>
                </a:ln>
                <a:solidFill>
                  <a:srgbClr val="212121"/>
                </a:solidFill>
                <a:effectLst/>
                <a:uLnTx/>
                <a:uFillTx/>
                <a:latin typeface="Avenir Book" charset="0"/>
                <a:ea typeface="Avenir Book" charset="0"/>
                <a:cs typeface="Avenir Book" charset="0"/>
                <a:sym typeface="Arial"/>
              </a:rPr>
              <a:t>ia,</a:t>
            </a: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 </a:t>
            </a:r>
            <a:r>
              <a:rPr kumimoji="0" lang="en-US" sz="2000" b="0" i="0" u="none" strike="noStrike" kern="0" cap="none" spc="-19" normalizeH="0" baseline="0" noProof="0" dirty="0">
                <a:ln>
                  <a:noFill/>
                </a:ln>
                <a:solidFill>
                  <a:srgbClr val="212121"/>
                </a:solidFill>
                <a:effectLst/>
                <a:uLnTx/>
                <a:uFillTx/>
                <a:latin typeface="Avenir Book" charset="0"/>
                <a:ea typeface="Avenir Book" charset="0"/>
                <a:cs typeface="Avenir Book" charset="0"/>
                <a:sym typeface="Arial"/>
              </a:rPr>
              <a:t>9</a:t>
            </a:r>
            <a:r>
              <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9%</a:t>
            </a: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 </a:t>
            </a:r>
            <a:r>
              <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h</a:t>
            </a: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e</a:t>
            </a: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althy</a:t>
            </a:r>
            <a:endPar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endParaRPr>
          </a:p>
          <a:p>
            <a:pPr marL="352425" marR="0" lvl="0" indent="-342900" algn="l" defTabSz="914400" rtl="0" eaLnBrk="1" fontAlgn="auto" latinLnBrk="0" hangingPunct="1">
              <a:lnSpc>
                <a:spcPct val="150000"/>
              </a:lnSpc>
              <a:spcBef>
                <a:spcPts val="0"/>
              </a:spcBef>
              <a:spcAft>
                <a:spcPts val="0"/>
              </a:spcAft>
              <a:buClrTx/>
              <a:buSzTx/>
              <a:buFont typeface="Arial" charset="0"/>
              <a:buChar char="•"/>
              <a:tabLst/>
              <a:defRPr/>
            </a:pPr>
            <a:r>
              <a:rPr kumimoji="0" lang="en-US" sz="2000" b="1"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Measure accuracy</a:t>
            </a:r>
            <a:r>
              <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 total % of predictions that are correct</a:t>
            </a:r>
          </a:p>
          <a:p>
            <a:pPr marL="352425" marR="0" lvl="0" indent="-342900" algn="l" defTabSz="914400" rtl="0" eaLnBrk="1" fontAlgn="auto" latinLnBrk="0" hangingPunct="1">
              <a:lnSpc>
                <a:spcPct val="150000"/>
              </a:lnSpc>
              <a:spcBef>
                <a:spcPts val="0"/>
              </a:spcBef>
              <a:spcAft>
                <a:spcPts val="0"/>
              </a:spcAft>
              <a:buClrTx/>
              <a:buSzTx/>
              <a:buFont typeface="Arial" charset="0"/>
              <a:buChar char="•"/>
              <a:tabLst/>
              <a:defRPr/>
            </a:pPr>
            <a:r>
              <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Build a simple model that always predicts "healthy"</a:t>
            </a:r>
          </a:p>
          <a:p>
            <a:pPr marL="352425" marR="1579245" lvl="0" indent="-342900" algn="l" defTabSz="914400" rtl="0" eaLnBrk="1" fontAlgn="auto" latinLnBrk="0" hangingPunct="1">
              <a:lnSpc>
                <a:spcPct val="150000"/>
              </a:lnSpc>
              <a:spcBef>
                <a:spcPts val="0"/>
              </a:spcBef>
              <a:spcAft>
                <a:spcPts val="0"/>
              </a:spcAft>
              <a:buClrTx/>
              <a:buSzTx/>
              <a:buFont typeface="Arial" charset="0"/>
              <a:buChar char="•"/>
              <a:tabLst/>
              <a:defRPr/>
            </a:pP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Accuracy will be 99%...</a:t>
            </a:r>
            <a:endParaRPr kumimoji="0"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5"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Choosing the Right Error Measurement</a:t>
            </a:r>
          </a:p>
        </p:txBody>
      </p:sp>
    </p:spTree>
    <p:extLst>
      <p:ext uri="{BB962C8B-B14F-4D97-AF65-F5344CB8AC3E}">
        <p14:creationId xmlns:p14="http://schemas.microsoft.com/office/powerpoint/2010/main" val="4012299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891153" y="1185621"/>
            <a:ext cx="5439906" cy="2156548"/>
            <a:chOff x="1149210" y="1676400"/>
            <a:chExt cx="7067357" cy="3505200"/>
          </a:xfrm>
        </p:grpSpPr>
        <p:sp>
          <p:nvSpPr>
            <p:cNvPr id="9" name="TextBox 8"/>
            <p:cNvSpPr txBox="1"/>
            <p:nvPr/>
          </p:nvSpPr>
          <p:spPr>
            <a:xfrm>
              <a:off x="3431070" y="1676400"/>
              <a:ext cx="2389439" cy="116839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Positive </a:t>
              </a:r>
            </a:p>
          </p:txBody>
        </p:sp>
        <p:sp>
          <p:nvSpPr>
            <p:cNvPr id="10" name="TextBox 9"/>
            <p:cNvSpPr txBox="1"/>
            <p:nvPr/>
          </p:nvSpPr>
          <p:spPr>
            <a:xfrm>
              <a:off x="5712930" y="1676400"/>
              <a:ext cx="2503637" cy="116839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1" name="TextBox 10"/>
            <p:cNvSpPr txBox="1"/>
            <p:nvPr/>
          </p:nvSpPr>
          <p:spPr>
            <a:xfrm>
              <a:off x="1149210" y="1676400"/>
              <a:ext cx="2281860" cy="1168400"/>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2" name="TextBox 11"/>
            <p:cNvSpPr txBox="1"/>
            <p:nvPr/>
          </p:nvSpPr>
          <p:spPr>
            <a:xfrm>
              <a:off x="3431070" y="2844799"/>
              <a:ext cx="2389439"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3" name="TextBox 12"/>
            <p:cNvSpPr txBox="1"/>
            <p:nvPr/>
          </p:nvSpPr>
          <p:spPr>
            <a:xfrm>
              <a:off x="5820510" y="2844799"/>
              <a:ext cx="2396057"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4" name="TextBox 13"/>
            <p:cNvSpPr txBox="1"/>
            <p:nvPr/>
          </p:nvSpPr>
          <p:spPr>
            <a:xfrm>
              <a:off x="1970338" y="2844799"/>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Positive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5" name="TextBox 14"/>
            <p:cNvSpPr txBox="1"/>
            <p:nvPr/>
          </p:nvSpPr>
          <p:spPr>
            <a:xfrm>
              <a:off x="3431070" y="4013201"/>
              <a:ext cx="2389439"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6" name="TextBox 15"/>
            <p:cNvSpPr txBox="1"/>
            <p:nvPr/>
          </p:nvSpPr>
          <p:spPr>
            <a:xfrm>
              <a:off x="5820510" y="4013201"/>
              <a:ext cx="2396057"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7" name="TextBox 16"/>
            <p:cNvSpPr txBox="1"/>
            <p:nvPr/>
          </p:nvSpPr>
          <p:spPr>
            <a:xfrm>
              <a:off x="1970338" y="4013201"/>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grpSp>
      <p:sp>
        <p:nvSpPr>
          <p:cNvPr id="19" name="object 2"/>
          <p:cNvSpPr txBox="1">
            <a:spLocks noGrp="1"/>
          </p:cNvSpPr>
          <p:nvPr>
            <p:ph type="title" idx="4294967295"/>
          </p:nvPr>
        </p:nvSpPr>
        <p:spPr>
          <a:xfrm>
            <a:off x="0" y="319088"/>
            <a:ext cx="6042025" cy="346075"/>
          </a:xfrm>
          <a:prstGeom prst="rect">
            <a:avLst/>
          </a:prstGeom>
        </p:spPr>
        <p:txBody>
          <a:bodyPr vert="horz" wrap="square" lIns="0" tIns="0" rIns="0" bIns="0" rtlCol="0" anchor="t" anchorCtr="0">
            <a:spAutoFit/>
          </a:bodyPr>
          <a:lstStyle/>
          <a:p>
            <a:pPr marL="9525"/>
            <a:r>
              <a:rPr sz="2250" b="1" dirty="0">
                <a:solidFill>
                  <a:schemeClr val="tx1"/>
                </a:solidFill>
                <a:latin typeface="Avenir Book" charset="0"/>
                <a:ea typeface="Avenir Book" charset="0"/>
                <a:cs typeface="Avenir Book" charset="0"/>
              </a:rPr>
              <a:t>C</a:t>
            </a:r>
            <a:r>
              <a:rPr sz="2250" b="1" spc="-15" dirty="0">
                <a:solidFill>
                  <a:schemeClr val="tx1"/>
                </a:solidFill>
                <a:latin typeface="Avenir Book" charset="0"/>
                <a:ea typeface="Avenir Book" charset="0"/>
                <a:cs typeface="Avenir Book" charset="0"/>
              </a:rPr>
              <a:t>onf</a:t>
            </a:r>
            <a:r>
              <a:rPr sz="2250" b="1" spc="-11" dirty="0">
                <a:solidFill>
                  <a:schemeClr val="tx1"/>
                </a:solidFill>
                <a:latin typeface="Avenir Book" charset="0"/>
                <a:ea typeface="Avenir Book" charset="0"/>
                <a:cs typeface="Avenir Book" charset="0"/>
              </a:rPr>
              <a:t>usion </a:t>
            </a:r>
            <a:r>
              <a:rPr sz="2250" b="1" spc="-15" dirty="0">
                <a:solidFill>
                  <a:schemeClr val="tx1"/>
                </a:solidFill>
                <a:latin typeface="Avenir Book" charset="0"/>
                <a:ea typeface="Avenir Book" charset="0"/>
                <a:cs typeface="Avenir Book" charset="0"/>
              </a:rPr>
              <a:t>Matr</a:t>
            </a:r>
            <a:r>
              <a:rPr sz="2250" b="1" spc="-8" dirty="0">
                <a:solidFill>
                  <a:schemeClr val="tx1"/>
                </a:solidFill>
                <a:latin typeface="Avenir Book" charset="0"/>
                <a:ea typeface="Avenir Book" charset="0"/>
                <a:cs typeface="Avenir Book" charset="0"/>
              </a:rPr>
              <a:t>ix</a:t>
            </a:r>
            <a:endParaRPr sz="2250" dirty="0">
              <a:solidFill>
                <a:schemeClr val="tx1"/>
              </a:solidFill>
              <a:latin typeface="Avenir Book" charset="0"/>
              <a:ea typeface="Avenir Book" charset="0"/>
              <a:cs typeface="Avenir Book" charset="0"/>
            </a:endParaRPr>
          </a:p>
        </p:txBody>
      </p:sp>
      <p:sp>
        <p:nvSpPr>
          <p:cNvPr id="21"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Confusion Matrix</a:t>
            </a:r>
          </a:p>
        </p:txBody>
      </p:sp>
    </p:spTree>
    <p:extLst>
      <p:ext uri="{BB962C8B-B14F-4D97-AF65-F5344CB8AC3E}">
        <p14:creationId xmlns:p14="http://schemas.microsoft.com/office/powerpoint/2010/main" val="3976330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647553" y="1185621"/>
            <a:ext cx="1839206" cy="71884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Positive </a:t>
            </a:r>
          </a:p>
        </p:txBody>
      </p:sp>
      <p:sp>
        <p:nvSpPr>
          <p:cNvPr id="10" name="TextBox 9"/>
          <p:cNvSpPr txBox="1"/>
          <p:nvPr/>
        </p:nvSpPr>
        <p:spPr>
          <a:xfrm>
            <a:off x="4403952" y="1185621"/>
            <a:ext cx="1927107" cy="71884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2" name="TextBox 11"/>
          <p:cNvSpPr txBox="1"/>
          <p:nvPr/>
        </p:nvSpPr>
        <p:spPr>
          <a:xfrm>
            <a:off x="2647553" y="1904470"/>
            <a:ext cx="1839206" cy="71884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3" name="TextBox 12"/>
          <p:cNvSpPr txBox="1"/>
          <p:nvPr/>
        </p:nvSpPr>
        <p:spPr>
          <a:xfrm>
            <a:off x="4486759" y="1904470"/>
            <a:ext cx="1844300" cy="71884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4" name="TextBox 13"/>
          <p:cNvSpPr txBox="1"/>
          <p:nvPr/>
        </p:nvSpPr>
        <p:spPr>
          <a:xfrm>
            <a:off x="1523194" y="1904470"/>
            <a:ext cx="1124359" cy="71884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Positive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5" name="TextBox 14"/>
          <p:cNvSpPr txBox="1"/>
          <p:nvPr/>
        </p:nvSpPr>
        <p:spPr>
          <a:xfrm>
            <a:off x="2647553" y="2623320"/>
            <a:ext cx="1839206" cy="71884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6" name="TextBox 15"/>
          <p:cNvSpPr txBox="1"/>
          <p:nvPr/>
        </p:nvSpPr>
        <p:spPr>
          <a:xfrm>
            <a:off x="4486759" y="2623320"/>
            <a:ext cx="1844300" cy="71884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7" name="TextBox 16"/>
          <p:cNvSpPr txBox="1"/>
          <p:nvPr/>
        </p:nvSpPr>
        <p:spPr>
          <a:xfrm>
            <a:off x="1523194" y="2623320"/>
            <a:ext cx="1124359" cy="71884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8" name="TextBox 17"/>
          <p:cNvSpPr txBox="1"/>
          <p:nvPr/>
        </p:nvSpPr>
        <p:spPr>
          <a:xfrm>
            <a:off x="2847058" y="3759005"/>
            <a:ext cx="1433996" cy="456345"/>
          </a:xfrm>
          <a:prstGeom prst="rect">
            <a:avLst/>
          </a:prstGeom>
          <a:noFill/>
          <a:ln w="254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Type I Error</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9" name="object 2"/>
          <p:cNvSpPr txBox="1">
            <a:spLocks noGrp="1"/>
          </p:cNvSpPr>
          <p:nvPr>
            <p:ph type="title" idx="4294967295"/>
          </p:nvPr>
        </p:nvSpPr>
        <p:spPr>
          <a:xfrm>
            <a:off x="0" y="319088"/>
            <a:ext cx="6042025" cy="346075"/>
          </a:xfrm>
          <a:prstGeom prst="rect">
            <a:avLst/>
          </a:prstGeom>
        </p:spPr>
        <p:txBody>
          <a:bodyPr vert="horz" wrap="square" lIns="0" tIns="0" rIns="0" bIns="0" rtlCol="0" anchor="t" anchorCtr="0">
            <a:spAutoFit/>
          </a:bodyPr>
          <a:lstStyle/>
          <a:p>
            <a:pPr marL="9525"/>
            <a:r>
              <a:rPr sz="2250" b="1" dirty="0">
                <a:solidFill>
                  <a:schemeClr val="tx1"/>
                </a:solidFill>
                <a:latin typeface="Avenir Book" charset="0"/>
                <a:ea typeface="Avenir Book" charset="0"/>
                <a:cs typeface="Avenir Book" charset="0"/>
              </a:rPr>
              <a:t>C</a:t>
            </a:r>
            <a:r>
              <a:rPr sz="2250" b="1" spc="-15" dirty="0">
                <a:solidFill>
                  <a:schemeClr val="tx1"/>
                </a:solidFill>
                <a:latin typeface="Avenir Book" charset="0"/>
                <a:ea typeface="Avenir Book" charset="0"/>
                <a:cs typeface="Avenir Book" charset="0"/>
              </a:rPr>
              <a:t>onf</a:t>
            </a:r>
            <a:r>
              <a:rPr sz="2250" b="1" spc="-11" dirty="0">
                <a:solidFill>
                  <a:schemeClr val="tx1"/>
                </a:solidFill>
                <a:latin typeface="Avenir Book" charset="0"/>
                <a:ea typeface="Avenir Book" charset="0"/>
                <a:cs typeface="Avenir Book" charset="0"/>
              </a:rPr>
              <a:t>usion </a:t>
            </a:r>
            <a:r>
              <a:rPr sz="2250" b="1" spc="-15" dirty="0">
                <a:solidFill>
                  <a:schemeClr val="tx1"/>
                </a:solidFill>
                <a:latin typeface="Avenir Book" charset="0"/>
                <a:ea typeface="Avenir Book" charset="0"/>
                <a:cs typeface="Avenir Book" charset="0"/>
              </a:rPr>
              <a:t>Matr</a:t>
            </a:r>
            <a:r>
              <a:rPr sz="2250" b="1" spc="-8" dirty="0">
                <a:solidFill>
                  <a:schemeClr val="tx1"/>
                </a:solidFill>
                <a:latin typeface="Avenir Book" charset="0"/>
                <a:ea typeface="Avenir Book" charset="0"/>
                <a:cs typeface="Avenir Book" charset="0"/>
              </a:rPr>
              <a:t>ix</a:t>
            </a:r>
            <a:endParaRPr sz="2250" dirty="0">
              <a:solidFill>
                <a:schemeClr val="tx1"/>
              </a:solidFill>
              <a:latin typeface="Avenir Book" charset="0"/>
              <a:ea typeface="Avenir Book" charset="0"/>
              <a:cs typeface="Avenir Book" charset="0"/>
            </a:endParaRPr>
          </a:p>
        </p:txBody>
      </p:sp>
      <p:sp>
        <p:nvSpPr>
          <p:cNvPr id="21"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Confusion Matrix</a:t>
            </a:r>
          </a:p>
        </p:txBody>
      </p:sp>
      <p:sp>
        <p:nvSpPr>
          <p:cNvPr id="20" name="TextBox 19"/>
          <p:cNvSpPr txBox="1"/>
          <p:nvPr/>
        </p:nvSpPr>
        <p:spPr>
          <a:xfrm>
            <a:off x="6736269" y="2035719"/>
            <a:ext cx="1433996" cy="456345"/>
          </a:xfrm>
          <a:prstGeom prst="rect">
            <a:avLst/>
          </a:prstGeom>
          <a:noFill/>
          <a:ln w="254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Type II Error</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cxnSp>
        <p:nvCxnSpPr>
          <p:cNvPr id="3" name="Straight Arrow Connector 2"/>
          <p:cNvCxnSpPr/>
          <p:nvPr/>
        </p:nvCxnSpPr>
        <p:spPr>
          <a:xfrm flipH="1">
            <a:off x="6367547" y="2263892"/>
            <a:ext cx="467424" cy="1"/>
          </a:xfrm>
          <a:prstGeom prst="straightConnector1">
            <a:avLst/>
          </a:prstGeom>
          <a:ln w="508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3599410" y="3452613"/>
            <a:ext cx="8313" cy="306392"/>
          </a:xfrm>
          <a:prstGeom prst="straightConnector1">
            <a:avLst/>
          </a:prstGeom>
          <a:ln w="508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2767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891153" y="1185621"/>
            <a:ext cx="5439906" cy="2156548"/>
            <a:chOff x="1149210" y="1676400"/>
            <a:chExt cx="7067357" cy="3505200"/>
          </a:xfrm>
        </p:grpSpPr>
        <p:sp>
          <p:nvSpPr>
            <p:cNvPr id="9" name="TextBox 8"/>
            <p:cNvSpPr txBox="1"/>
            <p:nvPr/>
          </p:nvSpPr>
          <p:spPr>
            <a:xfrm>
              <a:off x="3431070" y="1676400"/>
              <a:ext cx="2389439" cy="116839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Positive </a:t>
              </a:r>
            </a:p>
          </p:txBody>
        </p:sp>
        <p:sp>
          <p:nvSpPr>
            <p:cNvPr id="10" name="TextBox 9"/>
            <p:cNvSpPr txBox="1"/>
            <p:nvPr/>
          </p:nvSpPr>
          <p:spPr>
            <a:xfrm>
              <a:off x="5712930" y="1676400"/>
              <a:ext cx="2503637" cy="116839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1" name="TextBox 10"/>
            <p:cNvSpPr txBox="1"/>
            <p:nvPr/>
          </p:nvSpPr>
          <p:spPr>
            <a:xfrm>
              <a:off x="1149210" y="1676400"/>
              <a:ext cx="2281860" cy="1168400"/>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2" name="TextBox 11"/>
            <p:cNvSpPr txBox="1"/>
            <p:nvPr/>
          </p:nvSpPr>
          <p:spPr>
            <a:xfrm>
              <a:off x="3431070" y="2844799"/>
              <a:ext cx="2389439"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3" name="TextBox 12"/>
            <p:cNvSpPr txBox="1"/>
            <p:nvPr/>
          </p:nvSpPr>
          <p:spPr>
            <a:xfrm>
              <a:off x="5820510" y="2844799"/>
              <a:ext cx="2396057"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4" name="TextBox 13"/>
            <p:cNvSpPr txBox="1"/>
            <p:nvPr/>
          </p:nvSpPr>
          <p:spPr>
            <a:xfrm>
              <a:off x="1970338" y="2844799"/>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Positive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5" name="TextBox 14"/>
            <p:cNvSpPr txBox="1"/>
            <p:nvPr/>
          </p:nvSpPr>
          <p:spPr>
            <a:xfrm>
              <a:off x="3431070" y="4013201"/>
              <a:ext cx="2389439"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6" name="TextBox 15"/>
            <p:cNvSpPr txBox="1"/>
            <p:nvPr/>
          </p:nvSpPr>
          <p:spPr>
            <a:xfrm>
              <a:off x="5820510" y="4013201"/>
              <a:ext cx="2396057"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7" name="TextBox 16"/>
            <p:cNvSpPr txBox="1"/>
            <p:nvPr/>
          </p:nvSpPr>
          <p:spPr>
            <a:xfrm>
              <a:off x="1970338" y="4013201"/>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grpSp>
      <p:sp>
        <p:nvSpPr>
          <p:cNvPr id="19" name="object 2"/>
          <p:cNvSpPr txBox="1">
            <a:spLocks noGrp="1"/>
          </p:cNvSpPr>
          <p:nvPr>
            <p:ph type="title" idx="4294967295"/>
          </p:nvPr>
        </p:nvSpPr>
        <p:spPr>
          <a:xfrm>
            <a:off x="0" y="319088"/>
            <a:ext cx="6042025" cy="346075"/>
          </a:xfrm>
          <a:prstGeom prst="rect">
            <a:avLst/>
          </a:prstGeom>
        </p:spPr>
        <p:txBody>
          <a:bodyPr vert="horz" wrap="square" lIns="0" tIns="0" rIns="0" bIns="0" rtlCol="0" anchor="t" anchorCtr="0">
            <a:spAutoFit/>
          </a:bodyPr>
          <a:lstStyle/>
          <a:p>
            <a:pPr marL="9525"/>
            <a:r>
              <a:rPr sz="2250" b="1" dirty="0">
                <a:solidFill>
                  <a:schemeClr val="tx1"/>
                </a:solidFill>
                <a:latin typeface="Avenir Book" charset="0"/>
                <a:ea typeface="Avenir Book" charset="0"/>
                <a:cs typeface="Avenir Book" charset="0"/>
              </a:rPr>
              <a:t>C</a:t>
            </a:r>
            <a:r>
              <a:rPr sz="2250" b="1" spc="-15" dirty="0">
                <a:solidFill>
                  <a:schemeClr val="tx1"/>
                </a:solidFill>
                <a:latin typeface="Avenir Book" charset="0"/>
                <a:ea typeface="Avenir Book" charset="0"/>
                <a:cs typeface="Avenir Book" charset="0"/>
              </a:rPr>
              <a:t>onf</a:t>
            </a:r>
            <a:r>
              <a:rPr sz="2250" b="1" spc="-11" dirty="0">
                <a:solidFill>
                  <a:schemeClr val="tx1"/>
                </a:solidFill>
                <a:latin typeface="Avenir Book" charset="0"/>
                <a:ea typeface="Avenir Book" charset="0"/>
                <a:cs typeface="Avenir Book" charset="0"/>
              </a:rPr>
              <a:t>usion </a:t>
            </a:r>
            <a:r>
              <a:rPr sz="2250" b="1" spc="-15" dirty="0">
                <a:solidFill>
                  <a:schemeClr val="tx1"/>
                </a:solidFill>
                <a:latin typeface="Avenir Book" charset="0"/>
                <a:ea typeface="Avenir Book" charset="0"/>
                <a:cs typeface="Avenir Book" charset="0"/>
              </a:rPr>
              <a:t>Matr</a:t>
            </a:r>
            <a:r>
              <a:rPr sz="2250" b="1" spc="-8" dirty="0">
                <a:solidFill>
                  <a:schemeClr val="tx1"/>
                </a:solidFill>
                <a:latin typeface="Avenir Book" charset="0"/>
                <a:ea typeface="Avenir Book" charset="0"/>
                <a:cs typeface="Avenir Book" charset="0"/>
              </a:rPr>
              <a:t>ix</a:t>
            </a:r>
            <a:endParaRPr sz="2250" dirty="0">
              <a:solidFill>
                <a:schemeClr val="tx1"/>
              </a:solidFill>
              <a:latin typeface="Avenir Book" charset="0"/>
              <a:ea typeface="Avenir Book" charset="0"/>
              <a:cs typeface="Avenir Book" charset="0"/>
            </a:endParaRPr>
          </a:p>
        </p:txBody>
      </p:sp>
      <p:sp>
        <p:nvSpPr>
          <p:cNvPr id="21"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Accuracy: Predicting Correctly</a:t>
            </a:r>
          </a:p>
        </p:txBody>
      </p:sp>
      <p:sp>
        <p:nvSpPr>
          <p:cNvPr id="26" name="object 4"/>
          <p:cNvSpPr txBox="1"/>
          <p:nvPr/>
        </p:nvSpPr>
        <p:spPr>
          <a:xfrm>
            <a:off x="2495228" y="3873241"/>
            <a:ext cx="1315662"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a:ln>
                  <a:noFill/>
                </a:ln>
                <a:solidFill>
                  <a:srgbClr val="212121"/>
                </a:solidFill>
                <a:effectLst/>
                <a:uLnTx/>
                <a:uFillTx/>
                <a:latin typeface="Avenir Book" charset="0"/>
                <a:ea typeface="Avenir Book" charset="0"/>
                <a:cs typeface="Avenir Book" charset="0"/>
                <a:sym typeface="Arial"/>
              </a:rPr>
              <a:t>Accuracy =</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27" name="object 4"/>
          <p:cNvSpPr txBox="1"/>
          <p:nvPr/>
        </p:nvSpPr>
        <p:spPr>
          <a:xfrm>
            <a:off x="3894433" y="3731335"/>
            <a:ext cx="2258393" cy="461665"/>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a:ln>
                  <a:noFill/>
                </a:ln>
                <a:solidFill>
                  <a:srgbClr val="212121"/>
                </a:solidFill>
                <a:effectLst/>
                <a:uLnTx/>
                <a:uFillTx/>
                <a:latin typeface="Avenir Book" charset="0"/>
                <a:ea typeface="Avenir Book" charset="0"/>
                <a:cs typeface="Avenir Book" charset="0"/>
                <a:sym typeface="Arial"/>
              </a:rPr>
              <a:t>TP + TN</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28" name="object 4"/>
          <p:cNvSpPr txBox="1"/>
          <p:nvPr/>
        </p:nvSpPr>
        <p:spPr>
          <a:xfrm>
            <a:off x="3894433" y="4057907"/>
            <a:ext cx="2258394" cy="461665"/>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 + FN + FP + TN</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3" name="Straight Connector 2"/>
          <p:cNvCxnSpPr/>
          <p:nvPr/>
        </p:nvCxnSpPr>
        <p:spPr>
          <a:xfrm>
            <a:off x="3902182" y="4145824"/>
            <a:ext cx="225839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7684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891153" y="1185621"/>
            <a:ext cx="5439906" cy="2156548"/>
            <a:chOff x="1149210" y="1676400"/>
            <a:chExt cx="7067357" cy="3505200"/>
          </a:xfrm>
        </p:grpSpPr>
        <p:sp>
          <p:nvSpPr>
            <p:cNvPr id="9" name="TextBox 8"/>
            <p:cNvSpPr txBox="1"/>
            <p:nvPr/>
          </p:nvSpPr>
          <p:spPr>
            <a:xfrm>
              <a:off x="3431070" y="1676400"/>
              <a:ext cx="2389439" cy="116839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Positive </a:t>
              </a:r>
            </a:p>
          </p:txBody>
        </p:sp>
        <p:sp>
          <p:nvSpPr>
            <p:cNvPr id="10" name="TextBox 9"/>
            <p:cNvSpPr txBox="1"/>
            <p:nvPr/>
          </p:nvSpPr>
          <p:spPr>
            <a:xfrm>
              <a:off x="5712930" y="1676400"/>
              <a:ext cx="2503637" cy="116839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1" name="TextBox 10"/>
            <p:cNvSpPr txBox="1"/>
            <p:nvPr/>
          </p:nvSpPr>
          <p:spPr>
            <a:xfrm>
              <a:off x="1149210" y="1676400"/>
              <a:ext cx="2281860" cy="1168400"/>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2" name="TextBox 11"/>
            <p:cNvSpPr txBox="1"/>
            <p:nvPr/>
          </p:nvSpPr>
          <p:spPr>
            <a:xfrm>
              <a:off x="3431070" y="2844799"/>
              <a:ext cx="2389439"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3" name="TextBox 12"/>
            <p:cNvSpPr txBox="1"/>
            <p:nvPr/>
          </p:nvSpPr>
          <p:spPr>
            <a:xfrm>
              <a:off x="5820510" y="2844799"/>
              <a:ext cx="2396057"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4" name="TextBox 13"/>
            <p:cNvSpPr txBox="1"/>
            <p:nvPr/>
          </p:nvSpPr>
          <p:spPr>
            <a:xfrm>
              <a:off x="1970338" y="2844799"/>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Positive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5" name="TextBox 14"/>
            <p:cNvSpPr txBox="1"/>
            <p:nvPr/>
          </p:nvSpPr>
          <p:spPr>
            <a:xfrm>
              <a:off x="3431070" y="4013201"/>
              <a:ext cx="2389439"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6" name="TextBox 15"/>
            <p:cNvSpPr txBox="1"/>
            <p:nvPr/>
          </p:nvSpPr>
          <p:spPr>
            <a:xfrm>
              <a:off x="5820510" y="4013201"/>
              <a:ext cx="2396057"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7" name="TextBox 16"/>
            <p:cNvSpPr txBox="1"/>
            <p:nvPr/>
          </p:nvSpPr>
          <p:spPr>
            <a:xfrm>
              <a:off x="1970338" y="4013201"/>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grpSp>
      <p:sp>
        <p:nvSpPr>
          <p:cNvPr id="19" name="object 2"/>
          <p:cNvSpPr txBox="1">
            <a:spLocks noGrp="1"/>
          </p:cNvSpPr>
          <p:nvPr>
            <p:ph type="title" idx="4294967295"/>
          </p:nvPr>
        </p:nvSpPr>
        <p:spPr>
          <a:xfrm>
            <a:off x="0" y="319088"/>
            <a:ext cx="6042025" cy="346075"/>
          </a:xfrm>
          <a:prstGeom prst="rect">
            <a:avLst/>
          </a:prstGeom>
        </p:spPr>
        <p:txBody>
          <a:bodyPr vert="horz" wrap="square" lIns="0" tIns="0" rIns="0" bIns="0" rtlCol="0" anchor="t" anchorCtr="0">
            <a:spAutoFit/>
          </a:bodyPr>
          <a:lstStyle/>
          <a:p>
            <a:pPr marL="9525"/>
            <a:r>
              <a:rPr sz="2250" b="1" dirty="0">
                <a:solidFill>
                  <a:schemeClr val="tx1"/>
                </a:solidFill>
                <a:latin typeface="Avenir Book" charset="0"/>
                <a:ea typeface="Avenir Book" charset="0"/>
                <a:cs typeface="Avenir Book" charset="0"/>
              </a:rPr>
              <a:t>C</a:t>
            </a:r>
            <a:r>
              <a:rPr sz="2250" b="1" spc="-15" dirty="0">
                <a:solidFill>
                  <a:schemeClr val="tx1"/>
                </a:solidFill>
                <a:latin typeface="Avenir Book" charset="0"/>
                <a:ea typeface="Avenir Book" charset="0"/>
                <a:cs typeface="Avenir Book" charset="0"/>
              </a:rPr>
              <a:t>onf</a:t>
            </a:r>
            <a:r>
              <a:rPr sz="2250" b="1" spc="-11" dirty="0">
                <a:solidFill>
                  <a:schemeClr val="tx1"/>
                </a:solidFill>
                <a:latin typeface="Avenir Book" charset="0"/>
                <a:ea typeface="Avenir Book" charset="0"/>
                <a:cs typeface="Avenir Book" charset="0"/>
              </a:rPr>
              <a:t>usion </a:t>
            </a:r>
            <a:r>
              <a:rPr sz="2250" b="1" spc="-15" dirty="0">
                <a:solidFill>
                  <a:schemeClr val="tx1"/>
                </a:solidFill>
                <a:latin typeface="Avenir Book" charset="0"/>
                <a:ea typeface="Avenir Book" charset="0"/>
                <a:cs typeface="Avenir Book" charset="0"/>
              </a:rPr>
              <a:t>Matr</a:t>
            </a:r>
            <a:r>
              <a:rPr sz="2250" b="1" spc="-8" dirty="0">
                <a:solidFill>
                  <a:schemeClr val="tx1"/>
                </a:solidFill>
                <a:latin typeface="Avenir Book" charset="0"/>
                <a:ea typeface="Avenir Book" charset="0"/>
                <a:cs typeface="Avenir Book" charset="0"/>
              </a:rPr>
              <a:t>ix</a:t>
            </a:r>
            <a:endParaRPr sz="2250" dirty="0">
              <a:solidFill>
                <a:schemeClr val="tx1"/>
              </a:solidFill>
              <a:latin typeface="Avenir Book" charset="0"/>
              <a:ea typeface="Avenir Book" charset="0"/>
              <a:cs typeface="Avenir Book" charset="0"/>
            </a:endParaRPr>
          </a:p>
        </p:txBody>
      </p:sp>
      <p:sp>
        <p:nvSpPr>
          <p:cNvPr id="21"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Recall: Identifying All Positive Instances</a:t>
            </a:r>
          </a:p>
        </p:txBody>
      </p:sp>
      <p:sp>
        <p:nvSpPr>
          <p:cNvPr id="37" name="object 4"/>
          <p:cNvSpPr txBox="1"/>
          <p:nvPr/>
        </p:nvSpPr>
        <p:spPr>
          <a:xfrm>
            <a:off x="3064305" y="3841688"/>
            <a:ext cx="1352713" cy="615553"/>
          </a:xfrm>
          <a:prstGeom prst="rect">
            <a:avLst/>
          </a:prstGeom>
        </p:spPr>
        <p:txBody>
          <a:bodyPr vert="horz" wrap="square" lIns="0" tIns="0" rIns="0" bIns="0" rtlCol="0">
            <a:spAutoFit/>
          </a:bodyPr>
          <a:lstStyle/>
          <a:p>
            <a:pPr marL="9525"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11" normalizeH="0" baseline="0" noProof="0">
                <a:ln>
                  <a:noFill/>
                </a:ln>
                <a:solidFill>
                  <a:srgbClr val="212121"/>
                </a:solidFill>
                <a:effectLst/>
                <a:uLnTx/>
                <a:uFillTx/>
                <a:latin typeface="Avenir Book" charset="0"/>
                <a:ea typeface="Avenir Book" charset="0"/>
                <a:cs typeface="Avenir Book" charset="0"/>
                <a:sym typeface="Arial"/>
              </a:rPr>
              <a:t>Recall or Sensitivity</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8" name="object 4"/>
          <p:cNvSpPr txBox="1"/>
          <p:nvPr/>
        </p:nvSpPr>
        <p:spPr>
          <a:xfrm>
            <a:off x="4616798" y="3692033"/>
            <a:ext cx="950480" cy="461665"/>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9" name="object 4"/>
          <p:cNvSpPr txBox="1"/>
          <p:nvPr/>
        </p:nvSpPr>
        <p:spPr>
          <a:xfrm>
            <a:off x="4616797" y="4057350"/>
            <a:ext cx="950481" cy="461665"/>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 + FN</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40" name="Straight Connector 39"/>
          <p:cNvCxnSpPr/>
          <p:nvPr/>
        </p:nvCxnSpPr>
        <p:spPr>
          <a:xfrm>
            <a:off x="4624546" y="4091024"/>
            <a:ext cx="9504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object 4"/>
          <p:cNvSpPr txBox="1"/>
          <p:nvPr/>
        </p:nvSpPr>
        <p:spPr>
          <a:xfrm>
            <a:off x="4349587" y="3841688"/>
            <a:ext cx="188268" cy="423193"/>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2" name="Rectangle 1"/>
          <p:cNvSpPr/>
          <p:nvPr/>
        </p:nvSpPr>
        <p:spPr>
          <a:xfrm>
            <a:off x="2571184" y="1837854"/>
            <a:ext cx="3847723" cy="815471"/>
          </a:xfrm>
          <a:prstGeom prst="rect">
            <a:avLst/>
          </a:pr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spTree>
    <p:extLst>
      <p:ext uri="{BB962C8B-B14F-4D97-AF65-F5344CB8AC3E}">
        <p14:creationId xmlns:p14="http://schemas.microsoft.com/office/powerpoint/2010/main" val="423661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891153" y="1185621"/>
            <a:ext cx="5439906" cy="2156548"/>
            <a:chOff x="1149210" y="1676400"/>
            <a:chExt cx="7067357" cy="3505200"/>
          </a:xfrm>
        </p:grpSpPr>
        <p:sp>
          <p:nvSpPr>
            <p:cNvPr id="9" name="TextBox 8"/>
            <p:cNvSpPr txBox="1"/>
            <p:nvPr/>
          </p:nvSpPr>
          <p:spPr>
            <a:xfrm>
              <a:off x="3431070" y="1676400"/>
              <a:ext cx="2389439" cy="116839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Positive </a:t>
              </a:r>
            </a:p>
          </p:txBody>
        </p:sp>
        <p:sp>
          <p:nvSpPr>
            <p:cNvPr id="10" name="TextBox 9"/>
            <p:cNvSpPr txBox="1"/>
            <p:nvPr/>
          </p:nvSpPr>
          <p:spPr>
            <a:xfrm>
              <a:off x="5712930" y="1676400"/>
              <a:ext cx="2503637" cy="116839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1" name="TextBox 10"/>
            <p:cNvSpPr txBox="1"/>
            <p:nvPr/>
          </p:nvSpPr>
          <p:spPr>
            <a:xfrm>
              <a:off x="1149210" y="1676400"/>
              <a:ext cx="2281860" cy="1168400"/>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2" name="TextBox 11"/>
            <p:cNvSpPr txBox="1"/>
            <p:nvPr/>
          </p:nvSpPr>
          <p:spPr>
            <a:xfrm>
              <a:off x="3431070" y="2844799"/>
              <a:ext cx="2389439"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3" name="TextBox 12"/>
            <p:cNvSpPr txBox="1"/>
            <p:nvPr/>
          </p:nvSpPr>
          <p:spPr>
            <a:xfrm>
              <a:off x="5820510" y="2844799"/>
              <a:ext cx="2396057"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4" name="TextBox 13"/>
            <p:cNvSpPr txBox="1"/>
            <p:nvPr/>
          </p:nvSpPr>
          <p:spPr>
            <a:xfrm>
              <a:off x="1970338" y="2844799"/>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Positive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5" name="TextBox 14"/>
            <p:cNvSpPr txBox="1"/>
            <p:nvPr/>
          </p:nvSpPr>
          <p:spPr>
            <a:xfrm>
              <a:off x="3431070" y="4013201"/>
              <a:ext cx="2389439"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6" name="TextBox 15"/>
            <p:cNvSpPr txBox="1"/>
            <p:nvPr/>
          </p:nvSpPr>
          <p:spPr>
            <a:xfrm>
              <a:off x="5820510" y="4013201"/>
              <a:ext cx="2396057"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7" name="TextBox 16"/>
            <p:cNvSpPr txBox="1"/>
            <p:nvPr/>
          </p:nvSpPr>
          <p:spPr>
            <a:xfrm>
              <a:off x="1970338" y="4013201"/>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grpSp>
      <p:sp>
        <p:nvSpPr>
          <p:cNvPr id="19" name="object 2"/>
          <p:cNvSpPr txBox="1">
            <a:spLocks noGrp="1"/>
          </p:cNvSpPr>
          <p:nvPr>
            <p:ph type="title" idx="4294967295"/>
          </p:nvPr>
        </p:nvSpPr>
        <p:spPr>
          <a:xfrm>
            <a:off x="0" y="319088"/>
            <a:ext cx="6042025" cy="346075"/>
          </a:xfrm>
          <a:prstGeom prst="rect">
            <a:avLst/>
          </a:prstGeom>
        </p:spPr>
        <p:txBody>
          <a:bodyPr vert="horz" wrap="square" lIns="0" tIns="0" rIns="0" bIns="0" rtlCol="0" anchor="t" anchorCtr="0">
            <a:spAutoFit/>
          </a:bodyPr>
          <a:lstStyle/>
          <a:p>
            <a:pPr marL="9525"/>
            <a:r>
              <a:rPr sz="2250" b="1" dirty="0">
                <a:solidFill>
                  <a:schemeClr val="tx1"/>
                </a:solidFill>
                <a:latin typeface="Avenir Book" charset="0"/>
                <a:ea typeface="Avenir Book" charset="0"/>
                <a:cs typeface="Avenir Book" charset="0"/>
              </a:rPr>
              <a:t>C</a:t>
            </a:r>
            <a:r>
              <a:rPr sz="2250" b="1" spc="-15" dirty="0">
                <a:solidFill>
                  <a:schemeClr val="tx1"/>
                </a:solidFill>
                <a:latin typeface="Avenir Book" charset="0"/>
                <a:ea typeface="Avenir Book" charset="0"/>
                <a:cs typeface="Avenir Book" charset="0"/>
              </a:rPr>
              <a:t>onf</a:t>
            </a:r>
            <a:r>
              <a:rPr sz="2250" b="1" spc="-11" dirty="0">
                <a:solidFill>
                  <a:schemeClr val="tx1"/>
                </a:solidFill>
                <a:latin typeface="Avenir Book" charset="0"/>
                <a:ea typeface="Avenir Book" charset="0"/>
                <a:cs typeface="Avenir Book" charset="0"/>
              </a:rPr>
              <a:t>usion </a:t>
            </a:r>
            <a:r>
              <a:rPr sz="2250" b="1" spc="-15" dirty="0">
                <a:solidFill>
                  <a:schemeClr val="tx1"/>
                </a:solidFill>
                <a:latin typeface="Avenir Book" charset="0"/>
                <a:ea typeface="Avenir Book" charset="0"/>
                <a:cs typeface="Avenir Book" charset="0"/>
              </a:rPr>
              <a:t>Matr</a:t>
            </a:r>
            <a:r>
              <a:rPr sz="2250" b="1" spc="-8" dirty="0">
                <a:solidFill>
                  <a:schemeClr val="tx1"/>
                </a:solidFill>
                <a:latin typeface="Avenir Book" charset="0"/>
                <a:ea typeface="Avenir Book" charset="0"/>
                <a:cs typeface="Avenir Book" charset="0"/>
              </a:rPr>
              <a:t>ix</a:t>
            </a:r>
            <a:endParaRPr sz="2250" dirty="0">
              <a:solidFill>
                <a:schemeClr val="tx1"/>
              </a:solidFill>
              <a:latin typeface="Avenir Book" charset="0"/>
              <a:ea typeface="Avenir Book" charset="0"/>
              <a:cs typeface="Avenir Book" charset="0"/>
            </a:endParaRPr>
          </a:p>
        </p:txBody>
      </p:sp>
      <p:sp>
        <p:nvSpPr>
          <p:cNvPr id="21"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Precision: Identifying Only Positive Instances</a:t>
            </a:r>
          </a:p>
        </p:txBody>
      </p:sp>
      <p:sp>
        <p:nvSpPr>
          <p:cNvPr id="29" name="object 4"/>
          <p:cNvSpPr txBox="1"/>
          <p:nvPr/>
        </p:nvSpPr>
        <p:spPr>
          <a:xfrm>
            <a:off x="3066738" y="3807016"/>
            <a:ext cx="125366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Precision =</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0" name="object 4"/>
          <p:cNvSpPr txBox="1"/>
          <p:nvPr/>
        </p:nvSpPr>
        <p:spPr>
          <a:xfrm>
            <a:off x="4403952" y="3610867"/>
            <a:ext cx="1034027" cy="423193"/>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1" name="object 4"/>
          <p:cNvSpPr txBox="1"/>
          <p:nvPr/>
        </p:nvSpPr>
        <p:spPr>
          <a:xfrm>
            <a:off x="4403952" y="3991682"/>
            <a:ext cx="1034028" cy="423193"/>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 + FP</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32" name="Straight Connector 31"/>
          <p:cNvCxnSpPr/>
          <p:nvPr/>
        </p:nvCxnSpPr>
        <p:spPr>
          <a:xfrm>
            <a:off x="4411700" y="4025356"/>
            <a:ext cx="103402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580237" y="1846907"/>
            <a:ext cx="1966671" cy="1561538"/>
          </a:xfrm>
          <a:prstGeom prst="rect">
            <a:avLst/>
          </a:pr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spTree>
    <p:extLst>
      <p:ext uri="{BB962C8B-B14F-4D97-AF65-F5344CB8AC3E}">
        <p14:creationId xmlns:p14="http://schemas.microsoft.com/office/powerpoint/2010/main" val="8624940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891153" y="1185621"/>
            <a:ext cx="5439906" cy="2156548"/>
            <a:chOff x="1149210" y="1676400"/>
            <a:chExt cx="7067357" cy="3505200"/>
          </a:xfrm>
        </p:grpSpPr>
        <p:sp>
          <p:nvSpPr>
            <p:cNvPr id="9" name="TextBox 8"/>
            <p:cNvSpPr txBox="1"/>
            <p:nvPr/>
          </p:nvSpPr>
          <p:spPr>
            <a:xfrm>
              <a:off x="3431070" y="1676400"/>
              <a:ext cx="2389439" cy="116839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Positive </a:t>
              </a:r>
            </a:p>
          </p:txBody>
        </p:sp>
        <p:sp>
          <p:nvSpPr>
            <p:cNvPr id="10" name="TextBox 9"/>
            <p:cNvSpPr txBox="1"/>
            <p:nvPr/>
          </p:nvSpPr>
          <p:spPr>
            <a:xfrm>
              <a:off x="5712930" y="1676400"/>
              <a:ext cx="2503637" cy="116839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1" name="TextBox 10"/>
            <p:cNvSpPr txBox="1"/>
            <p:nvPr/>
          </p:nvSpPr>
          <p:spPr>
            <a:xfrm>
              <a:off x="1149210" y="1676400"/>
              <a:ext cx="2281860" cy="1168400"/>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2" name="TextBox 11"/>
            <p:cNvSpPr txBox="1"/>
            <p:nvPr/>
          </p:nvSpPr>
          <p:spPr>
            <a:xfrm>
              <a:off x="3431070" y="2844799"/>
              <a:ext cx="2389439"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3" name="TextBox 12"/>
            <p:cNvSpPr txBox="1"/>
            <p:nvPr/>
          </p:nvSpPr>
          <p:spPr>
            <a:xfrm>
              <a:off x="5820510" y="2844799"/>
              <a:ext cx="2396057"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4" name="TextBox 13"/>
            <p:cNvSpPr txBox="1"/>
            <p:nvPr/>
          </p:nvSpPr>
          <p:spPr>
            <a:xfrm>
              <a:off x="1970338" y="2844799"/>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Positive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5" name="TextBox 14"/>
            <p:cNvSpPr txBox="1"/>
            <p:nvPr/>
          </p:nvSpPr>
          <p:spPr>
            <a:xfrm>
              <a:off x="3431070" y="4013201"/>
              <a:ext cx="2389439"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6" name="TextBox 15"/>
            <p:cNvSpPr txBox="1"/>
            <p:nvPr/>
          </p:nvSpPr>
          <p:spPr>
            <a:xfrm>
              <a:off x="5820510" y="4013201"/>
              <a:ext cx="2396057"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7" name="TextBox 16"/>
            <p:cNvSpPr txBox="1"/>
            <p:nvPr/>
          </p:nvSpPr>
          <p:spPr>
            <a:xfrm>
              <a:off x="1970338" y="4013201"/>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grpSp>
      <p:sp>
        <p:nvSpPr>
          <p:cNvPr id="19" name="object 2"/>
          <p:cNvSpPr txBox="1">
            <a:spLocks noGrp="1"/>
          </p:cNvSpPr>
          <p:nvPr>
            <p:ph type="title" idx="4294967295"/>
          </p:nvPr>
        </p:nvSpPr>
        <p:spPr>
          <a:xfrm>
            <a:off x="0" y="319088"/>
            <a:ext cx="6042025" cy="346075"/>
          </a:xfrm>
          <a:prstGeom prst="rect">
            <a:avLst/>
          </a:prstGeom>
        </p:spPr>
        <p:txBody>
          <a:bodyPr vert="horz" wrap="square" lIns="0" tIns="0" rIns="0" bIns="0" rtlCol="0" anchor="t" anchorCtr="0">
            <a:spAutoFit/>
          </a:bodyPr>
          <a:lstStyle/>
          <a:p>
            <a:pPr marL="9525"/>
            <a:r>
              <a:rPr sz="2250" b="1" dirty="0">
                <a:solidFill>
                  <a:schemeClr val="tx1"/>
                </a:solidFill>
                <a:latin typeface="Avenir Book" charset="0"/>
                <a:ea typeface="Avenir Book" charset="0"/>
                <a:cs typeface="Avenir Book" charset="0"/>
              </a:rPr>
              <a:t>C</a:t>
            </a:r>
            <a:r>
              <a:rPr sz="2250" b="1" spc="-15" dirty="0">
                <a:solidFill>
                  <a:schemeClr val="tx1"/>
                </a:solidFill>
                <a:latin typeface="Avenir Book" charset="0"/>
                <a:ea typeface="Avenir Book" charset="0"/>
                <a:cs typeface="Avenir Book" charset="0"/>
              </a:rPr>
              <a:t>onf</a:t>
            </a:r>
            <a:r>
              <a:rPr sz="2250" b="1" spc="-11" dirty="0">
                <a:solidFill>
                  <a:schemeClr val="tx1"/>
                </a:solidFill>
                <a:latin typeface="Avenir Book" charset="0"/>
                <a:ea typeface="Avenir Book" charset="0"/>
                <a:cs typeface="Avenir Book" charset="0"/>
              </a:rPr>
              <a:t>usion </a:t>
            </a:r>
            <a:r>
              <a:rPr sz="2250" b="1" spc="-15" dirty="0">
                <a:solidFill>
                  <a:schemeClr val="tx1"/>
                </a:solidFill>
                <a:latin typeface="Avenir Book" charset="0"/>
                <a:ea typeface="Avenir Book" charset="0"/>
                <a:cs typeface="Avenir Book" charset="0"/>
              </a:rPr>
              <a:t>Matr</a:t>
            </a:r>
            <a:r>
              <a:rPr sz="2250" b="1" spc="-8" dirty="0">
                <a:solidFill>
                  <a:schemeClr val="tx1"/>
                </a:solidFill>
                <a:latin typeface="Avenir Book" charset="0"/>
                <a:ea typeface="Avenir Book" charset="0"/>
                <a:cs typeface="Avenir Book" charset="0"/>
              </a:rPr>
              <a:t>ix</a:t>
            </a:r>
            <a:endParaRPr sz="2250" dirty="0">
              <a:solidFill>
                <a:schemeClr val="tx1"/>
              </a:solidFill>
              <a:latin typeface="Avenir Book" charset="0"/>
              <a:ea typeface="Avenir Book" charset="0"/>
              <a:cs typeface="Avenir Book" charset="0"/>
            </a:endParaRPr>
          </a:p>
        </p:txBody>
      </p:sp>
      <p:sp>
        <p:nvSpPr>
          <p:cNvPr id="21"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Specificity: Avoiding False Alarms</a:t>
            </a:r>
          </a:p>
        </p:txBody>
      </p:sp>
      <p:sp>
        <p:nvSpPr>
          <p:cNvPr id="42" name="object 4"/>
          <p:cNvSpPr txBox="1"/>
          <p:nvPr/>
        </p:nvSpPr>
        <p:spPr>
          <a:xfrm>
            <a:off x="3065999" y="3856746"/>
            <a:ext cx="1388311" cy="461665"/>
          </a:xfrm>
          <a:prstGeom prst="rect">
            <a:avLst/>
          </a:prstGeom>
        </p:spPr>
        <p:txBody>
          <a:bodyPr vert="horz"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Specificity =</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43" name="object 4"/>
          <p:cNvSpPr txBox="1"/>
          <p:nvPr/>
        </p:nvSpPr>
        <p:spPr>
          <a:xfrm>
            <a:off x="4486759" y="3722589"/>
            <a:ext cx="1007388" cy="423193"/>
          </a:xfrm>
          <a:prstGeom prst="rect">
            <a:avLst/>
          </a:prstGeom>
        </p:spPr>
        <p:txBody>
          <a:bodyPr vert="horz"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TN</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44" name="object 4"/>
          <p:cNvSpPr txBox="1"/>
          <p:nvPr/>
        </p:nvSpPr>
        <p:spPr>
          <a:xfrm>
            <a:off x="4486758" y="4103404"/>
            <a:ext cx="1007389" cy="423193"/>
          </a:xfrm>
          <a:prstGeom prst="rect">
            <a:avLst/>
          </a:prstGeom>
        </p:spPr>
        <p:txBody>
          <a:bodyPr vert="horz"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FP + TN</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45" name="Straight Connector 44"/>
          <p:cNvCxnSpPr/>
          <p:nvPr/>
        </p:nvCxnSpPr>
        <p:spPr>
          <a:xfrm>
            <a:off x="4494507" y="4137078"/>
            <a:ext cx="10073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580237" y="2562129"/>
            <a:ext cx="3847723" cy="864421"/>
          </a:xfrm>
          <a:prstGeom prst="rect">
            <a:avLst/>
          </a:pr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spTree>
    <p:extLst>
      <p:ext uri="{BB962C8B-B14F-4D97-AF65-F5344CB8AC3E}">
        <p14:creationId xmlns:p14="http://schemas.microsoft.com/office/powerpoint/2010/main" val="2019887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184205"/>
            <a:ext cx="8437829" cy="461665"/>
          </a:xfrm>
          <a:prstGeom prst="rect">
            <a:avLst/>
          </a:prstGeom>
        </p:spPr>
        <p:txBody>
          <a:bodyPr vert="horz" wrap="square" lIns="0" tIns="0" rIns="0" bIns="0" rtlCol="0">
            <a:spAutoFit/>
          </a:bodyPr>
          <a:lstStyle>
            <a:defPPr marR="0" lvl="0" algn="l" rtl="0">
              <a:lnSpc>
                <a:spcPct val="100000"/>
              </a:lnSpc>
              <a:spcBef>
                <a:spcPts val="0"/>
              </a:spcBef>
              <a:spcAft>
                <a:spcPts val="0"/>
              </a:spcAft>
            </a:defPPr>
            <a:lvl1pPr marL="9525">
              <a:defRPr sz="3000" spc="-26">
                <a:latin typeface="Avenir Black"/>
                <a:cs typeface="Avenir Black"/>
              </a:defRPr>
            </a:lvl1pPr>
          </a:lstStyle>
          <a:p>
            <a:r>
              <a:rPr lang="en-US" dirty="0">
                <a:latin typeface="Avenir Book"/>
                <a:ea typeface="Avenir Book" charset="0"/>
                <a:cs typeface="Avenir Book" charset="0"/>
              </a:rPr>
              <a:t>Supervised Learning: Evaluating Predictions</a:t>
            </a:r>
          </a:p>
        </p:txBody>
      </p:sp>
      <p:sp>
        <p:nvSpPr>
          <p:cNvPr id="7" name="Rectangle 6"/>
          <p:cNvSpPr/>
          <p:nvPr/>
        </p:nvSpPr>
        <p:spPr>
          <a:xfrm>
            <a:off x="3991308" y="1640434"/>
            <a:ext cx="5276184" cy="463204"/>
          </a:xfrm>
          <a:prstGeom prst="rect">
            <a:avLst/>
          </a:prstGeom>
        </p:spPr>
        <p:txBody>
          <a:bodyPr wrap="square">
            <a:spAutoFit/>
          </a:bodyPr>
          <a:lstStyle/>
          <a:p>
            <a:pPr lvl="0">
              <a:lnSpc>
                <a:spcPct val="150000"/>
              </a:lnSpc>
            </a:pPr>
            <a:r>
              <a:rPr lang="en-US" sz="1800" dirty="0">
                <a:latin typeface="Avenir Book"/>
                <a:ea typeface="Avenir Book" charset="0"/>
                <a:cs typeface="Avenir Book" charset="0"/>
              </a:rPr>
              <a:t>outcome is continuous (numerical)</a:t>
            </a:r>
          </a:p>
        </p:txBody>
      </p:sp>
      <p:sp>
        <p:nvSpPr>
          <p:cNvPr id="11" name="Rectangle 10"/>
          <p:cNvSpPr/>
          <p:nvPr/>
        </p:nvSpPr>
        <p:spPr>
          <a:xfrm>
            <a:off x="3991308" y="2685734"/>
            <a:ext cx="2885555" cy="463204"/>
          </a:xfrm>
          <a:prstGeom prst="rect">
            <a:avLst/>
          </a:prstGeom>
        </p:spPr>
        <p:txBody>
          <a:bodyPr wrap="square">
            <a:spAutoFit/>
          </a:bodyPr>
          <a:lstStyle/>
          <a:p>
            <a:pPr lvl="0">
              <a:lnSpc>
                <a:spcPct val="150000"/>
              </a:lnSpc>
            </a:pPr>
            <a:r>
              <a:rPr lang="en-US" sz="1800" dirty="0">
                <a:latin typeface="Avenir Book"/>
                <a:ea typeface="Avenir Book" charset="0"/>
                <a:cs typeface="Avenir Book" charset="0"/>
              </a:rPr>
              <a:t>outcome is a category</a:t>
            </a:r>
          </a:p>
        </p:txBody>
      </p:sp>
      <p:sp>
        <p:nvSpPr>
          <p:cNvPr id="10" name="Rounded Rectangle 7">
            <a:extLst>
              <a:ext uri="{FF2B5EF4-FFF2-40B4-BE49-F238E27FC236}">
                <a16:creationId xmlns:a16="http://schemas.microsoft.com/office/drawing/2014/main" id="{2C749FF9-F9BF-44D8-8A8A-C13114DDB173}"/>
              </a:ext>
            </a:extLst>
          </p:cNvPr>
          <p:cNvSpPr/>
          <p:nvPr/>
        </p:nvSpPr>
        <p:spPr>
          <a:xfrm>
            <a:off x="679904" y="1452154"/>
            <a:ext cx="2603928" cy="921845"/>
          </a:xfrm>
          <a:prstGeom prst="roundRect">
            <a:avLst/>
          </a:prstGeom>
          <a:solidFill>
            <a:srgbClr val="FFDBE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venir Book"/>
                <a:ea typeface="Avenir Book" charset="0"/>
                <a:cs typeface="Avenir Book" charset="0"/>
              </a:rPr>
              <a:t>Regression</a:t>
            </a:r>
          </a:p>
        </p:txBody>
      </p:sp>
      <p:sp>
        <p:nvSpPr>
          <p:cNvPr id="15" name="Rounded Rectangle 9">
            <a:extLst>
              <a:ext uri="{FF2B5EF4-FFF2-40B4-BE49-F238E27FC236}">
                <a16:creationId xmlns:a16="http://schemas.microsoft.com/office/drawing/2014/main" id="{CD4B3002-074D-48FA-90B3-B93B7F752FDE}"/>
              </a:ext>
            </a:extLst>
          </p:cNvPr>
          <p:cNvSpPr/>
          <p:nvPr/>
        </p:nvSpPr>
        <p:spPr>
          <a:xfrm>
            <a:off x="679904" y="2629165"/>
            <a:ext cx="2603928" cy="921845"/>
          </a:xfrm>
          <a:prstGeom prst="roundRect">
            <a:avLst/>
          </a:prstGeom>
          <a:solidFill>
            <a:srgbClr val="D7E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ea typeface="Avenir Book" charset="0"/>
                <a:cs typeface="Avenir Book" charset="0"/>
              </a:rPr>
              <a:t>Classification</a:t>
            </a:r>
          </a:p>
        </p:txBody>
      </p:sp>
    </p:spTree>
    <p:extLst>
      <p:ext uri="{BB962C8B-B14F-4D97-AF65-F5344CB8AC3E}">
        <p14:creationId xmlns:p14="http://schemas.microsoft.com/office/powerpoint/2010/main" val="28582062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891153" y="1185621"/>
            <a:ext cx="5439906" cy="2156548"/>
            <a:chOff x="1149210" y="1676400"/>
            <a:chExt cx="7067357" cy="3505200"/>
          </a:xfrm>
        </p:grpSpPr>
        <p:sp>
          <p:nvSpPr>
            <p:cNvPr id="9" name="TextBox 8"/>
            <p:cNvSpPr txBox="1"/>
            <p:nvPr/>
          </p:nvSpPr>
          <p:spPr>
            <a:xfrm>
              <a:off x="3431070" y="1676400"/>
              <a:ext cx="2389439" cy="116839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Positive </a:t>
              </a:r>
            </a:p>
          </p:txBody>
        </p:sp>
        <p:sp>
          <p:nvSpPr>
            <p:cNvPr id="10" name="TextBox 9"/>
            <p:cNvSpPr txBox="1"/>
            <p:nvPr/>
          </p:nvSpPr>
          <p:spPr>
            <a:xfrm>
              <a:off x="5712930" y="1676400"/>
              <a:ext cx="2503637" cy="116839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1" name="TextBox 10"/>
            <p:cNvSpPr txBox="1"/>
            <p:nvPr/>
          </p:nvSpPr>
          <p:spPr>
            <a:xfrm>
              <a:off x="1149210" y="1676400"/>
              <a:ext cx="2281860" cy="1168400"/>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2" name="TextBox 11"/>
            <p:cNvSpPr txBox="1"/>
            <p:nvPr/>
          </p:nvSpPr>
          <p:spPr>
            <a:xfrm>
              <a:off x="3431070" y="2844799"/>
              <a:ext cx="2389439"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3" name="TextBox 12"/>
            <p:cNvSpPr txBox="1"/>
            <p:nvPr/>
          </p:nvSpPr>
          <p:spPr>
            <a:xfrm>
              <a:off x="5820510" y="2844799"/>
              <a:ext cx="2396057"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4" name="TextBox 13"/>
            <p:cNvSpPr txBox="1"/>
            <p:nvPr/>
          </p:nvSpPr>
          <p:spPr>
            <a:xfrm>
              <a:off x="1970338" y="2844799"/>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Positive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5" name="TextBox 14"/>
            <p:cNvSpPr txBox="1"/>
            <p:nvPr/>
          </p:nvSpPr>
          <p:spPr>
            <a:xfrm>
              <a:off x="3431070" y="4013201"/>
              <a:ext cx="2389439"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6" name="TextBox 15"/>
            <p:cNvSpPr txBox="1"/>
            <p:nvPr/>
          </p:nvSpPr>
          <p:spPr>
            <a:xfrm>
              <a:off x="5820510" y="4013201"/>
              <a:ext cx="2396057"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7" name="TextBox 16"/>
            <p:cNvSpPr txBox="1"/>
            <p:nvPr/>
          </p:nvSpPr>
          <p:spPr>
            <a:xfrm>
              <a:off x="1970338" y="4013201"/>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grpSp>
      <p:sp>
        <p:nvSpPr>
          <p:cNvPr id="19" name="object 2"/>
          <p:cNvSpPr txBox="1">
            <a:spLocks noGrp="1"/>
          </p:cNvSpPr>
          <p:nvPr>
            <p:ph type="title" idx="4294967295"/>
          </p:nvPr>
        </p:nvSpPr>
        <p:spPr>
          <a:xfrm>
            <a:off x="0" y="319088"/>
            <a:ext cx="6042025" cy="346075"/>
          </a:xfrm>
          <a:prstGeom prst="rect">
            <a:avLst/>
          </a:prstGeom>
        </p:spPr>
        <p:txBody>
          <a:bodyPr vert="horz" wrap="square" lIns="0" tIns="0" rIns="0" bIns="0" rtlCol="0" anchor="t" anchorCtr="0">
            <a:spAutoFit/>
          </a:bodyPr>
          <a:lstStyle/>
          <a:p>
            <a:pPr marL="9525"/>
            <a:r>
              <a:rPr sz="2250" b="1" dirty="0">
                <a:solidFill>
                  <a:schemeClr val="tx1"/>
                </a:solidFill>
                <a:latin typeface="Avenir Book" charset="0"/>
                <a:ea typeface="Avenir Book" charset="0"/>
                <a:cs typeface="Avenir Book" charset="0"/>
              </a:rPr>
              <a:t>C</a:t>
            </a:r>
            <a:r>
              <a:rPr sz="2250" b="1" spc="-15" dirty="0">
                <a:solidFill>
                  <a:schemeClr val="tx1"/>
                </a:solidFill>
                <a:latin typeface="Avenir Book" charset="0"/>
                <a:ea typeface="Avenir Book" charset="0"/>
                <a:cs typeface="Avenir Book" charset="0"/>
              </a:rPr>
              <a:t>onf</a:t>
            </a:r>
            <a:r>
              <a:rPr sz="2250" b="1" spc="-11" dirty="0">
                <a:solidFill>
                  <a:schemeClr val="tx1"/>
                </a:solidFill>
                <a:latin typeface="Avenir Book" charset="0"/>
                <a:ea typeface="Avenir Book" charset="0"/>
                <a:cs typeface="Avenir Book" charset="0"/>
              </a:rPr>
              <a:t>usion </a:t>
            </a:r>
            <a:r>
              <a:rPr sz="2250" b="1" spc="-15" dirty="0">
                <a:solidFill>
                  <a:schemeClr val="tx1"/>
                </a:solidFill>
                <a:latin typeface="Avenir Book" charset="0"/>
                <a:ea typeface="Avenir Book" charset="0"/>
                <a:cs typeface="Avenir Book" charset="0"/>
              </a:rPr>
              <a:t>Matr</a:t>
            </a:r>
            <a:r>
              <a:rPr sz="2250" b="1" spc="-8" dirty="0">
                <a:solidFill>
                  <a:schemeClr val="tx1"/>
                </a:solidFill>
                <a:latin typeface="Avenir Book" charset="0"/>
                <a:ea typeface="Avenir Book" charset="0"/>
                <a:cs typeface="Avenir Book" charset="0"/>
              </a:rPr>
              <a:t>ix</a:t>
            </a:r>
            <a:endParaRPr sz="2250" dirty="0">
              <a:solidFill>
                <a:schemeClr val="tx1"/>
              </a:solidFill>
              <a:latin typeface="Avenir Book" charset="0"/>
              <a:ea typeface="Avenir Book" charset="0"/>
              <a:cs typeface="Avenir Book" charset="0"/>
            </a:endParaRPr>
          </a:p>
        </p:txBody>
      </p:sp>
      <p:sp>
        <p:nvSpPr>
          <p:cNvPr id="21"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Error Measurements</a:t>
            </a:r>
          </a:p>
        </p:txBody>
      </p:sp>
      <p:sp>
        <p:nvSpPr>
          <p:cNvPr id="26" name="object 4"/>
          <p:cNvSpPr txBox="1"/>
          <p:nvPr/>
        </p:nvSpPr>
        <p:spPr>
          <a:xfrm>
            <a:off x="398352" y="3664014"/>
            <a:ext cx="1096991" cy="369332"/>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a:ln>
                  <a:noFill/>
                </a:ln>
                <a:solidFill>
                  <a:srgbClr val="212121"/>
                </a:solidFill>
                <a:effectLst/>
                <a:uLnTx/>
                <a:uFillTx/>
                <a:latin typeface="Avenir Book" charset="0"/>
                <a:ea typeface="Avenir Book" charset="0"/>
                <a:cs typeface="Avenir Book" charset="0"/>
                <a:sym typeface="Arial"/>
              </a:rPr>
              <a:t>Accuracy =</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27" name="object 4"/>
          <p:cNvSpPr txBox="1"/>
          <p:nvPr/>
        </p:nvSpPr>
        <p:spPr>
          <a:xfrm>
            <a:off x="1578888" y="3553104"/>
            <a:ext cx="1847688"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a:ln>
                  <a:noFill/>
                </a:ln>
                <a:solidFill>
                  <a:srgbClr val="212121"/>
                </a:solidFill>
                <a:effectLst/>
                <a:uLnTx/>
                <a:uFillTx/>
                <a:latin typeface="Avenir Book" charset="0"/>
                <a:ea typeface="Avenir Book" charset="0"/>
                <a:cs typeface="Avenir Book" charset="0"/>
                <a:sym typeface="Arial"/>
              </a:rPr>
              <a:t>TP + TN</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28" name="object 4"/>
          <p:cNvSpPr txBox="1"/>
          <p:nvPr/>
        </p:nvSpPr>
        <p:spPr>
          <a:xfrm>
            <a:off x="1578887" y="3848680"/>
            <a:ext cx="1847689"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 + FN + FP + TN</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3" name="Straight Connector 2"/>
          <p:cNvCxnSpPr/>
          <p:nvPr/>
        </p:nvCxnSpPr>
        <p:spPr>
          <a:xfrm>
            <a:off x="1586636" y="3882354"/>
            <a:ext cx="18476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object 4"/>
          <p:cNvSpPr txBox="1"/>
          <p:nvPr/>
        </p:nvSpPr>
        <p:spPr>
          <a:xfrm>
            <a:off x="398352" y="4341708"/>
            <a:ext cx="1096991" cy="369332"/>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Precision =</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0" name="object 4"/>
          <p:cNvSpPr txBox="1"/>
          <p:nvPr/>
        </p:nvSpPr>
        <p:spPr>
          <a:xfrm>
            <a:off x="1578888" y="4230798"/>
            <a:ext cx="1034027"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1" name="object 4"/>
          <p:cNvSpPr txBox="1"/>
          <p:nvPr/>
        </p:nvSpPr>
        <p:spPr>
          <a:xfrm>
            <a:off x="1578888" y="4526374"/>
            <a:ext cx="1034028"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 + FP</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32" name="Straight Connector 31"/>
          <p:cNvCxnSpPr/>
          <p:nvPr/>
        </p:nvCxnSpPr>
        <p:spPr>
          <a:xfrm>
            <a:off x="1586636" y="4560048"/>
            <a:ext cx="103402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5460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891153" y="1185621"/>
            <a:ext cx="5439906" cy="2156548"/>
            <a:chOff x="1149210" y="1676400"/>
            <a:chExt cx="7067357" cy="3505200"/>
          </a:xfrm>
        </p:grpSpPr>
        <p:sp>
          <p:nvSpPr>
            <p:cNvPr id="9" name="TextBox 8"/>
            <p:cNvSpPr txBox="1"/>
            <p:nvPr/>
          </p:nvSpPr>
          <p:spPr>
            <a:xfrm>
              <a:off x="3431070" y="1676400"/>
              <a:ext cx="2389439" cy="116839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Positive </a:t>
              </a:r>
            </a:p>
          </p:txBody>
        </p:sp>
        <p:sp>
          <p:nvSpPr>
            <p:cNvPr id="10" name="TextBox 9"/>
            <p:cNvSpPr txBox="1"/>
            <p:nvPr/>
          </p:nvSpPr>
          <p:spPr>
            <a:xfrm>
              <a:off x="5712930" y="1676400"/>
              <a:ext cx="2503637" cy="116839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1" name="TextBox 10"/>
            <p:cNvSpPr txBox="1"/>
            <p:nvPr/>
          </p:nvSpPr>
          <p:spPr>
            <a:xfrm>
              <a:off x="1149210" y="1676400"/>
              <a:ext cx="2281860" cy="1168400"/>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2" name="TextBox 11"/>
            <p:cNvSpPr txBox="1"/>
            <p:nvPr/>
          </p:nvSpPr>
          <p:spPr>
            <a:xfrm>
              <a:off x="3431070" y="2844799"/>
              <a:ext cx="2389439"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3" name="TextBox 12"/>
            <p:cNvSpPr txBox="1"/>
            <p:nvPr/>
          </p:nvSpPr>
          <p:spPr>
            <a:xfrm>
              <a:off x="5820510" y="2844799"/>
              <a:ext cx="2396057"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4" name="TextBox 13"/>
            <p:cNvSpPr txBox="1"/>
            <p:nvPr/>
          </p:nvSpPr>
          <p:spPr>
            <a:xfrm>
              <a:off x="1970338" y="2844799"/>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Positive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5" name="TextBox 14"/>
            <p:cNvSpPr txBox="1"/>
            <p:nvPr/>
          </p:nvSpPr>
          <p:spPr>
            <a:xfrm>
              <a:off x="3431070" y="4013201"/>
              <a:ext cx="2389439"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6" name="TextBox 15"/>
            <p:cNvSpPr txBox="1"/>
            <p:nvPr/>
          </p:nvSpPr>
          <p:spPr>
            <a:xfrm>
              <a:off x="5820510" y="4013201"/>
              <a:ext cx="2396057"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7" name="TextBox 16"/>
            <p:cNvSpPr txBox="1"/>
            <p:nvPr/>
          </p:nvSpPr>
          <p:spPr>
            <a:xfrm>
              <a:off x="1970338" y="4013201"/>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grpSp>
      <p:sp>
        <p:nvSpPr>
          <p:cNvPr id="19" name="object 2"/>
          <p:cNvSpPr txBox="1">
            <a:spLocks noGrp="1"/>
          </p:cNvSpPr>
          <p:nvPr>
            <p:ph type="title" idx="4294967295"/>
          </p:nvPr>
        </p:nvSpPr>
        <p:spPr>
          <a:xfrm>
            <a:off x="0" y="319088"/>
            <a:ext cx="6042025" cy="346075"/>
          </a:xfrm>
          <a:prstGeom prst="rect">
            <a:avLst/>
          </a:prstGeom>
        </p:spPr>
        <p:txBody>
          <a:bodyPr vert="horz" wrap="square" lIns="0" tIns="0" rIns="0" bIns="0" rtlCol="0" anchor="t" anchorCtr="0">
            <a:spAutoFit/>
          </a:bodyPr>
          <a:lstStyle/>
          <a:p>
            <a:pPr marL="9525"/>
            <a:r>
              <a:rPr sz="2250" b="1" dirty="0">
                <a:solidFill>
                  <a:schemeClr val="tx1"/>
                </a:solidFill>
                <a:latin typeface="Avenir Book" charset="0"/>
                <a:ea typeface="Avenir Book" charset="0"/>
                <a:cs typeface="Avenir Book" charset="0"/>
              </a:rPr>
              <a:t>C</a:t>
            </a:r>
            <a:r>
              <a:rPr sz="2250" b="1" spc="-15" dirty="0">
                <a:solidFill>
                  <a:schemeClr val="tx1"/>
                </a:solidFill>
                <a:latin typeface="Avenir Book" charset="0"/>
                <a:ea typeface="Avenir Book" charset="0"/>
                <a:cs typeface="Avenir Book" charset="0"/>
              </a:rPr>
              <a:t>onf</a:t>
            </a:r>
            <a:r>
              <a:rPr sz="2250" b="1" spc="-11" dirty="0">
                <a:solidFill>
                  <a:schemeClr val="tx1"/>
                </a:solidFill>
                <a:latin typeface="Avenir Book" charset="0"/>
                <a:ea typeface="Avenir Book" charset="0"/>
                <a:cs typeface="Avenir Book" charset="0"/>
              </a:rPr>
              <a:t>usion </a:t>
            </a:r>
            <a:r>
              <a:rPr sz="2250" b="1" spc="-15" dirty="0">
                <a:solidFill>
                  <a:schemeClr val="tx1"/>
                </a:solidFill>
                <a:latin typeface="Avenir Book" charset="0"/>
                <a:ea typeface="Avenir Book" charset="0"/>
                <a:cs typeface="Avenir Book" charset="0"/>
              </a:rPr>
              <a:t>Matr</a:t>
            </a:r>
            <a:r>
              <a:rPr sz="2250" b="1" spc="-8" dirty="0">
                <a:solidFill>
                  <a:schemeClr val="tx1"/>
                </a:solidFill>
                <a:latin typeface="Avenir Book" charset="0"/>
                <a:ea typeface="Avenir Book" charset="0"/>
                <a:cs typeface="Avenir Book" charset="0"/>
              </a:rPr>
              <a:t>ix</a:t>
            </a:r>
            <a:endParaRPr sz="2250" dirty="0">
              <a:solidFill>
                <a:schemeClr val="tx1"/>
              </a:solidFill>
              <a:latin typeface="Avenir Book" charset="0"/>
              <a:ea typeface="Avenir Book" charset="0"/>
              <a:cs typeface="Avenir Book" charset="0"/>
            </a:endParaRPr>
          </a:p>
        </p:txBody>
      </p:sp>
      <p:sp>
        <p:nvSpPr>
          <p:cNvPr id="21"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Error Measurements</a:t>
            </a:r>
          </a:p>
        </p:txBody>
      </p:sp>
      <p:sp>
        <p:nvSpPr>
          <p:cNvPr id="26" name="object 4"/>
          <p:cNvSpPr txBox="1"/>
          <p:nvPr/>
        </p:nvSpPr>
        <p:spPr>
          <a:xfrm>
            <a:off x="398352" y="3664014"/>
            <a:ext cx="1096991" cy="369332"/>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a:ln>
                  <a:noFill/>
                </a:ln>
                <a:solidFill>
                  <a:srgbClr val="212121"/>
                </a:solidFill>
                <a:effectLst/>
                <a:uLnTx/>
                <a:uFillTx/>
                <a:latin typeface="Avenir Book" charset="0"/>
                <a:ea typeface="Avenir Book" charset="0"/>
                <a:cs typeface="Avenir Book" charset="0"/>
                <a:sym typeface="Arial"/>
              </a:rPr>
              <a:t>Accuracy =</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27" name="object 4"/>
          <p:cNvSpPr txBox="1"/>
          <p:nvPr/>
        </p:nvSpPr>
        <p:spPr>
          <a:xfrm>
            <a:off x="1578888" y="3553104"/>
            <a:ext cx="1847688"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a:ln>
                  <a:noFill/>
                </a:ln>
                <a:solidFill>
                  <a:srgbClr val="212121"/>
                </a:solidFill>
                <a:effectLst/>
                <a:uLnTx/>
                <a:uFillTx/>
                <a:latin typeface="Avenir Book" charset="0"/>
                <a:ea typeface="Avenir Book" charset="0"/>
                <a:cs typeface="Avenir Book" charset="0"/>
                <a:sym typeface="Arial"/>
              </a:rPr>
              <a:t>TP + TN</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28" name="object 4"/>
          <p:cNvSpPr txBox="1"/>
          <p:nvPr/>
        </p:nvSpPr>
        <p:spPr>
          <a:xfrm>
            <a:off x="1578887" y="3848680"/>
            <a:ext cx="1847689"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 + FN + FP + TN</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3" name="Straight Connector 2"/>
          <p:cNvCxnSpPr/>
          <p:nvPr/>
        </p:nvCxnSpPr>
        <p:spPr>
          <a:xfrm>
            <a:off x="1586636" y="3882354"/>
            <a:ext cx="18476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object 4"/>
          <p:cNvSpPr txBox="1"/>
          <p:nvPr/>
        </p:nvSpPr>
        <p:spPr>
          <a:xfrm>
            <a:off x="398352" y="4341708"/>
            <a:ext cx="1096991" cy="369332"/>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Precision =</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0" name="object 4"/>
          <p:cNvSpPr txBox="1"/>
          <p:nvPr/>
        </p:nvSpPr>
        <p:spPr>
          <a:xfrm>
            <a:off x="1578888" y="4230798"/>
            <a:ext cx="1034027"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1" name="object 4"/>
          <p:cNvSpPr txBox="1"/>
          <p:nvPr/>
        </p:nvSpPr>
        <p:spPr>
          <a:xfrm>
            <a:off x="1578888" y="4526374"/>
            <a:ext cx="1034028"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 + FP</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32" name="Straight Connector 31"/>
          <p:cNvCxnSpPr/>
          <p:nvPr/>
        </p:nvCxnSpPr>
        <p:spPr>
          <a:xfrm>
            <a:off x="1586636" y="4560048"/>
            <a:ext cx="103402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object 4"/>
          <p:cNvSpPr txBox="1"/>
          <p:nvPr/>
        </p:nvSpPr>
        <p:spPr>
          <a:xfrm>
            <a:off x="3993340" y="4341708"/>
            <a:ext cx="1148087" cy="369332"/>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Specificity =</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4" name="object 4"/>
          <p:cNvSpPr txBox="1"/>
          <p:nvPr/>
        </p:nvSpPr>
        <p:spPr>
          <a:xfrm>
            <a:off x="5173876" y="4230798"/>
            <a:ext cx="1007388"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TN</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5" name="object 4"/>
          <p:cNvSpPr txBox="1"/>
          <p:nvPr/>
        </p:nvSpPr>
        <p:spPr>
          <a:xfrm>
            <a:off x="5173875" y="4526374"/>
            <a:ext cx="1007389"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FP + TN</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36" name="Straight Connector 35"/>
          <p:cNvCxnSpPr/>
          <p:nvPr/>
        </p:nvCxnSpPr>
        <p:spPr>
          <a:xfrm>
            <a:off x="5181624" y="4560048"/>
            <a:ext cx="10073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object 4"/>
          <p:cNvSpPr txBox="1"/>
          <p:nvPr/>
        </p:nvSpPr>
        <p:spPr>
          <a:xfrm>
            <a:off x="3921422" y="3733200"/>
            <a:ext cx="1096991" cy="492443"/>
          </a:xfrm>
          <a:prstGeom prst="rect">
            <a:avLst/>
          </a:prstGeom>
        </p:spPr>
        <p:txBody>
          <a:bodyPr vert="horz" wrap="square" lIns="0" tIns="0" rIns="0" bIns="0" rtlCol="0">
            <a:spAutoFit/>
          </a:bodyPr>
          <a:lstStyle/>
          <a:p>
            <a:pPr marL="9525"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Recall or Sensitivity</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8" name="object 4"/>
          <p:cNvSpPr txBox="1"/>
          <p:nvPr/>
        </p:nvSpPr>
        <p:spPr>
          <a:xfrm>
            <a:off x="5173876" y="3622290"/>
            <a:ext cx="923844"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9" name="object 4"/>
          <p:cNvSpPr txBox="1"/>
          <p:nvPr/>
        </p:nvSpPr>
        <p:spPr>
          <a:xfrm>
            <a:off x="5173875" y="3917866"/>
            <a:ext cx="923845"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 </a:t>
            </a:r>
            <a:r>
              <a:rPr kumimoji="0" lang="en-US" sz="1600" b="0" i="0" u="none" strike="noStrike" kern="0" cap="none" spc="-11" normalizeH="0" baseline="0" noProof="0">
                <a:ln>
                  <a:noFill/>
                </a:ln>
                <a:solidFill>
                  <a:srgbClr val="212121"/>
                </a:solidFill>
                <a:effectLst/>
                <a:uLnTx/>
                <a:uFillTx/>
                <a:latin typeface="Avenir Book" charset="0"/>
                <a:ea typeface="Avenir Book" charset="0"/>
                <a:cs typeface="Avenir Book" charset="0"/>
                <a:sym typeface="Arial"/>
              </a:rPr>
              <a:t>+ FN</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40" name="Straight Connector 39"/>
          <p:cNvCxnSpPr/>
          <p:nvPr/>
        </p:nvCxnSpPr>
        <p:spPr>
          <a:xfrm>
            <a:off x="5181624" y="3951540"/>
            <a:ext cx="92384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object 4"/>
          <p:cNvSpPr txBox="1"/>
          <p:nvPr/>
        </p:nvSpPr>
        <p:spPr>
          <a:xfrm>
            <a:off x="4953159" y="3733200"/>
            <a:ext cx="188268" cy="369332"/>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Tree>
    <p:extLst>
      <p:ext uri="{BB962C8B-B14F-4D97-AF65-F5344CB8AC3E}">
        <p14:creationId xmlns:p14="http://schemas.microsoft.com/office/powerpoint/2010/main" val="5797391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891153" y="1185621"/>
            <a:ext cx="5439906" cy="2156548"/>
            <a:chOff x="1149210" y="1676400"/>
            <a:chExt cx="7067357" cy="3505200"/>
          </a:xfrm>
        </p:grpSpPr>
        <p:sp>
          <p:nvSpPr>
            <p:cNvPr id="9" name="TextBox 8"/>
            <p:cNvSpPr txBox="1"/>
            <p:nvPr/>
          </p:nvSpPr>
          <p:spPr>
            <a:xfrm>
              <a:off x="3431070" y="1676400"/>
              <a:ext cx="2389439" cy="116839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Positive </a:t>
              </a:r>
            </a:p>
          </p:txBody>
        </p:sp>
        <p:sp>
          <p:nvSpPr>
            <p:cNvPr id="10" name="TextBox 9"/>
            <p:cNvSpPr txBox="1"/>
            <p:nvPr/>
          </p:nvSpPr>
          <p:spPr>
            <a:xfrm>
              <a:off x="5712930" y="1676400"/>
              <a:ext cx="2503637" cy="116839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1" name="TextBox 10"/>
            <p:cNvSpPr txBox="1"/>
            <p:nvPr/>
          </p:nvSpPr>
          <p:spPr>
            <a:xfrm>
              <a:off x="1149210" y="1676400"/>
              <a:ext cx="2281860" cy="1168400"/>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2" name="TextBox 11"/>
            <p:cNvSpPr txBox="1"/>
            <p:nvPr/>
          </p:nvSpPr>
          <p:spPr>
            <a:xfrm>
              <a:off x="3431070" y="2844799"/>
              <a:ext cx="2389439"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3" name="TextBox 12"/>
            <p:cNvSpPr txBox="1"/>
            <p:nvPr/>
          </p:nvSpPr>
          <p:spPr>
            <a:xfrm>
              <a:off x="5820510" y="2844799"/>
              <a:ext cx="2396057"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4" name="TextBox 13"/>
            <p:cNvSpPr txBox="1"/>
            <p:nvPr/>
          </p:nvSpPr>
          <p:spPr>
            <a:xfrm>
              <a:off x="1970338" y="2844799"/>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Positive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5" name="TextBox 14"/>
            <p:cNvSpPr txBox="1"/>
            <p:nvPr/>
          </p:nvSpPr>
          <p:spPr>
            <a:xfrm>
              <a:off x="3431070" y="4013201"/>
              <a:ext cx="2389439"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6" name="TextBox 15"/>
            <p:cNvSpPr txBox="1"/>
            <p:nvPr/>
          </p:nvSpPr>
          <p:spPr>
            <a:xfrm>
              <a:off x="5820510" y="4013201"/>
              <a:ext cx="2396057"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7" name="TextBox 16"/>
            <p:cNvSpPr txBox="1"/>
            <p:nvPr/>
          </p:nvSpPr>
          <p:spPr>
            <a:xfrm>
              <a:off x="1970338" y="4013201"/>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grpSp>
      <p:sp>
        <p:nvSpPr>
          <p:cNvPr id="19" name="object 2"/>
          <p:cNvSpPr txBox="1">
            <a:spLocks noGrp="1"/>
          </p:cNvSpPr>
          <p:nvPr>
            <p:ph type="title" idx="4294967295"/>
          </p:nvPr>
        </p:nvSpPr>
        <p:spPr>
          <a:xfrm>
            <a:off x="0" y="319088"/>
            <a:ext cx="6042025" cy="346075"/>
          </a:xfrm>
          <a:prstGeom prst="rect">
            <a:avLst/>
          </a:prstGeom>
        </p:spPr>
        <p:txBody>
          <a:bodyPr vert="horz" wrap="square" lIns="0" tIns="0" rIns="0" bIns="0" rtlCol="0" anchor="t" anchorCtr="0">
            <a:spAutoFit/>
          </a:bodyPr>
          <a:lstStyle/>
          <a:p>
            <a:pPr marL="9525"/>
            <a:r>
              <a:rPr sz="2250" b="1" dirty="0">
                <a:solidFill>
                  <a:schemeClr val="tx1"/>
                </a:solidFill>
                <a:latin typeface="Avenir Book" charset="0"/>
                <a:ea typeface="Avenir Book" charset="0"/>
                <a:cs typeface="Avenir Book" charset="0"/>
              </a:rPr>
              <a:t>C</a:t>
            </a:r>
            <a:r>
              <a:rPr sz="2250" b="1" spc="-15" dirty="0">
                <a:solidFill>
                  <a:schemeClr val="tx1"/>
                </a:solidFill>
                <a:latin typeface="Avenir Book" charset="0"/>
                <a:ea typeface="Avenir Book" charset="0"/>
                <a:cs typeface="Avenir Book" charset="0"/>
              </a:rPr>
              <a:t>onf</a:t>
            </a:r>
            <a:r>
              <a:rPr sz="2250" b="1" spc="-11" dirty="0">
                <a:solidFill>
                  <a:schemeClr val="tx1"/>
                </a:solidFill>
                <a:latin typeface="Avenir Book" charset="0"/>
                <a:ea typeface="Avenir Book" charset="0"/>
                <a:cs typeface="Avenir Book" charset="0"/>
              </a:rPr>
              <a:t>usion </a:t>
            </a:r>
            <a:r>
              <a:rPr sz="2250" b="1" spc="-15" dirty="0">
                <a:solidFill>
                  <a:schemeClr val="tx1"/>
                </a:solidFill>
                <a:latin typeface="Avenir Book" charset="0"/>
                <a:ea typeface="Avenir Book" charset="0"/>
                <a:cs typeface="Avenir Book" charset="0"/>
              </a:rPr>
              <a:t>Matr</a:t>
            </a:r>
            <a:r>
              <a:rPr sz="2250" b="1" spc="-8" dirty="0">
                <a:solidFill>
                  <a:schemeClr val="tx1"/>
                </a:solidFill>
                <a:latin typeface="Avenir Book" charset="0"/>
                <a:ea typeface="Avenir Book" charset="0"/>
                <a:cs typeface="Avenir Book" charset="0"/>
              </a:rPr>
              <a:t>ix</a:t>
            </a:r>
            <a:endParaRPr sz="2250" dirty="0">
              <a:solidFill>
                <a:schemeClr val="tx1"/>
              </a:solidFill>
              <a:latin typeface="Avenir Book" charset="0"/>
              <a:ea typeface="Avenir Book" charset="0"/>
              <a:cs typeface="Avenir Book" charset="0"/>
            </a:endParaRPr>
          </a:p>
        </p:txBody>
      </p:sp>
      <p:sp>
        <p:nvSpPr>
          <p:cNvPr id="21"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Error Measurements</a:t>
            </a:r>
          </a:p>
        </p:txBody>
      </p:sp>
      <p:sp>
        <p:nvSpPr>
          <p:cNvPr id="26" name="object 4"/>
          <p:cNvSpPr txBox="1"/>
          <p:nvPr/>
        </p:nvSpPr>
        <p:spPr>
          <a:xfrm>
            <a:off x="398352" y="3664014"/>
            <a:ext cx="1096991" cy="369332"/>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a:ln>
                  <a:noFill/>
                </a:ln>
                <a:solidFill>
                  <a:srgbClr val="212121"/>
                </a:solidFill>
                <a:effectLst/>
                <a:uLnTx/>
                <a:uFillTx/>
                <a:latin typeface="Avenir Book" charset="0"/>
                <a:ea typeface="Avenir Book" charset="0"/>
                <a:cs typeface="Avenir Book" charset="0"/>
                <a:sym typeface="Arial"/>
              </a:rPr>
              <a:t>Accuracy =</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27" name="object 4"/>
          <p:cNvSpPr txBox="1"/>
          <p:nvPr/>
        </p:nvSpPr>
        <p:spPr>
          <a:xfrm>
            <a:off x="1578888" y="3553104"/>
            <a:ext cx="1847688"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a:ln>
                  <a:noFill/>
                </a:ln>
                <a:solidFill>
                  <a:srgbClr val="212121"/>
                </a:solidFill>
                <a:effectLst/>
                <a:uLnTx/>
                <a:uFillTx/>
                <a:latin typeface="Avenir Book" charset="0"/>
                <a:ea typeface="Avenir Book" charset="0"/>
                <a:cs typeface="Avenir Book" charset="0"/>
                <a:sym typeface="Arial"/>
              </a:rPr>
              <a:t>TP + TN</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28" name="object 4"/>
          <p:cNvSpPr txBox="1"/>
          <p:nvPr/>
        </p:nvSpPr>
        <p:spPr>
          <a:xfrm>
            <a:off x="1578887" y="3848680"/>
            <a:ext cx="1847689"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 + FN + FP + TN</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3" name="Straight Connector 2"/>
          <p:cNvCxnSpPr/>
          <p:nvPr/>
        </p:nvCxnSpPr>
        <p:spPr>
          <a:xfrm>
            <a:off x="1586636" y="3882354"/>
            <a:ext cx="18476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object 4"/>
          <p:cNvSpPr txBox="1"/>
          <p:nvPr/>
        </p:nvSpPr>
        <p:spPr>
          <a:xfrm>
            <a:off x="398352" y="4341708"/>
            <a:ext cx="1096991" cy="369332"/>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Precision =</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0" name="object 4"/>
          <p:cNvSpPr txBox="1"/>
          <p:nvPr/>
        </p:nvSpPr>
        <p:spPr>
          <a:xfrm>
            <a:off x="1578888" y="4230798"/>
            <a:ext cx="1034027"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1" name="object 4"/>
          <p:cNvSpPr txBox="1"/>
          <p:nvPr/>
        </p:nvSpPr>
        <p:spPr>
          <a:xfrm>
            <a:off x="1578888" y="4526374"/>
            <a:ext cx="1034028"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 + FP</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32" name="Straight Connector 31"/>
          <p:cNvCxnSpPr/>
          <p:nvPr/>
        </p:nvCxnSpPr>
        <p:spPr>
          <a:xfrm>
            <a:off x="1586636" y="4560048"/>
            <a:ext cx="103402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object 4"/>
          <p:cNvSpPr txBox="1"/>
          <p:nvPr/>
        </p:nvSpPr>
        <p:spPr>
          <a:xfrm>
            <a:off x="3993340" y="4341708"/>
            <a:ext cx="1148087" cy="369332"/>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Specificity =</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4" name="object 4"/>
          <p:cNvSpPr txBox="1"/>
          <p:nvPr/>
        </p:nvSpPr>
        <p:spPr>
          <a:xfrm>
            <a:off x="5173876" y="4230798"/>
            <a:ext cx="1007388"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TN</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5" name="object 4"/>
          <p:cNvSpPr txBox="1"/>
          <p:nvPr/>
        </p:nvSpPr>
        <p:spPr>
          <a:xfrm>
            <a:off x="5173875" y="4526374"/>
            <a:ext cx="1007389"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FP + TN</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36" name="Straight Connector 35"/>
          <p:cNvCxnSpPr/>
          <p:nvPr/>
        </p:nvCxnSpPr>
        <p:spPr>
          <a:xfrm>
            <a:off x="5181624" y="4560048"/>
            <a:ext cx="10073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object 4"/>
          <p:cNvSpPr txBox="1"/>
          <p:nvPr/>
        </p:nvSpPr>
        <p:spPr>
          <a:xfrm>
            <a:off x="3921422" y="3733200"/>
            <a:ext cx="1096991" cy="492443"/>
          </a:xfrm>
          <a:prstGeom prst="rect">
            <a:avLst/>
          </a:prstGeom>
        </p:spPr>
        <p:txBody>
          <a:bodyPr vert="horz" wrap="square" lIns="0" tIns="0" rIns="0" bIns="0" rtlCol="0">
            <a:spAutoFit/>
          </a:bodyPr>
          <a:lstStyle/>
          <a:p>
            <a:pPr marL="9525"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Recall or Sensitivity</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8" name="object 4"/>
          <p:cNvSpPr txBox="1"/>
          <p:nvPr/>
        </p:nvSpPr>
        <p:spPr>
          <a:xfrm>
            <a:off x="5173876" y="3622290"/>
            <a:ext cx="923844"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9" name="object 4"/>
          <p:cNvSpPr txBox="1"/>
          <p:nvPr/>
        </p:nvSpPr>
        <p:spPr>
          <a:xfrm>
            <a:off x="5173875" y="3917866"/>
            <a:ext cx="923845"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 </a:t>
            </a:r>
            <a:r>
              <a:rPr kumimoji="0" lang="en-US" sz="1600" b="0" i="0" u="none" strike="noStrike" kern="0" cap="none" spc="-11" normalizeH="0" baseline="0" noProof="0">
                <a:ln>
                  <a:noFill/>
                </a:ln>
                <a:solidFill>
                  <a:srgbClr val="212121"/>
                </a:solidFill>
                <a:effectLst/>
                <a:uLnTx/>
                <a:uFillTx/>
                <a:latin typeface="Avenir Book" charset="0"/>
                <a:ea typeface="Avenir Book" charset="0"/>
                <a:cs typeface="Avenir Book" charset="0"/>
                <a:sym typeface="Arial"/>
              </a:rPr>
              <a:t>+ FN</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40" name="Straight Connector 39"/>
          <p:cNvCxnSpPr/>
          <p:nvPr/>
        </p:nvCxnSpPr>
        <p:spPr>
          <a:xfrm>
            <a:off x="5181624" y="3951540"/>
            <a:ext cx="92384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object 4"/>
          <p:cNvSpPr txBox="1"/>
          <p:nvPr/>
        </p:nvSpPr>
        <p:spPr>
          <a:xfrm>
            <a:off x="4953159" y="3733200"/>
            <a:ext cx="188268" cy="369332"/>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42" name="object 4"/>
          <p:cNvSpPr txBox="1"/>
          <p:nvPr/>
        </p:nvSpPr>
        <p:spPr>
          <a:xfrm>
            <a:off x="6331059" y="4008523"/>
            <a:ext cx="674175" cy="369332"/>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F1 = 2</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43" name="object 4"/>
          <p:cNvSpPr txBox="1"/>
          <p:nvPr/>
        </p:nvSpPr>
        <p:spPr>
          <a:xfrm>
            <a:off x="7005234" y="3861495"/>
            <a:ext cx="1624444"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Precision </a:t>
            </a:r>
            <a:r>
              <a:rPr kumimoji="0" lang="en-US" sz="1600" b="0" i="0" u="none" strike="noStrike" kern="0" cap="none" spc="-11" normalizeH="0" baseline="0" noProof="0">
                <a:ln>
                  <a:noFill/>
                </a:ln>
                <a:solidFill>
                  <a:srgbClr val="212121"/>
                </a:solidFill>
                <a:effectLst/>
                <a:uLnTx/>
                <a:uFillTx/>
                <a:latin typeface="Avenir Book" charset="0"/>
                <a:ea typeface="Avenir Book" charset="0"/>
                <a:cs typeface="Avenir Book" charset="0"/>
                <a:sym typeface="Arial"/>
              </a:rPr>
              <a:t>* Recall</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44" name="object 4"/>
          <p:cNvSpPr txBox="1"/>
          <p:nvPr/>
        </p:nvSpPr>
        <p:spPr>
          <a:xfrm>
            <a:off x="6978112" y="4157071"/>
            <a:ext cx="1678688"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Precision </a:t>
            </a:r>
            <a:r>
              <a:rPr kumimoji="0" lang="en-US" sz="1600" b="0" i="0" u="none" strike="noStrike" kern="0" cap="none" spc="-11" normalizeH="0" baseline="0" noProof="0">
                <a:ln>
                  <a:noFill/>
                </a:ln>
                <a:solidFill>
                  <a:srgbClr val="212121"/>
                </a:solidFill>
                <a:effectLst/>
                <a:uLnTx/>
                <a:uFillTx/>
                <a:latin typeface="Avenir Book" charset="0"/>
                <a:ea typeface="Avenir Book" charset="0"/>
                <a:cs typeface="Avenir Book" charset="0"/>
                <a:sym typeface="Arial"/>
              </a:rPr>
              <a:t>+ Recall</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45" name="Straight Connector 44"/>
          <p:cNvCxnSpPr/>
          <p:nvPr/>
        </p:nvCxnSpPr>
        <p:spPr>
          <a:xfrm>
            <a:off x="6981986" y="4190745"/>
            <a:ext cx="167094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275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3052053" y="1131408"/>
            <a:ext cx="2876550" cy="2552700"/>
          </a:xfrm>
          <a:custGeom>
            <a:avLst/>
            <a:gdLst>
              <a:gd name="connsiteX0" fmla="*/ 0 w 3835400"/>
              <a:gd name="connsiteY0" fmla="*/ 0 h 3403600"/>
              <a:gd name="connsiteX1" fmla="*/ 0 w 3835400"/>
              <a:gd name="connsiteY1" fmla="*/ 3403600 h 3403600"/>
              <a:gd name="connsiteX2" fmla="*/ 3835400 w 3835400"/>
              <a:gd name="connsiteY2" fmla="*/ 3403600 h 3403600"/>
            </a:gdLst>
            <a:ahLst/>
            <a:cxnLst>
              <a:cxn ang="0">
                <a:pos x="connsiteX0" y="connsiteY0"/>
              </a:cxn>
              <a:cxn ang="0">
                <a:pos x="connsiteX1" y="connsiteY1"/>
              </a:cxn>
              <a:cxn ang="0">
                <a:pos x="connsiteX2" y="connsiteY2"/>
              </a:cxn>
            </a:cxnLst>
            <a:rect l="l" t="t" r="r" b="b"/>
            <a:pathLst>
              <a:path w="3835400" h="3403600">
                <a:moveTo>
                  <a:pt x="0" y="0"/>
                </a:moveTo>
                <a:lnTo>
                  <a:pt x="0" y="3403600"/>
                </a:lnTo>
                <a:lnTo>
                  <a:pt x="3835400" y="340360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w="9525">
                <a:solidFill>
                  <a:sysClr val="windowText" lastClr="000000"/>
                </a:solidFill>
              </a:ln>
              <a:solidFill>
                <a:srgbClr val="FFFFFF"/>
              </a:solidFill>
              <a:effectLst/>
              <a:uLnTx/>
              <a:uFillTx/>
              <a:latin typeface="Avenir Book" charset="0"/>
              <a:ea typeface="Avenir Book" charset="0"/>
              <a:cs typeface="Avenir Book" charset="0"/>
              <a:sym typeface="Arial"/>
            </a:endParaRPr>
          </a:p>
        </p:txBody>
      </p:sp>
      <p:sp>
        <p:nvSpPr>
          <p:cNvPr id="7" name="Freeform 6"/>
          <p:cNvSpPr/>
          <p:nvPr/>
        </p:nvSpPr>
        <p:spPr>
          <a:xfrm>
            <a:off x="3059197" y="1126646"/>
            <a:ext cx="2878931" cy="2550319"/>
          </a:xfrm>
          <a:custGeom>
            <a:avLst/>
            <a:gdLst>
              <a:gd name="connsiteX0" fmla="*/ 0 w 3838575"/>
              <a:gd name="connsiteY0" fmla="*/ 3400425 h 3400425"/>
              <a:gd name="connsiteX1" fmla="*/ 3838575 w 3838575"/>
              <a:gd name="connsiteY1" fmla="*/ 0 h 3400425"/>
            </a:gdLst>
            <a:ahLst/>
            <a:cxnLst>
              <a:cxn ang="0">
                <a:pos x="connsiteX0" y="connsiteY0"/>
              </a:cxn>
              <a:cxn ang="0">
                <a:pos x="connsiteX1" y="connsiteY1"/>
              </a:cxn>
            </a:cxnLst>
            <a:rect l="l" t="t" r="r" b="b"/>
            <a:pathLst>
              <a:path w="3838575" h="3400425">
                <a:moveTo>
                  <a:pt x="0" y="3400425"/>
                </a:moveTo>
                <a:lnTo>
                  <a:pt x="3838575" y="0"/>
                </a:lnTo>
              </a:path>
            </a:pathLst>
          </a:custGeom>
          <a:ln w="19050">
            <a:solidFill>
              <a:srgbClr val="01189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FFFFFF"/>
              </a:solidFill>
              <a:effectLst/>
              <a:uLnTx/>
              <a:uFillTx/>
              <a:latin typeface="Avenir Book" charset="0"/>
              <a:ea typeface="Avenir Book" charset="0"/>
              <a:cs typeface="Avenir Book" charset="0"/>
              <a:sym typeface="Arial"/>
            </a:endParaRPr>
          </a:p>
        </p:txBody>
      </p:sp>
      <p:sp>
        <p:nvSpPr>
          <p:cNvPr id="24" name="Diamond 23"/>
          <p:cNvSpPr/>
          <p:nvPr/>
        </p:nvSpPr>
        <p:spPr>
          <a:xfrm>
            <a:off x="5447528" y="2938480"/>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29" name="Diamond 28"/>
          <p:cNvSpPr/>
          <p:nvPr/>
        </p:nvSpPr>
        <p:spPr>
          <a:xfrm>
            <a:off x="3285191" y="1967293"/>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38" name="TextBox 37"/>
          <p:cNvSpPr txBox="1"/>
          <p:nvPr/>
        </p:nvSpPr>
        <p:spPr>
          <a:xfrm>
            <a:off x="4594379" y="2324376"/>
            <a:ext cx="573875"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11893"/>
                </a:solidFill>
                <a:effectLst/>
                <a:uLnTx/>
                <a:uFillTx/>
                <a:latin typeface="Avenir Book" charset="0"/>
                <a:ea typeface="Avenir Book" charset="0"/>
                <a:cs typeface="Avenir Book" charset="0"/>
                <a:sym typeface="Arial"/>
              </a:rPr>
              <a:t>Random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11893"/>
                </a:solidFill>
                <a:effectLst/>
                <a:uLnTx/>
                <a:uFillTx/>
                <a:latin typeface="Avenir Book" charset="0"/>
                <a:ea typeface="Avenir Book" charset="0"/>
                <a:cs typeface="Avenir Book" charset="0"/>
                <a:sym typeface="Arial"/>
              </a:rPr>
              <a:t>Guess</a:t>
            </a:r>
          </a:p>
        </p:txBody>
      </p:sp>
      <p:sp>
        <p:nvSpPr>
          <p:cNvPr id="39" name="TextBox 38"/>
          <p:cNvSpPr txBox="1"/>
          <p:nvPr/>
        </p:nvSpPr>
        <p:spPr>
          <a:xfrm>
            <a:off x="5188699" y="3243981"/>
            <a:ext cx="439224"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Worse</a:t>
            </a:r>
          </a:p>
        </p:txBody>
      </p:sp>
      <p:sp>
        <p:nvSpPr>
          <p:cNvPr id="40" name="TextBox 39"/>
          <p:cNvSpPr txBox="1"/>
          <p:nvPr/>
        </p:nvSpPr>
        <p:spPr>
          <a:xfrm>
            <a:off x="3758301" y="1755347"/>
            <a:ext cx="419988"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C00000"/>
                </a:solidFill>
                <a:effectLst/>
                <a:uLnTx/>
                <a:uFillTx/>
                <a:latin typeface="Avenir Book" charset="0"/>
                <a:ea typeface="Avenir Book" charset="0"/>
                <a:cs typeface="Avenir Book" charset="0"/>
                <a:sym typeface="Arial"/>
              </a:rPr>
              <a:t>Better</a:t>
            </a:r>
          </a:p>
        </p:txBody>
      </p:sp>
      <p:sp>
        <p:nvSpPr>
          <p:cNvPr id="43" name="TextBox 42"/>
          <p:cNvSpPr txBox="1"/>
          <p:nvPr/>
        </p:nvSpPr>
        <p:spPr>
          <a:xfrm>
            <a:off x="2717776" y="3081712"/>
            <a:ext cx="213200" cy="184666"/>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0.2</a:t>
            </a:r>
          </a:p>
        </p:txBody>
      </p:sp>
      <p:sp>
        <p:nvSpPr>
          <p:cNvPr id="45" name="TextBox 44"/>
          <p:cNvSpPr txBox="1"/>
          <p:nvPr/>
        </p:nvSpPr>
        <p:spPr>
          <a:xfrm>
            <a:off x="2717776" y="2569148"/>
            <a:ext cx="213200" cy="184666"/>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0.4</a:t>
            </a:r>
          </a:p>
        </p:txBody>
      </p:sp>
      <p:sp>
        <p:nvSpPr>
          <p:cNvPr id="47" name="TextBox 46"/>
          <p:cNvSpPr txBox="1"/>
          <p:nvPr/>
        </p:nvSpPr>
        <p:spPr>
          <a:xfrm>
            <a:off x="2717776" y="2058250"/>
            <a:ext cx="213200" cy="184666"/>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0.6</a:t>
            </a:r>
          </a:p>
        </p:txBody>
      </p:sp>
      <p:sp>
        <p:nvSpPr>
          <p:cNvPr id="49" name="TextBox 48"/>
          <p:cNvSpPr txBox="1"/>
          <p:nvPr/>
        </p:nvSpPr>
        <p:spPr>
          <a:xfrm>
            <a:off x="2717776" y="1547470"/>
            <a:ext cx="213200" cy="184666"/>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venir Book" charset="0"/>
                <a:ea typeface="Avenir Book" charset="0"/>
                <a:cs typeface="Avenir Book" charset="0"/>
                <a:sym typeface="Arial"/>
              </a:rPr>
              <a:t>0.8</a:t>
            </a:r>
            <a:endPar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51" name="TextBox 50"/>
          <p:cNvSpPr txBox="1"/>
          <p:nvPr/>
        </p:nvSpPr>
        <p:spPr>
          <a:xfrm>
            <a:off x="2717776" y="1034312"/>
            <a:ext cx="213200" cy="184666"/>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1.0</a:t>
            </a:r>
          </a:p>
        </p:txBody>
      </p:sp>
      <p:sp>
        <p:nvSpPr>
          <p:cNvPr id="54" name="TextBox 53"/>
          <p:cNvSpPr txBox="1"/>
          <p:nvPr/>
        </p:nvSpPr>
        <p:spPr>
          <a:xfrm>
            <a:off x="3517004" y="3726122"/>
            <a:ext cx="213200"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0.2</a:t>
            </a:r>
          </a:p>
        </p:txBody>
      </p:sp>
      <p:sp>
        <p:nvSpPr>
          <p:cNvPr id="56" name="TextBox 55"/>
          <p:cNvSpPr txBox="1"/>
          <p:nvPr/>
        </p:nvSpPr>
        <p:spPr>
          <a:xfrm>
            <a:off x="4090851" y="3726122"/>
            <a:ext cx="213200"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0.4</a:t>
            </a:r>
          </a:p>
        </p:txBody>
      </p:sp>
      <p:sp>
        <p:nvSpPr>
          <p:cNvPr id="58" name="TextBox 57"/>
          <p:cNvSpPr txBox="1"/>
          <p:nvPr/>
        </p:nvSpPr>
        <p:spPr>
          <a:xfrm>
            <a:off x="4668117" y="3726122"/>
            <a:ext cx="213200"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venir Book" charset="0"/>
                <a:ea typeface="Avenir Book" charset="0"/>
                <a:cs typeface="Avenir Book" charset="0"/>
                <a:sym typeface="Arial"/>
              </a:rPr>
              <a:t>0.6</a:t>
            </a:r>
            <a:endPar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60" name="TextBox 59"/>
          <p:cNvSpPr txBox="1"/>
          <p:nvPr/>
        </p:nvSpPr>
        <p:spPr>
          <a:xfrm>
            <a:off x="5252882" y="3726122"/>
            <a:ext cx="213200"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0.8</a:t>
            </a:r>
          </a:p>
        </p:txBody>
      </p:sp>
      <p:sp>
        <p:nvSpPr>
          <p:cNvPr id="62" name="TextBox 61"/>
          <p:cNvSpPr txBox="1"/>
          <p:nvPr/>
        </p:nvSpPr>
        <p:spPr>
          <a:xfrm>
            <a:off x="5819856" y="3726122"/>
            <a:ext cx="213200"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1.0</a:t>
            </a:r>
          </a:p>
        </p:txBody>
      </p:sp>
      <p:cxnSp>
        <p:nvCxnSpPr>
          <p:cNvPr id="64" name="Straight Connector 63"/>
          <p:cNvCxnSpPr/>
          <p:nvPr/>
        </p:nvCxnSpPr>
        <p:spPr>
          <a:xfrm>
            <a:off x="3021693" y="1131408"/>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021693" y="138757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021693" y="1643735"/>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021693" y="1899898"/>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021693" y="215606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021693" y="2412224"/>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021693" y="2668388"/>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021693" y="292455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021693" y="3180714"/>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021693" y="3436879"/>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a:off x="3331831"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a:off x="3619551"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a:off x="3907270"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a:off x="4194990"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6200000">
            <a:off x="4482709"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16200000">
            <a:off x="4770429"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a:off x="5058148"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16200000">
            <a:off x="5345868"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a:off x="5633587"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a:off x="5921304"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018267" y="1060883"/>
            <a:ext cx="2980469" cy="2634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sp>
        <p:nvSpPr>
          <p:cNvPr id="86"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Receiver Operating Characteristic (ROC)</a:t>
            </a:r>
          </a:p>
        </p:txBody>
      </p:sp>
      <p:sp>
        <p:nvSpPr>
          <p:cNvPr id="88" name="Diamond 87"/>
          <p:cNvSpPr/>
          <p:nvPr/>
        </p:nvSpPr>
        <p:spPr>
          <a:xfrm>
            <a:off x="4445979" y="2372557"/>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89" name="Diamond 88"/>
          <p:cNvSpPr/>
          <p:nvPr/>
        </p:nvSpPr>
        <p:spPr>
          <a:xfrm>
            <a:off x="4732309" y="2978997"/>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90" name="Diamond 89"/>
          <p:cNvSpPr/>
          <p:nvPr/>
        </p:nvSpPr>
        <p:spPr>
          <a:xfrm>
            <a:off x="4329468" y="3283957"/>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91" name="Diamond 90"/>
          <p:cNvSpPr/>
          <p:nvPr/>
        </p:nvSpPr>
        <p:spPr>
          <a:xfrm>
            <a:off x="5412782" y="2104703"/>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92" name="Diamond 91"/>
          <p:cNvSpPr/>
          <p:nvPr/>
        </p:nvSpPr>
        <p:spPr>
          <a:xfrm>
            <a:off x="3730204" y="2992356"/>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93" name="Diamond 92"/>
          <p:cNvSpPr/>
          <p:nvPr/>
        </p:nvSpPr>
        <p:spPr>
          <a:xfrm>
            <a:off x="5412782" y="1498631"/>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94" name="Diamond 93"/>
          <p:cNvSpPr/>
          <p:nvPr/>
        </p:nvSpPr>
        <p:spPr>
          <a:xfrm>
            <a:off x="3293914" y="2349559"/>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95" name="Diamond 94"/>
          <p:cNvSpPr/>
          <p:nvPr/>
        </p:nvSpPr>
        <p:spPr>
          <a:xfrm>
            <a:off x="4037754" y="2291549"/>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96" name="Diamond 95"/>
          <p:cNvSpPr/>
          <p:nvPr/>
        </p:nvSpPr>
        <p:spPr>
          <a:xfrm>
            <a:off x="4594379" y="1548037"/>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97" name="Diamond 96"/>
          <p:cNvSpPr/>
          <p:nvPr/>
        </p:nvSpPr>
        <p:spPr>
          <a:xfrm>
            <a:off x="4026556" y="1266896"/>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98" name="object 3"/>
          <p:cNvSpPr txBox="1"/>
          <p:nvPr/>
        </p:nvSpPr>
        <p:spPr>
          <a:xfrm>
            <a:off x="1342755" y="4364780"/>
            <a:ext cx="6526687" cy="346249"/>
          </a:xfrm>
          <a:prstGeom prst="rect">
            <a:avLst/>
          </a:prstGeom>
        </p:spPr>
        <p:txBody>
          <a:bodyPr vert="horz"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Evaluation</a:t>
            </a:r>
            <a:r>
              <a:rPr kumimoji="0" sz="225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 </a:t>
            </a:r>
            <a:r>
              <a:rPr kumimoji="0" sz="2250" b="0" i="0" u="none" strike="noStrike" kern="0" cap="none" spc="-15" normalizeH="0" baseline="0" noProof="0">
                <a:ln>
                  <a:noFill/>
                </a:ln>
                <a:solidFill>
                  <a:srgbClr val="212121"/>
                </a:solidFill>
                <a:effectLst/>
                <a:uLnTx/>
                <a:uFillTx/>
                <a:latin typeface="Avenir Book" charset="0"/>
                <a:ea typeface="Avenir Book" charset="0"/>
                <a:cs typeface="Avenir Book" charset="0"/>
                <a:sym typeface="Arial"/>
              </a:rPr>
              <a:t>o</a:t>
            </a:r>
            <a:r>
              <a:rPr kumimoji="0" sz="22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rPr>
              <a:t>f </a:t>
            </a:r>
            <a:r>
              <a:rPr kumimoji="0" lang="en-US" sz="22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rPr>
              <a:t>model </a:t>
            </a:r>
            <a:r>
              <a:rPr kumimoji="0" lang="en-US" sz="2250" b="0" i="0" u="none" strike="noStrike" kern="0" cap="none" spc="-11" normalizeH="0" baseline="0" noProof="0">
                <a:ln>
                  <a:noFill/>
                </a:ln>
                <a:solidFill>
                  <a:srgbClr val="212121"/>
                </a:solidFill>
                <a:effectLst/>
                <a:uLnTx/>
                <a:uFillTx/>
                <a:latin typeface="Avenir Book" charset="0"/>
                <a:ea typeface="Avenir Book" charset="0"/>
                <a:cs typeface="Avenir Book" charset="0"/>
                <a:sym typeface="Arial"/>
              </a:rPr>
              <a:t>at </a:t>
            </a:r>
            <a:r>
              <a:rPr kumimoji="0" sz="2250" b="0" i="0" u="none" strike="noStrike" kern="0" cap="none" spc="-8" normalizeH="0" baseline="0" noProof="0" dirty="0">
                <a:ln>
                  <a:noFill/>
                </a:ln>
                <a:solidFill>
                  <a:srgbClr val="212121"/>
                </a:solidFill>
                <a:effectLst/>
                <a:uLnTx/>
                <a:uFillTx/>
                <a:latin typeface="Avenir Book" charset="0"/>
                <a:ea typeface="Avenir Book" charset="0"/>
                <a:cs typeface="Avenir Book" charset="0"/>
                <a:sym typeface="Arial"/>
              </a:rPr>
              <a:t>all</a:t>
            </a:r>
            <a:r>
              <a:rPr kumimoji="0" sz="2250" b="0" i="0" u="none" strike="noStrike" kern="0" cap="none" spc="-4" normalizeH="0" baseline="0" noProof="0" dirty="0">
                <a:ln>
                  <a:noFill/>
                </a:ln>
                <a:solidFill>
                  <a:srgbClr val="212121"/>
                </a:solidFill>
                <a:effectLst/>
                <a:uLnTx/>
                <a:uFillTx/>
                <a:latin typeface="Avenir Book" charset="0"/>
                <a:ea typeface="Avenir Book" charset="0"/>
                <a:cs typeface="Avenir Book" charset="0"/>
                <a:sym typeface="Arial"/>
              </a:rPr>
              <a:t> </a:t>
            </a:r>
            <a:r>
              <a:rPr kumimoji="0" sz="225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possibl</a:t>
            </a:r>
            <a:r>
              <a:rPr kumimoji="0" sz="225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e</a:t>
            </a:r>
            <a:r>
              <a:rPr kumimoji="0" sz="225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 </a:t>
            </a:r>
            <a:r>
              <a:rPr kumimoji="0" sz="225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th</a:t>
            </a:r>
            <a:r>
              <a:rPr kumimoji="0" sz="225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r</a:t>
            </a:r>
            <a:r>
              <a:rPr kumimoji="0" sz="225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e</a:t>
            </a:r>
            <a:r>
              <a:rPr kumimoji="0" sz="225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sholds</a:t>
            </a:r>
            <a:endParaRPr kumimoji="0" lang="en-US" sz="225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99" name="Diamond 98"/>
          <p:cNvSpPr/>
          <p:nvPr/>
        </p:nvSpPr>
        <p:spPr>
          <a:xfrm>
            <a:off x="3052053" y="1098303"/>
            <a:ext cx="106194" cy="120675"/>
          </a:xfrm>
          <a:prstGeom prst="diamond">
            <a:avLst/>
          </a:prstGeom>
          <a:solidFill>
            <a:srgbClr val="7030A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100" name="TextBox 99"/>
          <p:cNvSpPr txBox="1"/>
          <p:nvPr/>
        </p:nvSpPr>
        <p:spPr>
          <a:xfrm>
            <a:off x="3177765" y="1174563"/>
            <a:ext cx="479297"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7030A0"/>
                </a:solidFill>
                <a:effectLst/>
                <a:uLnTx/>
                <a:uFillTx/>
                <a:latin typeface="Avenir Book" charset="0"/>
                <a:ea typeface="Avenir Book" charset="0"/>
                <a:cs typeface="Avenir Book" charset="0"/>
                <a:sym typeface="Arial"/>
              </a:rPr>
              <a:t>Perfect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7030A0"/>
                </a:solidFill>
                <a:effectLst/>
                <a:uLnTx/>
                <a:uFillTx/>
                <a:latin typeface="Avenir Book" charset="0"/>
                <a:ea typeface="Avenir Book" charset="0"/>
                <a:cs typeface="Avenir Book" charset="0"/>
                <a:sym typeface="Arial"/>
              </a:rPr>
              <a:t>Model</a:t>
            </a:r>
          </a:p>
        </p:txBody>
      </p:sp>
      <p:sp>
        <p:nvSpPr>
          <p:cNvPr id="57" name="TextBox 56"/>
          <p:cNvSpPr txBox="1"/>
          <p:nvPr/>
        </p:nvSpPr>
        <p:spPr>
          <a:xfrm>
            <a:off x="3320142" y="3926148"/>
            <a:ext cx="2340385"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Positive Rate (1 – Specificity)</a:t>
            </a:r>
          </a:p>
        </p:txBody>
      </p:sp>
      <p:sp>
        <p:nvSpPr>
          <p:cNvPr id="59" name="TextBox 58"/>
          <p:cNvSpPr txBox="1"/>
          <p:nvPr/>
        </p:nvSpPr>
        <p:spPr>
          <a:xfrm rot="16200000">
            <a:off x="1539821" y="2241042"/>
            <a:ext cx="2037417"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Positive Rate (Sensitivity)</a:t>
            </a:r>
          </a:p>
        </p:txBody>
      </p:sp>
    </p:spTree>
    <p:extLst>
      <p:ext uri="{BB962C8B-B14F-4D97-AF65-F5344CB8AC3E}">
        <p14:creationId xmlns:p14="http://schemas.microsoft.com/office/powerpoint/2010/main" val="3324989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42755" y="4364780"/>
            <a:ext cx="6526687" cy="346249"/>
          </a:xfrm>
          <a:prstGeom prst="rect">
            <a:avLst/>
          </a:prstGeom>
        </p:spPr>
        <p:txBody>
          <a:bodyPr vert="horz"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Measures total area under ROC curve</a:t>
            </a:r>
            <a:endParaRPr kumimoji="0" lang="en-US" sz="225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4" name="Freeform 3"/>
          <p:cNvSpPr/>
          <p:nvPr/>
        </p:nvSpPr>
        <p:spPr>
          <a:xfrm>
            <a:off x="3052053" y="1131408"/>
            <a:ext cx="2876550" cy="2552700"/>
          </a:xfrm>
          <a:custGeom>
            <a:avLst/>
            <a:gdLst>
              <a:gd name="connsiteX0" fmla="*/ 0 w 3835400"/>
              <a:gd name="connsiteY0" fmla="*/ 0 h 3403600"/>
              <a:gd name="connsiteX1" fmla="*/ 0 w 3835400"/>
              <a:gd name="connsiteY1" fmla="*/ 3403600 h 3403600"/>
              <a:gd name="connsiteX2" fmla="*/ 3835400 w 3835400"/>
              <a:gd name="connsiteY2" fmla="*/ 3403600 h 3403600"/>
            </a:gdLst>
            <a:ahLst/>
            <a:cxnLst>
              <a:cxn ang="0">
                <a:pos x="connsiteX0" y="connsiteY0"/>
              </a:cxn>
              <a:cxn ang="0">
                <a:pos x="connsiteX1" y="connsiteY1"/>
              </a:cxn>
              <a:cxn ang="0">
                <a:pos x="connsiteX2" y="connsiteY2"/>
              </a:cxn>
            </a:cxnLst>
            <a:rect l="l" t="t" r="r" b="b"/>
            <a:pathLst>
              <a:path w="3835400" h="3403600">
                <a:moveTo>
                  <a:pt x="0" y="0"/>
                </a:moveTo>
                <a:lnTo>
                  <a:pt x="0" y="3403600"/>
                </a:lnTo>
                <a:lnTo>
                  <a:pt x="3835400" y="340360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w="9525">
                <a:solidFill>
                  <a:sysClr val="windowText" lastClr="000000"/>
                </a:solidFill>
              </a:ln>
              <a:solidFill>
                <a:srgbClr val="FFFFFF"/>
              </a:solidFill>
              <a:effectLst/>
              <a:uLnTx/>
              <a:uFillTx/>
              <a:latin typeface="Avenir Book" charset="0"/>
              <a:ea typeface="Avenir Book" charset="0"/>
              <a:cs typeface="Avenir Book" charset="0"/>
              <a:sym typeface="Arial"/>
            </a:endParaRPr>
          </a:p>
        </p:txBody>
      </p:sp>
      <p:sp>
        <p:nvSpPr>
          <p:cNvPr id="5" name="TextBox 4"/>
          <p:cNvSpPr txBox="1"/>
          <p:nvPr/>
        </p:nvSpPr>
        <p:spPr>
          <a:xfrm>
            <a:off x="3320142" y="3926148"/>
            <a:ext cx="2340385"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Positive Rate (1 – Specificity)</a:t>
            </a:r>
          </a:p>
        </p:txBody>
      </p:sp>
      <p:sp>
        <p:nvSpPr>
          <p:cNvPr id="6" name="TextBox 5"/>
          <p:cNvSpPr txBox="1"/>
          <p:nvPr/>
        </p:nvSpPr>
        <p:spPr>
          <a:xfrm rot="16200000">
            <a:off x="1539821" y="2241042"/>
            <a:ext cx="2037417"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Positive Rate (Sensitivity)</a:t>
            </a:r>
          </a:p>
        </p:txBody>
      </p:sp>
      <p:sp>
        <p:nvSpPr>
          <p:cNvPr id="7" name="Freeform 6"/>
          <p:cNvSpPr/>
          <p:nvPr/>
        </p:nvSpPr>
        <p:spPr>
          <a:xfrm>
            <a:off x="3059197" y="1126646"/>
            <a:ext cx="2878931" cy="2550319"/>
          </a:xfrm>
          <a:custGeom>
            <a:avLst/>
            <a:gdLst>
              <a:gd name="connsiteX0" fmla="*/ 0 w 3838575"/>
              <a:gd name="connsiteY0" fmla="*/ 3400425 h 3400425"/>
              <a:gd name="connsiteX1" fmla="*/ 3838575 w 3838575"/>
              <a:gd name="connsiteY1" fmla="*/ 0 h 3400425"/>
            </a:gdLst>
            <a:ahLst/>
            <a:cxnLst>
              <a:cxn ang="0">
                <a:pos x="connsiteX0" y="connsiteY0"/>
              </a:cxn>
              <a:cxn ang="0">
                <a:pos x="connsiteX1" y="connsiteY1"/>
              </a:cxn>
            </a:cxnLst>
            <a:rect l="l" t="t" r="r" b="b"/>
            <a:pathLst>
              <a:path w="3838575" h="3400425">
                <a:moveTo>
                  <a:pt x="0" y="3400425"/>
                </a:moveTo>
                <a:lnTo>
                  <a:pt x="3838575" y="0"/>
                </a:lnTo>
              </a:path>
            </a:pathLst>
          </a:custGeom>
          <a:ln w="19050">
            <a:solidFill>
              <a:srgbClr val="01189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FFFFFF"/>
              </a:solidFill>
              <a:effectLst/>
              <a:uLnTx/>
              <a:uFillTx/>
              <a:latin typeface="Avenir Book" charset="0"/>
              <a:ea typeface="Avenir Book" charset="0"/>
              <a:cs typeface="Avenir Book" charset="0"/>
              <a:sym typeface="Arial"/>
            </a:endParaRPr>
          </a:p>
        </p:txBody>
      </p:sp>
      <p:sp>
        <p:nvSpPr>
          <p:cNvPr id="8" name="Freeform 7"/>
          <p:cNvSpPr/>
          <p:nvPr/>
        </p:nvSpPr>
        <p:spPr>
          <a:xfrm>
            <a:off x="3052053" y="1126646"/>
            <a:ext cx="2886075" cy="2550319"/>
          </a:xfrm>
          <a:custGeom>
            <a:avLst/>
            <a:gdLst>
              <a:gd name="connsiteX0" fmla="*/ 0 w 3848100"/>
              <a:gd name="connsiteY0" fmla="*/ 3400425 h 3400425"/>
              <a:gd name="connsiteX1" fmla="*/ 781050 w 3848100"/>
              <a:gd name="connsiteY1" fmla="*/ 1866900 h 3400425"/>
              <a:gd name="connsiteX2" fmla="*/ 1162050 w 3848100"/>
              <a:gd name="connsiteY2" fmla="*/ 1181100 h 3400425"/>
              <a:gd name="connsiteX3" fmla="*/ 1533525 w 3848100"/>
              <a:gd name="connsiteY3" fmla="*/ 685800 h 3400425"/>
              <a:gd name="connsiteX4" fmla="*/ 1943100 w 3848100"/>
              <a:gd name="connsiteY4" fmla="*/ 438150 h 3400425"/>
              <a:gd name="connsiteX5" fmla="*/ 3086100 w 3848100"/>
              <a:gd name="connsiteY5" fmla="*/ 142875 h 3400425"/>
              <a:gd name="connsiteX6" fmla="*/ 3476625 w 3848100"/>
              <a:gd name="connsiteY6" fmla="*/ 66675 h 3400425"/>
              <a:gd name="connsiteX7" fmla="*/ 3848100 w 3848100"/>
              <a:gd name="connsiteY7" fmla="*/ 0 h 340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48100" h="3400425">
                <a:moveTo>
                  <a:pt x="0" y="3400425"/>
                </a:moveTo>
                <a:lnTo>
                  <a:pt x="781050" y="1866900"/>
                </a:lnTo>
                <a:lnTo>
                  <a:pt x="1162050" y="1181100"/>
                </a:lnTo>
                <a:lnTo>
                  <a:pt x="1533525" y="685800"/>
                </a:lnTo>
                <a:lnTo>
                  <a:pt x="1943100" y="438150"/>
                </a:lnTo>
                <a:lnTo>
                  <a:pt x="3086100" y="142875"/>
                </a:lnTo>
                <a:lnTo>
                  <a:pt x="3476625" y="66675"/>
                </a:lnTo>
                <a:lnTo>
                  <a:pt x="3848100" y="0"/>
                </a:lnTo>
              </a:path>
            </a:pathLst>
          </a:custGeom>
          <a:solidFill>
            <a:srgbClr val="FFFFFF"/>
          </a:solidFill>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FFFFFF"/>
              </a:solidFill>
              <a:effectLst/>
              <a:uLnTx/>
              <a:uFillTx/>
              <a:latin typeface="Avenir Book" charset="0"/>
              <a:ea typeface="Avenir Book" charset="0"/>
              <a:cs typeface="Avenir Book" charset="0"/>
              <a:sym typeface="Arial"/>
            </a:endParaRPr>
          </a:p>
        </p:txBody>
      </p:sp>
      <p:sp>
        <p:nvSpPr>
          <p:cNvPr id="9" name="Freeform 8"/>
          <p:cNvSpPr/>
          <p:nvPr/>
        </p:nvSpPr>
        <p:spPr>
          <a:xfrm>
            <a:off x="3052053" y="1126646"/>
            <a:ext cx="2886075" cy="2550319"/>
          </a:xfrm>
          <a:custGeom>
            <a:avLst/>
            <a:gdLst>
              <a:gd name="connsiteX0" fmla="*/ 0 w 3848100"/>
              <a:gd name="connsiteY0" fmla="*/ 3400425 h 3400425"/>
              <a:gd name="connsiteX1" fmla="*/ 390525 w 3848100"/>
              <a:gd name="connsiteY1" fmla="*/ 1190625 h 3400425"/>
              <a:gd name="connsiteX2" fmla="*/ 771525 w 3848100"/>
              <a:gd name="connsiteY2" fmla="*/ 676275 h 3400425"/>
              <a:gd name="connsiteX3" fmla="*/ 1152525 w 3848100"/>
              <a:gd name="connsiteY3" fmla="*/ 333375 h 3400425"/>
              <a:gd name="connsiteX4" fmla="*/ 1543050 w 3848100"/>
              <a:gd name="connsiteY4" fmla="*/ 180975 h 3400425"/>
              <a:gd name="connsiteX5" fmla="*/ 1924050 w 3848100"/>
              <a:gd name="connsiteY5" fmla="*/ 104775 h 3400425"/>
              <a:gd name="connsiteX6" fmla="*/ 2314575 w 3848100"/>
              <a:gd name="connsiteY6" fmla="*/ 66675 h 3400425"/>
              <a:gd name="connsiteX7" fmla="*/ 2695575 w 3848100"/>
              <a:gd name="connsiteY7" fmla="*/ 28575 h 3400425"/>
              <a:gd name="connsiteX8" fmla="*/ 3086100 w 3848100"/>
              <a:gd name="connsiteY8" fmla="*/ 0 h 3400425"/>
              <a:gd name="connsiteX9" fmla="*/ 3467100 w 3848100"/>
              <a:gd name="connsiteY9" fmla="*/ 0 h 3400425"/>
              <a:gd name="connsiteX10" fmla="*/ 3848100 w 3848100"/>
              <a:gd name="connsiteY10" fmla="*/ 0 h 340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48100" h="3400425">
                <a:moveTo>
                  <a:pt x="0" y="3400425"/>
                </a:moveTo>
                <a:lnTo>
                  <a:pt x="390525" y="1190625"/>
                </a:lnTo>
                <a:lnTo>
                  <a:pt x="771525" y="676275"/>
                </a:lnTo>
                <a:lnTo>
                  <a:pt x="1152525" y="333375"/>
                </a:lnTo>
                <a:lnTo>
                  <a:pt x="1543050" y="180975"/>
                </a:lnTo>
                <a:lnTo>
                  <a:pt x="1924050" y="104775"/>
                </a:lnTo>
                <a:lnTo>
                  <a:pt x="2314575" y="66675"/>
                </a:lnTo>
                <a:lnTo>
                  <a:pt x="2695575" y="28575"/>
                </a:lnTo>
                <a:lnTo>
                  <a:pt x="3086100" y="0"/>
                </a:lnTo>
                <a:lnTo>
                  <a:pt x="3467100" y="0"/>
                </a:lnTo>
                <a:lnTo>
                  <a:pt x="3848100" y="0"/>
                </a:lnTo>
              </a:path>
            </a:pathLst>
          </a:cu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FFFFFF"/>
              </a:solidFill>
              <a:effectLst/>
              <a:uLnTx/>
              <a:uFillTx/>
              <a:latin typeface="Avenir Book" charset="0"/>
              <a:ea typeface="Avenir Book" charset="0"/>
              <a:cs typeface="Avenir Book" charset="0"/>
              <a:sym typeface="Arial"/>
            </a:endParaRPr>
          </a:p>
        </p:txBody>
      </p:sp>
      <p:sp>
        <p:nvSpPr>
          <p:cNvPr id="10" name="Diamond 9"/>
          <p:cNvSpPr/>
          <p:nvPr/>
        </p:nvSpPr>
        <p:spPr>
          <a:xfrm>
            <a:off x="3289050" y="3392448"/>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11" name="Diamond 10"/>
          <p:cNvSpPr/>
          <p:nvPr/>
        </p:nvSpPr>
        <p:spPr>
          <a:xfrm>
            <a:off x="3576586" y="3140631"/>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12" name="Diamond 11"/>
          <p:cNvSpPr/>
          <p:nvPr/>
        </p:nvSpPr>
        <p:spPr>
          <a:xfrm>
            <a:off x="3867795" y="2883456"/>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13" name="Diamond 12"/>
          <p:cNvSpPr/>
          <p:nvPr/>
        </p:nvSpPr>
        <p:spPr>
          <a:xfrm>
            <a:off x="4158670" y="2628067"/>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14" name="Diamond 13"/>
          <p:cNvSpPr/>
          <p:nvPr/>
        </p:nvSpPr>
        <p:spPr>
          <a:xfrm>
            <a:off x="4445979" y="2372557"/>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15" name="Diamond 14"/>
          <p:cNvSpPr/>
          <p:nvPr/>
        </p:nvSpPr>
        <p:spPr>
          <a:xfrm>
            <a:off x="4731728" y="2117168"/>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16" name="Diamond 15"/>
          <p:cNvSpPr/>
          <p:nvPr/>
        </p:nvSpPr>
        <p:spPr>
          <a:xfrm>
            <a:off x="5017478" y="1852480"/>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17" name="Diamond 16"/>
          <p:cNvSpPr/>
          <p:nvPr/>
        </p:nvSpPr>
        <p:spPr>
          <a:xfrm>
            <a:off x="5306799" y="1597090"/>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18" name="Diamond 17"/>
          <p:cNvSpPr/>
          <p:nvPr/>
        </p:nvSpPr>
        <p:spPr>
          <a:xfrm>
            <a:off x="5597906" y="1338129"/>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19" name="Diamond 18"/>
          <p:cNvSpPr/>
          <p:nvPr/>
        </p:nvSpPr>
        <p:spPr>
          <a:xfrm>
            <a:off x="5910824" y="1088272"/>
            <a:ext cx="68456" cy="77791"/>
          </a:xfrm>
          <a:prstGeom prst="diamond">
            <a:avLst/>
          </a:prstGeom>
          <a:solidFill>
            <a:srgbClr val="011893"/>
          </a:solid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20" name="Diamond 19"/>
          <p:cNvSpPr/>
          <p:nvPr/>
        </p:nvSpPr>
        <p:spPr>
          <a:xfrm>
            <a:off x="5574463" y="1140064"/>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21" name="Diamond 20"/>
          <p:cNvSpPr/>
          <p:nvPr/>
        </p:nvSpPr>
        <p:spPr>
          <a:xfrm>
            <a:off x="5282584" y="1190071"/>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22" name="Diamond 21"/>
          <p:cNvSpPr/>
          <p:nvPr/>
        </p:nvSpPr>
        <p:spPr>
          <a:xfrm>
            <a:off x="4995046" y="1271334"/>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23" name="Diamond 22"/>
          <p:cNvSpPr/>
          <p:nvPr/>
        </p:nvSpPr>
        <p:spPr>
          <a:xfrm>
            <a:off x="4705722" y="1342469"/>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24" name="Diamond 23"/>
          <p:cNvSpPr/>
          <p:nvPr/>
        </p:nvSpPr>
        <p:spPr>
          <a:xfrm>
            <a:off x="4420750" y="1429511"/>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25" name="Diamond 24"/>
          <p:cNvSpPr/>
          <p:nvPr/>
        </p:nvSpPr>
        <p:spPr>
          <a:xfrm>
            <a:off x="4135226" y="1606913"/>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26" name="Diamond 25"/>
          <p:cNvSpPr/>
          <p:nvPr/>
        </p:nvSpPr>
        <p:spPr>
          <a:xfrm>
            <a:off x="3842566" y="1988813"/>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27" name="Diamond 26"/>
          <p:cNvSpPr/>
          <p:nvPr/>
        </p:nvSpPr>
        <p:spPr>
          <a:xfrm>
            <a:off x="3557173" y="2502962"/>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28" name="Diamond 27"/>
          <p:cNvSpPr/>
          <p:nvPr/>
        </p:nvSpPr>
        <p:spPr>
          <a:xfrm>
            <a:off x="3262084" y="3083392"/>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29" name="Diamond 28"/>
          <p:cNvSpPr/>
          <p:nvPr/>
        </p:nvSpPr>
        <p:spPr>
          <a:xfrm>
            <a:off x="3285191" y="1967293"/>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30" name="Diamond 29"/>
          <p:cNvSpPr/>
          <p:nvPr/>
        </p:nvSpPr>
        <p:spPr>
          <a:xfrm>
            <a:off x="3577114" y="1579551"/>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31" name="Diamond 30"/>
          <p:cNvSpPr/>
          <p:nvPr/>
        </p:nvSpPr>
        <p:spPr>
          <a:xfrm>
            <a:off x="3862101" y="1324757"/>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32" name="Diamond 31"/>
          <p:cNvSpPr/>
          <p:nvPr/>
        </p:nvSpPr>
        <p:spPr>
          <a:xfrm>
            <a:off x="4154762" y="1210457"/>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33" name="Diamond 32"/>
          <p:cNvSpPr/>
          <p:nvPr/>
        </p:nvSpPr>
        <p:spPr>
          <a:xfrm>
            <a:off x="4443657" y="1150919"/>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34" name="Diamond 33"/>
          <p:cNvSpPr/>
          <p:nvPr/>
        </p:nvSpPr>
        <p:spPr>
          <a:xfrm>
            <a:off x="4725256" y="1124133"/>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35" name="Diamond 34"/>
          <p:cNvSpPr/>
          <p:nvPr/>
        </p:nvSpPr>
        <p:spPr>
          <a:xfrm>
            <a:off x="5014581" y="1093775"/>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36" name="Diamond 35"/>
          <p:cNvSpPr/>
          <p:nvPr/>
        </p:nvSpPr>
        <p:spPr>
          <a:xfrm>
            <a:off x="5302118" y="1072346"/>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37" name="Diamond 36"/>
          <p:cNvSpPr/>
          <p:nvPr/>
        </p:nvSpPr>
        <p:spPr>
          <a:xfrm>
            <a:off x="5593998" y="1072346"/>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38" name="TextBox 37"/>
          <p:cNvSpPr txBox="1"/>
          <p:nvPr/>
        </p:nvSpPr>
        <p:spPr>
          <a:xfrm>
            <a:off x="4292157" y="2569148"/>
            <a:ext cx="580287"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11893"/>
                </a:solidFill>
                <a:effectLst/>
                <a:uLnTx/>
                <a:uFillTx/>
                <a:latin typeface="Avenir Book" charset="0"/>
                <a:ea typeface="Avenir Book" charset="0"/>
                <a:cs typeface="Avenir Book" charset="0"/>
                <a:sym typeface="Arial"/>
              </a:rPr>
              <a:t>AUC 0.5</a:t>
            </a:r>
          </a:p>
        </p:txBody>
      </p:sp>
      <p:sp>
        <p:nvSpPr>
          <p:cNvPr id="39" name="TextBox 38"/>
          <p:cNvSpPr txBox="1"/>
          <p:nvPr/>
        </p:nvSpPr>
        <p:spPr>
          <a:xfrm>
            <a:off x="4273476" y="1609060"/>
            <a:ext cx="665247"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AUC 0.75</a:t>
            </a:r>
          </a:p>
        </p:txBody>
      </p:sp>
      <p:sp>
        <p:nvSpPr>
          <p:cNvPr id="40" name="TextBox 39"/>
          <p:cNvSpPr txBox="1"/>
          <p:nvPr/>
        </p:nvSpPr>
        <p:spPr>
          <a:xfrm>
            <a:off x="3240662" y="1291375"/>
            <a:ext cx="580287"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C00000"/>
                </a:solidFill>
                <a:effectLst/>
                <a:uLnTx/>
                <a:uFillTx/>
                <a:latin typeface="Avenir Book" charset="0"/>
                <a:ea typeface="Avenir Book" charset="0"/>
                <a:cs typeface="Avenir Book" charset="0"/>
                <a:sym typeface="Arial"/>
              </a:rPr>
              <a:t>AUC 0.9</a:t>
            </a:r>
          </a:p>
        </p:txBody>
      </p:sp>
      <p:sp>
        <p:nvSpPr>
          <p:cNvPr id="43" name="TextBox 42"/>
          <p:cNvSpPr txBox="1"/>
          <p:nvPr/>
        </p:nvSpPr>
        <p:spPr>
          <a:xfrm>
            <a:off x="2717776" y="3081712"/>
            <a:ext cx="213200" cy="184666"/>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0.2</a:t>
            </a:r>
          </a:p>
        </p:txBody>
      </p:sp>
      <p:sp>
        <p:nvSpPr>
          <p:cNvPr id="45" name="TextBox 44"/>
          <p:cNvSpPr txBox="1"/>
          <p:nvPr/>
        </p:nvSpPr>
        <p:spPr>
          <a:xfrm>
            <a:off x="2717776" y="2569148"/>
            <a:ext cx="213200" cy="184666"/>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0.4</a:t>
            </a:r>
          </a:p>
        </p:txBody>
      </p:sp>
      <p:sp>
        <p:nvSpPr>
          <p:cNvPr id="47" name="TextBox 46"/>
          <p:cNvSpPr txBox="1"/>
          <p:nvPr/>
        </p:nvSpPr>
        <p:spPr>
          <a:xfrm>
            <a:off x="2717776" y="2058250"/>
            <a:ext cx="213200" cy="184666"/>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0.6</a:t>
            </a:r>
          </a:p>
        </p:txBody>
      </p:sp>
      <p:sp>
        <p:nvSpPr>
          <p:cNvPr id="49" name="TextBox 48"/>
          <p:cNvSpPr txBox="1"/>
          <p:nvPr/>
        </p:nvSpPr>
        <p:spPr>
          <a:xfrm>
            <a:off x="2717776" y="1547470"/>
            <a:ext cx="213200" cy="184666"/>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venir Book" charset="0"/>
                <a:ea typeface="Avenir Book" charset="0"/>
                <a:cs typeface="Avenir Book" charset="0"/>
                <a:sym typeface="Arial"/>
              </a:rPr>
              <a:t>0.8</a:t>
            </a:r>
            <a:endPar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51" name="TextBox 50"/>
          <p:cNvSpPr txBox="1"/>
          <p:nvPr/>
        </p:nvSpPr>
        <p:spPr>
          <a:xfrm>
            <a:off x="2717776" y="1034312"/>
            <a:ext cx="213200" cy="184666"/>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1.0</a:t>
            </a:r>
          </a:p>
        </p:txBody>
      </p:sp>
      <p:sp>
        <p:nvSpPr>
          <p:cNvPr id="54" name="TextBox 53"/>
          <p:cNvSpPr txBox="1"/>
          <p:nvPr/>
        </p:nvSpPr>
        <p:spPr>
          <a:xfrm>
            <a:off x="3517004" y="3726122"/>
            <a:ext cx="213200"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0.2</a:t>
            </a:r>
          </a:p>
        </p:txBody>
      </p:sp>
      <p:sp>
        <p:nvSpPr>
          <p:cNvPr id="56" name="TextBox 55"/>
          <p:cNvSpPr txBox="1"/>
          <p:nvPr/>
        </p:nvSpPr>
        <p:spPr>
          <a:xfrm>
            <a:off x="4090851" y="3726122"/>
            <a:ext cx="213200"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0.4</a:t>
            </a:r>
          </a:p>
        </p:txBody>
      </p:sp>
      <p:sp>
        <p:nvSpPr>
          <p:cNvPr id="58" name="TextBox 57"/>
          <p:cNvSpPr txBox="1"/>
          <p:nvPr/>
        </p:nvSpPr>
        <p:spPr>
          <a:xfrm>
            <a:off x="4668117" y="3726122"/>
            <a:ext cx="213200"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venir Book" charset="0"/>
                <a:ea typeface="Avenir Book" charset="0"/>
                <a:cs typeface="Avenir Book" charset="0"/>
                <a:sym typeface="Arial"/>
              </a:rPr>
              <a:t>0.6</a:t>
            </a:r>
            <a:endPar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60" name="TextBox 59"/>
          <p:cNvSpPr txBox="1"/>
          <p:nvPr/>
        </p:nvSpPr>
        <p:spPr>
          <a:xfrm>
            <a:off x="5252882" y="3726122"/>
            <a:ext cx="213200"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0.8</a:t>
            </a:r>
          </a:p>
        </p:txBody>
      </p:sp>
      <p:sp>
        <p:nvSpPr>
          <p:cNvPr id="62" name="TextBox 61"/>
          <p:cNvSpPr txBox="1"/>
          <p:nvPr/>
        </p:nvSpPr>
        <p:spPr>
          <a:xfrm>
            <a:off x="5819856" y="3726122"/>
            <a:ext cx="213200"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1.0</a:t>
            </a:r>
          </a:p>
        </p:txBody>
      </p:sp>
      <p:cxnSp>
        <p:nvCxnSpPr>
          <p:cNvPr id="64" name="Straight Connector 63"/>
          <p:cNvCxnSpPr/>
          <p:nvPr/>
        </p:nvCxnSpPr>
        <p:spPr>
          <a:xfrm>
            <a:off x="3021693" y="1131408"/>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021693" y="138757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021693" y="1643735"/>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021693" y="1899898"/>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021693" y="215606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021693" y="2412224"/>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021693" y="2668388"/>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021693" y="292455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021693" y="3180714"/>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021693" y="3436879"/>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a:off x="3331831"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a:off x="3619551"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a:off x="3907270"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a:off x="4194990"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6200000">
            <a:off x="4482709"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16200000">
            <a:off x="4770429"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a:off x="5058148"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16200000">
            <a:off x="5345868"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a:off x="5633587"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a:off x="5921304"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018267" y="1060883"/>
            <a:ext cx="2980469" cy="2634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sp>
        <p:nvSpPr>
          <p:cNvPr id="86"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Area Under Curve (AUC)</a:t>
            </a:r>
          </a:p>
        </p:txBody>
      </p:sp>
    </p:spTree>
    <p:extLst>
      <p:ext uri="{BB962C8B-B14F-4D97-AF65-F5344CB8AC3E}">
        <p14:creationId xmlns:p14="http://schemas.microsoft.com/office/powerpoint/2010/main" val="17986004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Multiple Class Error Metrics</a:t>
            </a:r>
          </a:p>
        </p:txBody>
      </p:sp>
      <p:sp>
        <p:nvSpPr>
          <p:cNvPr id="16" name="object 4"/>
          <p:cNvSpPr txBox="1"/>
          <p:nvPr/>
        </p:nvSpPr>
        <p:spPr>
          <a:xfrm>
            <a:off x="4907122" y="1581990"/>
            <a:ext cx="1315662"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Accuracy =</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17" name="object 4"/>
          <p:cNvSpPr txBox="1"/>
          <p:nvPr/>
        </p:nvSpPr>
        <p:spPr>
          <a:xfrm>
            <a:off x="6306327" y="1440084"/>
            <a:ext cx="2258393" cy="461665"/>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TP1 + TP2 + TP3</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mc:AlternateContent xmlns:mc="http://schemas.openxmlformats.org/markup-compatibility/2006" xmlns:a14="http://schemas.microsoft.com/office/drawing/2010/main">
        <mc:Choice Requires="a14">
          <p:sp>
            <p:nvSpPr>
              <p:cNvPr id="18" name="object 4"/>
              <p:cNvSpPr txBox="1"/>
              <p:nvPr/>
            </p:nvSpPr>
            <p:spPr>
              <a:xfrm>
                <a:off x="6321824" y="1525151"/>
                <a:ext cx="2258394" cy="1117935"/>
              </a:xfrm>
              <a:prstGeom prst="rect">
                <a:avLst/>
              </a:prstGeom>
            </p:spPr>
            <p:txBody>
              <a:bodyPr vert="horz" wrap="square" lIns="0" tIns="0" rIns="0" bIns="0" rtlCol="0" anchor="t">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subHide m:val="on"/>
                          <m:supHide m:val="on"/>
                          <m:ctrlPr>
                            <a:rPr kumimoji="0" lang="en-US" sz="2000" b="0" i="1" u="none" strike="noStrike" kern="0" cap="none" spc="0" normalizeH="0" baseline="0" noProof="0" smtClean="0">
                              <a:ln>
                                <a:noFill/>
                              </a:ln>
                              <a:solidFill>
                                <a:srgbClr val="000000"/>
                              </a:solidFill>
                              <a:effectLst/>
                              <a:uLnTx/>
                              <a:uFillTx/>
                              <a:latin typeface="Cambria Math" panose="02040503050406030204" pitchFamily="18" charset="0"/>
                              <a:ea typeface="Avenir Book" charset="0"/>
                              <a:cs typeface="Avenir Book" charset="0"/>
                              <a:sym typeface="Arial"/>
                            </a:rPr>
                          </m:ctrlPr>
                        </m:naryPr>
                        <m:sub/>
                        <m:sup/>
                        <m:e>
                          <m:eqArr>
                            <m:eqArrPr>
                              <m:ctrlPr>
                                <a:rPr kumimoji="0" lang="en-US" sz="2000" b="0" i="1" u="none" strike="noStrike" kern="0" cap="none" spc="0" normalizeH="0" baseline="0" noProof="0" smtClean="0">
                                  <a:ln>
                                    <a:noFill/>
                                  </a:ln>
                                  <a:solidFill>
                                    <a:srgbClr val="000000"/>
                                  </a:solidFill>
                                  <a:effectLst/>
                                  <a:uLnTx/>
                                  <a:uFillTx/>
                                  <a:latin typeface="Cambria Math" panose="02040503050406030204" pitchFamily="18" charset="0"/>
                                  <a:ea typeface="Avenir Book" charset="0"/>
                                  <a:cs typeface="Avenir Book" charset="0"/>
                                  <a:sym typeface="Arial"/>
                                </a:rPr>
                              </m:ctrlPr>
                            </m:eqArrPr>
                            <m:e>
                              <m:r>
                                <a:rPr kumimoji="0" lang="en-US" sz="2000" b="0" i="1" u="none" strike="noStrike" kern="0" cap="none" spc="0" normalizeH="0" baseline="0" noProof="0" smtClean="0">
                                  <a:ln>
                                    <a:noFill/>
                                  </a:ln>
                                  <a:solidFill>
                                    <a:srgbClr val="000000"/>
                                  </a:solidFill>
                                  <a:effectLst/>
                                  <a:uLnTx/>
                                  <a:uFillTx/>
                                  <a:latin typeface="Cambria Math" charset="0"/>
                                  <a:ea typeface="Avenir Book" charset="0"/>
                                  <a:cs typeface="Avenir Book" charset="0"/>
                                  <a:sym typeface="Arial"/>
                                </a:rPr>
                                <m:t>𝐼𝑛𝑐𝑜𝑟𝑟𝑒𝑐𝑡</m:t>
                              </m:r>
                            </m:e>
                            <m:e>
                              <m:r>
                                <a:rPr kumimoji="0" lang="en-US" sz="2000" b="0" i="1" u="none" strike="noStrike" kern="0" cap="none" spc="0" normalizeH="0" baseline="0" noProof="0" smtClean="0">
                                  <a:ln>
                                    <a:noFill/>
                                  </a:ln>
                                  <a:solidFill>
                                    <a:srgbClr val="000000"/>
                                  </a:solidFill>
                                  <a:effectLst/>
                                  <a:uLnTx/>
                                  <a:uFillTx/>
                                  <a:latin typeface="Cambria Math" charset="0"/>
                                  <a:ea typeface="Avenir Book" charset="0"/>
                                  <a:cs typeface="Avenir Book" charset="0"/>
                                  <a:sym typeface="Arial"/>
                                </a:rPr>
                                <m:t> </m:t>
                              </m:r>
                              <m:r>
                                <a:rPr kumimoji="0" lang="en-US" sz="2000" b="0" i="1" u="none" strike="noStrike" kern="0" cap="none" spc="0" normalizeH="0" baseline="0" noProof="0" smtClean="0">
                                  <a:ln>
                                    <a:noFill/>
                                  </a:ln>
                                  <a:solidFill>
                                    <a:srgbClr val="000000"/>
                                  </a:solidFill>
                                  <a:effectLst/>
                                  <a:uLnTx/>
                                  <a:uFillTx/>
                                  <a:latin typeface="Cambria Math" charset="0"/>
                                  <a:ea typeface="Avenir Book" charset="0"/>
                                  <a:cs typeface="Avenir Book" charset="0"/>
                                  <a:sym typeface="Arial"/>
                                </a:rPr>
                                <m:t>𝐶𝑙𝑎𝑠𝑠𝑖𝑓𝑖𝑐𝑎𝑡𝑖𝑜𝑛𝑠</m:t>
                              </m:r>
                            </m:e>
                          </m:eqArr>
                        </m:e>
                      </m:nary>
                    </m:oMath>
                  </m:oMathPara>
                </a14:m>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mc:Choice>
        <mc:Fallback xmlns="">
          <p:sp>
            <p:nvSpPr>
              <p:cNvPr id="18" name="object 4"/>
              <p:cNvSpPr txBox="1">
                <a:spLocks noRot="1" noChangeAspect="1" noMove="1" noResize="1" noEditPoints="1" noAdjustHandles="1" noChangeArrowheads="1" noChangeShapeType="1" noTextEdit="1"/>
              </p:cNvSpPr>
              <p:nvPr/>
            </p:nvSpPr>
            <p:spPr>
              <a:xfrm>
                <a:off x="6321824" y="1525151"/>
                <a:ext cx="2258394" cy="1117935"/>
              </a:xfrm>
              <a:prstGeom prst="rect">
                <a:avLst/>
              </a:prstGeom>
              <a:blipFill rotWithShape="0">
                <a:blip r:embed="rId3"/>
                <a:stretch>
                  <a:fillRect/>
                </a:stretch>
              </a:blipFill>
            </p:spPr>
            <p:txBody>
              <a:bodyPr/>
              <a:lstStyle/>
              <a:p>
                <a:r>
                  <a:rPr lang="en-US">
                    <a:noFill/>
                  </a:rPr>
                  <a:t> </a:t>
                </a:r>
              </a:p>
            </p:txBody>
          </p:sp>
        </mc:Fallback>
      </mc:AlternateContent>
      <p:cxnSp>
        <p:nvCxnSpPr>
          <p:cNvPr id="19" name="Straight Connector 18"/>
          <p:cNvCxnSpPr/>
          <p:nvPr/>
        </p:nvCxnSpPr>
        <p:spPr>
          <a:xfrm>
            <a:off x="6314076" y="1854573"/>
            <a:ext cx="225839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346136" y="1064960"/>
            <a:ext cx="1085409" cy="605957"/>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Class 1</a:t>
            </a:r>
          </a:p>
        </p:txBody>
      </p:sp>
      <p:sp>
        <p:nvSpPr>
          <p:cNvPr id="8" name="TextBox 7"/>
          <p:cNvSpPr txBox="1"/>
          <p:nvPr/>
        </p:nvSpPr>
        <p:spPr>
          <a:xfrm>
            <a:off x="2423876" y="1064960"/>
            <a:ext cx="1088415" cy="605957"/>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Class 2</a:t>
            </a:r>
          </a:p>
        </p:txBody>
      </p:sp>
      <p:sp>
        <p:nvSpPr>
          <p:cNvPr id="10" name="TextBox 9"/>
          <p:cNvSpPr txBox="1"/>
          <p:nvPr/>
        </p:nvSpPr>
        <p:spPr>
          <a:xfrm>
            <a:off x="1346136" y="1670917"/>
            <a:ext cx="1085409" cy="901240"/>
          </a:xfrm>
          <a:prstGeom prst="rect">
            <a:avLst/>
          </a:prstGeom>
          <a:solidFill>
            <a:srgbClr val="0070C0">
              <a:alpha val="50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TP1</a:t>
            </a:r>
          </a:p>
        </p:txBody>
      </p:sp>
      <p:sp>
        <p:nvSpPr>
          <p:cNvPr id="11" name="TextBox 10"/>
          <p:cNvSpPr txBox="1"/>
          <p:nvPr/>
        </p:nvSpPr>
        <p:spPr>
          <a:xfrm>
            <a:off x="2423876" y="167091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2" name="TextBox 11"/>
          <p:cNvSpPr txBox="1"/>
          <p:nvPr/>
        </p:nvSpPr>
        <p:spPr>
          <a:xfrm>
            <a:off x="398352" y="1670917"/>
            <a:ext cx="947784" cy="901240"/>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Class 1</a:t>
            </a: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3" name="TextBox 12"/>
          <p:cNvSpPr txBox="1"/>
          <p:nvPr/>
        </p:nvSpPr>
        <p:spPr>
          <a:xfrm>
            <a:off x="1346136" y="2572157"/>
            <a:ext cx="1085409"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4" name="TextBox 13"/>
          <p:cNvSpPr txBox="1"/>
          <p:nvPr/>
        </p:nvSpPr>
        <p:spPr>
          <a:xfrm>
            <a:off x="2423876" y="2572157"/>
            <a:ext cx="1088415" cy="901240"/>
          </a:xfrm>
          <a:prstGeom prst="rect">
            <a:avLst/>
          </a:prstGeom>
          <a:solidFill>
            <a:srgbClr val="0070C0">
              <a:alpha val="50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TP2</a:t>
            </a: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5" name="TextBox 14"/>
          <p:cNvSpPr txBox="1"/>
          <p:nvPr/>
        </p:nvSpPr>
        <p:spPr>
          <a:xfrm>
            <a:off x="398352" y="2572157"/>
            <a:ext cx="947784" cy="901240"/>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Class 2</a:t>
            </a: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0" name="TextBox 19"/>
          <p:cNvSpPr txBox="1"/>
          <p:nvPr/>
        </p:nvSpPr>
        <p:spPr>
          <a:xfrm>
            <a:off x="3509285" y="1064960"/>
            <a:ext cx="1090094" cy="605957"/>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Class 3</a:t>
            </a:r>
          </a:p>
        </p:txBody>
      </p:sp>
      <p:sp>
        <p:nvSpPr>
          <p:cNvPr id="21" name="TextBox 20"/>
          <p:cNvSpPr txBox="1"/>
          <p:nvPr/>
        </p:nvSpPr>
        <p:spPr>
          <a:xfrm>
            <a:off x="3511682" y="167091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2" name="TextBox 21"/>
          <p:cNvSpPr txBox="1"/>
          <p:nvPr/>
        </p:nvSpPr>
        <p:spPr>
          <a:xfrm>
            <a:off x="3511682" y="257215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3" name="TextBox 22"/>
          <p:cNvSpPr txBox="1"/>
          <p:nvPr/>
        </p:nvSpPr>
        <p:spPr>
          <a:xfrm>
            <a:off x="1346136" y="3473397"/>
            <a:ext cx="1085409"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4" name="TextBox 23"/>
          <p:cNvSpPr txBox="1"/>
          <p:nvPr/>
        </p:nvSpPr>
        <p:spPr>
          <a:xfrm>
            <a:off x="2423876" y="347339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5" name="TextBox 24"/>
          <p:cNvSpPr txBox="1"/>
          <p:nvPr/>
        </p:nvSpPr>
        <p:spPr>
          <a:xfrm>
            <a:off x="398352" y="3473397"/>
            <a:ext cx="947784" cy="901240"/>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Class 3</a:t>
            </a: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6" name="TextBox 25"/>
          <p:cNvSpPr txBox="1"/>
          <p:nvPr/>
        </p:nvSpPr>
        <p:spPr>
          <a:xfrm>
            <a:off x="3511682" y="3473397"/>
            <a:ext cx="1088415" cy="901240"/>
          </a:xfrm>
          <a:prstGeom prst="rect">
            <a:avLst/>
          </a:prstGeom>
          <a:solidFill>
            <a:srgbClr val="0070C0">
              <a:alpha val="50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TP3</a:t>
            </a: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7" name="object 3"/>
          <p:cNvSpPr txBox="1"/>
          <p:nvPr/>
        </p:nvSpPr>
        <p:spPr>
          <a:xfrm>
            <a:off x="5963478" y="2856861"/>
            <a:ext cx="2587232" cy="1538883"/>
          </a:xfrm>
          <a:prstGeom prst="rect">
            <a:avLst/>
          </a:prstGeom>
        </p:spPr>
        <p:txBody>
          <a:bodyPr vert="horz"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Most multi-class error metrics are similar to </a:t>
            </a:r>
            <a:r>
              <a:rPr kumimoji="0" lang="en-US" sz="200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rPr>
              <a:t>binary versions—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just expand elements as a sum</a:t>
            </a:r>
            <a:endPar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28" name="Right Arrow 27"/>
          <p:cNvSpPr/>
          <p:nvPr/>
        </p:nvSpPr>
        <p:spPr>
          <a:xfrm>
            <a:off x="4907122" y="3193774"/>
            <a:ext cx="884078" cy="730243"/>
          </a:xfrm>
          <a:prstGeom prst="rightArrow">
            <a:avLst/>
          </a:prstGeom>
          <a:solidFill>
            <a:srgbClr val="FFC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sp>
        <p:nvSpPr>
          <p:cNvPr id="29" name="object 4"/>
          <p:cNvSpPr txBox="1"/>
          <p:nvPr/>
        </p:nvSpPr>
        <p:spPr>
          <a:xfrm>
            <a:off x="6699224" y="1901749"/>
            <a:ext cx="1851486" cy="615553"/>
          </a:xfrm>
          <a:prstGeom prst="rect">
            <a:avLst/>
          </a:prstGeom>
          <a:solidFill>
            <a:srgbClr val="FFFFFF"/>
          </a:solidFill>
        </p:spPr>
        <p:txBody>
          <a:bodyPr vert="horz" wrap="square" lIns="0" tIns="0" rIns="0" bIns="0" rtlCol="0">
            <a:spAutoFit/>
          </a:bodyPr>
          <a:lstStyle/>
          <a:p>
            <a:pPr marL="9525"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Incorrect</a:t>
            </a:r>
          </a:p>
          <a:p>
            <a:pPr marL="9525"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Classifications</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1" name="Rectangle 30"/>
          <p:cNvSpPr/>
          <p:nvPr/>
        </p:nvSpPr>
        <p:spPr>
          <a:xfrm>
            <a:off x="4907121" y="1440085"/>
            <a:ext cx="3711781" cy="2934552"/>
          </a:xfrm>
          <a:prstGeom prst="rect">
            <a:avLst/>
          </a:prstGeom>
          <a:solidFill>
            <a:sysClr val="window" lastClr="FFFFFF"/>
          </a:solidFill>
          <a:ln w="25400" cap="flat" cmpd="sng" algn="ctr">
            <a:noFill/>
            <a:prstDash val="solid"/>
          </a:ln>
          <a:effectLst/>
        </p:spPr>
        <p:txBody>
          <a:bodyPr rtlCol="0" anchor="t"/>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212121"/>
              </a:solidFill>
              <a:effectLst/>
              <a:uLnTx/>
              <a:uFillTx/>
              <a:latin typeface="Calibri" panose="020F0502020204030204"/>
              <a:ea typeface=""/>
              <a:cs typeface=""/>
              <a:sym typeface="Arial"/>
            </a:endParaRPr>
          </a:p>
        </p:txBody>
      </p:sp>
    </p:spTree>
    <p:extLst>
      <p:ext uri="{BB962C8B-B14F-4D97-AF65-F5344CB8AC3E}">
        <p14:creationId xmlns:p14="http://schemas.microsoft.com/office/powerpoint/2010/main" val="11175795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Multiple Class Error Metrics</a:t>
            </a:r>
          </a:p>
        </p:txBody>
      </p:sp>
      <p:sp>
        <p:nvSpPr>
          <p:cNvPr id="16" name="object 4"/>
          <p:cNvSpPr txBox="1"/>
          <p:nvPr/>
        </p:nvSpPr>
        <p:spPr>
          <a:xfrm>
            <a:off x="4907122" y="1581990"/>
            <a:ext cx="1315662"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Accuracy =</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17" name="object 4"/>
          <p:cNvSpPr txBox="1"/>
          <p:nvPr/>
        </p:nvSpPr>
        <p:spPr>
          <a:xfrm>
            <a:off x="6306327" y="1440084"/>
            <a:ext cx="2258393" cy="461665"/>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TP1 + TP2 + TP3</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19" name="Straight Connector 18"/>
          <p:cNvCxnSpPr/>
          <p:nvPr/>
        </p:nvCxnSpPr>
        <p:spPr>
          <a:xfrm>
            <a:off x="6314076" y="1854573"/>
            <a:ext cx="225839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346136" y="1064960"/>
            <a:ext cx="1085409" cy="605957"/>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Class 1</a:t>
            </a:r>
          </a:p>
        </p:txBody>
      </p:sp>
      <p:sp>
        <p:nvSpPr>
          <p:cNvPr id="8" name="TextBox 7"/>
          <p:cNvSpPr txBox="1"/>
          <p:nvPr/>
        </p:nvSpPr>
        <p:spPr>
          <a:xfrm>
            <a:off x="2423876" y="1064960"/>
            <a:ext cx="1088415" cy="605957"/>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Class 2</a:t>
            </a:r>
          </a:p>
        </p:txBody>
      </p:sp>
      <p:sp>
        <p:nvSpPr>
          <p:cNvPr id="10" name="TextBox 9"/>
          <p:cNvSpPr txBox="1"/>
          <p:nvPr/>
        </p:nvSpPr>
        <p:spPr>
          <a:xfrm>
            <a:off x="1346136" y="1670917"/>
            <a:ext cx="1085409" cy="901240"/>
          </a:xfrm>
          <a:prstGeom prst="rect">
            <a:avLst/>
          </a:prstGeom>
          <a:solidFill>
            <a:srgbClr val="0070C0">
              <a:alpha val="50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TP1</a:t>
            </a:r>
          </a:p>
        </p:txBody>
      </p:sp>
      <p:sp>
        <p:nvSpPr>
          <p:cNvPr id="11" name="TextBox 10"/>
          <p:cNvSpPr txBox="1"/>
          <p:nvPr/>
        </p:nvSpPr>
        <p:spPr>
          <a:xfrm>
            <a:off x="2423876" y="167091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2" name="TextBox 11"/>
          <p:cNvSpPr txBox="1"/>
          <p:nvPr/>
        </p:nvSpPr>
        <p:spPr>
          <a:xfrm>
            <a:off x="398352" y="1670917"/>
            <a:ext cx="947784" cy="901240"/>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Class 1</a:t>
            </a: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3" name="TextBox 12"/>
          <p:cNvSpPr txBox="1"/>
          <p:nvPr/>
        </p:nvSpPr>
        <p:spPr>
          <a:xfrm>
            <a:off x="1346136" y="2572157"/>
            <a:ext cx="1085409"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4" name="TextBox 13"/>
          <p:cNvSpPr txBox="1"/>
          <p:nvPr/>
        </p:nvSpPr>
        <p:spPr>
          <a:xfrm>
            <a:off x="2423876" y="2572157"/>
            <a:ext cx="1088415" cy="901240"/>
          </a:xfrm>
          <a:prstGeom prst="rect">
            <a:avLst/>
          </a:prstGeom>
          <a:solidFill>
            <a:srgbClr val="0070C0">
              <a:alpha val="50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TP2</a:t>
            </a: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5" name="TextBox 14"/>
          <p:cNvSpPr txBox="1"/>
          <p:nvPr/>
        </p:nvSpPr>
        <p:spPr>
          <a:xfrm>
            <a:off x="398352" y="2572157"/>
            <a:ext cx="947784" cy="901240"/>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Class 2</a:t>
            </a: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0" name="TextBox 19"/>
          <p:cNvSpPr txBox="1"/>
          <p:nvPr/>
        </p:nvSpPr>
        <p:spPr>
          <a:xfrm>
            <a:off x="3509285" y="1064960"/>
            <a:ext cx="1090094" cy="605957"/>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Class 3</a:t>
            </a:r>
          </a:p>
        </p:txBody>
      </p:sp>
      <p:sp>
        <p:nvSpPr>
          <p:cNvPr id="21" name="TextBox 20"/>
          <p:cNvSpPr txBox="1"/>
          <p:nvPr/>
        </p:nvSpPr>
        <p:spPr>
          <a:xfrm>
            <a:off x="3511682" y="167091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2" name="TextBox 21"/>
          <p:cNvSpPr txBox="1"/>
          <p:nvPr/>
        </p:nvSpPr>
        <p:spPr>
          <a:xfrm>
            <a:off x="3511682" y="257215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3" name="TextBox 22"/>
          <p:cNvSpPr txBox="1"/>
          <p:nvPr/>
        </p:nvSpPr>
        <p:spPr>
          <a:xfrm>
            <a:off x="1346136" y="3473397"/>
            <a:ext cx="1085409"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4" name="TextBox 23"/>
          <p:cNvSpPr txBox="1"/>
          <p:nvPr/>
        </p:nvSpPr>
        <p:spPr>
          <a:xfrm>
            <a:off x="2423876" y="347339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5" name="TextBox 24"/>
          <p:cNvSpPr txBox="1"/>
          <p:nvPr/>
        </p:nvSpPr>
        <p:spPr>
          <a:xfrm>
            <a:off x="398352" y="3473397"/>
            <a:ext cx="947784" cy="901240"/>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Class 3</a:t>
            </a: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6" name="TextBox 25"/>
          <p:cNvSpPr txBox="1"/>
          <p:nvPr/>
        </p:nvSpPr>
        <p:spPr>
          <a:xfrm>
            <a:off x="3511682" y="3473397"/>
            <a:ext cx="1088415" cy="901240"/>
          </a:xfrm>
          <a:prstGeom prst="rect">
            <a:avLst/>
          </a:prstGeom>
          <a:solidFill>
            <a:srgbClr val="0070C0">
              <a:alpha val="50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TP3</a:t>
            </a: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7" name="object 3"/>
          <p:cNvSpPr txBox="1"/>
          <p:nvPr/>
        </p:nvSpPr>
        <p:spPr>
          <a:xfrm>
            <a:off x="5963478" y="2856861"/>
            <a:ext cx="2587232" cy="1538883"/>
          </a:xfrm>
          <a:prstGeom prst="rect">
            <a:avLst/>
          </a:prstGeom>
        </p:spPr>
        <p:txBody>
          <a:bodyPr vert="horz"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Most multi-class error metrics are similar to </a:t>
            </a:r>
            <a:r>
              <a:rPr kumimoji="0" lang="en-US" sz="200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rPr>
              <a:t>binary versions—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just expand elements as a sum</a:t>
            </a:r>
            <a:endPar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28" name="Right Arrow 27"/>
          <p:cNvSpPr/>
          <p:nvPr/>
        </p:nvSpPr>
        <p:spPr>
          <a:xfrm>
            <a:off x="4907122" y="3193774"/>
            <a:ext cx="884078" cy="730243"/>
          </a:xfrm>
          <a:prstGeom prst="rightArrow">
            <a:avLst/>
          </a:prstGeom>
          <a:solidFill>
            <a:srgbClr val="FFC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sp>
        <p:nvSpPr>
          <p:cNvPr id="29" name="object 4"/>
          <p:cNvSpPr txBox="1"/>
          <p:nvPr/>
        </p:nvSpPr>
        <p:spPr>
          <a:xfrm>
            <a:off x="6513694" y="1901749"/>
            <a:ext cx="1851486" cy="307777"/>
          </a:xfrm>
          <a:prstGeom prst="rect">
            <a:avLst/>
          </a:prstGeom>
          <a:solidFill>
            <a:srgbClr val="FFFFFF"/>
          </a:solidFill>
        </p:spPr>
        <p:txBody>
          <a:bodyPr vert="horz" wrap="square" lIns="0" tIns="0" rIns="0" bIns="0" rtlCol="0">
            <a:spAutoFit/>
          </a:bodyPr>
          <a:lstStyle/>
          <a:p>
            <a:pPr marL="9525"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Total</a:t>
            </a:r>
          </a:p>
        </p:txBody>
      </p:sp>
      <p:sp>
        <p:nvSpPr>
          <p:cNvPr id="31" name="Rectangle 30"/>
          <p:cNvSpPr/>
          <p:nvPr/>
        </p:nvSpPr>
        <p:spPr>
          <a:xfrm>
            <a:off x="4907122" y="2736062"/>
            <a:ext cx="3711781" cy="1659682"/>
          </a:xfrm>
          <a:prstGeom prst="rect">
            <a:avLst/>
          </a:prstGeom>
          <a:solidFill>
            <a:sysClr val="window" lastClr="FFFFFF"/>
          </a:solidFill>
          <a:ln w="25400" cap="flat" cmpd="sng" algn="ctr">
            <a:noFill/>
            <a:prstDash val="solid"/>
          </a:ln>
          <a:effectLst/>
        </p:spPr>
        <p:txBody>
          <a:bodyPr rtlCol="0" anchor="t"/>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212121"/>
              </a:solidFill>
              <a:effectLst/>
              <a:uLnTx/>
              <a:uFillTx/>
              <a:latin typeface="Calibri" panose="020F0502020204030204"/>
              <a:ea typeface=""/>
              <a:cs typeface=""/>
              <a:sym typeface="Arial"/>
            </a:endParaRPr>
          </a:p>
        </p:txBody>
      </p:sp>
    </p:spTree>
    <p:extLst>
      <p:ext uri="{BB962C8B-B14F-4D97-AF65-F5344CB8AC3E}">
        <p14:creationId xmlns:p14="http://schemas.microsoft.com/office/powerpoint/2010/main" val="4719256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Multiple Class Error Metrics</a:t>
            </a:r>
          </a:p>
        </p:txBody>
      </p:sp>
      <p:sp>
        <p:nvSpPr>
          <p:cNvPr id="7" name="TextBox 6"/>
          <p:cNvSpPr txBox="1"/>
          <p:nvPr/>
        </p:nvSpPr>
        <p:spPr>
          <a:xfrm>
            <a:off x="1346136" y="1064960"/>
            <a:ext cx="1085409" cy="605957"/>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Class 1</a:t>
            </a:r>
          </a:p>
        </p:txBody>
      </p:sp>
      <p:sp>
        <p:nvSpPr>
          <p:cNvPr id="8" name="TextBox 7"/>
          <p:cNvSpPr txBox="1"/>
          <p:nvPr/>
        </p:nvSpPr>
        <p:spPr>
          <a:xfrm>
            <a:off x="2423876" y="1064960"/>
            <a:ext cx="1088415" cy="605957"/>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Class 2</a:t>
            </a:r>
          </a:p>
        </p:txBody>
      </p:sp>
      <p:sp>
        <p:nvSpPr>
          <p:cNvPr id="10" name="TextBox 9"/>
          <p:cNvSpPr txBox="1"/>
          <p:nvPr/>
        </p:nvSpPr>
        <p:spPr>
          <a:xfrm>
            <a:off x="1346136" y="1670917"/>
            <a:ext cx="1085409" cy="901240"/>
          </a:xfrm>
          <a:prstGeom prst="rect">
            <a:avLst/>
          </a:prstGeom>
          <a:solidFill>
            <a:srgbClr val="0070C0">
              <a:alpha val="50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TP1</a:t>
            </a:r>
          </a:p>
        </p:txBody>
      </p:sp>
      <p:sp>
        <p:nvSpPr>
          <p:cNvPr id="11" name="TextBox 10"/>
          <p:cNvSpPr txBox="1"/>
          <p:nvPr/>
        </p:nvSpPr>
        <p:spPr>
          <a:xfrm>
            <a:off x="2423876" y="167091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2" name="TextBox 11"/>
          <p:cNvSpPr txBox="1"/>
          <p:nvPr/>
        </p:nvSpPr>
        <p:spPr>
          <a:xfrm>
            <a:off x="398352" y="1670917"/>
            <a:ext cx="947784" cy="901240"/>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Class 1</a:t>
            </a: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3" name="TextBox 12"/>
          <p:cNvSpPr txBox="1"/>
          <p:nvPr/>
        </p:nvSpPr>
        <p:spPr>
          <a:xfrm>
            <a:off x="1346136" y="2572157"/>
            <a:ext cx="1085409"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4" name="TextBox 13"/>
          <p:cNvSpPr txBox="1"/>
          <p:nvPr/>
        </p:nvSpPr>
        <p:spPr>
          <a:xfrm>
            <a:off x="2423876" y="2572157"/>
            <a:ext cx="1088415" cy="901240"/>
          </a:xfrm>
          <a:prstGeom prst="rect">
            <a:avLst/>
          </a:prstGeom>
          <a:solidFill>
            <a:srgbClr val="0070C0">
              <a:alpha val="50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TP2</a:t>
            </a: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5" name="TextBox 14"/>
          <p:cNvSpPr txBox="1"/>
          <p:nvPr/>
        </p:nvSpPr>
        <p:spPr>
          <a:xfrm>
            <a:off x="398352" y="2572157"/>
            <a:ext cx="947784" cy="901240"/>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Class 2</a:t>
            </a: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0" name="TextBox 19"/>
          <p:cNvSpPr txBox="1"/>
          <p:nvPr/>
        </p:nvSpPr>
        <p:spPr>
          <a:xfrm>
            <a:off x="3509285" y="1064960"/>
            <a:ext cx="1090094" cy="605957"/>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Class 3</a:t>
            </a:r>
          </a:p>
        </p:txBody>
      </p:sp>
      <p:sp>
        <p:nvSpPr>
          <p:cNvPr id="21" name="TextBox 20"/>
          <p:cNvSpPr txBox="1"/>
          <p:nvPr/>
        </p:nvSpPr>
        <p:spPr>
          <a:xfrm>
            <a:off x="3511682" y="167091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2" name="TextBox 21"/>
          <p:cNvSpPr txBox="1"/>
          <p:nvPr/>
        </p:nvSpPr>
        <p:spPr>
          <a:xfrm>
            <a:off x="3511682" y="257215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3" name="TextBox 22"/>
          <p:cNvSpPr txBox="1"/>
          <p:nvPr/>
        </p:nvSpPr>
        <p:spPr>
          <a:xfrm>
            <a:off x="1346136" y="3473397"/>
            <a:ext cx="1085409"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4" name="TextBox 23"/>
          <p:cNvSpPr txBox="1"/>
          <p:nvPr/>
        </p:nvSpPr>
        <p:spPr>
          <a:xfrm>
            <a:off x="2423876" y="347339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5" name="TextBox 24"/>
          <p:cNvSpPr txBox="1"/>
          <p:nvPr/>
        </p:nvSpPr>
        <p:spPr>
          <a:xfrm>
            <a:off x="398352" y="3473397"/>
            <a:ext cx="947784" cy="901240"/>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Class 3</a:t>
            </a: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6" name="TextBox 25"/>
          <p:cNvSpPr txBox="1"/>
          <p:nvPr/>
        </p:nvSpPr>
        <p:spPr>
          <a:xfrm>
            <a:off x="3511682" y="3473397"/>
            <a:ext cx="1088415" cy="901240"/>
          </a:xfrm>
          <a:prstGeom prst="rect">
            <a:avLst/>
          </a:prstGeom>
          <a:solidFill>
            <a:srgbClr val="0070C0">
              <a:alpha val="50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TP3</a:t>
            </a: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7" name="object 3"/>
          <p:cNvSpPr txBox="1"/>
          <p:nvPr/>
        </p:nvSpPr>
        <p:spPr>
          <a:xfrm>
            <a:off x="5963478" y="2856861"/>
            <a:ext cx="2587232" cy="1538883"/>
          </a:xfrm>
          <a:prstGeom prst="rect">
            <a:avLst/>
          </a:prstGeom>
        </p:spPr>
        <p:txBody>
          <a:bodyPr vert="horz"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Most multi-class error metrics are similar to binary versions—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just expand elements as a sum</a:t>
            </a:r>
            <a:endPar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28" name="Right Arrow 27"/>
          <p:cNvSpPr/>
          <p:nvPr/>
        </p:nvSpPr>
        <p:spPr>
          <a:xfrm>
            <a:off x="4907122" y="3193774"/>
            <a:ext cx="884078" cy="730243"/>
          </a:xfrm>
          <a:prstGeom prst="rightArrow">
            <a:avLst/>
          </a:prstGeom>
          <a:solidFill>
            <a:srgbClr val="FFC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sp>
        <p:nvSpPr>
          <p:cNvPr id="34" name="object 4"/>
          <p:cNvSpPr txBox="1"/>
          <p:nvPr/>
        </p:nvSpPr>
        <p:spPr>
          <a:xfrm>
            <a:off x="4907122" y="1581990"/>
            <a:ext cx="1315662"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Accuracy =</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5" name="object 4"/>
          <p:cNvSpPr txBox="1"/>
          <p:nvPr/>
        </p:nvSpPr>
        <p:spPr>
          <a:xfrm>
            <a:off x="6306327" y="1440084"/>
            <a:ext cx="2258393" cy="461665"/>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TP1 + TP2 + TP3</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36" name="Straight Connector 35"/>
          <p:cNvCxnSpPr/>
          <p:nvPr/>
        </p:nvCxnSpPr>
        <p:spPr>
          <a:xfrm>
            <a:off x="6314076" y="1854573"/>
            <a:ext cx="225839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object 4"/>
          <p:cNvSpPr txBox="1"/>
          <p:nvPr/>
        </p:nvSpPr>
        <p:spPr>
          <a:xfrm>
            <a:off x="6513694" y="1901749"/>
            <a:ext cx="1851486" cy="307777"/>
          </a:xfrm>
          <a:prstGeom prst="rect">
            <a:avLst/>
          </a:prstGeom>
          <a:solidFill>
            <a:srgbClr val="FFFFFF"/>
          </a:solidFill>
        </p:spPr>
        <p:txBody>
          <a:bodyPr vert="horz" wrap="square" lIns="0" tIns="0" rIns="0" bIns="0" rtlCol="0">
            <a:spAutoFit/>
          </a:bodyPr>
          <a:lstStyle/>
          <a:p>
            <a:pPr marL="9525"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Total</a:t>
            </a:r>
          </a:p>
        </p:txBody>
      </p:sp>
    </p:spTree>
    <p:extLst>
      <p:ext uri="{BB962C8B-B14F-4D97-AF65-F5344CB8AC3E}">
        <p14:creationId xmlns:p14="http://schemas.microsoft.com/office/powerpoint/2010/main" val="20075020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06170" y="931164"/>
            <a:ext cx="7912733" cy="390876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Import the desired error function</a:t>
            </a:r>
            <a:endParaRPr kumimoji="0" lang="en-US" sz="1600" b="1" i="0" u="none" strike="noStrike" kern="0" cap="none" spc="0" normalizeH="0" baseline="0" noProof="0" dirty="0">
              <a:ln>
                <a:noFill/>
              </a:ln>
              <a:solidFill>
                <a:srgbClr val="000000"/>
              </a:solidFill>
              <a:effectLst/>
              <a:uLnTx/>
              <a:uFillTx/>
              <a:latin typeface="Monaco" charset="0"/>
              <a:ea typeface="Monaco" charset="0"/>
              <a:cs typeface="Monaco" charset="0"/>
              <a:sym typeface="Arial"/>
            </a:endParaRPr>
          </a:p>
          <a:p>
            <a:pPr marL="0" marR="0" lvl="0" indent="0" algn="l" defTabSz="914400" rtl="0" eaLnBrk="1" fontAlgn="auto" latinLnBrk="0" hangingPunct="1">
              <a:lnSpc>
                <a:spcPct val="150000"/>
              </a:lnSpc>
              <a:spcBef>
                <a:spcPts val="0"/>
              </a:spcBef>
              <a:spcAft>
                <a:spcPts val="0"/>
              </a:spcAft>
              <a:buClrTx/>
              <a:buSzTx/>
              <a:buFontTx/>
              <a:buNone/>
              <a:tabLst>
                <a:tab pos="222250" algn="l"/>
              </a:tabLst>
              <a:defRPr/>
            </a:pPr>
            <a:r>
              <a:rPr kumimoji="0" lang="en-US" sz="1600" b="1" i="0" u="none" strike="noStrike" kern="0" cap="none" spc="0" normalizeH="0" baseline="0" noProof="0" dirty="0">
                <a:ln>
                  <a:noFill/>
                </a:ln>
                <a:solidFill>
                  <a:srgbClr val="000000"/>
                </a:solidFill>
                <a:effectLst/>
                <a:uLnTx/>
                <a:uFillTx/>
                <a:latin typeface="Monaco" charset="0"/>
                <a:ea typeface="Monaco" charset="0"/>
                <a:cs typeface="Monaco" charset="0"/>
                <a:sym typeface="Arial"/>
              </a:rPr>
              <a:t>	</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from </a:t>
            </a:r>
            <a:r>
              <a:rPr kumimoji="0" lang="en-US" sz="1600" b="1" i="0" u="none" strike="noStrike" kern="0" cap="none" spc="0" normalizeH="0" baseline="0" noProof="0" dirty="0" err="1">
                <a:ln>
                  <a:noFill/>
                </a:ln>
                <a:solidFill>
                  <a:prstClr val="white">
                    <a:lumMod val="50000"/>
                  </a:prstClr>
                </a:solidFill>
                <a:effectLst/>
                <a:uLnTx/>
                <a:uFillTx/>
                <a:latin typeface="Monaco" charset="0"/>
                <a:ea typeface="Monaco" charset="0"/>
                <a:cs typeface="Monaco" charset="0"/>
                <a:sym typeface="Arial"/>
              </a:rPr>
              <a:t>sklearn.metrics</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 import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accuracy_score</a:t>
            </a:r>
            <a:endPar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Calculate the error on the test and predicted data sets</a:t>
            </a:r>
            <a:endParaRPr kumimoji="0" lang="en-US" sz="1600" b="1" i="0" u="none" strike="noStrike" kern="0" cap="none" spc="0" normalizeH="0" baseline="0" noProof="0" dirty="0">
              <a:ln>
                <a:noFill/>
              </a:ln>
              <a:solidFill>
                <a:srgbClr val="000000"/>
              </a:solidFill>
              <a:effectLst/>
              <a:uLnTx/>
              <a:uFillTx/>
              <a:latin typeface="Monaco" charset="0"/>
              <a:ea typeface="Monaco" charset="0"/>
              <a:cs typeface="Monaco" charset="0"/>
              <a:sym typeface="Arial"/>
            </a:endParaRPr>
          </a:p>
          <a:p>
            <a:pPr marL="0" marR="0" lvl="0" indent="0" algn="l" defTabSz="914400" rtl="0" eaLnBrk="1" fontAlgn="auto" latinLnBrk="0" hangingPunct="1">
              <a:lnSpc>
                <a:spcPct val="150000"/>
              </a:lnSpc>
              <a:spcBef>
                <a:spcPts val="0"/>
              </a:spcBef>
              <a:spcAft>
                <a:spcPts val="0"/>
              </a:spcAft>
              <a:buClrTx/>
              <a:buSzTx/>
              <a:buFontTx/>
              <a:buNone/>
              <a:tabLst>
                <a:tab pos="222250" algn="l"/>
              </a:tabLst>
              <a:defRPr/>
            </a:pPr>
            <a:r>
              <a:rPr kumimoji="0" lang="en-US" sz="1600" b="1" i="0" u="none" strike="noStrike" kern="0" cap="none" spc="0" normalizeH="0" baseline="0" noProof="0" dirty="0">
                <a:ln>
                  <a:noFill/>
                </a:ln>
                <a:solidFill>
                  <a:srgbClr val="000000"/>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prstClr val="white">
                    <a:lumMod val="50000"/>
                  </a:prstClr>
                </a:solidFill>
                <a:effectLst/>
                <a:uLnTx/>
                <a:uFillTx/>
                <a:latin typeface="Monaco" charset="0"/>
                <a:ea typeface="Monaco" charset="0"/>
                <a:cs typeface="Monaco" charset="0"/>
                <a:sym typeface="Arial"/>
              </a:rPr>
              <a:t>accuracy_value</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 =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accuracy_score</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a:t>
            </a:r>
            <a:r>
              <a:rPr kumimoji="0" lang="en-US" sz="1600" b="1" i="0" u="none" strike="noStrike" kern="0" cap="none" spc="0" normalizeH="0" baseline="0" noProof="0" dirty="0" err="1">
                <a:ln>
                  <a:noFill/>
                </a:ln>
                <a:solidFill>
                  <a:prstClr val="white">
                    <a:lumMod val="50000"/>
                  </a:prstClr>
                </a:solidFill>
                <a:effectLst/>
                <a:uLnTx/>
                <a:uFillTx/>
                <a:latin typeface="Monaco" charset="0"/>
                <a:ea typeface="Monaco" charset="0"/>
                <a:cs typeface="Monaco" charset="0"/>
                <a:sym typeface="Arial"/>
              </a:rPr>
              <a:t>y_test</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prstClr val="white">
                    <a:lumMod val="50000"/>
                  </a:prstClr>
                </a:solidFill>
                <a:effectLst/>
                <a:uLnTx/>
                <a:uFillTx/>
                <a:latin typeface="Monaco" charset="0"/>
                <a:ea typeface="Monaco" charset="0"/>
                <a:cs typeface="Monaco" charset="0"/>
                <a:sym typeface="Arial"/>
              </a:rPr>
              <a:t>y_pred</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a:t>
            </a:r>
            <a:endPar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Lots of other error metrics and diagnostic tools: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Monaco" charset="0"/>
                <a:ea typeface="Monaco" charset="0"/>
                <a:cs typeface="Monaco" charset="0"/>
                <a:sym typeface="Arial"/>
              </a:rPr>
              <a:t>  </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from </a:t>
            </a:r>
            <a:r>
              <a:rPr kumimoji="0" lang="en-US" sz="1600" b="1" i="0" u="none" strike="noStrike" kern="0" cap="none" spc="0" normalizeH="0" baseline="0" noProof="0" dirty="0" err="1">
                <a:ln>
                  <a:noFill/>
                </a:ln>
                <a:solidFill>
                  <a:prstClr val="white">
                    <a:lumMod val="50000"/>
                  </a:prstClr>
                </a:solidFill>
                <a:effectLst/>
                <a:uLnTx/>
                <a:uFillTx/>
                <a:latin typeface="Monaco" charset="0"/>
                <a:ea typeface="Monaco" charset="0"/>
                <a:cs typeface="Monaco" charset="0"/>
                <a:sym typeface="Arial"/>
              </a:rPr>
              <a:t>sklearn.metrics</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 import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precision_score</a:t>
            </a:r>
            <a:r>
              <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recall_score</a:t>
            </a:r>
            <a:r>
              <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rPr>
              <a:t>,  				f1_score,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roc_auc_score</a:t>
            </a:r>
            <a:r>
              <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confusion_matrix</a:t>
            </a:r>
            <a:r>
              <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roc_curve</a:t>
            </a:r>
            <a:r>
              <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precision_recall_curve</a:t>
            </a:r>
            <a:endPar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endParaRPr>
          </a:p>
        </p:txBody>
      </p:sp>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Classification Error Metrics: The Syntax</a:t>
            </a:r>
            <a:endParaRPr kumimoji="0" lang="en-US" sz="30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6" name="Rectangle 5"/>
          <p:cNvSpPr/>
          <p:nvPr/>
        </p:nvSpPr>
        <p:spPr>
          <a:xfrm>
            <a:off x="528109" y="1907339"/>
            <a:ext cx="8090794" cy="2932587"/>
          </a:xfrm>
          <a:prstGeom prst="rect">
            <a:avLst/>
          </a:prstGeom>
          <a:solidFill>
            <a:schemeClr val="bg1"/>
          </a:solidFill>
          <a:ln w="25400" cap="flat" cmpd="sng" algn="ctr">
            <a:noFill/>
            <a:prstDash val="solid"/>
          </a:ln>
          <a:effectLst/>
        </p:spPr>
        <p:txBody>
          <a:bodyPr rtlCol="0" anchor="t"/>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212121"/>
              </a:solidFill>
              <a:effectLst/>
              <a:uLnTx/>
              <a:uFillTx/>
              <a:latin typeface="Arial"/>
              <a:ea typeface="+mn-ea"/>
              <a:cs typeface="+mn-cs"/>
              <a:sym typeface="Arial"/>
            </a:endParaRPr>
          </a:p>
        </p:txBody>
      </p:sp>
    </p:spTree>
    <p:extLst>
      <p:ext uri="{BB962C8B-B14F-4D97-AF65-F5344CB8AC3E}">
        <p14:creationId xmlns:p14="http://schemas.microsoft.com/office/powerpoint/2010/main" val="15404686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06170" y="931164"/>
            <a:ext cx="7912733" cy="390876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Import the desired error function</a:t>
            </a:r>
            <a:endParaRPr kumimoji="0" lang="en-US" sz="1600" b="1" i="0" u="none" strike="noStrike" kern="0" cap="none" spc="0" normalizeH="0" baseline="0" noProof="0" dirty="0">
              <a:ln>
                <a:noFill/>
              </a:ln>
              <a:solidFill>
                <a:srgbClr val="000000"/>
              </a:solidFill>
              <a:effectLst/>
              <a:uLnTx/>
              <a:uFillTx/>
              <a:latin typeface="Monaco" charset="0"/>
              <a:ea typeface="Monaco" charset="0"/>
              <a:cs typeface="Monaco" charset="0"/>
              <a:sym typeface="Arial"/>
            </a:endParaRPr>
          </a:p>
          <a:p>
            <a:pPr marL="0" marR="0" lvl="0" indent="0" algn="l" defTabSz="914400" rtl="0" eaLnBrk="1" fontAlgn="auto" latinLnBrk="0" hangingPunct="1">
              <a:lnSpc>
                <a:spcPct val="150000"/>
              </a:lnSpc>
              <a:spcBef>
                <a:spcPts val="0"/>
              </a:spcBef>
              <a:spcAft>
                <a:spcPts val="0"/>
              </a:spcAft>
              <a:buClrTx/>
              <a:buSzTx/>
              <a:buFontTx/>
              <a:buNone/>
              <a:tabLst>
                <a:tab pos="222250" algn="l"/>
              </a:tabLst>
              <a:defRPr/>
            </a:pPr>
            <a:r>
              <a:rPr kumimoji="0" lang="en-US" sz="1600" b="1" i="0" u="none" strike="noStrike" kern="0" cap="none" spc="0" normalizeH="0" baseline="0" noProof="0" dirty="0">
                <a:ln>
                  <a:noFill/>
                </a:ln>
                <a:solidFill>
                  <a:srgbClr val="000000"/>
                </a:solidFill>
                <a:effectLst/>
                <a:uLnTx/>
                <a:uFillTx/>
                <a:latin typeface="Monaco" charset="0"/>
                <a:ea typeface="Monaco" charset="0"/>
                <a:cs typeface="Monaco" charset="0"/>
                <a:sym typeface="Arial"/>
              </a:rPr>
              <a:t>	</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from </a:t>
            </a:r>
            <a:r>
              <a:rPr kumimoji="0" lang="en-US" sz="1600" b="1" i="0" u="none" strike="noStrike" kern="0" cap="none" spc="0" normalizeH="0" baseline="0" noProof="0" dirty="0" err="1">
                <a:ln>
                  <a:noFill/>
                </a:ln>
                <a:solidFill>
                  <a:prstClr val="white">
                    <a:lumMod val="50000"/>
                  </a:prstClr>
                </a:solidFill>
                <a:effectLst/>
                <a:uLnTx/>
                <a:uFillTx/>
                <a:latin typeface="Monaco" charset="0"/>
                <a:ea typeface="Monaco" charset="0"/>
                <a:cs typeface="Monaco" charset="0"/>
                <a:sym typeface="Arial"/>
              </a:rPr>
              <a:t>sklearn.metrics</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 import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accuracy_score</a:t>
            </a:r>
            <a:endPar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Calculate the error on the test and predicted data sets</a:t>
            </a:r>
            <a:endParaRPr kumimoji="0" lang="en-US" sz="1600" b="1" i="0" u="none" strike="noStrike" kern="0" cap="none" spc="0" normalizeH="0" baseline="0" noProof="0" dirty="0">
              <a:ln>
                <a:noFill/>
              </a:ln>
              <a:solidFill>
                <a:srgbClr val="000000"/>
              </a:solidFill>
              <a:effectLst/>
              <a:uLnTx/>
              <a:uFillTx/>
              <a:latin typeface="Monaco" charset="0"/>
              <a:ea typeface="Monaco" charset="0"/>
              <a:cs typeface="Monaco" charset="0"/>
              <a:sym typeface="Arial"/>
            </a:endParaRPr>
          </a:p>
          <a:p>
            <a:pPr marL="0" marR="0" lvl="0" indent="0" algn="l" defTabSz="914400" rtl="0" eaLnBrk="1" fontAlgn="auto" latinLnBrk="0" hangingPunct="1">
              <a:lnSpc>
                <a:spcPct val="150000"/>
              </a:lnSpc>
              <a:spcBef>
                <a:spcPts val="0"/>
              </a:spcBef>
              <a:spcAft>
                <a:spcPts val="0"/>
              </a:spcAft>
              <a:buClrTx/>
              <a:buSzTx/>
              <a:buFontTx/>
              <a:buNone/>
              <a:tabLst>
                <a:tab pos="222250" algn="l"/>
              </a:tabLst>
              <a:defRPr/>
            </a:pPr>
            <a:r>
              <a:rPr kumimoji="0" lang="en-US" sz="1600" b="1" i="0" u="none" strike="noStrike" kern="0" cap="none" spc="0" normalizeH="0" baseline="0" noProof="0" dirty="0">
                <a:ln>
                  <a:noFill/>
                </a:ln>
                <a:solidFill>
                  <a:srgbClr val="000000"/>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prstClr val="white">
                    <a:lumMod val="50000"/>
                  </a:prstClr>
                </a:solidFill>
                <a:effectLst/>
                <a:uLnTx/>
                <a:uFillTx/>
                <a:latin typeface="Monaco" charset="0"/>
                <a:ea typeface="Monaco" charset="0"/>
                <a:cs typeface="Monaco" charset="0"/>
                <a:sym typeface="Arial"/>
              </a:rPr>
              <a:t>accuracy_value</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 =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accuracy_score</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a:t>
            </a:r>
            <a:r>
              <a:rPr kumimoji="0" lang="en-US" sz="1600" b="1" i="0" u="none" strike="noStrike" kern="0" cap="none" spc="0" normalizeH="0" baseline="0" noProof="0" dirty="0" err="1">
                <a:ln>
                  <a:noFill/>
                </a:ln>
                <a:solidFill>
                  <a:prstClr val="white">
                    <a:lumMod val="50000"/>
                  </a:prstClr>
                </a:solidFill>
                <a:effectLst/>
                <a:uLnTx/>
                <a:uFillTx/>
                <a:latin typeface="Monaco" charset="0"/>
                <a:ea typeface="Monaco" charset="0"/>
                <a:cs typeface="Monaco" charset="0"/>
                <a:sym typeface="Arial"/>
              </a:rPr>
              <a:t>y_test</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prstClr val="white">
                    <a:lumMod val="50000"/>
                  </a:prstClr>
                </a:solidFill>
                <a:effectLst/>
                <a:uLnTx/>
                <a:uFillTx/>
                <a:latin typeface="Monaco" charset="0"/>
                <a:ea typeface="Monaco" charset="0"/>
                <a:cs typeface="Monaco" charset="0"/>
                <a:sym typeface="Arial"/>
              </a:rPr>
              <a:t>y_pred</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a:t>
            </a:r>
            <a:endPar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Lots of other error metrics and diagnostic tools: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Monaco" charset="0"/>
                <a:ea typeface="Monaco" charset="0"/>
                <a:cs typeface="Monaco" charset="0"/>
                <a:sym typeface="Arial"/>
              </a:rPr>
              <a:t>  </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from </a:t>
            </a:r>
            <a:r>
              <a:rPr kumimoji="0" lang="en-US" sz="1600" b="1" i="0" u="none" strike="noStrike" kern="0" cap="none" spc="0" normalizeH="0" baseline="0" noProof="0" dirty="0" err="1">
                <a:ln>
                  <a:noFill/>
                </a:ln>
                <a:solidFill>
                  <a:prstClr val="white">
                    <a:lumMod val="50000"/>
                  </a:prstClr>
                </a:solidFill>
                <a:effectLst/>
                <a:uLnTx/>
                <a:uFillTx/>
                <a:latin typeface="Monaco" charset="0"/>
                <a:ea typeface="Monaco" charset="0"/>
                <a:cs typeface="Monaco" charset="0"/>
                <a:sym typeface="Arial"/>
              </a:rPr>
              <a:t>sklearn.metrics</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 import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precision_score</a:t>
            </a:r>
            <a:r>
              <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recall_score</a:t>
            </a:r>
            <a:r>
              <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rPr>
              <a:t>,  				f1_score,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roc_auc_score</a:t>
            </a:r>
            <a:r>
              <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confusion_matrix</a:t>
            </a:r>
            <a:r>
              <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roc_curve</a:t>
            </a:r>
            <a:r>
              <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precision_recall_curve</a:t>
            </a:r>
            <a:endPar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endParaRPr>
          </a:p>
        </p:txBody>
      </p:sp>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Classification Error Metrics: The Syntax</a:t>
            </a:r>
            <a:endParaRPr kumimoji="0" lang="en-US" sz="30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3" name="Rectangle 12"/>
          <p:cNvSpPr/>
          <p:nvPr/>
        </p:nvSpPr>
        <p:spPr>
          <a:xfrm>
            <a:off x="528109" y="2933323"/>
            <a:ext cx="8090794" cy="1836640"/>
          </a:xfrm>
          <a:prstGeom prst="rect">
            <a:avLst/>
          </a:prstGeom>
          <a:solidFill>
            <a:schemeClr val="bg1"/>
          </a:solidFill>
          <a:ln w="25400" cap="flat" cmpd="sng" algn="ctr">
            <a:noFill/>
            <a:prstDash val="solid"/>
          </a:ln>
          <a:effectLst/>
        </p:spPr>
        <p:txBody>
          <a:bodyPr rtlCol="0" anchor="t"/>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212121"/>
              </a:solidFill>
              <a:effectLst/>
              <a:uLnTx/>
              <a:uFillTx/>
              <a:latin typeface="Arial"/>
              <a:ea typeface="+mn-ea"/>
              <a:cs typeface="+mn-cs"/>
              <a:sym typeface="Arial"/>
            </a:endParaRPr>
          </a:p>
        </p:txBody>
      </p:sp>
    </p:spTree>
    <p:extLst>
      <p:ext uri="{BB962C8B-B14F-4D97-AF65-F5344CB8AC3E}">
        <p14:creationId xmlns:p14="http://schemas.microsoft.com/office/powerpoint/2010/main" val="512611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Modeling Best Practice</a:t>
            </a:r>
          </a:p>
        </p:txBody>
      </p:sp>
      <p:sp>
        <p:nvSpPr>
          <p:cNvPr id="32" name="object 2"/>
          <p:cNvSpPr txBox="1"/>
          <p:nvPr/>
        </p:nvSpPr>
        <p:spPr>
          <a:xfrm>
            <a:off x="1336439" y="1353625"/>
            <a:ext cx="5894094" cy="1661993"/>
          </a:xfrm>
          <a:prstGeom prst="rect">
            <a:avLst/>
          </a:prstGeom>
        </p:spPr>
        <p:txBody>
          <a:bodyPr vert="horz" wrap="square" lIns="0" tIns="0" rIns="0" bIns="0" rtlCol="0">
            <a:spAutoFit/>
          </a:bodyPr>
          <a:lstStyle/>
          <a:p>
            <a:pPr marL="352425" marR="3810" indent="-342900">
              <a:lnSpc>
                <a:spcPct val="150000"/>
              </a:lnSpc>
              <a:buFont typeface="Arial" charset="0"/>
              <a:buChar char="•"/>
            </a:pPr>
            <a:r>
              <a:rPr lang="en-US" sz="2400" spc="-15" dirty="0">
                <a:solidFill>
                  <a:srgbClr val="212121">
                    <a:lumMod val="50000"/>
                  </a:srgbClr>
                </a:solidFill>
                <a:latin typeface="Avenir Book" charset="0"/>
                <a:ea typeface="Avenir Book" charset="0"/>
                <a:cs typeface="Avenir Book" charset="0"/>
              </a:rPr>
              <a:t>Use cost function to fit model</a:t>
            </a:r>
          </a:p>
          <a:p>
            <a:pPr marL="352425" marR="3810" indent="-342900">
              <a:lnSpc>
                <a:spcPct val="150000"/>
              </a:lnSpc>
              <a:buFont typeface="Arial" charset="0"/>
              <a:buChar char="•"/>
            </a:pPr>
            <a:r>
              <a:rPr lang="en-US" sz="2400" spc="-15" dirty="0">
                <a:solidFill>
                  <a:srgbClr val="212121">
                    <a:lumMod val="50000"/>
                  </a:srgbClr>
                </a:solidFill>
                <a:latin typeface="Avenir Book" charset="0"/>
                <a:ea typeface="Avenir Book" charset="0"/>
                <a:cs typeface="Avenir Book" charset="0"/>
              </a:rPr>
              <a:t>Develop multiple models </a:t>
            </a:r>
          </a:p>
          <a:p>
            <a:pPr marL="352425" marR="3810" indent="-342900">
              <a:lnSpc>
                <a:spcPct val="150000"/>
              </a:lnSpc>
              <a:buFont typeface="Arial" charset="0"/>
              <a:buChar char="•"/>
            </a:pPr>
            <a:r>
              <a:rPr lang="en-US" sz="2400" spc="-15" dirty="0">
                <a:solidFill>
                  <a:srgbClr val="212121">
                    <a:lumMod val="50000"/>
                  </a:srgbClr>
                </a:solidFill>
                <a:latin typeface="Avenir Book" charset="0"/>
                <a:ea typeface="Avenir Book" charset="0"/>
                <a:cs typeface="Avenir Book" charset="0"/>
              </a:rPr>
              <a:t>Compare results and choose best one</a:t>
            </a:r>
            <a:endParaRPr lang="en-US" sz="2400" dirty="0">
              <a:solidFill>
                <a:srgbClr val="212121">
                  <a:lumMod val="50000"/>
                </a:srgbClr>
              </a:solidFill>
              <a:latin typeface="Avenir Book" charset="0"/>
              <a:ea typeface="Avenir Book" charset="0"/>
              <a:cs typeface="Avenir Book" charset="0"/>
            </a:endParaRPr>
          </a:p>
        </p:txBody>
      </p:sp>
    </p:spTree>
    <p:extLst>
      <p:ext uri="{BB962C8B-B14F-4D97-AF65-F5344CB8AC3E}">
        <p14:creationId xmlns:p14="http://schemas.microsoft.com/office/powerpoint/2010/main" val="322467619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06170" y="931164"/>
            <a:ext cx="7912733" cy="390876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Import the desired error function</a:t>
            </a:r>
            <a:endParaRPr kumimoji="0" lang="en-US" sz="1600" b="1" i="0" u="none" strike="noStrike" kern="0" cap="none" spc="0" normalizeH="0" baseline="0" noProof="0" dirty="0">
              <a:ln>
                <a:noFill/>
              </a:ln>
              <a:solidFill>
                <a:srgbClr val="000000"/>
              </a:solidFill>
              <a:effectLst/>
              <a:uLnTx/>
              <a:uFillTx/>
              <a:latin typeface="Monaco" charset="0"/>
              <a:ea typeface="Monaco" charset="0"/>
              <a:cs typeface="Monaco" charset="0"/>
              <a:sym typeface="Arial"/>
            </a:endParaRPr>
          </a:p>
          <a:p>
            <a:pPr marL="0" marR="0" lvl="0" indent="0" algn="l" defTabSz="914400" rtl="0" eaLnBrk="1" fontAlgn="auto" latinLnBrk="0" hangingPunct="1">
              <a:lnSpc>
                <a:spcPct val="150000"/>
              </a:lnSpc>
              <a:spcBef>
                <a:spcPts val="0"/>
              </a:spcBef>
              <a:spcAft>
                <a:spcPts val="0"/>
              </a:spcAft>
              <a:buClrTx/>
              <a:buSzTx/>
              <a:buFontTx/>
              <a:buNone/>
              <a:tabLst>
                <a:tab pos="222250" algn="l"/>
              </a:tabLst>
              <a:defRPr/>
            </a:pPr>
            <a:r>
              <a:rPr kumimoji="0" lang="en-US" sz="1600" b="1" i="0" u="none" strike="noStrike" kern="0" cap="none" spc="0" normalizeH="0" baseline="0" noProof="0" dirty="0">
                <a:ln>
                  <a:noFill/>
                </a:ln>
                <a:solidFill>
                  <a:srgbClr val="000000"/>
                </a:solidFill>
                <a:effectLst/>
                <a:uLnTx/>
                <a:uFillTx/>
                <a:latin typeface="Monaco" charset="0"/>
                <a:ea typeface="Monaco" charset="0"/>
                <a:cs typeface="Monaco" charset="0"/>
                <a:sym typeface="Arial"/>
              </a:rPr>
              <a:t>	</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from </a:t>
            </a:r>
            <a:r>
              <a:rPr kumimoji="0" lang="en-US" sz="1600" b="1" i="0" u="none" strike="noStrike" kern="0" cap="none" spc="0" normalizeH="0" baseline="0" noProof="0" dirty="0" err="1">
                <a:ln>
                  <a:noFill/>
                </a:ln>
                <a:solidFill>
                  <a:prstClr val="white">
                    <a:lumMod val="50000"/>
                  </a:prstClr>
                </a:solidFill>
                <a:effectLst/>
                <a:uLnTx/>
                <a:uFillTx/>
                <a:latin typeface="Monaco" charset="0"/>
                <a:ea typeface="Monaco" charset="0"/>
                <a:cs typeface="Monaco" charset="0"/>
                <a:sym typeface="Arial"/>
              </a:rPr>
              <a:t>sklearn.metrics</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 import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accuracy_score</a:t>
            </a:r>
            <a:endPar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Calculate the error on the test and predicted data sets</a:t>
            </a:r>
            <a:endParaRPr kumimoji="0" lang="en-US" sz="1600" b="1" i="0" u="none" strike="noStrike" kern="0" cap="none" spc="0" normalizeH="0" baseline="0" noProof="0" dirty="0">
              <a:ln>
                <a:noFill/>
              </a:ln>
              <a:solidFill>
                <a:srgbClr val="000000"/>
              </a:solidFill>
              <a:effectLst/>
              <a:uLnTx/>
              <a:uFillTx/>
              <a:latin typeface="Monaco" charset="0"/>
              <a:ea typeface="Monaco" charset="0"/>
              <a:cs typeface="Monaco" charset="0"/>
              <a:sym typeface="Arial"/>
            </a:endParaRPr>
          </a:p>
          <a:p>
            <a:pPr marL="0" marR="0" lvl="0" indent="0" algn="l" defTabSz="914400" rtl="0" eaLnBrk="1" fontAlgn="auto" latinLnBrk="0" hangingPunct="1">
              <a:lnSpc>
                <a:spcPct val="150000"/>
              </a:lnSpc>
              <a:spcBef>
                <a:spcPts val="0"/>
              </a:spcBef>
              <a:spcAft>
                <a:spcPts val="0"/>
              </a:spcAft>
              <a:buClrTx/>
              <a:buSzTx/>
              <a:buFontTx/>
              <a:buNone/>
              <a:tabLst>
                <a:tab pos="222250" algn="l"/>
              </a:tabLst>
              <a:defRPr/>
            </a:pPr>
            <a:r>
              <a:rPr kumimoji="0" lang="en-US" sz="1600" b="1" i="0" u="none" strike="noStrike" kern="0" cap="none" spc="0" normalizeH="0" baseline="0" noProof="0" dirty="0">
                <a:ln>
                  <a:noFill/>
                </a:ln>
                <a:solidFill>
                  <a:srgbClr val="000000"/>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prstClr val="white">
                    <a:lumMod val="50000"/>
                  </a:prstClr>
                </a:solidFill>
                <a:effectLst/>
                <a:uLnTx/>
                <a:uFillTx/>
                <a:latin typeface="Monaco" charset="0"/>
                <a:ea typeface="Monaco" charset="0"/>
                <a:cs typeface="Monaco" charset="0"/>
                <a:sym typeface="Arial"/>
              </a:rPr>
              <a:t>accuracy_value</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 =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accuracy_score</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a:t>
            </a:r>
            <a:r>
              <a:rPr kumimoji="0" lang="en-US" sz="1600" b="1" i="0" u="none" strike="noStrike" kern="0" cap="none" spc="0" normalizeH="0" baseline="0" noProof="0" dirty="0" err="1">
                <a:ln>
                  <a:noFill/>
                </a:ln>
                <a:solidFill>
                  <a:prstClr val="white">
                    <a:lumMod val="50000"/>
                  </a:prstClr>
                </a:solidFill>
                <a:effectLst/>
                <a:uLnTx/>
                <a:uFillTx/>
                <a:latin typeface="Monaco" charset="0"/>
                <a:ea typeface="Monaco" charset="0"/>
                <a:cs typeface="Monaco" charset="0"/>
                <a:sym typeface="Arial"/>
              </a:rPr>
              <a:t>y_test</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prstClr val="white">
                    <a:lumMod val="50000"/>
                  </a:prstClr>
                </a:solidFill>
                <a:effectLst/>
                <a:uLnTx/>
                <a:uFillTx/>
                <a:latin typeface="Monaco" charset="0"/>
                <a:ea typeface="Monaco" charset="0"/>
                <a:cs typeface="Monaco" charset="0"/>
                <a:sym typeface="Arial"/>
              </a:rPr>
              <a:t>y_pred</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a:t>
            </a:r>
            <a:endPar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Lots of other error metrics and diagnostic tools: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Monaco" charset="0"/>
                <a:ea typeface="Monaco" charset="0"/>
                <a:cs typeface="Monaco" charset="0"/>
                <a:sym typeface="Arial"/>
              </a:rPr>
              <a:t>  </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from </a:t>
            </a:r>
            <a:r>
              <a:rPr kumimoji="0" lang="en-US" sz="1600" b="1" i="0" u="none" strike="noStrike" kern="0" cap="none" spc="0" normalizeH="0" baseline="0" noProof="0" dirty="0" err="1">
                <a:ln>
                  <a:noFill/>
                </a:ln>
                <a:solidFill>
                  <a:prstClr val="white">
                    <a:lumMod val="50000"/>
                  </a:prstClr>
                </a:solidFill>
                <a:effectLst/>
                <a:uLnTx/>
                <a:uFillTx/>
                <a:latin typeface="Monaco" charset="0"/>
                <a:ea typeface="Monaco" charset="0"/>
                <a:cs typeface="Monaco" charset="0"/>
                <a:sym typeface="Arial"/>
              </a:rPr>
              <a:t>sklearn.metrics</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 import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precision_score</a:t>
            </a:r>
            <a:r>
              <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recall_score</a:t>
            </a:r>
            <a:r>
              <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rPr>
              <a:t>,  				f1_score,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roc_auc_score</a:t>
            </a:r>
            <a:r>
              <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confusion_matrix</a:t>
            </a:r>
            <a:r>
              <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roc_curve</a:t>
            </a:r>
            <a:r>
              <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precision_recall_curve</a:t>
            </a:r>
            <a:endPar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endParaRPr>
          </a:p>
        </p:txBody>
      </p:sp>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Classification Error Metrics: The Syntax</a:t>
            </a:r>
            <a:endParaRPr kumimoji="0" lang="en-US" sz="30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Tree>
    <p:extLst>
      <p:ext uri="{BB962C8B-B14F-4D97-AF65-F5344CB8AC3E}">
        <p14:creationId xmlns:p14="http://schemas.microsoft.com/office/powerpoint/2010/main" val="12061216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235F83"/>
        </a:solidFill>
        <a:effectLst/>
      </p:bgPr>
    </p:bg>
    <p:spTree>
      <p:nvGrpSpPr>
        <p:cNvPr id="1" name="Shape 261"/>
        <p:cNvGrpSpPr/>
        <p:nvPr/>
      </p:nvGrpSpPr>
      <p:grpSpPr>
        <a:xfrm>
          <a:off x="0" y="0"/>
          <a:ext cx="0" cy="0"/>
          <a:chOff x="0" y="0"/>
          <a:chExt cx="0" cy="0"/>
        </a:xfrm>
      </p:grpSpPr>
      <p:pic>
        <p:nvPicPr>
          <p:cNvPr id="262" name="Shape 262" descr="metis.png"/>
          <p:cNvPicPr preferRelativeResize="0"/>
          <p:nvPr/>
        </p:nvPicPr>
        <p:blipFill rotWithShape="1">
          <a:blip r:embed="rId3">
            <a:alphaModFix/>
          </a:blip>
          <a:srcRect/>
          <a:stretch/>
        </p:blipFill>
        <p:spPr>
          <a:xfrm>
            <a:off x="3915573" y="1445287"/>
            <a:ext cx="1312850" cy="2100524"/>
          </a:xfrm>
          <a:prstGeom prst="rect">
            <a:avLst/>
          </a:prstGeom>
          <a:noFill/>
          <a:ln>
            <a:noFill/>
          </a:ln>
        </p:spPr>
      </p:pic>
    </p:spTree>
    <p:extLst>
      <p:ext uri="{BB962C8B-B14F-4D97-AF65-F5344CB8AC3E}">
        <p14:creationId xmlns:p14="http://schemas.microsoft.com/office/powerpoint/2010/main" val="7498882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3052053" y="1171162"/>
            <a:ext cx="2876550" cy="2552700"/>
          </a:xfrm>
          <a:custGeom>
            <a:avLst/>
            <a:gdLst>
              <a:gd name="connsiteX0" fmla="*/ 0 w 3835400"/>
              <a:gd name="connsiteY0" fmla="*/ 0 h 3403600"/>
              <a:gd name="connsiteX1" fmla="*/ 0 w 3835400"/>
              <a:gd name="connsiteY1" fmla="*/ 3403600 h 3403600"/>
              <a:gd name="connsiteX2" fmla="*/ 3835400 w 3835400"/>
              <a:gd name="connsiteY2" fmla="*/ 3403600 h 3403600"/>
            </a:gdLst>
            <a:ahLst/>
            <a:cxnLst>
              <a:cxn ang="0">
                <a:pos x="connsiteX0" y="connsiteY0"/>
              </a:cxn>
              <a:cxn ang="0">
                <a:pos x="connsiteX1" y="connsiteY1"/>
              </a:cxn>
              <a:cxn ang="0">
                <a:pos x="connsiteX2" y="connsiteY2"/>
              </a:cxn>
            </a:cxnLst>
            <a:rect l="l" t="t" r="r" b="b"/>
            <a:pathLst>
              <a:path w="3835400" h="3403600">
                <a:moveTo>
                  <a:pt x="0" y="0"/>
                </a:moveTo>
                <a:lnTo>
                  <a:pt x="0" y="3403600"/>
                </a:lnTo>
                <a:lnTo>
                  <a:pt x="3835400" y="340360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w="9525">
                <a:solidFill>
                  <a:sysClr val="windowText" lastClr="000000"/>
                </a:solidFill>
              </a:ln>
              <a:solidFill>
                <a:srgbClr val="FFFFFF"/>
              </a:solidFill>
              <a:effectLst/>
              <a:uLnTx/>
              <a:uFillTx/>
              <a:latin typeface="Avenir Book" charset="0"/>
              <a:ea typeface="Avenir Book" charset="0"/>
              <a:cs typeface="Avenir Book" charset="0"/>
              <a:sym typeface="Arial"/>
            </a:endParaRPr>
          </a:p>
        </p:txBody>
      </p:sp>
      <p:sp>
        <p:nvSpPr>
          <p:cNvPr id="5" name="TextBox 4"/>
          <p:cNvSpPr txBox="1"/>
          <p:nvPr/>
        </p:nvSpPr>
        <p:spPr>
          <a:xfrm>
            <a:off x="4288357" y="3965902"/>
            <a:ext cx="403957"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Recall</a:t>
            </a:r>
          </a:p>
        </p:txBody>
      </p:sp>
      <p:sp>
        <p:nvSpPr>
          <p:cNvPr id="6" name="TextBox 5"/>
          <p:cNvSpPr txBox="1"/>
          <p:nvPr/>
        </p:nvSpPr>
        <p:spPr>
          <a:xfrm rot="16200000">
            <a:off x="2251555" y="2280796"/>
            <a:ext cx="613951"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Precision</a:t>
            </a:r>
          </a:p>
        </p:txBody>
      </p:sp>
      <p:sp>
        <p:nvSpPr>
          <p:cNvPr id="43" name="TextBox 42"/>
          <p:cNvSpPr txBox="1"/>
          <p:nvPr/>
        </p:nvSpPr>
        <p:spPr>
          <a:xfrm>
            <a:off x="2717776" y="3121466"/>
            <a:ext cx="213200" cy="184666"/>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0.2</a:t>
            </a:r>
          </a:p>
        </p:txBody>
      </p:sp>
      <p:sp>
        <p:nvSpPr>
          <p:cNvPr id="45" name="TextBox 44"/>
          <p:cNvSpPr txBox="1"/>
          <p:nvPr/>
        </p:nvSpPr>
        <p:spPr>
          <a:xfrm>
            <a:off x="2717776" y="2608902"/>
            <a:ext cx="213200" cy="184666"/>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0.4</a:t>
            </a:r>
          </a:p>
        </p:txBody>
      </p:sp>
      <p:sp>
        <p:nvSpPr>
          <p:cNvPr id="47" name="TextBox 46"/>
          <p:cNvSpPr txBox="1"/>
          <p:nvPr/>
        </p:nvSpPr>
        <p:spPr>
          <a:xfrm>
            <a:off x="2717776" y="2098004"/>
            <a:ext cx="213200" cy="184666"/>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0.6</a:t>
            </a:r>
          </a:p>
        </p:txBody>
      </p:sp>
      <p:sp>
        <p:nvSpPr>
          <p:cNvPr id="49" name="TextBox 48"/>
          <p:cNvSpPr txBox="1"/>
          <p:nvPr/>
        </p:nvSpPr>
        <p:spPr>
          <a:xfrm>
            <a:off x="2717776" y="1587224"/>
            <a:ext cx="213200" cy="184666"/>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venir Book" charset="0"/>
                <a:ea typeface="Avenir Book" charset="0"/>
                <a:cs typeface="Avenir Book" charset="0"/>
                <a:sym typeface="Arial"/>
              </a:rPr>
              <a:t>0.8</a:t>
            </a:r>
            <a:endPar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51" name="TextBox 50"/>
          <p:cNvSpPr txBox="1"/>
          <p:nvPr/>
        </p:nvSpPr>
        <p:spPr>
          <a:xfrm>
            <a:off x="2717776" y="1074066"/>
            <a:ext cx="213200" cy="184666"/>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1.0</a:t>
            </a:r>
          </a:p>
        </p:txBody>
      </p:sp>
      <p:sp>
        <p:nvSpPr>
          <p:cNvPr id="54" name="TextBox 53"/>
          <p:cNvSpPr txBox="1"/>
          <p:nvPr/>
        </p:nvSpPr>
        <p:spPr>
          <a:xfrm>
            <a:off x="3517004" y="3765876"/>
            <a:ext cx="213200"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0.2</a:t>
            </a:r>
          </a:p>
        </p:txBody>
      </p:sp>
      <p:sp>
        <p:nvSpPr>
          <p:cNvPr id="56" name="TextBox 55"/>
          <p:cNvSpPr txBox="1"/>
          <p:nvPr/>
        </p:nvSpPr>
        <p:spPr>
          <a:xfrm>
            <a:off x="4090851" y="3765876"/>
            <a:ext cx="213200"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0.4</a:t>
            </a:r>
          </a:p>
        </p:txBody>
      </p:sp>
      <p:sp>
        <p:nvSpPr>
          <p:cNvPr id="58" name="TextBox 57"/>
          <p:cNvSpPr txBox="1"/>
          <p:nvPr/>
        </p:nvSpPr>
        <p:spPr>
          <a:xfrm>
            <a:off x="4668117" y="3765876"/>
            <a:ext cx="213200"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venir Book" charset="0"/>
                <a:ea typeface="Avenir Book" charset="0"/>
                <a:cs typeface="Avenir Book" charset="0"/>
                <a:sym typeface="Arial"/>
              </a:rPr>
              <a:t>0.6</a:t>
            </a:r>
            <a:endPar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60" name="TextBox 59"/>
          <p:cNvSpPr txBox="1"/>
          <p:nvPr/>
        </p:nvSpPr>
        <p:spPr>
          <a:xfrm>
            <a:off x="5252882" y="3765876"/>
            <a:ext cx="213200"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0.8</a:t>
            </a:r>
          </a:p>
        </p:txBody>
      </p:sp>
      <p:sp>
        <p:nvSpPr>
          <p:cNvPr id="62" name="TextBox 61"/>
          <p:cNvSpPr txBox="1"/>
          <p:nvPr/>
        </p:nvSpPr>
        <p:spPr>
          <a:xfrm>
            <a:off x="5819856" y="3765876"/>
            <a:ext cx="213200"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1.0</a:t>
            </a:r>
          </a:p>
        </p:txBody>
      </p:sp>
      <p:cxnSp>
        <p:nvCxnSpPr>
          <p:cNvPr id="64" name="Straight Connector 63"/>
          <p:cNvCxnSpPr/>
          <p:nvPr/>
        </p:nvCxnSpPr>
        <p:spPr>
          <a:xfrm>
            <a:off x="3021693" y="1171162"/>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021693" y="1427325"/>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021693" y="1683489"/>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021693" y="1939652"/>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021693" y="2195815"/>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021693" y="2451978"/>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021693" y="2708142"/>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021693" y="2964305"/>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021693" y="3220468"/>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021693" y="3476633"/>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a:off x="3331831" y="373904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a:off x="3619551" y="373904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a:off x="3907270" y="373904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a:off x="4194990" y="373904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6200000">
            <a:off x="4482709" y="373904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16200000">
            <a:off x="4770429" y="373904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a:off x="5058148" y="373904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16200000">
            <a:off x="5345868" y="373904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a:off x="5633587" y="373904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a:off x="5921304" y="373904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018267" y="1100637"/>
            <a:ext cx="2980469" cy="2634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sp>
        <p:nvSpPr>
          <p:cNvPr id="86"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Precision Recall Curve (PR Curve)</a:t>
            </a:r>
          </a:p>
        </p:txBody>
      </p:sp>
      <p:sp>
        <p:nvSpPr>
          <p:cNvPr id="42" name="Freeform 41"/>
          <p:cNvSpPr/>
          <p:nvPr/>
        </p:nvSpPr>
        <p:spPr>
          <a:xfrm>
            <a:off x="3153747" y="1187419"/>
            <a:ext cx="2799184" cy="2533262"/>
          </a:xfrm>
          <a:custGeom>
            <a:avLst/>
            <a:gdLst>
              <a:gd name="connsiteX0" fmla="*/ 0 w 2799184"/>
              <a:gd name="connsiteY0" fmla="*/ 0 h 2533262"/>
              <a:gd name="connsiteX1" fmla="*/ 32657 w 2799184"/>
              <a:gd name="connsiteY1" fmla="*/ 125964 h 2533262"/>
              <a:gd name="connsiteX2" fmla="*/ 32657 w 2799184"/>
              <a:gd name="connsiteY2" fmla="*/ 746449 h 2533262"/>
              <a:gd name="connsiteX3" fmla="*/ 116633 w 2799184"/>
              <a:gd name="connsiteY3" fmla="*/ 807098 h 2533262"/>
              <a:gd name="connsiteX4" fmla="*/ 135294 w 2799184"/>
              <a:gd name="connsiteY4" fmla="*/ 788437 h 2533262"/>
              <a:gd name="connsiteX5" fmla="*/ 195943 w 2799184"/>
              <a:gd name="connsiteY5" fmla="*/ 844421 h 2533262"/>
              <a:gd name="connsiteX6" fmla="*/ 265922 w 2799184"/>
              <a:gd name="connsiteY6" fmla="*/ 797768 h 2533262"/>
              <a:gd name="connsiteX7" fmla="*/ 298580 w 2799184"/>
              <a:gd name="connsiteY7" fmla="*/ 853751 h 2533262"/>
              <a:gd name="connsiteX8" fmla="*/ 419877 w 2799184"/>
              <a:gd name="connsiteY8" fmla="*/ 891074 h 2533262"/>
              <a:gd name="connsiteX9" fmla="*/ 429208 w 2799184"/>
              <a:gd name="connsiteY9" fmla="*/ 947057 h 2533262"/>
              <a:gd name="connsiteX10" fmla="*/ 569167 w 2799184"/>
              <a:gd name="connsiteY10" fmla="*/ 928396 h 2533262"/>
              <a:gd name="connsiteX11" fmla="*/ 657808 w 2799184"/>
              <a:gd name="connsiteY11" fmla="*/ 993711 h 2533262"/>
              <a:gd name="connsiteX12" fmla="*/ 676469 w 2799184"/>
              <a:gd name="connsiteY12" fmla="*/ 1059025 h 2533262"/>
              <a:gd name="connsiteX13" fmla="*/ 737118 w 2799184"/>
              <a:gd name="connsiteY13" fmla="*/ 1161662 h 2533262"/>
              <a:gd name="connsiteX14" fmla="*/ 788437 w 2799184"/>
              <a:gd name="connsiteY14" fmla="*/ 1264298 h 2533262"/>
              <a:gd name="connsiteX15" fmla="*/ 830424 w 2799184"/>
              <a:gd name="connsiteY15" fmla="*/ 1413588 h 2533262"/>
              <a:gd name="connsiteX16" fmla="*/ 914400 w 2799184"/>
              <a:gd name="connsiteY16" fmla="*/ 1483568 h 2533262"/>
              <a:gd name="connsiteX17" fmla="*/ 1068355 w 2799184"/>
              <a:gd name="connsiteY17" fmla="*/ 1544217 h 2533262"/>
              <a:gd name="connsiteX18" fmla="*/ 1189653 w 2799184"/>
              <a:gd name="connsiteY18" fmla="*/ 1600200 h 2533262"/>
              <a:gd name="connsiteX19" fmla="*/ 1254967 w 2799184"/>
              <a:gd name="connsiteY19" fmla="*/ 1609531 h 2533262"/>
              <a:gd name="connsiteX20" fmla="*/ 1324947 w 2799184"/>
              <a:gd name="connsiteY20" fmla="*/ 1595535 h 2533262"/>
              <a:gd name="connsiteX21" fmla="*/ 1413588 w 2799184"/>
              <a:gd name="connsiteY21" fmla="*/ 1716833 h 2533262"/>
              <a:gd name="connsiteX22" fmla="*/ 1506894 w 2799184"/>
              <a:gd name="connsiteY22" fmla="*/ 1777482 h 2533262"/>
              <a:gd name="connsiteX23" fmla="*/ 1637522 w 2799184"/>
              <a:gd name="connsiteY23" fmla="*/ 1889449 h 2533262"/>
              <a:gd name="connsiteX24" fmla="*/ 1740159 w 2799184"/>
              <a:gd name="connsiteY24" fmla="*/ 1908111 h 2533262"/>
              <a:gd name="connsiteX25" fmla="*/ 1814804 w 2799184"/>
              <a:gd name="connsiteY25" fmla="*/ 1982755 h 2533262"/>
              <a:gd name="connsiteX26" fmla="*/ 1880118 w 2799184"/>
              <a:gd name="connsiteY26" fmla="*/ 2071396 h 2533262"/>
              <a:gd name="connsiteX27" fmla="*/ 1964094 w 2799184"/>
              <a:gd name="connsiteY27" fmla="*/ 2122715 h 2533262"/>
              <a:gd name="connsiteX28" fmla="*/ 2010747 w 2799184"/>
              <a:gd name="connsiteY28" fmla="*/ 2192694 h 2533262"/>
              <a:gd name="connsiteX29" fmla="*/ 2192694 w 2799184"/>
              <a:gd name="connsiteY29" fmla="*/ 2313992 h 2533262"/>
              <a:gd name="connsiteX30" fmla="*/ 2360645 w 2799184"/>
              <a:gd name="connsiteY30" fmla="*/ 2374641 h 2533262"/>
              <a:gd name="connsiteX31" fmla="*/ 2533261 w 2799184"/>
              <a:gd name="connsiteY31" fmla="*/ 2439955 h 2533262"/>
              <a:gd name="connsiteX32" fmla="*/ 2687216 w 2799184"/>
              <a:gd name="connsiteY32" fmla="*/ 2481943 h 2533262"/>
              <a:gd name="connsiteX33" fmla="*/ 2799184 w 2799184"/>
              <a:gd name="connsiteY33" fmla="*/ 2533262 h 2533262"/>
              <a:gd name="connsiteX34" fmla="*/ 2799184 w 2799184"/>
              <a:gd name="connsiteY34" fmla="*/ 2533262 h 253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799184" h="2533262">
                <a:moveTo>
                  <a:pt x="0" y="0"/>
                </a:moveTo>
                <a:lnTo>
                  <a:pt x="32657" y="125964"/>
                </a:lnTo>
                <a:lnTo>
                  <a:pt x="32657" y="746449"/>
                </a:lnTo>
                <a:lnTo>
                  <a:pt x="116633" y="807098"/>
                </a:lnTo>
                <a:lnTo>
                  <a:pt x="135294" y="788437"/>
                </a:lnTo>
                <a:lnTo>
                  <a:pt x="195943" y="844421"/>
                </a:lnTo>
                <a:lnTo>
                  <a:pt x="265922" y="797768"/>
                </a:lnTo>
                <a:lnTo>
                  <a:pt x="298580" y="853751"/>
                </a:lnTo>
                <a:lnTo>
                  <a:pt x="419877" y="891074"/>
                </a:lnTo>
                <a:lnTo>
                  <a:pt x="429208" y="947057"/>
                </a:lnTo>
                <a:lnTo>
                  <a:pt x="569167" y="928396"/>
                </a:lnTo>
                <a:lnTo>
                  <a:pt x="657808" y="993711"/>
                </a:lnTo>
                <a:lnTo>
                  <a:pt x="676469" y="1059025"/>
                </a:lnTo>
                <a:lnTo>
                  <a:pt x="737118" y="1161662"/>
                </a:lnTo>
                <a:lnTo>
                  <a:pt x="788437" y="1264298"/>
                </a:lnTo>
                <a:lnTo>
                  <a:pt x="830424" y="1413588"/>
                </a:lnTo>
                <a:lnTo>
                  <a:pt x="914400" y="1483568"/>
                </a:lnTo>
                <a:lnTo>
                  <a:pt x="1068355" y="1544217"/>
                </a:lnTo>
                <a:lnTo>
                  <a:pt x="1189653" y="1600200"/>
                </a:lnTo>
                <a:lnTo>
                  <a:pt x="1254967" y="1609531"/>
                </a:lnTo>
                <a:lnTo>
                  <a:pt x="1324947" y="1595535"/>
                </a:lnTo>
                <a:lnTo>
                  <a:pt x="1413588" y="1716833"/>
                </a:lnTo>
                <a:lnTo>
                  <a:pt x="1506894" y="1777482"/>
                </a:lnTo>
                <a:lnTo>
                  <a:pt x="1637522" y="1889449"/>
                </a:lnTo>
                <a:lnTo>
                  <a:pt x="1740159" y="1908111"/>
                </a:lnTo>
                <a:lnTo>
                  <a:pt x="1814804" y="1982755"/>
                </a:lnTo>
                <a:lnTo>
                  <a:pt x="1880118" y="2071396"/>
                </a:lnTo>
                <a:lnTo>
                  <a:pt x="1964094" y="2122715"/>
                </a:lnTo>
                <a:lnTo>
                  <a:pt x="2010747" y="2192694"/>
                </a:lnTo>
                <a:lnTo>
                  <a:pt x="2192694" y="2313992"/>
                </a:lnTo>
                <a:lnTo>
                  <a:pt x="2360645" y="2374641"/>
                </a:lnTo>
                <a:lnTo>
                  <a:pt x="2533261" y="2439955"/>
                </a:lnTo>
                <a:lnTo>
                  <a:pt x="2687216" y="2481943"/>
                </a:lnTo>
                <a:lnTo>
                  <a:pt x="2799184" y="2533262"/>
                </a:lnTo>
                <a:lnTo>
                  <a:pt x="2799184" y="2533262"/>
                </a:ln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sp>
        <p:nvSpPr>
          <p:cNvPr id="44" name="Freeform 43"/>
          <p:cNvSpPr/>
          <p:nvPr/>
        </p:nvSpPr>
        <p:spPr>
          <a:xfrm>
            <a:off x="3074437" y="1695938"/>
            <a:ext cx="2859832" cy="2020077"/>
          </a:xfrm>
          <a:custGeom>
            <a:avLst/>
            <a:gdLst>
              <a:gd name="connsiteX0" fmla="*/ 0 w 2859832"/>
              <a:gd name="connsiteY0" fmla="*/ 1124338 h 2020077"/>
              <a:gd name="connsiteX1" fmla="*/ 41987 w 2859832"/>
              <a:gd name="connsiteY1" fmla="*/ 223934 h 2020077"/>
              <a:gd name="connsiteX2" fmla="*/ 107302 w 2859832"/>
              <a:gd name="connsiteY2" fmla="*/ 0 h 2020077"/>
              <a:gd name="connsiteX3" fmla="*/ 163285 w 2859832"/>
              <a:gd name="connsiteY3" fmla="*/ 97971 h 2020077"/>
              <a:gd name="connsiteX4" fmla="*/ 191277 w 2859832"/>
              <a:gd name="connsiteY4" fmla="*/ 37322 h 2020077"/>
              <a:gd name="connsiteX5" fmla="*/ 214604 w 2859832"/>
              <a:gd name="connsiteY5" fmla="*/ 149289 h 2020077"/>
              <a:gd name="connsiteX6" fmla="*/ 219269 w 2859832"/>
              <a:gd name="connsiteY6" fmla="*/ 228600 h 2020077"/>
              <a:gd name="connsiteX7" fmla="*/ 284583 w 2859832"/>
              <a:gd name="connsiteY7" fmla="*/ 377889 h 2020077"/>
              <a:gd name="connsiteX8" fmla="*/ 293914 w 2859832"/>
              <a:gd name="connsiteY8" fmla="*/ 466530 h 2020077"/>
              <a:gd name="connsiteX9" fmla="*/ 396551 w 2859832"/>
              <a:gd name="connsiteY9" fmla="*/ 410547 h 2020077"/>
              <a:gd name="connsiteX10" fmla="*/ 461865 w 2859832"/>
              <a:gd name="connsiteY10" fmla="*/ 354563 h 2020077"/>
              <a:gd name="connsiteX11" fmla="*/ 559836 w 2859832"/>
              <a:gd name="connsiteY11" fmla="*/ 471196 h 2020077"/>
              <a:gd name="connsiteX12" fmla="*/ 639147 w 2859832"/>
              <a:gd name="connsiteY12" fmla="*/ 541175 h 2020077"/>
              <a:gd name="connsiteX13" fmla="*/ 657808 w 2859832"/>
              <a:gd name="connsiteY13" fmla="*/ 690465 h 2020077"/>
              <a:gd name="connsiteX14" fmla="*/ 713792 w 2859832"/>
              <a:gd name="connsiteY14" fmla="*/ 723122 h 2020077"/>
              <a:gd name="connsiteX15" fmla="*/ 774441 w 2859832"/>
              <a:gd name="connsiteY15" fmla="*/ 811763 h 2020077"/>
              <a:gd name="connsiteX16" fmla="*/ 872412 w 2859832"/>
              <a:gd name="connsiteY16" fmla="*/ 821094 h 2020077"/>
              <a:gd name="connsiteX17" fmla="*/ 989045 w 2859832"/>
              <a:gd name="connsiteY17" fmla="*/ 858416 h 2020077"/>
              <a:gd name="connsiteX18" fmla="*/ 1031032 w 2859832"/>
              <a:gd name="connsiteY18" fmla="*/ 951722 h 2020077"/>
              <a:gd name="connsiteX19" fmla="*/ 1059024 w 2859832"/>
              <a:gd name="connsiteY19" fmla="*/ 1124338 h 2020077"/>
              <a:gd name="connsiteX20" fmla="*/ 1138334 w 2859832"/>
              <a:gd name="connsiteY20" fmla="*/ 1175657 h 2020077"/>
              <a:gd name="connsiteX21" fmla="*/ 1240971 w 2859832"/>
              <a:gd name="connsiteY21" fmla="*/ 1245636 h 2020077"/>
              <a:gd name="connsiteX22" fmla="*/ 1348273 w 2859832"/>
              <a:gd name="connsiteY22" fmla="*/ 1306285 h 2020077"/>
              <a:gd name="connsiteX23" fmla="*/ 1380930 w 2859832"/>
              <a:gd name="connsiteY23" fmla="*/ 1399592 h 2020077"/>
              <a:gd name="connsiteX24" fmla="*/ 1502228 w 2859832"/>
              <a:gd name="connsiteY24" fmla="*/ 1488232 h 2020077"/>
              <a:gd name="connsiteX25" fmla="*/ 1492898 w 2859832"/>
              <a:gd name="connsiteY25" fmla="*/ 1567543 h 2020077"/>
              <a:gd name="connsiteX26" fmla="*/ 1590869 w 2859832"/>
              <a:gd name="connsiteY26" fmla="*/ 1628192 h 2020077"/>
              <a:gd name="connsiteX27" fmla="*/ 1656183 w 2859832"/>
              <a:gd name="connsiteY27" fmla="*/ 1684175 h 2020077"/>
              <a:gd name="connsiteX28" fmla="*/ 1721498 w 2859832"/>
              <a:gd name="connsiteY28" fmla="*/ 1726163 h 2020077"/>
              <a:gd name="connsiteX29" fmla="*/ 1828800 w 2859832"/>
              <a:gd name="connsiteY29" fmla="*/ 1833465 h 2020077"/>
              <a:gd name="connsiteX30" fmla="*/ 1945432 w 2859832"/>
              <a:gd name="connsiteY30" fmla="*/ 1889449 h 2020077"/>
              <a:gd name="connsiteX31" fmla="*/ 2122714 w 2859832"/>
              <a:gd name="connsiteY31" fmla="*/ 1931436 h 2020077"/>
              <a:gd name="connsiteX32" fmla="*/ 2421294 w 2859832"/>
              <a:gd name="connsiteY32" fmla="*/ 1922106 h 2020077"/>
              <a:gd name="connsiteX33" fmla="*/ 2589245 w 2859832"/>
              <a:gd name="connsiteY33" fmla="*/ 1936102 h 2020077"/>
              <a:gd name="connsiteX34" fmla="*/ 2859832 w 2859832"/>
              <a:gd name="connsiteY34" fmla="*/ 2020077 h 2020077"/>
              <a:gd name="connsiteX35" fmla="*/ 2859832 w 2859832"/>
              <a:gd name="connsiteY35" fmla="*/ 2020077 h 2020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859832" h="2020077">
                <a:moveTo>
                  <a:pt x="0" y="1124338"/>
                </a:moveTo>
                <a:lnTo>
                  <a:pt x="41987" y="223934"/>
                </a:lnTo>
                <a:lnTo>
                  <a:pt x="107302" y="0"/>
                </a:lnTo>
                <a:lnTo>
                  <a:pt x="163285" y="97971"/>
                </a:lnTo>
                <a:lnTo>
                  <a:pt x="191277" y="37322"/>
                </a:lnTo>
                <a:lnTo>
                  <a:pt x="214604" y="149289"/>
                </a:lnTo>
                <a:lnTo>
                  <a:pt x="219269" y="228600"/>
                </a:lnTo>
                <a:lnTo>
                  <a:pt x="284583" y="377889"/>
                </a:lnTo>
                <a:lnTo>
                  <a:pt x="293914" y="466530"/>
                </a:lnTo>
                <a:lnTo>
                  <a:pt x="396551" y="410547"/>
                </a:lnTo>
                <a:lnTo>
                  <a:pt x="461865" y="354563"/>
                </a:lnTo>
                <a:lnTo>
                  <a:pt x="559836" y="471196"/>
                </a:lnTo>
                <a:lnTo>
                  <a:pt x="639147" y="541175"/>
                </a:lnTo>
                <a:lnTo>
                  <a:pt x="657808" y="690465"/>
                </a:lnTo>
                <a:lnTo>
                  <a:pt x="713792" y="723122"/>
                </a:lnTo>
                <a:lnTo>
                  <a:pt x="774441" y="811763"/>
                </a:lnTo>
                <a:lnTo>
                  <a:pt x="872412" y="821094"/>
                </a:lnTo>
                <a:lnTo>
                  <a:pt x="989045" y="858416"/>
                </a:lnTo>
                <a:lnTo>
                  <a:pt x="1031032" y="951722"/>
                </a:lnTo>
                <a:lnTo>
                  <a:pt x="1059024" y="1124338"/>
                </a:lnTo>
                <a:lnTo>
                  <a:pt x="1138334" y="1175657"/>
                </a:lnTo>
                <a:lnTo>
                  <a:pt x="1240971" y="1245636"/>
                </a:lnTo>
                <a:lnTo>
                  <a:pt x="1348273" y="1306285"/>
                </a:lnTo>
                <a:lnTo>
                  <a:pt x="1380930" y="1399592"/>
                </a:lnTo>
                <a:lnTo>
                  <a:pt x="1502228" y="1488232"/>
                </a:lnTo>
                <a:lnTo>
                  <a:pt x="1492898" y="1567543"/>
                </a:lnTo>
                <a:lnTo>
                  <a:pt x="1590869" y="1628192"/>
                </a:lnTo>
                <a:lnTo>
                  <a:pt x="1656183" y="1684175"/>
                </a:lnTo>
                <a:lnTo>
                  <a:pt x="1721498" y="1726163"/>
                </a:lnTo>
                <a:lnTo>
                  <a:pt x="1828800" y="1833465"/>
                </a:lnTo>
                <a:lnTo>
                  <a:pt x="1945432" y="1889449"/>
                </a:lnTo>
                <a:lnTo>
                  <a:pt x="2122714" y="1931436"/>
                </a:lnTo>
                <a:lnTo>
                  <a:pt x="2421294" y="1922106"/>
                </a:lnTo>
                <a:lnTo>
                  <a:pt x="2589245" y="1936102"/>
                </a:lnTo>
                <a:lnTo>
                  <a:pt x="2859832" y="2020077"/>
                </a:lnTo>
                <a:lnTo>
                  <a:pt x="2859832" y="2020077"/>
                </a:ln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cxnSp>
        <p:nvCxnSpPr>
          <p:cNvPr id="48" name="Straight Connector 47"/>
          <p:cNvCxnSpPr/>
          <p:nvPr/>
        </p:nvCxnSpPr>
        <p:spPr>
          <a:xfrm>
            <a:off x="5361048" y="1469313"/>
            <a:ext cx="458808"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5361048" y="1301361"/>
            <a:ext cx="458808"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713718" y="1211408"/>
            <a:ext cx="572273"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Model 1</a:t>
            </a:r>
          </a:p>
        </p:txBody>
      </p:sp>
      <p:sp>
        <p:nvSpPr>
          <p:cNvPr id="89" name="TextBox 88"/>
          <p:cNvSpPr txBox="1"/>
          <p:nvPr/>
        </p:nvSpPr>
        <p:spPr>
          <a:xfrm>
            <a:off x="4713718" y="1383677"/>
            <a:ext cx="572273"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Model 2</a:t>
            </a:r>
          </a:p>
        </p:txBody>
      </p:sp>
      <p:sp>
        <p:nvSpPr>
          <p:cNvPr id="90" name="object 3"/>
          <p:cNvSpPr txBox="1"/>
          <p:nvPr/>
        </p:nvSpPr>
        <p:spPr>
          <a:xfrm>
            <a:off x="1342755" y="4364780"/>
            <a:ext cx="6526687" cy="346249"/>
          </a:xfrm>
          <a:prstGeom prst="rect">
            <a:avLst/>
          </a:prstGeom>
        </p:spPr>
        <p:txBody>
          <a:bodyPr vert="horz"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Measures trade-off between precision and recall</a:t>
            </a:r>
            <a:endParaRPr kumimoji="0" lang="en-US" sz="225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endParaRPr>
          </a:p>
        </p:txBody>
      </p:sp>
    </p:spTree>
    <p:extLst>
      <p:ext uri="{BB962C8B-B14F-4D97-AF65-F5344CB8AC3E}">
        <p14:creationId xmlns:p14="http://schemas.microsoft.com/office/powerpoint/2010/main" val="1191179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4F0905-1CF0-544F-991C-BB6AD724D854}"/>
                  </a:ext>
                </a:extLst>
              </p:cNvPr>
              <p:cNvSpPr>
                <a:spLocks noGrp="1"/>
              </p:cNvSpPr>
              <p:nvPr>
                <p:ph idx="4294967295"/>
              </p:nvPr>
            </p:nvSpPr>
            <p:spPr>
              <a:xfrm>
                <a:off x="228599" y="1289050"/>
                <a:ext cx="6433457" cy="3146425"/>
              </a:xfrm>
            </p:spPr>
            <p:txBody>
              <a:bodyPr/>
              <a:lstStyle/>
              <a:p>
                <a14:m>
                  <m:oMath xmlns:m="http://schemas.openxmlformats.org/officeDocument/2006/math">
                    <m:r>
                      <a:rPr lang="en-US" sz="2200" i="1">
                        <a:solidFill>
                          <a:schemeClr val="bg1"/>
                        </a:solidFill>
                        <a:latin typeface="Cambria Math" panose="02040503050406030204" pitchFamily="18" charset="0"/>
                      </a:rPr>
                      <m:t>𝑥</m:t>
                    </m:r>
                  </m:oMath>
                </a14:m>
                <a:r>
                  <a:rPr lang="en-US" sz="2200" dirty="0">
                    <a:solidFill>
                      <a:schemeClr val="bg1"/>
                    </a:solidFill>
                    <a:latin typeface="Avenir Book"/>
                  </a:rPr>
                  <a:t> : Input   </a:t>
                </a:r>
              </a:p>
              <a:p>
                <a14:m>
                  <m:oMath xmlns:m="http://schemas.openxmlformats.org/officeDocument/2006/math">
                    <m:sSub>
                      <m:sSubPr>
                        <m:ctrlPr>
                          <a:rPr lang="en-US" sz="2200" i="1">
                            <a:solidFill>
                              <a:schemeClr val="bg1"/>
                            </a:solidFill>
                            <a:latin typeface="Cambria Math" panose="02040503050406030204" pitchFamily="18" charset="0"/>
                          </a:rPr>
                        </m:ctrlPr>
                      </m:sSubPr>
                      <m:e>
                        <m:r>
                          <a:rPr lang="en-US" sz="2200" i="1">
                            <a:solidFill>
                              <a:schemeClr val="bg1"/>
                            </a:solidFill>
                            <a:latin typeface="Cambria Math" panose="02040503050406030204" pitchFamily="18" charset="0"/>
                          </a:rPr>
                          <m:t>𝑦</m:t>
                        </m:r>
                      </m:e>
                      <m:sub>
                        <m:r>
                          <a:rPr lang="en-US" sz="2200" i="1">
                            <a:solidFill>
                              <a:schemeClr val="bg1"/>
                            </a:solidFill>
                            <a:latin typeface="Cambria Math" panose="02040503050406030204" pitchFamily="18" charset="0"/>
                          </a:rPr>
                          <m:t>𝑝</m:t>
                        </m:r>
                      </m:sub>
                    </m:sSub>
                  </m:oMath>
                </a14:m>
                <a:r>
                  <a:rPr lang="en-US" sz="2200" dirty="0">
                    <a:solidFill>
                      <a:schemeClr val="bg1"/>
                    </a:solidFill>
                    <a:latin typeface="Avenir Book"/>
                  </a:rPr>
                  <a:t> : Output (values predicted by the model)</a:t>
                </a:r>
              </a:p>
              <a:p>
                <a14:m>
                  <m:oMath xmlns:m="http://schemas.openxmlformats.org/officeDocument/2006/math">
                    <m:r>
                      <a:rPr lang="en-US" sz="2200" i="1">
                        <a:solidFill>
                          <a:schemeClr val="bg1"/>
                        </a:solidFill>
                        <a:latin typeface="Cambria Math" panose="02040503050406030204" pitchFamily="18" charset="0"/>
                      </a:rPr>
                      <m:t>𝑓</m:t>
                    </m:r>
                    <m:r>
                      <a:rPr lang="en-US" sz="2200" i="1">
                        <a:solidFill>
                          <a:schemeClr val="bg1"/>
                        </a:solidFill>
                        <a:latin typeface="Cambria Math" panose="02040503050406030204" pitchFamily="18" charset="0"/>
                      </a:rPr>
                      <m:t>(⋅)</m:t>
                    </m:r>
                  </m:oMath>
                </a14:m>
                <a:r>
                  <a:rPr lang="en-US" sz="2200" dirty="0">
                    <a:solidFill>
                      <a:schemeClr val="bg1"/>
                    </a:solidFill>
                    <a:latin typeface="Avenir Book"/>
                  </a:rPr>
                  <a:t>: Prediction function</a:t>
                </a:r>
              </a:p>
              <a:p>
                <a:pPr marL="0" lvl="1" indent="0">
                  <a:buNone/>
                </a:pPr>
                <a14:m>
                  <m:oMath xmlns:m="http://schemas.openxmlformats.org/officeDocument/2006/math">
                    <m:r>
                      <a:rPr lang="en-US" sz="2200" i="1">
                        <a:solidFill>
                          <a:schemeClr val="bg1"/>
                        </a:solidFill>
                        <a:latin typeface="Cambria Math" panose="02040503050406030204" pitchFamily="18" charset="0"/>
                      </a:rPr>
                      <m:t>𝐽</m:t>
                    </m:r>
                    <m:r>
                      <a:rPr lang="en-US" sz="2200" i="1">
                        <a:solidFill>
                          <a:schemeClr val="bg1"/>
                        </a:solidFill>
                        <a:latin typeface="Cambria Math" panose="02040503050406030204" pitchFamily="18" charset="0"/>
                      </a:rPr>
                      <m:t>(</m:t>
                    </m:r>
                    <m:r>
                      <a:rPr lang="en-US" sz="2200" i="1">
                        <a:solidFill>
                          <a:schemeClr val="bg1"/>
                        </a:solidFill>
                        <a:latin typeface="Cambria Math" panose="02040503050406030204" pitchFamily="18" charset="0"/>
                      </a:rPr>
                      <m:t>𝑦</m:t>
                    </m:r>
                    <m:r>
                      <a:rPr lang="en-US" sz="2200" i="1">
                        <a:solidFill>
                          <a:schemeClr val="bg1"/>
                        </a:solidFill>
                        <a:latin typeface="Cambria Math" panose="02040503050406030204" pitchFamily="18" charset="0"/>
                      </a:rPr>
                      <m:t>,</m:t>
                    </m:r>
                    <m:sSub>
                      <m:sSubPr>
                        <m:ctrlPr>
                          <a:rPr lang="en-US" sz="2200" i="1">
                            <a:solidFill>
                              <a:schemeClr val="bg1"/>
                            </a:solidFill>
                            <a:latin typeface="Cambria Math" panose="02040503050406030204" pitchFamily="18" charset="0"/>
                          </a:rPr>
                        </m:ctrlPr>
                      </m:sSubPr>
                      <m:e>
                        <m:r>
                          <a:rPr lang="en-US" sz="2200" i="1">
                            <a:solidFill>
                              <a:schemeClr val="bg1"/>
                            </a:solidFill>
                            <a:latin typeface="Cambria Math" panose="02040503050406030204" pitchFamily="18" charset="0"/>
                          </a:rPr>
                          <m:t>𝑦</m:t>
                        </m:r>
                      </m:e>
                      <m:sub>
                        <m:r>
                          <a:rPr lang="en-US" sz="2200" i="1">
                            <a:solidFill>
                              <a:schemeClr val="bg1"/>
                            </a:solidFill>
                            <a:latin typeface="Cambria Math" panose="02040503050406030204" pitchFamily="18" charset="0"/>
                          </a:rPr>
                          <m:t>𝑝</m:t>
                        </m:r>
                      </m:sub>
                    </m:sSub>
                    <m:r>
                      <a:rPr lang="en-US" sz="2200" i="1">
                        <a:solidFill>
                          <a:schemeClr val="bg1"/>
                        </a:solidFill>
                        <a:latin typeface="Cambria Math" panose="02040503050406030204" pitchFamily="18" charset="0"/>
                      </a:rPr>
                      <m:t>)</m:t>
                    </m:r>
                  </m:oMath>
                </a14:m>
                <a:r>
                  <a:rPr lang="en-US" sz="2200" dirty="0">
                    <a:solidFill>
                      <a:schemeClr val="bg1"/>
                    </a:solidFill>
                    <a:latin typeface="Avenir Book"/>
                  </a:rPr>
                  <a:t>: Loss</a:t>
                </a:r>
              </a:p>
              <a:p>
                <a:pPr marL="285750" indent="-285750">
                  <a:spcAft>
                    <a:spcPts val="0"/>
                  </a:spcAft>
                  <a:buFont typeface="Arial" panose="020B0604020202020204" pitchFamily="34" charset="0"/>
                  <a:buChar char="•"/>
                </a:pPr>
                <a:r>
                  <a:rPr lang="en-US" dirty="0">
                    <a:solidFill>
                      <a:schemeClr val="bg1"/>
                    </a:solidFill>
                    <a:latin typeface="Avenir Book"/>
                  </a:rPr>
                  <a:t>Measures how “good” (close to true values) are our predictions?</a:t>
                </a:r>
              </a:p>
              <a:p>
                <a:pPr marL="285750" indent="-285750">
                  <a:spcAft>
                    <a:spcPts val="0"/>
                  </a:spcAft>
                  <a:buFont typeface="Arial" panose="020B0604020202020204" pitchFamily="34" charset="0"/>
                  <a:buChar char="•"/>
                </a:pPr>
                <a:r>
                  <a:rPr lang="en-US" dirty="0">
                    <a:solidFill>
                      <a:schemeClr val="bg1"/>
                    </a:solidFill>
                    <a:latin typeface="Avenir Book"/>
                  </a:rPr>
                  <a:t>Usually proceed by defining, then minimizing</a:t>
                </a:r>
              </a:p>
              <a:p>
                <a:pPr marL="0" lvl="1" indent="0">
                  <a:buNone/>
                </a:pPr>
                <a:endParaRPr lang="en-US" sz="1800" dirty="0">
                  <a:solidFill>
                    <a:schemeClr val="bg1"/>
                  </a:solidFill>
                  <a:latin typeface="Avenir Book"/>
                </a:endParaRPr>
              </a:p>
              <a:p>
                <a:pPr marL="0" lvl="1" indent="0">
                  <a:buNone/>
                </a:pPr>
                <a:endParaRPr lang="en-US" sz="1800" dirty="0">
                  <a:solidFill>
                    <a:schemeClr val="bg1"/>
                  </a:solidFill>
                  <a:latin typeface="Avenir Book"/>
                </a:endParaRPr>
              </a:p>
              <a:p>
                <a:pPr marL="0" lvl="1" indent="0">
                  <a:buNone/>
                </a:pPr>
                <a:endParaRPr lang="en-US" sz="1800" dirty="0">
                  <a:solidFill>
                    <a:schemeClr val="bg1"/>
                  </a:solidFill>
                  <a:latin typeface="Avenir Book"/>
                </a:endParaRPr>
              </a:p>
            </p:txBody>
          </p:sp>
        </mc:Choice>
        <mc:Fallback xmlns="">
          <p:sp>
            <p:nvSpPr>
              <p:cNvPr id="3" name="Content Placeholder 2">
                <a:extLst>
                  <a:ext uri="{FF2B5EF4-FFF2-40B4-BE49-F238E27FC236}">
                    <a16:creationId xmlns:a16="http://schemas.microsoft.com/office/drawing/2014/main" id="{954F0905-1CF0-544F-991C-BB6AD724D854}"/>
                  </a:ext>
                </a:extLst>
              </p:cNvPr>
              <p:cNvSpPr>
                <a:spLocks noGrp="1" noRot="1" noChangeAspect="1" noMove="1" noResize="1" noEditPoints="1" noAdjustHandles="1" noChangeArrowheads="1" noChangeShapeType="1" noTextEdit="1"/>
              </p:cNvSpPr>
              <p:nvPr>
                <p:ph idx="4294967295"/>
              </p:nvPr>
            </p:nvSpPr>
            <p:spPr>
              <a:xfrm>
                <a:off x="228599" y="1289050"/>
                <a:ext cx="6433457" cy="3146425"/>
              </a:xfrm>
              <a:blipFill>
                <a:blip r:embed="rId2"/>
                <a:stretch>
                  <a:fillRect l="-568" b="-3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23EBE70-FC69-F94D-91A7-D7E792612923}"/>
                  </a:ext>
                </a:extLst>
              </p:cNvPr>
              <p:cNvSpPr txBox="1"/>
              <p:nvPr/>
            </p:nvSpPr>
            <p:spPr>
              <a:xfrm>
                <a:off x="5784669" y="1608364"/>
                <a:ext cx="2651759" cy="689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3600" b="0" i="1" u="none" strike="noStrike" kern="1200" cap="none" spc="0" normalizeH="0" noProof="0" smtClean="0">
                              <a:ln>
                                <a:noFill/>
                              </a:ln>
                              <a:solidFill>
                                <a:schemeClr val="bg1"/>
                              </a:solidFill>
                              <a:effectLst/>
                              <a:uLnTx/>
                              <a:uFillTx/>
                              <a:latin typeface="Cambria Math" panose="02040503050406030204" pitchFamily="18" charset="0"/>
                              <a:ea typeface="+mn-ea"/>
                              <a:cs typeface="+mn-cs"/>
                            </a:rPr>
                          </m:ctrlPr>
                        </m:sSubPr>
                        <m:e>
                          <m:r>
                            <a:rPr kumimoji="0" lang="en-US" sz="3600" b="0" i="1" u="none" strike="noStrike" kern="1200" cap="none" spc="0" normalizeH="0" noProof="0" smtClean="0">
                              <a:ln>
                                <a:noFill/>
                              </a:ln>
                              <a:solidFill>
                                <a:schemeClr val="bg1"/>
                              </a:solidFill>
                              <a:effectLst/>
                              <a:uLnTx/>
                              <a:uFillTx/>
                              <a:latin typeface="Cambria Math" panose="02040503050406030204" pitchFamily="18" charset="0"/>
                              <a:ea typeface="+mn-ea"/>
                              <a:cs typeface="+mn-cs"/>
                            </a:rPr>
                            <m:t>𝑦</m:t>
                          </m:r>
                        </m:e>
                        <m:sub>
                          <m:r>
                            <a:rPr kumimoji="0" lang="en-US" sz="3600" b="0" i="1" u="none" strike="noStrike" kern="1200" cap="none" spc="0" normalizeH="0" noProof="0" smtClean="0">
                              <a:ln>
                                <a:noFill/>
                              </a:ln>
                              <a:solidFill>
                                <a:schemeClr val="bg1"/>
                              </a:solidFill>
                              <a:effectLst/>
                              <a:uLnTx/>
                              <a:uFillTx/>
                              <a:latin typeface="Cambria Math" panose="02040503050406030204" pitchFamily="18" charset="0"/>
                              <a:ea typeface="+mn-ea"/>
                              <a:cs typeface="+mn-cs"/>
                            </a:rPr>
                            <m:t>𝑝</m:t>
                          </m:r>
                        </m:sub>
                      </m:sSub>
                      <m:r>
                        <a:rPr kumimoji="0" lang="en-US" sz="3600" b="0" i="1" u="none" strike="noStrike" kern="1200" cap="none" spc="0" normalizeH="0" noProof="0" smtClean="0">
                          <a:ln>
                            <a:noFill/>
                          </a:ln>
                          <a:solidFill>
                            <a:schemeClr val="bg1"/>
                          </a:solidFill>
                          <a:effectLst/>
                          <a:uLnTx/>
                          <a:uFillTx/>
                          <a:latin typeface="Cambria Math" panose="02040503050406030204" pitchFamily="18" charset="0"/>
                          <a:ea typeface="+mn-ea"/>
                          <a:cs typeface="+mn-cs"/>
                        </a:rPr>
                        <m:t>=</m:t>
                      </m:r>
                      <m:r>
                        <a:rPr kumimoji="0" lang="en-US" sz="3600" b="0" i="1" u="none" strike="noStrike" kern="1200" cap="none" spc="0" normalizeH="0" noProof="0" smtClean="0">
                          <a:ln>
                            <a:noFill/>
                          </a:ln>
                          <a:solidFill>
                            <a:schemeClr val="bg1"/>
                          </a:solidFill>
                          <a:effectLst/>
                          <a:uLnTx/>
                          <a:uFillTx/>
                          <a:latin typeface="Cambria Math" panose="02040503050406030204" pitchFamily="18" charset="0"/>
                          <a:ea typeface="+mn-ea"/>
                          <a:cs typeface="+mn-cs"/>
                        </a:rPr>
                        <m:t>𝑓</m:t>
                      </m:r>
                      <m:r>
                        <a:rPr kumimoji="0" lang="en-US" sz="3600" b="0" i="1" u="none" strike="noStrike" kern="1200" cap="none" spc="0" normalizeH="0" noProof="0" smtClean="0">
                          <a:ln>
                            <a:noFill/>
                          </a:ln>
                          <a:solidFill>
                            <a:schemeClr val="bg1"/>
                          </a:solidFill>
                          <a:effectLst/>
                          <a:uLnTx/>
                          <a:uFillTx/>
                          <a:latin typeface="Cambria Math" panose="02040503050406030204" pitchFamily="18" charset="0"/>
                          <a:ea typeface="+mn-ea"/>
                          <a:cs typeface="+mn-cs"/>
                        </a:rPr>
                        <m:t>(</m:t>
                      </m:r>
                      <m:r>
                        <m:rPr>
                          <m:sty m:val="p"/>
                        </m:rPr>
                        <a:rPr kumimoji="0" lang="en-US" sz="3600" b="0" i="0" u="none" strike="noStrike" kern="1200" cap="none" spc="0" normalizeH="0" noProof="0" smtClean="0">
                          <a:ln>
                            <a:noFill/>
                          </a:ln>
                          <a:solidFill>
                            <a:schemeClr val="bg1"/>
                          </a:solidFill>
                          <a:effectLst/>
                          <a:uLnTx/>
                          <a:uFillTx/>
                          <a:latin typeface="Cambria Math" panose="02040503050406030204" pitchFamily="18" charset="0"/>
                          <a:ea typeface="+mn-ea"/>
                          <a:cs typeface="+mn-cs"/>
                        </a:rPr>
                        <m:t>Ω</m:t>
                      </m:r>
                      <m:r>
                        <a:rPr kumimoji="0" lang="en-US" sz="3600" b="0" i="1" u="none" strike="noStrike" kern="1200" cap="none" spc="0" normalizeH="0" noProof="0">
                          <a:ln>
                            <a:noFill/>
                          </a:ln>
                          <a:solidFill>
                            <a:schemeClr val="bg1"/>
                          </a:solidFill>
                          <a:effectLst/>
                          <a:uLnTx/>
                          <a:uFillTx/>
                          <a:latin typeface="Cambria Math" panose="02040503050406030204" pitchFamily="18" charset="0"/>
                          <a:ea typeface="+mn-ea"/>
                          <a:cs typeface="+mn-cs"/>
                        </a:rPr>
                        <m:t>, </m:t>
                      </m:r>
                      <m:r>
                        <a:rPr kumimoji="0" lang="en-US" sz="3600" b="0" i="1" u="none" strike="noStrike" kern="1200" cap="none" spc="0" normalizeH="0" noProof="0" smtClean="0">
                          <a:ln>
                            <a:noFill/>
                          </a:ln>
                          <a:solidFill>
                            <a:schemeClr val="bg1"/>
                          </a:solidFill>
                          <a:effectLst/>
                          <a:uLnTx/>
                          <a:uFillTx/>
                          <a:latin typeface="Cambria Math" panose="02040503050406030204" pitchFamily="18" charset="0"/>
                          <a:ea typeface="+mn-ea"/>
                          <a:cs typeface="+mn-cs"/>
                        </a:rPr>
                        <m:t>𝑥</m:t>
                      </m:r>
                      <m:r>
                        <a:rPr kumimoji="0" lang="en-US" sz="3600" b="0" i="1" u="none" strike="noStrike" kern="1200" cap="none" spc="0" normalizeH="0" noProof="0" smtClean="0">
                          <a:ln>
                            <a:noFill/>
                          </a:ln>
                          <a:solidFill>
                            <a:schemeClr val="bg1"/>
                          </a:solidFill>
                          <a:effectLst/>
                          <a:uLnTx/>
                          <a:uFillTx/>
                          <a:latin typeface="Cambria Math" panose="02040503050406030204" pitchFamily="18" charset="0"/>
                          <a:ea typeface="+mn-ea"/>
                          <a:cs typeface="+mn-cs"/>
                        </a:rPr>
                        <m:t>)</m:t>
                      </m:r>
                    </m:oMath>
                  </m:oMathPara>
                </a14:m>
                <a:endParaRPr kumimoji="0" lang="en-US" sz="3600" b="0" i="0" u="none" strike="noStrike" kern="1200" cap="none" spc="0" normalizeH="0" noProof="0" dirty="0">
                  <a:ln>
                    <a:noFill/>
                  </a:ln>
                  <a:solidFill>
                    <a:schemeClr val="bg1"/>
                  </a:solidFill>
                  <a:effectLst/>
                  <a:uLnTx/>
                  <a:uFillTx/>
                  <a:latin typeface="Franklin Gothic Book" panose="020B0503020102020204"/>
                  <a:ea typeface="+mn-ea"/>
                  <a:cs typeface="+mn-cs"/>
                </a:endParaRPr>
              </a:p>
            </p:txBody>
          </p:sp>
        </mc:Choice>
        <mc:Fallback xmlns="">
          <p:sp>
            <p:nvSpPr>
              <p:cNvPr id="6" name="TextBox 5">
                <a:extLst>
                  <a:ext uri="{FF2B5EF4-FFF2-40B4-BE49-F238E27FC236}">
                    <a16:creationId xmlns:a16="http://schemas.microsoft.com/office/drawing/2014/main" id="{C23EBE70-FC69-F94D-91A7-D7E792612923}"/>
                  </a:ext>
                </a:extLst>
              </p:cNvPr>
              <p:cNvSpPr txBox="1">
                <a:spLocks noRot="1" noChangeAspect="1" noMove="1" noResize="1" noEditPoints="1" noAdjustHandles="1" noChangeArrowheads="1" noChangeShapeType="1" noTextEdit="1"/>
              </p:cNvSpPr>
              <p:nvPr/>
            </p:nvSpPr>
            <p:spPr>
              <a:xfrm>
                <a:off x="5784669" y="1608364"/>
                <a:ext cx="2651759" cy="689099"/>
              </a:xfrm>
              <a:prstGeom prst="rect">
                <a:avLst/>
              </a:prstGeom>
              <a:blipFill>
                <a:blip r:embed="rId3"/>
                <a:stretch>
                  <a:fillRect/>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DBBB3E82-7D1A-420A-9D8B-DB8905D3C4E4}"/>
              </a:ext>
            </a:extLst>
          </p:cNvPr>
          <p:cNvSpPr txBox="1">
            <a:spLocks/>
          </p:cNvSpPr>
          <p:nvPr/>
        </p:nvSpPr>
        <p:spPr>
          <a:xfrm>
            <a:off x="228600" y="172809"/>
            <a:ext cx="8572500" cy="1370239"/>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2400" b="0">
                <a:solidFill>
                  <a:schemeClr val="tx1"/>
                </a:solidFill>
                <a:latin typeface="+mj-lt"/>
                <a:ea typeface="IBM Plex Sans" charset="0"/>
                <a:cs typeface="IBM Plex Sans" charset="0"/>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r>
              <a:rPr lang="en-US" sz="3000" kern="0" dirty="0">
                <a:solidFill>
                  <a:schemeClr val="bg1"/>
                </a:solidFill>
                <a:latin typeface="Avenir Book"/>
              </a:rPr>
              <a:t>Supervised Learning: Model Elements</a:t>
            </a:r>
          </a:p>
        </p:txBody>
      </p:sp>
    </p:spTree>
    <p:extLst>
      <p:ext uri="{BB962C8B-B14F-4D97-AF65-F5344CB8AC3E}">
        <p14:creationId xmlns:p14="http://schemas.microsoft.com/office/powerpoint/2010/main" val="1928141303"/>
      </p:ext>
    </p:extLst>
  </p:cSld>
  <p:clrMapOvr>
    <a:masterClrMapping/>
  </p:clrMapOvr>
</p:sld>
</file>

<file path=ppt/theme/theme1.xml><?xml version="1.0" encoding="utf-8"?>
<a:theme xmlns:a="http://schemas.openxmlformats.org/drawingml/2006/main"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simple-dark-2">
  <a:themeElements>
    <a:clrScheme name="Custom 1">
      <a:dk1>
        <a:srgbClr val="000000"/>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7333</TotalTime>
  <Words>6376</Words>
  <Application>Microsoft Office PowerPoint</Application>
  <PresentationFormat>On-screen Show (16:9)</PresentationFormat>
  <Paragraphs>1206</Paragraphs>
  <Slides>82</Slides>
  <Notes>81</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82</vt:i4>
      </vt:variant>
    </vt:vector>
  </HeadingPairs>
  <TitlesOfParts>
    <vt:vector size="97" baseType="lpstr">
      <vt:lpstr>Arial</vt:lpstr>
      <vt:lpstr>Avenir Book</vt:lpstr>
      <vt:lpstr>Calibri</vt:lpstr>
      <vt:lpstr>Calibri Light</vt:lpstr>
      <vt:lpstr>Cambria Math</vt:lpstr>
      <vt:lpstr>Franklin Gothic Book</vt:lpstr>
      <vt:lpstr>Monaco</vt:lpstr>
      <vt:lpstr>Source Code Pro</vt:lpstr>
      <vt:lpstr>simple-dark-2</vt:lpstr>
      <vt:lpstr>1_simple-dark-2</vt:lpstr>
      <vt:lpstr>Custom Design</vt:lpstr>
      <vt:lpstr>1_Custom Design</vt:lpstr>
      <vt:lpstr>2_simple-dark-2</vt:lpstr>
      <vt:lpstr>3_simple-dark-2</vt:lpstr>
      <vt:lpstr>3_Custom Design</vt:lpstr>
      <vt:lpstr>Model Evaluation</vt:lpstr>
      <vt:lpstr>Machine Learning Workflow</vt:lpstr>
      <vt:lpstr>Machine Learning Workflow</vt:lpstr>
      <vt:lpstr>Two Main Types of Machine Learning</vt:lpstr>
      <vt:lpstr>Two Main Types of Machine Learning</vt:lpstr>
      <vt:lpstr>Two Main Types of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Under-fitting vs Overfitting</vt:lpstr>
      <vt:lpstr>Under-fitting vs Overfitting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Cross Validation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Classification Error Metrics</vt:lpstr>
      <vt:lpstr>PowerPoint Presentation</vt:lpstr>
      <vt:lpstr>PowerPoint Presentation</vt:lpstr>
      <vt:lpstr>Confusion Matrix</vt:lpstr>
      <vt:lpstr>Confusion Matrix</vt:lpstr>
      <vt:lpstr>Confusion Matrix</vt:lpstr>
      <vt:lpstr>Confusion Matrix</vt:lpstr>
      <vt:lpstr>Confusion Matrix</vt:lpstr>
      <vt:lpstr>Confusion Matrix</vt:lpstr>
      <vt:lpstr>Confusion Matrix</vt:lpstr>
      <vt:lpstr>Confusion Matrix</vt:lpstr>
      <vt:lpstr>Confusion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&lt;Title&gt;</dc:title>
  <cp:lastModifiedBy>Javed Ahmed</cp:lastModifiedBy>
  <cp:revision>296</cp:revision>
  <cp:lastPrinted>2017-03-22T04:26:38Z</cp:lastPrinted>
  <dcterms:modified xsi:type="dcterms:W3CDTF">2020-02-18T02:02:44Z</dcterms:modified>
</cp:coreProperties>
</file>