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  <a:lvl2pPr algn="ctr">
              <a:lnSpc>
                <a:spcPct val="100000"/>
              </a:lnSpc>
              <a:defRPr sz="2800"/>
            </a:lvl2pPr>
            <a:lvl3pPr algn="ctr">
              <a:lnSpc>
                <a:spcPct val="100000"/>
              </a:lnSpc>
              <a:defRPr sz="2800"/>
            </a:lvl3pPr>
            <a:lvl4pPr algn="ctr">
              <a:lnSpc>
                <a:spcPct val="100000"/>
              </a:lnSpc>
              <a:defRPr sz="2800"/>
            </a:lvl4pPr>
            <a:lvl5pPr algn="ctr">
              <a:lnSpc>
                <a:spcPct val="100000"/>
              </a:lnSpc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633412" y="133350"/>
            <a:ext cx="7877176" cy="85725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 defTabSz="309562">
              <a:defRPr sz="4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633412" y="1181100"/>
            <a:ext cx="7877176" cy="3486150"/>
          </a:xfrm>
          <a:prstGeom prst="rect">
            <a:avLst/>
          </a:prstGeom>
        </p:spPr>
        <p:txBody>
          <a:bodyPr lIns="19050" tIns="19050" rIns="19050" bIns="19050" anchor="ctr"/>
          <a:lstStyle>
            <a:lvl1pPr marL="238125" indent="-238125" defTabSz="309562">
              <a:lnSpc>
                <a:spcPct val="100000"/>
              </a:lnSpc>
              <a:spcBef>
                <a:spcPts val="2200"/>
              </a:spcBef>
              <a:buSzPct val="125000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73125" indent="-238125" defTabSz="309562">
              <a:lnSpc>
                <a:spcPct val="100000"/>
              </a:lnSpc>
              <a:spcBef>
                <a:spcPts val="2200"/>
              </a:spcBef>
              <a:buSzPct val="125000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8125" indent="-238125" defTabSz="309562">
              <a:lnSpc>
                <a:spcPct val="100000"/>
              </a:lnSpc>
              <a:spcBef>
                <a:spcPts val="2200"/>
              </a:spcBef>
              <a:buSzPct val="125000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143125" indent="-238125" defTabSz="309562">
              <a:lnSpc>
                <a:spcPct val="100000"/>
              </a:lnSpc>
              <a:spcBef>
                <a:spcPts val="2200"/>
              </a:spcBef>
              <a:buSzPct val="125000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78125" indent="-238125" defTabSz="309562">
              <a:lnSpc>
                <a:spcPct val="100000"/>
              </a:lnSpc>
              <a:spcBef>
                <a:spcPts val="2200"/>
              </a:spcBef>
              <a:buSzPct val="125000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480667" y="4905375"/>
            <a:ext cx="177903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 defTabSz="309562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100"/>
            </a:lvl1pPr>
            <a:lvl2pPr algn="ctr">
              <a:lnSpc>
                <a:spcPct val="100000"/>
              </a:lnSpc>
              <a:defRPr sz="2100"/>
            </a:lvl2pPr>
            <a:lvl3pPr algn="ctr">
              <a:lnSpc>
                <a:spcPct val="100000"/>
              </a:lnSpc>
              <a:defRPr sz="2100"/>
            </a:lvl3pPr>
            <a:lvl4pPr algn="ctr">
              <a:lnSpc>
                <a:spcPct val="100000"/>
              </a:lnSpc>
              <a:defRPr sz="2100"/>
            </a:lvl4pPr>
            <a:lvl5pPr algn="ctr">
              <a:lnSpc>
                <a:spcPct val="100000"/>
              </a:lnSpc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</a:lvl1pPr>
            <a:lvl2pPr>
              <a:lnSpc>
                <a:spcPct val="100000"/>
              </a:lnSpc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72457" y="4669899"/>
            <a:ext cx="393319" cy="380234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derresearch.com/blog/nested-cross-validation" TargetMode="External"/><Relationship Id="rId3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54;p13"/>
          <p:cNvSpPr txBox="1"/>
          <p:nvPr>
            <p:ph type="ctrTitle"/>
          </p:nvPr>
        </p:nvSpPr>
        <p:spPr>
          <a:xfrm>
            <a:off x="2926850" y="1673601"/>
            <a:ext cx="5033401" cy="1796296"/>
          </a:xfrm>
          <a:prstGeom prst="rect">
            <a:avLst/>
          </a:prstGeom>
        </p:spPr>
        <p:txBody>
          <a:bodyPr/>
          <a:lstStyle/>
          <a:p>
            <a:pPr algn="l" defTabSz="603504">
              <a:defRPr sz="33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Validation And Testing:</a:t>
            </a:r>
          </a:p>
          <a:p>
            <a:pPr algn="l" defTabSz="603504">
              <a:defRPr b="1" sz="3300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Selecting Models And Estimating Their Quality</a:t>
            </a:r>
          </a:p>
        </p:txBody>
      </p:sp>
      <p:pic>
        <p:nvPicPr>
          <p:cNvPr id="119" name="Google Shape;55;p13" descr="Google Shape;5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273" y="1521486"/>
            <a:ext cx="1312851" cy="210052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56;p13"/>
          <p:cNvSpPr/>
          <p:nvPr/>
        </p:nvSpPr>
        <p:spPr>
          <a:xfrm>
            <a:off x="2856050" y="3621999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Google Shape;57;p13"/>
          <p:cNvSpPr/>
          <p:nvPr/>
        </p:nvSpPr>
        <p:spPr>
          <a:xfrm>
            <a:off x="2856050" y="1521474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62;p14" descr="Google Shape;62;p14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8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oogle Shape;63;p14"/>
          <p:cNvSpPr txBox="1"/>
          <p:nvPr>
            <p:ph type="title"/>
          </p:nvPr>
        </p:nvSpPr>
        <p:spPr>
          <a:xfrm>
            <a:off x="311699" y="1831725"/>
            <a:ext cx="8520602" cy="1229701"/>
          </a:xfrm>
          <a:prstGeom prst="rect">
            <a:avLst/>
          </a:prstGeom>
        </p:spPr>
        <p:txBody>
          <a:bodyPr anchor="ctr"/>
          <a:lstStyle>
            <a:lvl1pPr algn="ctr" defTabSz="868680">
              <a:defRPr b="1" sz="34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Validation: Optimizing Our Modeling Choices</a:t>
            </a:r>
          </a:p>
        </p:txBody>
      </p:sp>
      <p:sp>
        <p:nvSpPr>
          <p:cNvPr id="192" name="Google Shape;64;p14"/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3" name="Google Shape;65;p14"/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94" name="Google Shape;66;p14" descr="Google Shape;66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5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7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VALIDATION: OPTIMIZING CHOICES</a:t>
            </a:r>
          </a:p>
        </p:txBody>
      </p:sp>
      <p:sp>
        <p:nvSpPr>
          <p:cNvPr id="198" name="Google Shape;89;p16"/>
          <p:cNvSpPr txBox="1"/>
          <p:nvPr>
            <p:ph type="body" idx="1"/>
          </p:nvPr>
        </p:nvSpPr>
        <p:spPr>
          <a:xfrm>
            <a:off x="342916" y="1190918"/>
            <a:ext cx="8458169" cy="3869522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0" defTabSz="256031">
              <a:lnSpc>
                <a:spcPts val="3900"/>
              </a:lnSpc>
              <a:defRPr sz="201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When we construct predictive models, we typically have </a:t>
            </a:r>
            <a:r>
              <a:rPr b="1"/>
              <a:t>many choices</a:t>
            </a:r>
            <a:r>
              <a:t>:</a:t>
            </a:r>
          </a:p>
          <a:p>
            <a:pPr marL="0" defTabSz="256031">
              <a:lnSpc>
                <a:spcPts val="3900"/>
              </a:lnSpc>
              <a:defRPr sz="201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48113" indent="-134753" defTabSz="256031">
              <a:lnSpc>
                <a:spcPts val="3900"/>
              </a:lnSpc>
              <a:buSzPct val="100000"/>
              <a:buChar char="•"/>
              <a:defRPr sz="2016" u="sng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Features</a:t>
            </a:r>
            <a:r>
              <a:rPr u="none"/>
              <a:t>: which data columns do we include/exclude or engineer? </a:t>
            </a:r>
            <a:endParaRPr u="none"/>
          </a:p>
          <a:p>
            <a:pPr lvl="1" marL="348113" indent="-134753" defTabSz="256031">
              <a:lnSpc>
                <a:spcPts val="3900"/>
              </a:lnSpc>
              <a:buSzPct val="100000"/>
              <a:buChar char="•"/>
              <a:defRPr sz="2016" u="sng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u="none"/>
          </a:p>
          <a:p>
            <a:pPr lvl="1" marL="348113" indent="-134753" defTabSz="256031">
              <a:lnSpc>
                <a:spcPts val="3900"/>
              </a:lnSpc>
              <a:buSzPct val="100000"/>
              <a:buChar char="•"/>
              <a:defRPr sz="2016" u="sng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Preprocessing</a:t>
            </a:r>
            <a:r>
              <a:rPr u="none"/>
              <a:t>: how should we handle nulls? Should we standardized the scale of the features?</a:t>
            </a:r>
          </a:p>
          <a:p>
            <a:pPr lvl="1" marL="348113" indent="-134753" defTabSz="256031">
              <a:lnSpc>
                <a:spcPts val="3900"/>
              </a:lnSpc>
              <a:buSzPct val="100000"/>
              <a:buChar char="•"/>
              <a:defRPr sz="201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48113" indent="-134753" defTabSz="256031">
              <a:lnSpc>
                <a:spcPts val="3900"/>
              </a:lnSpc>
              <a:buSzPct val="100000"/>
              <a:buChar char="•"/>
              <a:defRPr sz="2016" u="sng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Hyper-parameters</a:t>
            </a:r>
            <a:r>
              <a:rPr u="none"/>
              <a:t>: What degree polynomial regression should we fit? What regularization strength should we use? How does a random forest model compare to a linear regression model?</a:t>
            </a:r>
          </a:p>
        </p:txBody>
      </p:sp>
      <p:pic>
        <p:nvPicPr>
          <p:cNvPr id="199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2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 IN PRACTICE</a:t>
            </a:r>
          </a:p>
        </p:txBody>
      </p:sp>
      <p:pic>
        <p:nvPicPr>
          <p:cNvPr id="203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Google Shape;89;p16"/>
          <p:cNvSpPr txBox="1"/>
          <p:nvPr>
            <p:ph type="body" sz="half" idx="1"/>
          </p:nvPr>
        </p:nvSpPr>
        <p:spPr>
          <a:xfrm>
            <a:off x="774967" y="1141091"/>
            <a:ext cx="7594066" cy="2388306"/>
          </a:xfrm>
          <a:prstGeom prst="rect">
            <a:avLst/>
          </a:prstGeom>
        </p:spPr>
        <p:txBody>
          <a:bodyPr/>
          <a:lstStyle/>
          <a:p>
            <a:pPr marL="0" defTabSz="187452">
              <a:lnSpc>
                <a:spcPts val="2900"/>
              </a:lnSpc>
              <a:defRPr sz="147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 can make some choices using our domain knowledge and good instincts, but a </a:t>
            </a:r>
            <a:r>
              <a:rPr b="1"/>
              <a:t>validation framework</a:t>
            </a:r>
            <a:r>
              <a:t> gives us an empirical way to choose and avoid over/under-fitting</a:t>
            </a:r>
          </a:p>
          <a:p>
            <a:pPr marL="0" defTabSz="187452">
              <a:lnSpc>
                <a:spcPts val="2900"/>
              </a:lnSpc>
              <a:defRPr sz="147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7452">
              <a:lnSpc>
                <a:spcPts val="2900"/>
              </a:lnSpc>
              <a:defRPr sz="147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 validate with the usual </a:t>
            </a:r>
            <a:r>
              <a:rPr i="1"/>
              <a:t>best generalization</a:t>
            </a:r>
            <a:r>
              <a:t> end-goal in mind: we exclude validation data from training, and use it to </a:t>
            </a:r>
            <a:r>
              <a:rPr u="sng"/>
              <a:t>score predictions across a range of model choices</a:t>
            </a:r>
          </a:p>
          <a:p>
            <a:pPr marL="0" defTabSz="187452">
              <a:lnSpc>
                <a:spcPts val="2900"/>
              </a:lnSpc>
              <a:defRPr sz="147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7452">
              <a:lnSpc>
                <a:spcPts val="2900"/>
              </a:lnSpc>
              <a:defRPr sz="147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 can then </a:t>
            </a:r>
            <a:r>
              <a:rPr i="1"/>
              <a:t>select</a:t>
            </a:r>
            <a:r>
              <a:t> a choice of model based on the strongest validation score - i.e., this score gives us </a:t>
            </a:r>
            <a:r>
              <a:rPr b="1"/>
              <a:t>direct feedback on a possible choice</a:t>
            </a:r>
            <a:r>
              <a:t>. Once we’ve chosen a model, we can combine our train and validation sets, retrain the model, and get the test score </a:t>
            </a:r>
            <a:endParaRPr sz="492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7452">
              <a:lnSpc>
                <a:spcPts val="2300"/>
              </a:lnSpc>
              <a:defRPr sz="984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492"/>
          </a:p>
        </p:txBody>
      </p:sp>
      <p:sp>
        <p:nvSpPr>
          <p:cNvPr id="205" name="Train (60%)"/>
          <p:cNvSpPr/>
          <p:nvPr/>
        </p:nvSpPr>
        <p:spPr>
          <a:xfrm>
            <a:off x="728772" y="3519069"/>
            <a:ext cx="383873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(60%)</a:t>
            </a:r>
          </a:p>
        </p:txBody>
      </p:sp>
      <p:sp>
        <p:nvSpPr>
          <p:cNvPr id="206" name="Validation (20%)"/>
          <p:cNvSpPr/>
          <p:nvPr/>
        </p:nvSpPr>
        <p:spPr>
          <a:xfrm>
            <a:off x="4587850" y="3519069"/>
            <a:ext cx="1907401" cy="12700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Validation (20%)</a:t>
            </a:r>
          </a:p>
        </p:txBody>
      </p:sp>
      <p:sp>
        <p:nvSpPr>
          <p:cNvPr id="207" name="Test (20%)"/>
          <p:cNvSpPr/>
          <p:nvPr/>
        </p:nvSpPr>
        <p:spPr>
          <a:xfrm>
            <a:off x="6515764" y="3519069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0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 IN PRACTICE; cont.</a:t>
            </a:r>
          </a:p>
        </p:txBody>
      </p:sp>
      <p:pic>
        <p:nvPicPr>
          <p:cNvPr id="211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rain (60%)"/>
          <p:cNvSpPr/>
          <p:nvPr/>
        </p:nvSpPr>
        <p:spPr>
          <a:xfrm>
            <a:off x="728772" y="3519069"/>
            <a:ext cx="383873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(60%)</a:t>
            </a:r>
          </a:p>
        </p:txBody>
      </p:sp>
      <p:sp>
        <p:nvSpPr>
          <p:cNvPr id="213" name="Validation (20%)"/>
          <p:cNvSpPr/>
          <p:nvPr/>
        </p:nvSpPr>
        <p:spPr>
          <a:xfrm>
            <a:off x="4587850" y="3519069"/>
            <a:ext cx="1907401" cy="12700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Validation (20%)</a:t>
            </a:r>
          </a:p>
        </p:txBody>
      </p:sp>
      <p:sp>
        <p:nvSpPr>
          <p:cNvPr id="214" name="Test (20%)"/>
          <p:cNvSpPr/>
          <p:nvPr/>
        </p:nvSpPr>
        <p:spPr>
          <a:xfrm>
            <a:off x="6515764" y="3519069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  <p:sp>
        <p:nvSpPr>
          <p:cNvPr id="215" name="Google Shape;89;p16"/>
          <p:cNvSpPr txBox="1"/>
          <p:nvPr>
            <p:ph type="body" sz="quarter" idx="1"/>
          </p:nvPr>
        </p:nvSpPr>
        <p:spPr>
          <a:xfrm>
            <a:off x="121762" y="1022335"/>
            <a:ext cx="4066397" cy="550206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1. Train candidate models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" name="Line"/>
          <p:cNvSpPr/>
          <p:nvPr/>
        </p:nvSpPr>
        <p:spPr>
          <a:xfrm flipV="1">
            <a:off x="2755208" y="2310852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>
            <a:off x="1405098" y="1626468"/>
            <a:ext cx="512850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18" name="Text"/>
          <p:cNvSpPr txBox="1"/>
          <p:nvPr/>
        </p:nvSpPr>
        <p:spPr>
          <a:xfrm>
            <a:off x="4529608" y="2600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19" name="Text"/>
          <p:cNvSpPr txBox="1"/>
          <p:nvPr/>
        </p:nvSpPr>
        <p:spPr>
          <a:xfrm>
            <a:off x="4656608" y="2727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20" name="Linear Regression"/>
          <p:cNvSpPr txBox="1"/>
          <p:nvPr/>
        </p:nvSpPr>
        <p:spPr>
          <a:xfrm>
            <a:off x="2030749" y="1527776"/>
            <a:ext cx="145567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Linear Regression</a:t>
            </a:r>
          </a:p>
        </p:txBody>
      </p:sp>
      <p:sp>
        <p:nvSpPr>
          <p:cNvPr id="221" name="Line"/>
          <p:cNvSpPr/>
          <p:nvPr/>
        </p:nvSpPr>
        <p:spPr>
          <a:xfrm>
            <a:off x="1406964" y="1886785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22" name="Polynomial Regression"/>
          <p:cNvSpPr txBox="1"/>
          <p:nvPr/>
        </p:nvSpPr>
        <p:spPr>
          <a:xfrm>
            <a:off x="2032614" y="1788094"/>
            <a:ext cx="18310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Polynomial Regression</a:t>
            </a:r>
          </a:p>
        </p:txBody>
      </p:sp>
      <p:sp>
        <p:nvSpPr>
          <p:cNvPr id="223" name="Line"/>
          <p:cNvSpPr/>
          <p:nvPr/>
        </p:nvSpPr>
        <p:spPr>
          <a:xfrm>
            <a:off x="1409775" y="2148165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24" name="Ridge Regression"/>
          <p:cNvSpPr txBox="1"/>
          <p:nvPr/>
        </p:nvSpPr>
        <p:spPr>
          <a:xfrm>
            <a:off x="2040153" y="2049473"/>
            <a:ext cx="142598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Ridge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7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 IN PRACTICE; cont.</a:t>
            </a:r>
          </a:p>
        </p:txBody>
      </p:sp>
      <p:pic>
        <p:nvPicPr>
          <p:cNvPr id="228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rain (60%)"/>
          <p:cNvSpPr/>
          <p:nvPr/>
        </p:nvSpPr>
        <p:spPr>
          <a:xfrm>
            <a:off x="728772" y="3519069"/>
            <a:ext cx="383873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(60%)</a:t>
            </a:r>
          </a:p>
        </p:txBody>
      </p:sp>
      <p:sp>
        <p:nvSpPr>
          <p:cNvPr id="230" name="Validation (20%)"/>
          <p:cNvSpPr/>
          <p:nvPr/>
        </p:nvSpPr>
        <p:spPr>
          <a:xfrm>
            <a:off x="4587850" y="3519069"/>
            <a:ext cx="1907401" cy="12700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Validation (20%)</a:t>
            </a:r>
          </a:p>
        </p:txBody>
      </p:sp>
      <p:sp>
        <p:nvSpPr>
          <p:cNvPr id="231" name="Test (20%)"/>
          <p:cNvSpPr/>
          <p:nvPr/>
        </p:nvSpPr>
        <p:spPr>
          <a:xfrm>
            <a:off x="6515764" y="3519069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  <p:sp>
        <p:nvSpPr>
          <p:cNvPr id="232" name="Google Shape;89;p16"/>
          <p:cNvSpPr txBox="1"/>
          <p:nvPr>
            <p:ph type="body" sz="quarter" idx="1"/>
          </p:nvPr>
        </p:nvSpPr>
        <p:spPr>
          <a:xfrm>
            <a:off x="121762" y="1022335"/>
            <a:ext cx="4066397" cy="550206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1. Train candidate models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" name="Line"/>
          <p:cNvSpPr/>
          <p:nvPr/>
        </p:nvSpPr>
        <p:spPr>
          <a:xfrm flipV="1">
            <a:off x="2755208" y="2310852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>
            <a:off x="1405098" y="1626468"/>
            <a:ext cx="512850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35" name="Text"/>
          <p:cNvSpPr txBox="1"/>
          <p:nvPr/>
        </p:nvSpPr>
        <p:spPr>
          <a:xfrm>
            <a:off x="4529608" y="2600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36" name="Text"/>
          <p:cNvSpPr txBox="1"/>
          <p:nvPr/>
        </p:nvSpPr>
        <p:spPr>
          <a:xfrm>
            <a:off x="4656608" y="2727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37" name="Linear Regression"/>
          <p:cNvSpPr txBox="1"/>
          <p:nvPr/>
        </p:nvSpPr>
        <p:spPr>
          <a:xfrm>
            <a:off x="2030749" y="1527776"/>
            <a:ext cx="145567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Linear Regression</a:t>
            </a:r>
          </a:p>
        </p:txBody>
      </p:sp>
      <p:sp>
        <p:nvSpPr>
          <p:cNvPr id="238" name="Line"/>
          <p:cNvSpPr/>
          <p:nvPr/>
        </p:nvSpPr>
        <p:spPr>
          <a:xfrm>
            <a:off x="1406964" y="1886785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39" name="Polynomial Regression"/>
          <p:cNvSpPr txBox="1"/>
          <p:nvPr/>
        </p:nvSpPr>
        <p:spPr>
          <a:xfrm>
            <a:off x="2032614" y="1788094"/>
            <a:ext cx="18310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Polynomial Regression</a:t>
            </a:r>
          </a:p>
        </p:txBody>
      </p:sp>
      <p:sp>
        <p:nvSpPr>
          <p:cNvPr id="240" name="Line"/>
          <p:cNvSpPr/>
          <p:nvPr/>
        </p:nvSpPr>
        <p:spPr>
          <a:xfrm>
            <a:off x="1409775" y="2148165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1" name="Ridge Regression"/>
          <p:cNvSpPr txBox="1"/>
          <p:nvPr/>
        </p:nvSpPr>
        <p:spPr>
          <a:xfrm>
            <a:off x="2040153" y="2049473"/>
            <a:ext cx="142598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Ridge Regression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5541550" y="2310852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3" name="2. Score candidates"/>
          <p:cNvSpPr txBox="1"/>
          <p:nvPr/>
        </p:nvSpPr>
        <p:spPr>
          <a:xfrm>
            <a:off x="3860596" y="1022335"/>
            <a:ext cx="4066397" cy="5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</a:t>
            </a:r>
            <a:r>
              <a:rPr b="1"/>
              <a:t>. Score candidates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4315575" y="1626468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5" name="R^2: .35"/>
          <p:cNvSpPr txBox="1"/>
          <p:nvPr/>
        </p:nvSpPr>
        <p:spPr>
          <a:xfrm>
            <a:off x="4937908" y="1537489"/>
            <a:ext cx="66938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R^2: .35</a:t>
            </a:r>
          </a:p>
        </p:txBody>
      </p:sp>
      <p:sp>
        <p:nvSpPr>
          <p:cNvPr id="246" name="Line"/>
          <p:cNvSpPr/>
          <p:nvPr/>
        </p:nvSpPr>
        <p:spPr>
          <a:xfrm>
            <a:off x="4314123" y="1896497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7" name="R^2: .50"/>
          <p:cNvSpPr txBox="1"/>
          <p:nvPr/>
        </p:nvSpPr>
        <p:spPr>
          <a:xfrm>
            <a:off x="4939773" y="1797806"/>
            <a:ext cx="66938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R^2: .50</a:t>
            </a:r>
          </a:p>
        </p:txBody>
      </p:sp>
      <p:sp>
        <p:nvSpPr>
          <p:cNvPr id="248" name="Line"/>
          <p:cNvSpPr/>
          <p:nvPr/>
        </p:nvSpPr>
        <p:spPr>
          <a:xfrm>
            <a:off x="4316933" y="2157877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9" name="R^2: .25"/>
          <p:cNvSpPr txBox="1"/>
          <p:nvPr/>
        </p:nvSpPr>
        <p:spPr>
          <a:xfrm>
            <a:off x="4947311" y="2059185"/>
            <a:ext cx="66938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R^2: .25</a:t>
            </a:r>
          </a:p>
        </p:txBody>
      </p:sp>
      <p:sp>
        <p:nvSpPr>
          <p:cNvPr id="250" name="Rectangle"/>
          <p:cNvSpPr/>
          <p:nvPr/>
        </p:nvSpPr>
        <p:spPr>
          <a:xfrm>
            <a:off x="4201348" y="1794069"/>
            <a:ext cx="1688129" cy="210834"/>
          </a:xfrm>
          <a:prstGeom prst="rect">
            <a:avLst/>
          </a:prstGeom>
          <a:ln w="25400">
            <a:solidFill>
              <a:srgbClr val="94260F"/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3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 IN PRACTICE; cont.</a:t>
            </a:r>
          </a:p>
        </p:txBody>
      </p:sp>
      <p:pic>
        <p:nvPicPr>
          <p:cNvPr id="254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rain + Valid (80%)"/>
          <p:cNvSpPr/>
          <p:nvPr/>
        </p:nvSpPr>
        <p:spPr>
          <a:xfrm>
            <a:off x="728772" y="3519069"/>
            <a:ext cx="577245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+ Valid (80%)</a:t>
            </a:r>
          </a:p>
        </p:txBody>
      </p:sp>
      <p:sp>
        <p:nvSpPr>
          <p:cNvPr id="256" name="Test (20%)"/>
          <p:cNvSpPr/>
          <p:nvPr/>
        </p:nvSpPr>
        <p:spPr>
          <a:xfrm>
            <a:off x="6515764" y="3519069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  <p:sp>
        <p:nvSpPr>
          <p:cNvPr id="257" name="Google Shape;89;p16"/>
          <p:cNvSpPr txBox="1"/>
          <p:nvPr>
            <p:ph type="body" sz="quarter" idx="1"/>
          </p:nvPr>
        </p:nvSpPr>
        <p:spPr>
          <a:xfrm>
            <a:off x="121762" y="1022335"/>
            <a:ext cx="6298608" cy="550206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3. Retrain best candidate on train + validation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Line"/>
          <p:cNvSpPr/>
          <p:nvPr/>
        </p:nvSpPr>
        <p:spPr>
          <a:xfrm flipV="1">
            <a:off x="4193732" y="2266837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59" name="Text"/>
          <p:cNvSpPr txBox="1"/>
          <p:nvPr/>
        </p:nvSpPr>
        <p:spPr>
          <a:xfrm>
            <a:off x="4529608" y="2600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60" name="Text"/>
          <p:cNvSpPr txBox="1"/>
          <p:nvPr/>
        </p:nvSpPr>
        <p:spPr>
          <a:xfrm>
            <a:off x="4656608" y="2727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2845488" y="1842770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62" name="Polynomial Regression"/>
          <p:cNvSpPr txBox="1"/>
          <p:nvPr/>
        </p:nvSpPr>
        <p:spPr>
          <a:xfrm>
            <a:off x="3471138" y="1744079"/>
            <a:ext cx="18310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Polynomial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5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 IN PRACTICE; cont.</a:t>
            </a:r>
          </a:p>
        </p:txBody>
      </p:sp>
      <p:pic>
        <p:nvPicPr>
          <p:cNvPr id="266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rain + Valid (80%)"/>
          <p:cNvSpPr/>
          <p:nvPr/>
        </p:nvSpPr>
        <p:spPr>
          <a:xfrm>
            <a:off x="728772" y="3519069"/>
            <a:ext cx="577245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+ Valid (80%)</a:t>
            </a:r>
          </a:p>
        </p:txBody>
      </p:sp>
      <p:sp>
        <p:nvSpPr>
          <p:cNvPr id="268" name="Test (20%)"/>
          <p:cNvSpPr/>
          <p:nvPr/>
        </p:nvSpPr>
        <p:spPr>
          <a:xfrm>
            <a:off x="6515764" y="3519069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  <p:sp>
        <p:nvSpPr>
          <p:cNvPr id="269" name="Google Shape;89;p16"/>
          <p:cNvSpPr txBox="1"/>
          <p:nvPr>
            <p:ph type="body" sz="quarter" idx="1"/>
          </p:nvPr>
        </p:nvSpPr>
        <p:spPr>
          <a:xfrm>
            <a:off x="121762" y="1022335"/>
            <a:ext cx="6298608" cy="550206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4</a:t>
            </a:r>
            <a:r>
              <a:rPr b="1"/>
              <a:t>. Score final model on test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Line"/>
          <p:cNvSpPr/>
          <p:nvPr/>
        </p:nvSpPr>
        <p:spPr>
          <a:xfrm flipV="1">
            <a:off x="4193732" y="2266837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1" name="Text"/>
          <p:cNvSpPr txBox="1"/>
          <p:nvPr/>
        </p:nvSpPr>
        <p:spPr>
          <a:xfrm>
            <a:off x="4529608" y="2600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72" name="Text"/>
          <p:cNvSpPr txBox="1"/>
          <p:nvPr/>
        </p:nvSpPr>
        <p:spPr>
          <a:xfrm>
            <a:off x="4656608" y="2727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>
            <a:off x="2845488" y="1842770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4" name="Polynomial Regression"/>
          <p:cNvSpPr txBox="1"/>
          <p:nvPr/>
        </p:nvSpPr>
        <p:spPr>
          <a:xfrm>
            <a:off x="3471138" y="1744079"/>
            <a:ext cx="183107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Polynomial Regression</a:t>
            </a:r>
          </a:p>
        </p:txBody>
      </p:sp>
      <p:sp>
        <p:nvSpPr>
          <p:cNvPr id="275" name="Line"/>
          <p:cNvSpPr/>
          <p:nvPr/>
        </p:nvSpPr>
        <p:spPr>
          <a:xfrm flipV="1">
            <a:off x="7469464" y="2266837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>
            <a:off x="6508131" y="1842770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7" name="Rectangle"/>
          <p:cNvSpPr/>
          <p:nvPr/>
        </p:nvSpPr>
        <p:spPr>
          <a:xfrm>
            <a:off x="6523701" y="1737354"/>
            <a:ext cx="1891527" cy="210834"/>
          </a:xfrm>
          <a:prstGeom prst="rect">
            <a:avLst/>
          </a:prstGeom>
          <a:ln w="25400">
            <a:solidFill>
              <a:srgbClr val="94260F"/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R^2: .48"/>
          <p:cNvSpPr txBox="1"/>
          <p:nvPr/>
        </p:nvSpPr>
        <p:spPr>
          <a:xfrm>
            <a:off x="7134774" y="1744079"/>
            <a:ext cx="66938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R^2: .48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1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VALIDATION: KEY CONSIDERATIONS</a:t>
            </a:r>
          </a:p>
        </p:txBody>
      </p:sp>
      <p:sp>
        <p:nvSpPr>
          <p:cNvPr id="282" name="Google Shape;89;p16"/>
          <p:cNvSpPr txBox="1"/>
          <p:nvPr>
            <p:ph type="body" idx="1"/>
          </p:nvPr>
        </p:nvSpPr>
        <p:spPr>
          <a:xfrm>
            <a:off x="774967" y="1471291"/>
            <a:ext cx="7594066" cy="3185329"/>
          </a:xfrm>
          <a:prstGeom prst="rect">
            <a:avLst/>
          </a:prstGeom>
        </p:spPr>
        <p:txBody>
          <a:bodyPr/>
          <a:lstStyle/>
          <a:p>
            <a:pPr marL="0" defTabSz="342900">
              <a:lnSpc>
                <a:spcPts val="4200"/>
              </a:lnSpc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Validation is not testing</a:t>
            </a:r>
            <a:r>
              <a:t>: This is a very common pitfall. Once you’ve used a data set to influence your model choices through direct feedback, it can’t be used to give an unbiased estimate of generalization error </a:t>
            </a:r>
          </a:p>
          <a:p>
            <a:pPr marL="0" defTabSz="342900">
              <a:lnSpc>
                <a:spcPts val="4200"/>
              </a:lnSpc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342900">
              <a:lnSpc>
                <a:spcPts val="4200"/>
              </a:lnSpc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Fair comparisons</a:t>
            </a:r>
            <a:r>
              <a:t>: Candidate models should be compared against the same validation scheme</a:t>
            </a:r>
          </a:p>
          <a:p>
            <a:pPr marL="0" defTabSz="342900">
              <a:lnSpc>
                <a:spcPts val="4200"/>
              </a:lnSpc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342900">
              <a:lnSpc>
                <a:spcPts val="4200"/>
              </a:lnSpc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Data efficiency</a:t>
            </a:r>
            <a:r>
              <a:t>: after we use a portion of our data for validation, we should reuse it as training data to improve the final model </a:t>
            </a:r>
            <a:endParaRPr sz="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342900">
              <a:lnSpc>
                <a:spcPts val="4200"/>
              </a:lnSpc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900"/>
          </a:p>
        </p:txBody>
      </p:sp>
      <p:pic>
        <p:nvPicPr>
          <p:cNvPr id="283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62;p14" descr="Google Shape;62;p14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8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Google Shape;63;p14"/>
          <p:cNvSpPr txBox="1"/>
          <p:nvPr>
            <p:ph type="title"/>
          </p:nvPr>
        </p:nvSpPr>
        <p:spPr>
          <a:xfrm>
            <a:off x="311699" y="1831725"/>
            <a:ext cx="8520602" cy="1229701"/>
          </a:xfrm>
          <a:prstGeom prst="rect">
            <a:avLst/>
          </a:prstGeom>
        </p:spPr>
        <p:txBody>
          <a:bodyPr anchor="ctr"/>
          <a:lstStyle>
            <a:lvl1pPr algn="ctr" defTabSz="868680">
              <a:defRPr b="1" sz="34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Validation: Optimizing Our Optimization Of Choices</a:t>
            </a:r>
          </a:p>
        </p:txBody>
      </p:sp>
      <p:sp>
        <p:nvSpPr>
          <p:cNvPr id="287" name="Google Shape;64;p14"/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8" name="Google Shape;65;p14"/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89" name="Google Shape;66;p14" descr="Google Shape;66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5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2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777240">
              <a:defRPr b="1" sz="238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VALIDATION: ADDING MORE RIGOR</a:t>
            </a:r>
          </a:p>
        </p:txBody>
      </p:sp>
      <p:sp>
        <p:nvSpPr>
          <p:cNvPr id="293" name="Google Shape;89;p16"/>
          <p:cNvSpPr txBox="1"/>
          <p:nvPr>
            <p:ph type="body" idx="1"/>
          </p:nvPr>
        </p:nvSpPr>
        <p:spPr>
          <a:xfrm>
            <a:off x="774967" y="1471291"/>
            <a:ext cx="7594066" cy="3185329"/>
          </a:xfrm>
          <a:prstGeom prst="rect">
            <a:avLst/>
          </a:prstGeom>
        </p:spPr>
        <p:txBody>
          <a:bodyPr/>
          <a:lstStyle/>
          <a:p>
            <a:pPr marL="0" defTabSz="333756">
              <a:lnSpc>
                <a:spcPts val="4100"/>
              </a:lnSpc>
              <a:defRPr sz="1752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Cross-validation is about reliability and efficiency: </a:t>
            </a:r>
            <a:r>
              <a:t>what if we overfit to an unlucky validation set? Can we use more of our data than just one hold-out for validation?  </a:t>
            </a:r>
          </a:p>
          <a:p>
            <a:pPr marL="0" defTabSz="333756">
              <a:lnSpc>
                <a:spcPts val="4100"/>
              </a:lnSpc>
              <a:defRPr sz="1752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333756">
              <a:lnSpc>
                <a:spcPts val="4100"/>
              </a:lnSpc>
              <a:defRPr sz="1752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K-Fold partitioning</a:t>
            </a:r>
            <a:r>
              <a:t>: randomly divide our non-test data into </a:t>
            </a:r>
            <a:r>
              <a:rPr i="1"/>
              <a:t>K</a:t>
            </a:r>
            <a:r>
              <a:t> equal-sized groups. Each group will be used as a validation set once, and we’ll compare candidate models via mean scores across all validation scores.</a:t>
            </a:r>
          </a:p>
          <a:p>
            <a:pPr marL="0" defTabSz="333756">
              <a:lnSpc>
                <a:spcPts val="4100"/>
              </a:lnSpc>
              <a:defRPr sz="1752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333756">
              <a:lnSpc>
                <a:spcPts val="4100"/>
              </a:lnSpc>
              <a:defRPr sz="1752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K is usually 5 or 10</a:t>
            </a:r>
            <a:r>
              <a:t>: depends on problem and size of data, but these are common choices</a:t>
            </a:r>
            <a:endParaRPr sz="876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333756">
              <a:lnSpc>
                <a:spcPts val="4100"/>
              </a:lnSpc>
              <a:defRPr sz="1752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876"/>
          </a:p>
        </p:txBody>
      </p:sp>
      <p:pic>
        <p:nvPicPr>
          <p:cNvPr id="294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4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LEARNING GOALS</a:t>
            </a:r>
          </a:p>
        </p:txBody>
      </p:sp>
      <p:sp>
        <p:nvSpPr>
          <p:cNvPr id="125" name="Google Shape;89;p16"/>
          <p:cNvSpPr txBox="1"/>
          <p:nvPr>
            <p:ph type="body" sz="half" idx="1"/>
          </p:nvPr>
        </p:nvSpPr>
        <p:spPr>
          <a:xfrm>
            <a:off x="311699" y="1212361"/>
            <a:ext cx="8520602" cy="1896367"/>
          </a:xfrm>
          <a:prstGeom prst="rect">
            <a:avLst/>
          </a:prstGeom>
        </p:spPr>
        <p:txBody>
          <a:bodyPr/>
          <a:lstStyle/>
          <a:p>
            <a:pPr marL="358393" indent="-295147" defTabSz="758951">
              <a:spcBef>
                <a:spcPts val="1300"/>
              </a:spcBef>
              <a:buClr>
                <a:srgbClr val="434343"/>
              </a:buClr>
              <a:buSzPts val="1900"/>
              <a:buFont typeface="Helvetica"/>
              <a:buAutoNum type="arabicPeriod" startAt="1"/>
              <a:defRPr sz="1992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Understand the importance of estimating model generalization error (testing) and practical methodologies for doing so</a:t>
            </a:r>
          </a:p>
          <a:p>
            <a:pPr marL="358393" indent="-295147" defTabSz="758951">
              <a:spcBef>
                <a:spcPts val="1300"/>
              </a:spcBef>
              <a:buClr>
                <a:srgbClr val="434343"/>
              </a:buClr>
              <a:buSzPts val="1900"/>
              <a:buFont typeface="Helvetica"/>
              <a:buAutoNum type="arabicPeriod" startAt="1"/>
              <a:defRPr sz="1992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Learn validation/cross-validation strategies for model selection</a:t>
            </a:r>
          </a:p>
          <a:p>
            <a:pPr marL="358393" indent="-295147" defTabSz="758951">
              <a:spcBef>
                <a:spcPts val="1300"/>
              </a:spcBef>
              <a:buClr>
                <a:srgbClr val="434343"/>
              </a:buClr>
              <a:buSzPts val="1900"/>
              <a:buFont typeface="Helvetica"/>
              <a:buAutoNum type="arabicPeriod" startAt="1"/>
              <a:defRPr sz="1992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Recognize the difference between validation and testing  </a:t>
            </a:r>
          </a:p>
        </p:txBody>
      </p:sp>
      <p:pic>
        <p:nvPicPr>
          <p:cNvPr id="126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rain (60%)"/>
          <p:cNvSpPr/>
          <p:nvPr/>
        </p:nvSpPr>
        <p:spPr>
          <a:xfrm>
            <a:off x="845590" y="3437738"/>
            <a:ext cx="383873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(60%)</a:t>
            </a:r>
          </a:p>
        </p:txBody>
      </p:sp>
      <p:sp>
        <p:nvSpPr>
          <p:cNvPr id="128" name="Validation (20%)"/>
          <p:cNvSpPr/>
          <p:nvPr/>
        </p:nvSpPr>
        <p:spPr>
          <a:xfrm>
            <a:off x="4704668" y="3437738"/>
            <a:ext cx="1907401" cy="12700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Validation (20%)</a:t>
            </a:r>
          </a:p>
        </p:txBody>
      </p:sp>
      <p:sp>
        <p:nvSpPr>
          <p:cNvPr id="129" name="Text"/>
          <p:cNvSpPr txBox="1"/>
          <p:nvPr/>
        </p:nvSpPr>
        <p:spPr>
          <a:xfrm>
            <a:off x="4529608" y="260005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130" name="Test (20%)"/>
          <p:cNvSpPr/>
          <p:nvPr/>
        </p:nvSpPr>
        <p:spPr>
          <a:xfrm>
            <a:off x="6632582" y="3437738"/>
            <a:ext cx="1907402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7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298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ectangle"/>
          <p:cNvSpPr/>
          <p:nvPr/>
        </p:nvSpPr>
        <p:spPr>
          <a:xfrm>
            <a:off x="2118370" y="124617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Rectangle"/>
          <p:cNvSpPr/>
          <p:nvPr/>
        </p:nvSpPr>
        <p:spPr>
          <a:xfrm>
            <a:off x="2118370" y="274143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Rectangle"/>
          <p:cNvSpPr/>
          <p:nvPr/>
        </p:nvSpPr>
        <p:spPr>
          <a:xfrm>
            <a:off x="2118370" y="348906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Rectangle"/>
          <p:cNvSpPr/>
          <p:nvPr/>
        </p:nvSpPr>
        <p:spPr>
          <a:xfrm>
            <a:off x="2118370" y="423669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Rectangle"/>
          <p:cNvSpPr/>
          <p:nvPr/>
        </p:nvSpPr>
        <p:spPr>
          <a:xfrm>
            <a:off x="7419917" y="2617557"/>
            <a:ext cx="1270001" cy="5473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05" name="Test, held out"/>
          <p:cNvSpPr txBox="1"/>
          <p:nvPr/>
        </p:nvSpPr>
        <p:spPr>
          <a:xfrm>
            <a:off x="7519768" y="2792515"/>
            <a:ext cx="1070299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algn="just">
              <a:defRPr>
                <a:solidFill>
                  <a:srgbClr val="000000"/>
                </a:solidFill>
              </a:defRPr>
            </a:pPr>
            <a:r>
              <a:t>Test, held out</a:t>
            </a:r>
          </a:p>
        </p:txBody>
      </p:sp>
      <p:sp>
        <p:nvSpPr>
          <p:cNvPr id="306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divided into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folds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7" name="Do the following, for each candidate model"/>
          <p:cNvSpPr txBox="1"/>
          <p:nvPr/>
        </p:nvSpPr>
        <p:spPr>
          <a:xfrm>
            <a:off x="4215637" y="2408507"/>
            <a:ext cx="2384952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Do the following, </a:t>
            </a:r>
            <a:r>
              <a:rPr u="sng"/>
              <a:t>for each candidate model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0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311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Rectangle"/>
          <p:cNvSpPr/>
          <p:nvPr/>
        </p:nvSpPr>
        <p:spPr>
          <a:xfrm>
            <a:off x="2118370" y="1246171"/>
            <a:ext cx="1270001" cy="5473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212121"/>
                </a:solidFill>
              </a:defRPr>
            </a:pPr>
          </a:p>
        </p:txBody>
      </p:sp>
      <p:sp>
        <p:nvSpPr>
          <p:cNvPr id="313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Rectangle"/>
          <p:cNvSpPr/>
          <p:nvPr/>
        </p:nvSpPr>
        <p:spPr>
          <a:xfrm>
            <a:off x="2118370" y="274143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Rectangle"/>
          <p:cNvSpPr/>
          <p:nvPr/>
        </p:nvSpPr>
        <p:spPr>
          <a:xfrm>
            <a:off x="2118370" y="348906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Rectangle"/>
          <p:cNvSpPr/>
          <p:nvPr/>
        </p:nvSpPr>
        <p:spPr>
          <a:xfrm>
            <a:off x="2118370" y="423669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7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divided into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folds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Train on black folds"/>
          <p:cNvSpPr txBox="1"/>
          <p:nvPr/>
        </p:nvSpPr>
        <p:spPr>
          <a:xfrm>
            <a:off x="4512590" y="1356020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Train</a:t>
            </a:r>
            <a:r>
              <a:t> on black folds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Validate on cyan fold"/>
          <p:cNvSpPr txBox="1"/>
          <p:nvPr/>
        </p:nvSpPr>
        <p:spPr>
          <a:xfrm>
            <a:off x="4512590" y="2959787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Validate</a:t>
            </a:r>
            <a:r>
              <a:t> on cyan fold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0" name="Line"/>
          <p:cNvSpPr/>
          <p:nvPr/>
        </p:nvSpPr>
        <p:spPr>
          <a:xfrm>
            <a:off x="3831463" y="2888081"/>
            <a:ext cx="803715" cy="150091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21" name="Validation R^2 scores: .45,"/>
          <p:cNvSpPr txBox="1"/>
          <p:nvPr/>
        </p:nvSpPr>
        <p:spPr>
          <a:xfrm>
            <a:off x="3832360" y="4450057"/>
            <a:ext cx="5062417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Validation R^2 scores: </a:t>
            </a:r>
            <a:r>
              <a:rPr>
                <a:solidFill>
                  <a:srgbClr val="000000"/>
                </a:solidFill>
              </a:rPr>
              <a:t>.45,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4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325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212121"/>
                </a:solidFill>
              </a:defRPr>
            </a:pPr>
          </a:p>
        </p:txBody>
      </p:sp>
      <p:sp>
        <p:nvSpPr>
          <p:cNvPr id="327" name="Rectangle"/>
          <p:cNvSpPr/>
          <p:nvPr/>
        </p:nvSpPr>
        <p:spPr>
          <a:xfrm>
            <a:off x="2118370" y="274143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8" name="Rectangle"/>
          <p:cNvSpPr/>
          <p:nvPr/>
        </p:nvSpPr>
        <p:spPr>
          <a:xfrm>
            <a:off x="2118370" y="348906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9" name="Rectangle"/>
          <p:cNvSpPr/>
          <p:nvPr/>
        </p:nvSpPr>
        <p:spPr>
          <a:xfrm>
            <a:off x="2118370" y="423669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0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divided into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folds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1" name="Train on black folds"/>
          <p:cNvSpPr txBox="1"/>
          <p:nvPr/>
        </p:nvSpPr>
        <p:spPr>
          <a:xfrm>
            <a:off x="4512590" y="1356020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Train</a:t>
            </a:r>
            <a:r>
              <a:t> on black folds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2" name="Validate on cyan fold"/>
          <p:cNvSpPr txBox="1"/>
          <p:nvPr/>
        </p:nvSpPr>
        <p:spPr>
          <a:xfrm>
            <a:off x="4512590" y="2959787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Validate</a:t>
            </a:r>
            <a:r>
              <a:t> on cyan fold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3831463" y="2888081"/>
            <a:ext cx="803715" cy="150091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34" name="Validation R^2 scores: .45, .39,"/>
          <p:cNvSpPr txBox="1"/>
          <p:nvPr/>
        </p:nvSpPr>
        <p:spPr>
          <a:xfrm>
            <a:off x="3832360" y="4450057"/>
            <a:ext cx="5062417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Validation R^2 scores: </a:t>
            </a:r>
            <a:r>
              <a:rPr>
                <a:solidFill>
                  <a:srgbClr val="000000"/>
                </a:solidFill>
              </a:rPr>
              <a:t>.45, .39,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5" name="Rectangle"/>
          <p:cNvSpPr/>
          <p:nvPr/>
        </p:nvSpPr>
        <p:spPr>
          <a:xfrm>
            <a:off x="2118370" y="124617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8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339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1" name="Rectangle"/>
          <p:cNvSpPr/>
          <p:nvPr/>
        </p:nvSpPr>
        <p:spPr>
          <a:xfrm>
            <a:off x="2118370" y="2741430"/>
            <a:ext cx="1270001" cy="5473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212121"/>
                </a:solidFill>
              </a:defRPr>
            </a:pPr>
          </a:p>
        </p:txBody>
      </p:sp>
      <p:sp>
        <p:nvSpPr>
          <p:cNvPr id="342" name="Rectangle"/>
          <p:cNvSpPr/>
          <p:nvPr/>
        </p:nvSpPr>
        <p:spPr>
          <a:xfrm>
            <a:off x="2118370" y="348906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Rectangle"/>
          <p:cNvSpPr/>
          <p:nvPr/>
        </p:nvSpPr>
        <p:spPr>
          <a:xfrm>
            <a:off x="2118370" y="423669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divided into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folds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5" name="Train on black folds"/>
          <p:cNvSpPr txBox="1"/>
          <p:nvPr/>
        </p:nvSpPr>
        <p:spPr>
          <a:xfrm>
            <a:off x="4512590" y="1356020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Train</a:t>
            </a:r>
            <a:r>
              <a:t> on black folds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6" name="Validate on cyan fold"/>
          <p:cNvSpPr txBox="1"/>
          <p:nvPr/>
        </p:nvSpPr>
        <p:spPr>
          <a:xfrm>
            <a:off x="4512590" y="2959787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Validate</a:t>
            </a:r>
            <a:r>
              <a:t> on cyan fold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7" name="Line"/>
          <p:cNvSpPr/>
          <p:nvPr/>
        </p:nvSpPr>
        <p:spPr>
          <a:xfrm>
            <a:off x="3831463" y="2888081"/>
            <a:ext cx="803715" cy="150091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48" name="Validation R^2 scores: .45, .39, .57,"/>
          <p:cNvSpPr txBox="1"/>
          <p:nvPr/>
        </p:nvSpPr>
        <p:spPr>
          <a:xfrm>
            <a:off x="3832360" y="4450057"/>
            <a:ext cx="5062417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Validation R^2 scores: </a:t>
            </a:r>
            <a:r>
              <a:rPr>
                <a:solidFill>
                  <a:srgbClr val="000000"/>
                </a:solidFill>
              </a:rPr>
              <a:t>.45, .39, .57,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9" name="Rectangle"/>
          <p:cNvSpPr/>
          <p:nvPr/>
        </p:nvSpPr>
        <p:spPr>
          <a:xfrm>
            <a:off x="2118370" y="124617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2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353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5" name="Rectangle"/>
          <p:cNvSpPr/>
          <p:nvPr/>
        </p:nvSpPr>
        <p:spPr>
          <a:xfrm>
            <a:off x="2118370" y="274143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6" name="Rectangle"/>
          <p:cNvSpPr/>
          <p:nvPr/>
        </p:nvSpPr>
        <p:spPr>
          <a:xfrm>
            <a:off x="2118370" y="3489060"/>
            <a:ext cx="1270001" cy="5473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212121"/>
                </a:solidFill>
              </a:defRPr>
            </a:pPr>
          </a:p>
        </p:txBody>
      </p:sp>
      <p:sp>
        <p:nvSpPr>
          <p:cNvPr id="357" name="Rectangle"/>
          <p:cNvSpPr/>
          <p:nvPr/>
        </p:nvSpPr>
        <p:spPr>
          <a:xfrm>
            <a:off x="2118370" y="423669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8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divided into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folds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9" name="Train on black folds"/>
          <p:cNvSpPr txBox="1"/>
          <p:nvPr/>
        </p:nvSpPr>
        <p:spPr>
          <a:xfrm>
            <a:off x="4512590" y="1356020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Train</a:t>
            </a:r>
            <a:r>
              <a:t> on black folds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0" name="Validate on cyan fold"/>
          <p:cNvSpPr txBox="1"/>
          <p:nvPr/>
        </p:nvSpPr>
        <p:spPr>
          <a:xfrm>
            <a:off x="4512590" y="2959787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Validate</a:t>
            </a:r>
            <a:r>
              <a:t> on cyan fold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1" name="Line"/>
          <p:cNvSpPr/>
          <p:nvPr/>
        </p:nvSpPr>
        <p:spPr>
          <a:xfrm>
            <a:off x="3831463" y="2888081"/>
            <a:ext cx="803715" cy="150091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62" name="Validation R^2 scores: .45, .39, .57, .49,"/>
          <p:cNvSpPr txBox="1"/>
          <p:nvPr/>
        </p:nvSpPr>
        <p:spPr>
          <a:xfrm>
            <a:off x="3832360" y="4450057"/>
            <a:ext cx="5062417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Validation R^2 scores: </a:t>
            </a:r>
            <a:r>
              <a:rPr>
                <a:solidFill>
                  <a:srgbClr val="000000"/>
                </a:solidFill>
              </a:rPr>
              <a:t>.45, .39, .57, .49,</a:t>
            </a:r>
          </a:p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3" name="Rectangle"/>
          <p:cNvSpPr/>
          <p:nvPr/>
        </p:nvSpPr>
        <p:spPr>
          <a:xfrm>
            <a:off x="2118370" y="124617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6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367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9" name="Rectangle"/>
          <p:cNvSpPr/>
          <p:nvPr/>
        </p:nvSpPr>
        <p:spPr>
          <a:xfrm>
            <a:off x="2118370" y="274143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0" name="Rectangle"/>
          <p:cNvSpPr/>
          <p:nvPr/>
        </p:nvSpPr>
        <p:spPr>
          <a:xfrm>
            <a:off x="2118370" y="348906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1" name="Rectangle"/>
          <p:cNvSpPr/>
          <p:nvPr/>
        </p:nvSpPr>
        <p:spPr>
          <a:xfrm>
            <a:off x="2118370" y="4236690"/>
            <a:ext cx="1270001" cy="5473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212121"/>
                </a:solidFill>
              </a:defRPr>
            </a:pPr>
          </a:p>
        </p:txBody>
      </p:sp>
      <p:sp>
        <p:nvSpPr>
          <p:cNvPr id="372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divided into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folds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3" name="Train on black folds"/>
          <p:cNvSpPr txBox="1"/>
          <p:nvPr/>
        </p:nvSpPr>
        <p:spPr>
          <a:xfrm>
            <a:off x="4512590" y="1356020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Train</a:t>
            </a:r>
            <a:r>
              <a:t> on black folds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4" name="Validate on cyan fold"/>
          <p:cNvSpPr txBox="1"/>
          <p:nvPr/>
        </p:nvSpPr>
        <p:spPr>
          <a:xfrm>
            <a:off x="4512590" y="2959787"/>
            <a:ext cx="1640100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Validate</a:t>
            </a:r>
            <a:r>
              <a:t> on cyan fold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3831463" y="2888081"/>
            <a:ext cx="803715" cy="150091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76" name="Validation R^2 scores: .45, .39, .57, .49, .50"/>
          <p:cNvSpPr txBox="1"/>
          <p:nvPr/>
        </p:nvSpPr>
        <p:spPr>
          <a:xfrm>
            <a:off x="3832360" y="4450057"/>
            <a:ext cx="5062417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Validation R^2 scores: </a:t>
            </a:r>
            <a:r>
              <a:rPr>
                <a:solidFill>
                  <a:srgbClr val="000000"/>
                </a:solidFill>
              </a:rPr>
              <a:t>.45, .39, .57, .49, .50</a:t>
            </a:r>
          </a:p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7" name="Rectangle"/>
          <p:cNvSpPr/>
          <p:nvPr/>
        </p:nvSpPr>
        <p:spPr>
          <a:xfrm>
            <a:off x="2118370" y="124617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0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381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Rectangle"/>
          <p:cNvSpPr/>
          <p:nvPr/>
        </p:nvSpPr>
        <p:spPr>
          <a:xfrm>
            <a:off x="2118370" y="274143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4" name="Rectangle"/>
          <p:cNvSpPr/>
          <p:nvPr/>
        </p:nvSpPr>
        <p:spPr>
          <a:xfrm>
            <a:off x="2118370" y="348906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5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divided into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folds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6" name="Produces a set of results for each candidate model"/>
          <p:cNvSpPr txBox="1"/>
          <p:nvPr/>
        </p:nvSpPr>
        <p:spPr>
          <a:xfrm>
            <a:off x="4057229" y="1182524"/>
            <a:ext cx="4312997" cy="121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Produces a set of results for each candidate model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7" name="Line"/>
          <p:cNvSpPr/>
          <p:nvPr/>
        </p:nvSpPr>
        <p:spPr>
          <a:xfrm>
            <a:off x="4345210" y="2496468"/>
            <a:ext cx="547846" cy="547845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88" name="Validation R^2 scores: .45, .39, .57, .49, .50"/>
          <p:cNvSpPr txBox="1"/>
          <p:nvPr/>
        </p:nvSpPr>
        <p:spPr>
          <a:xfrm>
            <a:off x="4090238" y="2914878"/>
            <a:ext cx="5062416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Validation R^2 scores: </a:t>
            </a:r>
            <a:r>
              <a:rPr>
                <a:solidFill>
                  <a:srgbClr val="000000"/>
                </a:solidFill>
              </a:rPr>
              <a:t>.45, .39, .57, .49, .50</a:t>
            </a:r>
          </a:p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9" name="Rectangle"/>
          <p:cNvSpPr/>
          <p:nvPr/>
        </p:nvSpPr>
        <p:spPr>
          <a:xfrm>
            <a:off x="2118370" y="124617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Rectangle"/>
          <p:cNvSpPr/>
          <p:nvPr/>
        </p:nvSpPr>
        <p:spPr>
          <a:xfrm>
            <a:off x="2118370" y="423669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>
            <a:off x="4346060" y="3726608"/>
            <a:ext cx="547845" cy="547845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92" name="Validation R^2 scores: .53, .43, .67, .55, .51"/>
          <p:cNvSpPr txBox="1"/>
          <p:nvPr/>
        </p:nvSpPr>
        <p:spPr>
          <a:xfrm>
            <a:off x="4091087" y="4183118"/>
            <a:ext cx="5062417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Validation R^2 scores: </a:t>
            </a:r>
            <a:r>
              <a:rPr>
                <a:solidFill>
                  <a:srgbClr val="000000"/>
                </a:solidFill>
              </a:rPr>
              <a:t>.53, .43, .67, .55, .51</a:t>
            </a:r>
          </a:p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3" name="Linear regression"/>
          <p:cNvSpPr txBox="1"/>
          <p:nvPr/>
        </p:nvSpPr>
        <p:spPr>
          <a:xfrm>
            <a:off x="3843559" y="2169463"/>
            <a:ext cx="1809021" cy="51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Linear regression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4" name="Poly regression"/>
          <p:cNvSpPr txBox="1"/>
          <p:nvPr/>
        </p:nvSpPr>
        <p:spPr>
          <a:xfrm>
            <a:off x="3844409" y="3380907"/>
            <a:ext cx="1809021" cy="51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Poly regression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7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398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Rectangle"/>
          <p:cNvSpPr/>
          <p:nvPr/>
        </p:nvSpPr>
        <p:spPr>
          <a:xfrm>
            <a:off x="2118370" y="274143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Rectangle"/>
          <p:cNvSpPr/>
          <p:nvPr/>
        </p:nvSpPr>
        <p:spPr>
          <a:xfrm>
            <a:off x="2118370" y="348906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divided into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 folds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3" name="Summarize candidates by mean score, select best"/>
          <p:cNvSpPr txBox="1"/>
          <p:nvPr/>
        </p:nvSpPr>
        <p:spPr>
          <a:xfrm>
            <a:off x="4057229" y="1182524"/>
            <a:ext cx="4312997" cy="121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Summarize candidates by mean score, select best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4" name="Line"/>
          <p:cNvSpPr/>
          <p:nvPr/>
        </p:nvSpPr>
        <p:spPr>
          <a:xfrm>
            <a:off x="4345210" y="2496468"/>
            <a:ext cx="547846" cy="547845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405" name="5-Fold validation mean R^2 score: .48"/>
          <p:cNvSpPr txBox="1"/>
          <p:nvPr/>
        </p:nvSpPr>
        <p:spPr>
          <a:xfrm>
            <a:off x="4090238" y="2914878"/>
            <a:ext cx="5062416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5-Fold validation mean R^2 score: </a:t>
            </a:r>
            <a:r>
              <a:rPr b="1">
                <a:solidFill>
                  <a:srgbClr val="000000"/>
                </a:solidFill>
              </a:rPr>
              <a:t>.48</a:t>
            </a:r>
            <a:endParaRPr b="1">
              <a:solidFill>
                <a:srgbClr val="000000"/>
              </a:solidFill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6" name="Rectangle"/>
          <p:cNvSpPr/>
          <p:nvPr/>
        </p:nvSpPr>
        <p:spPr>
          <a:xfrm>
            <a:off x="2118370" y="124617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Rectangle"/>
          <p:cNvSpPr/>
          <p:nvPr/>
        </p:nvSpPr>
        <p:spPr>
          <a:xfrm>
            <a:off x="2118370" y="423669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4346060" y="3726608"/>
            <a:ext cx="547845" cy="547845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409" name="5-Fold validation mean R^2 score: .54"/>
          <p:cNvSpPr txBox="1"/>
          <p:nvPr/>
        </p:nvSpPr>
        <p:spPr>
          <a:xfrm>
            <a:off x="4091087" y="4183118"/>
            <a:ext cx="5062417" cy="3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b="1"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5-Fold validation mean R^2 score: </a:t>
            </a:r>
            <a:r>
              <a:rPr>
                <a:solidFill>
                  <a:srgbClr val="000000"/>
                </a:solidFill>
              </a:rPr>
              <a:t>.54</a:t>
            </a:r>
            <a:endParaRPr>
              <a:solidFill>
                <a:srgbClr val="000000"/>
              </a:solidFill>
            </a:endParaRPr>
          </a:p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0" name="Linear regression"/>
          <p:cNvSpPr txBox="1"/>
          <p:nvPr/>
        </p:nvSpPr>
        <p:spPr>
          <a:xfrm>
            <a:off x="3843559" y="2169463"/>
            <a:ext cx="1809021" cy="51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Linear regression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1" name="Poly regression"/>
          <p:cNvSpPr txBox="1"/>
          <p:nvPr/>
        </p:nvSpPr>
        <p:spPr>
          <a:xfrm>
            <a:off x="3844409" y="3380907"/>
            <a:ext cx="1809021" cy="51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Poly regression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2" name="Rectangle"/>
          <p:cNvSpPr/>
          <p:nvPr/>
        </p:nvSpPr>
        <p:spPr>
          <a:xfrm>
            <a:off x="4046112" y="4282901"/>
            <a:ext cx="3642814" cy="210833"/>
          </a:xfrm>
          <a:prstGeom prst="rect">
            <a:avLst/>
          </a:prstGeom>
          <a:ln w="25400">
            <a:solidFill>
              <a:srgbClr val="94260F"/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5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CROSS VALIDATION IN PRACTICE</a:t>
            </a:r>
          </a:p>
        </p:txBody>
      </p:sp>
      <p:pic>
        <p:nvPicPr>
          <p:cNvPr id="416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Rectangle"/>
          <p:cNvSpPr/>
          <p:nvPr/>
        </p:nvSpPr>
        <p:spPr>
          <a:xfrm>
            <a:off x="2118370" y="147524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Rectangle"/>
          <p:cNvSpPr/>
          <p:nvPr/>
        </p:nvSpPr>
        <p:spPr>
          <a:xfrm>
            <a:off x="2118370" y="1993801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Rectangle"/>
          <p:cNvSpPr/>
          <p:nvPr/>
        </p:nvSpPr>
        <p:spPr>
          <a:xfrm>
            <a:off x="2118370" y="2545080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Rectangle"/>
          <p:cNvSpPr/>
          <p:nvPr/>
        </p:nvSpPr>
        <p:spPr>
          <a:xfrm>
            <a:off x="2118370" y="3115245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Rectangle"/>
          <p:cNvSpPr/>
          <p:nvPr/>
        </p:nvSpPr>
        <p:spPr>
          <a:xfrm>
            <a:off x="2118370" y="3688188"/>
            <a:ext cx="1270001" cy="5473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Rectangle"/>
          <p:cNvSpPr/>
          <p:nvPr/>
        </p:nvSpPr>
        <p:spPr>
          <a:xfrm>
            <a:off x="7419917" y="2617557"/>
            <a:ext cx="1270001" cy="5473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423" name="Test, held out"/>
          <p:cNvSpPr txBox="1"/>
          <p:nvPr/>
        </p:nvSpPr>
        <p:spPr>
          <a:xfrm>
            <a:off x="7519768" y="2792515"/>
            <a:ext cx="1070299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algn="just">
              <a:defRPr>
                <a:solidFill>
                  <a:srgbClr val="000000"/>
                </a:solidFill>
              </a:defRPr>
            </a:pPr>
            <a:r>
              <a:t>Test, held out</a:t>
            </a:r>
          </a:p>
        </p:txBody>
      </p:sp>
      <p:sp>
        <p:nvSpPr>
          <p:cNvPr id="424" name="Google Shape;89;p16"/>
          <p:cNvSpPr txBox="1"/>
          <p:nvPr>
            <p:ph type="body" sz="quarter" idx="1"/>
          </p:nvPr>
        </p:nvSpPr>
        <p:spPr>
          <a:xfrm>
            <a:off x="194206" y="2408507"/>
            <a:ext cx="1640100" cy="1213148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 data: 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recombined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5" name="Polynomial regression selected as best candidate model"/>
          <p:cNvSpPr txBox="1"/>
          <p:nvPr/>
        </p:nvSpPr>
        <p:spPr>
          <a:xfrm>
            <a:off x="3874966" y="2212157"/>
            <a:ext cx="3066294" cy="12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Polynomial regression selected as best candidate model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6" name="Line"/>
          <p:cNvSpPr/>
          <p:nvPr/>
        </p:nvSpPr>
        <p:spPr>
          <a:xfrm>
            <a:off x="6249404" y="3961838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427" name="Rectangle"/>
          <p:cNvSpPr/>
          <p:nvPr/>
        </p:nvSpPr>
        <p:spPr>
          <a:xfrm>
            <a:off x="6948014" y="3856421"/>
            <a:ext cx="1891527" cy="210834"/>
          </a:xfrm>
          <a:prstGeom prst="rect">
            <a:avLst/>
          </a:prstGeom>
          <a:ln w="25400">
            <a:solidFill>
              <a:srgbClr val="94260F"/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8" name="R^2: .48"/>
          <p:cNvSpPr txBox="1"/>
          <p:nvPr/>
        </p:nvSpPr>
        <p:spPr>
          <a:xfrm>
            <a:off x="7559087" y="3863146"/>
            <a:ext cx="669380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R^2: .48</a:t>
            </a:r>
          </a:p>
        </p:txBody>
      </p:sp>
      <p:sp>
        <p:nvSpPr>
          <p:cNvPr id="429" name="Poly regression, retrained on all data, final score on test"/>
          <p:cNvSpPr txBox="1"/>
          <p:nvPr/>
        </p:nvSpPr>
        <p:spPr>
          <a:xfrm>
            <a:off x="3975565" y="3623571"/>
            <a:ext cx="2100777" cy="860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2800"/>
              </a:lnSpc>
              <a:defRPr sz="144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Poly regression, retrained on all data, final score on test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62;p14" descr="Google Shape;62;p14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8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Google Shape;63;p14"/>
          <p:cNvSpPr txBox="1"/>
          <p:nvPr>
            <p:ph type="title"/>
          </p:nvPr>
        </p:nvSpPr>
        <p:spPr>
          <a:xfrm>
            <a:off x="311699" y="1831725"/>
            <a:ext cx="8520602" cy="1229701"/>
          </a:xfrm>
          <a:prstGeom prst="rect">
            <a:avLst/>
          </a:prstGeom>
        </p:spPr>
        <p:txBody>
          <a:bodyPr anchor="ctr"/>
          <a:lstStyle>
            <a:lvl1pPr algn="ctr"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 And Testing: Recap</a:t>
            </a:r>
          </a:p>
        </p:txBody>
      </p:sp>
      <p:sp>
        <p:nvSpPr>
          <p:cNvPr id="433" name="Google Shape;64;p14"/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Google Shape;65;p14"/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35" name="Google Shape;66;p14" descr="Google Shape;66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5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62;p14" descr="Google Shape;62;p14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539558" y="0"/>
            <a:ext cx="406488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oogle Shape;63;p14"/>
          <p:cNvSpPr txBox="1"/>
          <p:nvPr>
            <p:ph type="title"/>
          </p:nvPr>
        </p:nvSpPr>
        <p:spPr>
          <a:xfrm>
            <a:off x="311699" y="1831725"/>
            <a:ext cx="8520602" cy="1229701"/>
          </a:xfrm>
          <a:prstGeom prst="rect">
            <a:avLst/>
          </a:prstGeom>
        </p:spPr>
        <p:txBody>
          <a:bodyPr anchor="ctr"/>
          <a:lstStyle>
            <a:lvl1pPr algn="ctr" defTabSz="868680">
              <a:defRPr b="1" sz="34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Testing: Estimating Generalization Error</a:t>
            </a:r>
          </a:p>
        </p:txBody>
      </p:sp>
      <p:sp>
        <p:nvSpPr>
          <p:cNvPr id="134" name="Google Shape;64;p14"/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5" name="Google Shape;65;p14"/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36" name="Google Shape;66;p14" descr="Google Shape;66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5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8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WORKFLOW METHOD 1: Train/Valid/Test</a:t>
            </a:r>
          </a:p>
        </p:txBody>
      </p:sp>
      <p:pic>
        <p:nvPicPr>
          <p:cNvPr id="439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Google Shape;89;p16"/>
          <p:cNvSpPr txBox="1"/>
          <p:nvPr>
            <p:ph type="body" sz="half" idx="1"/>
          </p:nvPr>
        </p:nvSpPr>
        <p:spPr>
          <a:xfrm>
            <a:off x="774967" y="1166491"/>
            <a:ext cx="7594066" cy="2138787"/>
          </a:xfrm>
          <a:prstGeom prst="rect">
            <a:avLst/>
          </a:prstGeom>
        </p:spPr>
        <p:txBody>
          <a:bodyPr/>
          <a:lstStyle/>
          <a:p>
            <a:pPr marL="0" defTabSz="269747">
              <a:lnSpc>
                <a:spcPts val="4200"/>
              </a:lnSpc>
              <a:defRPr sz="2124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Collect set of candidate models. Fit each on train, score on validation, select final model via best validation score</a:t>
            </a:r>
          </a:p>
          <a:p>
            <a:pPr marL="0" defTabSz="269747">
              <a:lnSpc>
                <a:spcPts val="4200"/>
              </a:lnSpc>
              <a:defRPr sz="2124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269747">
              <a:lnSpc>
                <a:spcPts val="4200"/>
              </a:lnSpc>
              <a:defRPr sz="2124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Retrain final model on train + validation, report score on test as estimate of generalization error</a:t>
            </a:r>
            <a:endParaRPr sz="708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269747">
              <a:lnSpc>
                <a:spcPts val="3300"/>
              </a:lnSpc>
              <a:defRPr sz="141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708"/>
          </a:p>
        </p:txBody>
      </p:sp>
      <p:sp>
        <p:nvSpPr>
          <p:cNvPr id="441" name="Train (60%)"/>
          <p:cNvSpPr/>
          <p:nvPr/>
        </p:nvSpPr>
        <p:spPr>
          <a:xfrm>
            <a:off x="728772" y="3519069"/>
            <a:ext cx="383873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(60%)</a:t>
            </a:r>
          </a:p>
        </p:txBody>
      </p:sp>
      <p:sp>
        <p:nvSpPr>
          <p:cNvPr id="442" name="Validation (20%)"/>
          <p:cNvSpPr/>
          <p:nvPr/>
        </p:nvSpPr>
        <p:spPr>
          <a:xfrm>
            <a:off x="4587850" y="3519069"/>
            <a:ext cx="1907401" cy="1270001"/>
          </a:xfrm>
          <a:prstGeom prst="rect">
            <a:avLst/>
          </a:prstGeom>
          <a:gradFill>
            <a:gsLst>
              <a:gs pos="0">
                <a:srgbClr val="37E1F7"/>
              </a:gs>
              <a:gs pos="100000">
                <a:schemeClr val="accent5">
                  <a:hueOff val="153004"/>
                  <a:satOff val="28846"/>
                  <a:lumOff val="25607"/>
                </a:schemeClr>
              </a:gs>
            </a:gsLst>
            <a:lin ang="16200000"/>
          </a:gradFill>
          <a:ln>
            <a:solidFill>
              <a:srgbClr val="48CED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Validation (20%)</a:t>
            </a:r>
          </a:p>
        </p:txBody>
      </p:sp>
      <p:sp>
        <p:nvSpPr>
          <p:cNvPr id="443" name="Test (20%)"/>
          <p:cNvSpPr/>
          <p:nvPr/>
        </p:nvSpPr>
        <p:spPr>
          <a:xfrm>
            <a:off x="6515764" y="3519069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6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WORKFLOW METHOD 2: CV/Test</a:t>
            </a:r>
          </a:p>
        </p:txBody>
      </p:sp>
      <p:pic>
        <p:nvPicPr>
          <p:cNvPr id="447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Google Shape;89;p16"/>
          <p:cNvSpPr txBox="1"/>
          <p:nvPr>
            <p:ph type="body" sz="half" idx="1"/>
          </p:nvPr>
        </p:nvSpPr>
        <p:spPr>
          <a:xfrm>
            <a:off x="774967" y="1166491"/>
            <a:ext cx="7594066" cy="2138787"/>
          </a:xfrm>
          <a:prstGeom prst="rect">
            <a:avLst/>
          </a:prstGeom>
        </p:spPr>
        <p:txBody>
          <a:bodyPr/>
          <a:lstStyle/>
          <a:p>
            <a:pPr marL="0" defTabSz="269747">
              <a:lnSpc>
                <a:spcPts val="4200"/>
              </a:lnSpc>
              <a:defRPr sz="2124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Collect set of candidate models. Run each through a K-fold CV loop, select final model via best mean validation score</a:t>
            </a:r>
          </a:p>
          <a:p>
            <a:pPr marL="0" defTabSz="269747">
              <a:lnSpc>
                <a:spcPts val="4200"/>
              </a:lnSpc>
              <a:defRPr sz="2124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269747">
              <a:lnSpc>
                <a:spcPts val="4200"/>
              </a:lnSpc>
              <a:defRPr sz="2124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Retrain final model on combined folds, report score on test as estimate of generalization error</a:t>
            </a:r>
            <a:endParaRPr sz="708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269747">
              <a:lnSpc>
                <a:spcPts val="3300"/>
              </a:lnSpc>
              <a:defRPr sz="1416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708"/>
          </a:p>
        </p:txBody>
      </p:sp>
      <p:sp>
        <p:nvSpPr>
          <p:cNvPr id="449" name="Train Fold 1"/>
          <p:cNvSpPr/>
          <p:nvPr/>
        </p:nvSpPr>
        <p:spPr>
          <a:xfrm>
            <a:off x="728772" y="3519069"/>
            <a:ext cx="800459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Fold 1</a:t>
            </a:r>
          </a:p>
        </p:txBody>
      </p:sp>
      <p:sp>
        <p:nvSpPr>
          <p:cNvPr id="450" name="Test (20%)"/>
          <p:cNvSpPr/>
          <p:nvPr/>
        </p:nvSpPr>
        <p:spPr>
          <a:xfrm>
            <a:off x="6515764" y="3519069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  <p:sp>
        <p:nvSpPr>
          <p:cNvPr id="451" name="Train Fold 2"/>
          <p:cNvSpPr/>
          <p:nvPr/>
        </p:nvSpPr>
        <p:spPr>
          <a:xfrm>
            <a:off x="1903138" y="3519069"/>
            <a:ext cx="800459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Fold 2</a:t>
            </a:r>
          </a:p>
        </p:txBody>
      </p:sp>
      <p:sp>
        <p:nvSpPr>
          <p:cNvPr id="452" name="Train Fold 3"/>
          <p:cNvSpPr/>
          <p:nvPr/>
        </p:nvSpPr>
        <p:spPr>
          <a:xfrm>
            <a:off x="3037454" y="3519069"/>
            <a:ext cx="800459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Fold 3</a:t>
            </a:r>
          </a:p>
        </p:txBody>
      </p:sp>
      <p:sp>
        <p:nvSpPr>
          <p:cNvPr id="453" name="Train Fold 4"/>
          <p:cNvSpPr/>
          <p:nvPr/>
        </p:nvSpPr>
        <p:spPr>
          <a:xfrm>
            <a:off x="4171770" y="3519069"/>
            <a:ext cx="800460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Fold 4</a:t>
            </a:r>
          </a:p>
        </p:txBody>
      </p:sp>
      <p:sp>
        <p:nvSpPr>
          <p:cNvPr id="454" name="Train Fold 5"/>
          <p:cNvSpPr/>
          <p:nvPr/>
        </p:nvSpPr>
        <p:spPr>
          <a:xfrm>
            <a:off x="5306087" y="3519069"/>
            <a:ext cx="800459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Fold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7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 VS. CV - WHEN TO USE?</a:t>
            </a:r>
          </a:p>
        </p:txBody>
      </p:sp>
      <p:sp>
        <p:nvSpPr>
          <p:cNvPr id="458" name="Google Shape;89;p16"/>
          <p:cNvSpPr txBox="1"/>
          <p:nvPr>
            <p:ph type="body" idx="1"/>
          </p:nvPr>
        </p:nvSpPr>
        <p:spPr>
          <a:xfrm>
            <a:off x="774967" y="1471291"/>
            <a:ext cx="7594066" cy="3185329"/>
          </a:xfrm>
          <a:prstGeom prst="rect">
            <a:avLst/>
          </a:prstGeom>
        </p:spPr>
        <p:txBody>
          <a:bodyPr/>
          <a:lstStyle/>
          <a:p>
            <a:pPr marL="0" defTabSz="434340">
              <a:lnSpc>
                <a:spcPts val="5300"/>
              </a:lnSpc>
              <a:defRPr sz="228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Simple validation</a:t>
            </a:r>
            <a:r>
              <a:t> is significantly faster and often representative enough when working with very large samples (~millions+)</a:t>
            </a:r>
          </a:p>
          <a:p>
            <a:pPr marL="0" defTabSz="434340">
              <a:lnSpc>
                <a:spcPts val="5300"/>
              </a:lnSpc>
              <a:defRPr sz="228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434340">
              <a:lnSpc>
                <a:spcPts val="5300"/>
              </a:lnSpc>
              <a:defRPr sz="228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Cross validation</a:t>
            </a:r>
            <a:r>
              <a:t> is more appropriate with small-medium size data or when variance in results between different validation sets is high </a:t>
            </a:r>
            <a:endParaRPr sz="114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434340">
              <a:lnSpc>
                <a:spcPts val="5300"/>
              </a:lnSpc>
              <a:defRPr sz="228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140"/>
          </a:p>
        </p:txBody>
      </p:sp>
      <p:pic>
        <p:nvPicPr>
          <p:cNvPr id="459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62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CAN WE PUSH EVEN FURTHER?</a:t>
            </a:r>
          </a:p>
        </p:txBody>
      </p:sp>
      <p:sp>
        <p:nvSpPr>
          <p:cNvPr id="463" name="Google Shape;89;p16"/>
          <p:cNvSpPr txBox="1"/>
          <p:nvPr>
            <p:ph type="body" idx="1"/>
          </p:nvPr>
        </p:nvSpPr>
        <p:spPr>
          <a:xfrm>
            <a:off x="774967" y="1471291"/>
            <a:ext cx="7594066" cy="3185329"/>
          </a:xfrm>
          <a:prstGeom prst="rect">
            <a:avLst/>
          </a:prstGeom>
        </p:spPr>
        <p:txBody>
          <a:bodyPr/>
          <a:lstStyle/>
          <a:p>
            <a:pPr marL="0" defTabSz="306324">
              <a:lnSpc>
                <a:spcPts val="3800"/>
              </a:lnSpc>
              <a:defRPr sz="160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There’s nothing stopping us from doing </a:t>
            </a:r>
            <a:r>
              <a:rPr b="1"/>
              <a:t>repeated rounds of CV</a:t>
            </a:r>
            <a:r>
              <a:t> with different random K-folds for even more rigor</a:t>
            </a:r>
          </a:p>
          <a:p>
            <a:pPr lvl="1" marL="416493" indent="-161223" defTabSz="306324">
              <a:lnSpc>
                <a:spcPts val="3800"/>
              </a:lnSpc>
              <a:buSzPct val="100000"/>
              <a:buChar char="•"/>
              <a:defRPr sz="160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416493" indent="-161223" defTabSz="306324">
              <a:lnSpc>
                <a:spcPts val="3800"/>
              </a:lnSpc>
              <a:buSzPct val="100000"/>
              <a:buChar char="•"/>
              <a:defRPr sz="160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Also an alternate form of testing: run CV on all data to select, then run another K-Fold loop to get multiple/mean out of sample scores </a:t>
            </a:r>
          </a:p>
          <a:p>
            <a:pPr marL="0" defTabSz="306324">
              <a:lnSpc>
                <a:spcPts val="3800"/>
              </a:lnSpc>
              <a:defRPr sz="160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306324">
              <a:lnSpc>
                <a:spcPts val="3800"/>
              </a:lnSpc>
              <a:defRPr sz="160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 usually take means across validation folds in CV to compare model candidates, but we can also gain information from </a:t>
            </a:r>
            <a:r>
              <a:rPr b="1"/>
              <a:t>distributions of scores across folds</a:t>
            </a:r>
            <a:r>
              <a:t> (e.g. variance)  </a:t>
            </a:r>
          </a:p>
          <a:p>
            <a:pPr marL="0" defTabSz="306324">
              <a:lnSpc>
                <a:spcPts val="3800"/>
              </a:lnSpc>
              <a:defRPr sz="160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306324">
              <a:lnSpc>
                <a:spcPts val="3800"/>
              </a:lnSpc>
              <a:defRPr sz="160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Nested CV</a:t>
            </a:r>
            <a:r>
              <a:t> is another advanced technique for a more robust combination of CV and testing: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see here for detail</a:t>
            </a:r>
            <a:r>
              <a:t>. </a:t>
            </a:r>
          </a:p>
        </p:txBody>
      </p:sp>
      <p:pic>
        <p:nvPicPr>
          <p:cNvPr id="464" name="Google Shape;90;p16" descr="Google Shape;90;p1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F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149;p23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SUMMARY</a:t>
            </a:r>
          </a:p>
        </p:txBody>
      </p:sp>
      <p:pic>
        <p:nvPicPr>
          <p:cNvPr id="467" name="Google Shape;150;p23" descr="Google Shape;150;p23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Google Shape;151;p23"/>
          <p:cNvSpPr/>
          <p:nvPr/>
        </p:nvSpPr>
        <p:spPr>
          <a:xfrm>
            <a:off x="3284849" y="1155575"/>
            <a:ext cx="2574301" cy="3523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69" name="Google Shape;152;p23"/>
          <p:cNvSpPr/>
          <p:nvPr/>
        </p:nvSpPr>
        <p:spPr>
          <a:xfrm>
            <a:off x="405749" y="1155575"/>
            <a:ext cx="2574302" cy="3523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0" name="Google Shape;153;p23"/>
          <p:cNvSpPr/>
          <p:nvPr/>
        </p:nvSpPr>
        <p:spPr>
          <a:xfrm>
            <a:off x="6163950" y="1155575"/>
            <a:ext cx="2574301" cy="3523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1" name="Google Shape;156;p23"/>
          <p:cNvSpPr txBox="1"/>
          <p:nvPr/>
        </p:nvSpPr>
        <p:spPr>
          <a:xfrm>
            <a:off x="6441450" y="2037587"/>
            <a:ext cx="2019301" cy="238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>
            <a:normAutofit fontScale="100000" lnSpcReduction="0"/>
          </a:bodyPr>
          <a:lstStyle/>
          <a:p>
            <a:pPr algn="ctr" defTabSz="352043">
              <a:lnSpc>
                <a:spcPts val="4100"/>
              </a:lnSpc>
              <a:defRPr sz="138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Out of sample</a:t>
            </a:r>
          </a:p>
          <a:p>
            <a:pPr algn="ctr" defTabSz="352043">
              <a:lnSpc>
                <a:spcPts val="4100"/>
              </a:lnSpc>
              <a:defRPr sz="138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352043">
              <a:lnSpc>
                <a:spcPts val="4100"/>
              </a:lnSpc>
              <a:defRPr b="1" sz="138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 u="sng"/>
              <a:t>No feedback</a:t>
            </a:r>
            <a:r>
              <a:rPr b="0"/>
              <a:t> to model selection</a:t>
            </a:r>
          </a:p>
          <a:p>
            <a:pPr algn="ctr" defTabSz="352043">
              <a:lnSpc>
                <a:spcPts val="4100"/>
              </a:lnSpc>
              <a:defRPr sz="138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352043">
              <a:lnSpc>
                <a:spcPts val="4100"/>
              </a:lnSpc>
              <a:defRPr sz="138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/>
              <a:t>Final estimate</a:t>
            </a:r>
            <a:r>
              <a:t> of model generalization error </a:t>
            </a:r>
          </a:p>
        </p:txBody>
      </p:sp>
      <p:sp>
        <p:nvSpPr>
          <p:cNvPr id="472" name="Google Shape;157;p23"/>
          <p:cNvSpPr txBox="1"/>
          <p:nvPr/>
        </p:nvSpPr>
        <p:spPr>
          <a:xfrm>
            <a:off x="579491" y="1332674"/>
            <a:ext cx="2226818" cy="4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457200">
              <a:lnSpc>
                <a:spcPts val="6900"/>
              </a:lnSpc>
              <a:defRPr b="1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Training</a:t>
            </a:r>
          </a:p>
        </p:txBody>
      </p:sp>
      <p:sp>
        <p:nvSpPr>
          <p:cNvPr id="473" name="Google Shape;158;p23"/>
          <p:cNvSpPr txBox="1"/>
          <p:nvPr/>
        </p:nvSpPr>
        <p:spPr>
          <a:xfrm>
            <a:off x="3462583" y="1332674"/>
            <a:ext cx="2218834" cy="4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b="1" sz="17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Validation</a:t>
            </a:r>
          </a:p>
        </p:txBody>
      </p:sp>
      <p:sp>
        <p:nvSpPr>
          <p:cNvPr id="474" name="Google Shape;159;p23"/>
          <p:cNvSpPr txBox="1"/>
          <p:nvPr/>
        </p:nvSpPr>
        <p:spPr>
          <a:xfrm>
            <a:off x="6319225" y="1332674"/>
            <a:ext cx="2226818" cy="4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457200">
              <a:lnSpc>
                <a:spcPts val="6900"/>
              </a:lnSpc>
              <a:defRPr b="1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Testing</a:t>
            </a:r>
          </a:p>
        </p:txBody>
      </p:sp>
      <p:sp>
        <p:nvSpPr>
          <p:cNvPr id="475" name="Google Shape;156;p23"/>
          <p:cNvSpPr txBox="1"/>
          <p:nvPr/>
        </p:nvSpPr>
        <p:spPr>
          <a:xfrm>
            <a:off x="3562350" y="2037587"/>
            <a:ext cx="2019300" cy="238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>
            <a:normAutofit fontScale="100000" lnSpcReduction="0"/>
          </a:bodyPr>
          <a:lstStyle/>
          <a:p>
            <a:pPr algn="ctr" defTabSz="320039">
              <a:lnSpc>
                <a:spcPts val="3700"/>
              </a:lnSpc>
              <a:defRPr sz="12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Out of sample</a:t>
            </a:r>
          </a:p>
          <a:p>
            <a:pPr algn="ctr" defTabSz="320039">
              <a:lnSpc>
                <a:spcPts val="3700"/>
              </a:lnSpc>
              <a:defRPr sz="12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320039">
              <a:lnSpc>
                <a:spcPts val="3700"/>
              </a:lnSpc>
              <a:defRPr b="1" sz="12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 u="sng"/>
              <a:t>Feedback</a:t>
            </a:r>
            <a:r>
              <a:rPr b="0"/>
              <a:t> to</a:t>
            </a:r>
            <a:r>
              <a:t> </a:t>
            </a:r>
            <a:r>
              <a:rPr b="0"/>
              <a:t>model selection</a:t>
            </a:r>
          </a:p>
          <a:p>
            <a:pPr algn="ctr" defTabSz="320039">
              <a:lnSpc>
                <a:spcPts val="3700"/>
              </a:lnSpc>
              <a:defRPr sz="12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320039">
              <a:lnSpc>
                <a:spcPts val="3700"/>
              </a:lnSpc>
              <a:defRPr sz="12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/>
              <a:t>Optimize choices</a:t>
            </a:r>
            <a:r>
              <a:t>: features and model hyper-parameters</a:t>
            </a:r>
          </a:p>
        </p:txBody>
      </p:sp>
      <p:sp>
        <p:nvSpPr>
          <p:cNvPr id="476" name="Google Shape;156;p23"/>
          <p:cNvSpPr txBox="1"/>
          <p:nvPr/>
        </p:nvSpPr>
        <p:spPr>
          <a:xfrm>
            <a:off x="683249" y="2037587"/>
            <a:ext cx="2019301" cy="238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>
            <a:normAutofit fontScale="100000" lnSpcReduction="0"/>
          </a:bodyPr>
          <a:lstStyle/>
          <a:p>
            <a:pPr algn="ctr" defTabSz="434340">
              <a:lnSpc>
                <a:spcPts val="5000"/>
              </a:lnSpc>
              <a:defRPr sz="171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sample</a:t>
            </a:r>
          </a:p>
          <a:p>
            <a:pPr algn="ctr" defTabSz="434340">
              <a:lnSpc>
                <a:spcPts val="5000"/>
              </a:lnSpc>
              <a:defRPr sz="171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434340">
              <a:lnSpc>
                <a:spcPts val="5000"/>
              </a:lnSpc>
              <a:defRPr sz="171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Model building</a:t>
            </a:r>
          </a:p>
          <a:p>
            <a:pPr algn="ctr" defTabSz="434340">
              <a:lnSpc>
                <a:spcPts val="5000"/>
              </a:lnSpc>
              <a:defRPr sz="171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434340">
              <a:lnSpc>
                <a:spcPts val="5000"/>
              </a:lnSpc>
              <a:defRPr sz="171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Optimize model parameters (fit)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CV_Doge.jpg" descr="CV_Do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216" y="120966"/>
            <a:ext cx="4901568" cy="4901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9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TESTING</a:t>
            </a:r>
          </a:p>
        </p:txBody>
      </p:sp>
      <p:sp>
        <p:nvSpPr>
          <p:cNvPr id="140" name="Google Shape;89;p16"/>
          <p:cNvSpPr txBox="1"/>
          <p:nvPr>
            <p:ph type="body" idx="1"/>
          </p:nvPr>
        </p:nvSpPr>
        <p:spPr>
          <a:xfrm>
            <a:off x="342916" y="1190918"/>
            <a:ext cx="8458169" cy="3869522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0" defTabSz="237743">
              <a:lnSpc>
                <a:spcPts val="3700"/>
              </a:lnSpc>
              <a:defRPr sz="1871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Generalization Error</a:t>
            </a:r>
            <a:r>
              <a:t>: How well can we expect a model to perform on new data from the same distribution as the training data?</a:t>
            </a:r>
          </a:p>
          <a:p>
            <a:pPr marL="0" defTabSz="237743">
              <a:lnSpc>
                <a:spcPts val="3700"/>
              </a:lnSpc>
              <a:defRPr sz="1871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23248" indent="-125128" defTabSz="237743">
              <a:lnSpc>
                <a:spcPts val="3700"/>
              </a:lnSpc>
              <a:buSzPct val="100000"/>
              <a:buChar char="•"/>
              <a:defRPr sz="1871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Predictive models are only </a:t>
            </a:r>
            <a:r>
              <a:rPr i="1"/>
              <a:t>useful</a:t>
            </a:r>
            <a:r>
              <a:t> if they can give us good target approximations for samples that we haven’t seen before</a:t>
            </a:r>
          </a:p>
          <a:p>
            <a:pPr lvl="1" marL="323248" indent="-125128" defTabSz="237743">
              <a:lnSpc>
                <a:spcPts val="3700"/>
              </a:lnSpc>
              <a:buSzPct val="100000"/>
              <a:buChar char="•"/>
              <a:defRPr sz="1871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323248" indent="-125128" defTabSz="237743">
              <a:lnSpc>
                <a:spcPts val="3700"/>
              </a:lnSpc>
              <a:buSzPct val="100000"/>
              <a:buChar char="•"/>
              <a:defRPr sz="1871" u="sng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Example</a:t>
            </a:r>
            <a:r>
              <a:rPr u="none"/>
              <a:t>: Zillow predicts the market value of a home before it’s listed for sale, training a model on known listing prices</a:t>
            </a:r>
            <a:endParaRPr u="none"/>
          </a:p>
          <a:p>
            <a:pPr lvl="1" marL="323248" indent="-125128" defTabSz="237743">
              <a:lnSpc>
                <a:spcPts val="3700"/>
              </a:lnSpc>
              <a:buSzPct val="100000"/>
              <a:buChar char="•"/>
              <a:defRPr sz="1871" u="sng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u="none"/>
          </a:p>
          <a:p>
            <a:pPr lvl="1" marL="323248" indent="-125128" defTabSz="237743">
              <a:lnSpc>
                <a:spcPts val="3700"/>
              </a:lnSpc>
              <a:buSzPct val="100000"/>
              <a:buChar char="•"/>
              <a:defRPr sz="1871" u="sng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none"/>
              <a:t>So when evaluating models, we should attempt to measure how well they </a:t>
            </a:r>
            <a:r>
              <a:rPr i="1" u="none"/>
              <a:t>generalize, </a:t>
            </a:r>
            <a:r>
              <a:rPr u="none"/>
              <a:t>i.e. estimate performance on samples we didn’t train on. We call this </a:t>
            </a:r>
            <a:r>
              <a:rPr b="1" u="none"/>
              <a:t>testing</a:t>
            </a:r>
            <a:r>
              <a:rPr u="none"/>
              <a:t>.</a:t>
            </a:r>
          </a:p>
        </p:txBody>
      </p:sp>
      <p:pic>
        <p:nvPicPr>
          <p:cNvPr id="141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4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TESTING, IN PRACTICE</a:t>
            </a:r>
          </a:p>
        </p:txBody>
      </p:sp>
      <p:pic>
        <p:nvPicPr>
          <p:cNvPr id="145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Google Shape;89;p16"/>
          <p:cNvSpPr txBox="1"/>
          <p:nvPr>
            <p:ph type="body" sz="half" idx="1"/>
          </p:nvPr>
        </p:nvSpPr>
        <p:spPr>
          <a:xfrm>
            <a:off x="774967" y="1141091"/>
            <a:ext cx="7594066" cy="2388306"/>
          </a:xfrm>
          <a:prstGeom prst="rect">
            <a:avLst/>
          </a:prstGeom>
        </p:spPr>
        <p:txBody>
          <a:bodyPr/>
          <a:lstStyle/>
          <a:p>
            <a:pPr marL="0" defTabSz="329184">
              <a:lnSpc>
                <a:spcPts val="4000"/>
              </a:lnSpc>
              <a:defRPr sz="172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Simulate generalization</a:t>
            </a:r>
            <a:r>
              <a:t>: We can </a:t>
            </a:r>
            <a:r>
              <a:rPr i="1"/>
              <a:t>hold out</a:t>
            </a:r>
            <a:r>
              <a:t> a portion of our labeled dataset to simulate the real-world challenge of unseen samples    </a:t>
            </a:r>
          </a:p>
          <a:p>
            <a:pPr marL="0" defTabSz="329184">
              <a:lnSpc>
                <a:spcPts val="4000"/>
              </a:lnSpc>
              <a:defRPr sz="172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329184">
              <a:lnSpc>
                <a:spcPts val="4000"/>
              </a:lnSpc>
              <a:defRPr sz="172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 call this a </a:t>
            </a:r>
            <a:r>
              <a:rPr b="1"/>
              <a:t>test set</a:t>
            </a:r>
            <a:r>
              <a:t>, and exclude it from the data we train on</a:t>
            </a:r>
          </a:p>
          <a:p>
            <a:pPr marL="0" defTabSz="329184">
              <a:lnSpc>
                <a:spcPts val="4000"/>
              </a:lnSpc>
              <a:defRPr sz="172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329184">
              <a:lnSpc>
                <a:spcPts val="4000"/>
              </a:lnSpc>
              <a:defRPr sz="172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 then </a:t>
            </a:r>
            <a:r>
              <a:rPr i="1"/>
              <a:t>estimate generalization error</a:t>
            </a:r>
            <a:r>
              <a:t> by making predictions on test, and scoring those predictions against the ground truth (our test labels)</a:t>
            </a:r>
            <a:endParaRPr sz="86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329184">
              <a:lnSpc>
                <a:spcPts val="4000"/>
              </a:lnSpc>
              <a:defRPr sz="1728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864"/>
          </a:p>
        </p:txBody>
      </p:sp>
      <p:sp>
        <p:nvSpPr>
          <p:cNvPr id="147" name="Train (80%)"/>
          <p:cNvSpPr/>
          <p:nvPr/>
        </p:nvSpPr>
        <p:spPr>
          <a:xfrm>
            <a:off x="728772" y="3523394"/>
            <a:ext cx="577245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(80%)</a:t>
            </a:r>
          </a:p>
        </p:txBody>
      </p:sp>
      <p:sp>
        <p:nvSpPr>
          <p:cNvPr id="148" name="Test (20%)"/>
          <p:cNvSpPr/>
          <p:nvPr/>
        </p:nvSpPr>
        <p:spPr>
          <a:xfrm>
            <a:off x="6515764" y="3523394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1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TESTING, IN PRACTICE; cont.</a:t>
            </a:r>
          </a:p>
        </p:txBody>
      </p:sp>
      <p:pic>
        <p:nvPicPr>
          <p:cNvPr id="152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Google Shape;89;p16"/>
          <p:cNvSpPr txBox="1"/>
          <p:nvPr>
            <p:ph type="body" sz="quarter" idx="1"/>
          </p:nvPr>
        </p:nvSpPr>
        <p:spPr>
          <a:xfrm>
            <a:off x="722010" y="1686969"/>
            <a:ext cx="4066397" cy="550207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1. Fit model to training data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" name="Train (80%)"/>
          <p:cNvSpPr/>
          <p:nvPr/>
        </p:nvSpPr>
        <p:spPr>
          <a:xfrm>
            <a:off x="728772" y="3523394"/>
            <a:ext cx="577245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(80%)</a:t>
            </a:r>
          </a:p>
        </p:txBody>
      </p:sp>
      <p:sp>
        <p:nvSpPr>
          <p:cNvPr id="155" name="Test (20%)"/>
          <p:cNvSpPr/>
          <p:nvPr/>
        </p:nvSpPr>
        <p:spPr>
          <a:xfrm>
            <a:off x="6515764" y="3523394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2755208" y="2310852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9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TESTING, IN PRACTICE; cont.</a:t>
            </a:r>
          </a:p>
        </p:txBody>
      </p:sp>
      <p:pic>
        <p:nvPicPr>
          <p:cNvPr id="160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Google Shape;89;p16"/>
          <p:cNvSpPr txBox="1"/>
          <p:nvPr>
            <p:ph type="body" sz="quarter" idx="1"/>
          </p:nvPr>
        </p:nvSpPr>
        <p:spPr>
          <a:xfrm>
            <a:off x="722010" y="1686969"/>
            <a:ext cx="4066397" cy="550207"/>
          </a:xfrm>
          <a:prstGeom prst="rect">
            <a:avLst/>
          </a:prstGeom>
        </p:spPr>
        <p:txBody>
          <a:bodyPr/>
          <a:lstStyle/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1. Fit model to training data</a:t>
            </a: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2" name="Train (80%)"/>
          <p:cNvSpPr/>
          <p:nvPr/>
        </p:nvSpPr>
        <p:spPr>
          <a:xfrm>
            <a:off x="728772" y="3523394"/>
            <a:ext cx="5772456" cy="1270001"/>
          </a:xfrm>
          <a:prstGeom prst="rect">
            <a:avLst/>
          </a:prstGeom>
          <a:solidFill>
            <a:srgbClr val="212121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Train (80%)</a:t>
            </a:r>
          </a:p>
        </p:txBody>
      </p:sp>
      <p:sp>
        <p:nvSpPr>
          <p:cNvPr id="163" name="Test (20%)"/>
          <p:cNvSpPr/>
          <p:nvPr/>
        </p:nvSpPr>
        <p:spPr>
          <a:xfrm>
            <a:off x="6515764" y="3523394"/>
            <a:ext cx="1907401" cy="1270001"/>
          </a:xfrm>
          <a:prstGeom prst="rect">
            <a:avLst/>
          </a:prstGeom>
          <a:gradFill>
            <a:gsLst>
              <a:gs pos="0">
                <a:schemeClr val="accent4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4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(20%)</a:t>
            </a:r>
          </a:p>
        </p:txBody>
      </p:sp>
      <p:sp>
        <p:nvSpPr>
          <p:cNvPr id="164" name="Line"/>
          <p:cNvSpPr/>
          <p:nvPr/>
        </p:nvSpPr>
        <p:spPr>
          <a:xfrm flipV="1">
            <a:off x="2755208" y="2310852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65" name="2. Score model on testing data"/>
          <p:cNvSpPr txBox="1"/>
          <p:nvPr/>
        </p:nvSpPr>
        <p:spPr>
          <a:xfrm>
            <a:off x="4632397" y="1686969"/>
            <a:ext cx="4256642" cy="550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</a:t>
            </a:r>
            <a:r>
              <a:rPr b="1"/>
              <a:t>. Score model on testing data</a:t>
            </a: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82880">
              <a:lnSpc>
                <a:spcPts val="3700"/>
              </a:lnSpc>
              <a:defRPr sz="216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6" name="Line"/>
          <p:cNvSpPr/>
          <p:nvPr/>
        </p:nvSpPr>
        <p:spPr>
          <a:xfrm flipV="1">
            <a:off x="6760717" y="2310852"/>
            <a:ext cx="1" cy="1132584"/>
          </a:xfrm>
          <a:prstGeom prst="line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9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13816">
              <a:defRPr b="1" sz="2492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TEST USUALLY UNDERPERFORMS TRAIN</a:t>
            </a:r>
          </a:p>
        </p:txBody>
      </p:sp>
      <p:pic>
        <p:nvPicPr>
          <p:cNvPr id="170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rain_scatter.png" descr="train_scat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34" y="1710403"/>
            <a:ext cx="4648616" cy="309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test_scatter.png" descr="test_scatt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2731" y="1710560"/>
            <a:ext cx="4648324" cy="30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Google Shape;89;p16"/>
          <p:cNvSpPr txBox="1"/>
          <p:nvPr>
            <p:ph type="body" sz="quarter" idx="1"/>
          </p:nvPr>
        </p:nvSpPr>
        <p:spPr>
          <a:xfrm>
            <a:off x="342916" y="1190918"/>
            <a:ext cx="8458169" cy="81253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0" defTabSz="182880">
              <a:lnSpc>
                <a:spcPts val="2800"/>
              </a:lnSpc>
              <a:defRPr sz="144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Model is optimized to perform as well as possible on train</a:t>
            </a:r>
            <a:r>
              <a:t>, so it’s no surprise that it tends to have a worse evaluation score on test (though this is not guaranteed). </a:t>
            </a:r>
          </a:p>
          <a:p>
            <a:pPr marL="0" defTabSz="182880">
              <a:lnSpc>
                <a:spcPts val="2800"/>
              </a:lnSpc>
              <a:defRPr sz="144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2969144" y="4903375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75" name="R^2: .49"/>
          <p:cNvSpPr txBox="1"/>
          <p:nvPr/>
        </p:nvSpPr>
        <p:spPr>
          <a:xfrm>
            <a:off x="3591476" y="4814396"/>
            <a:ext cx="66938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R^2: .49</a:t>
            </a:r>
          </a:p>
        </p:txBody>
      </p:sp>
      <p:sp>
        <p:nvSpPr>
          <p:cNvPr id="176" name="Line"/>
          <p:cNvSpPr/>
          <p:nvPr/>
        </p:nvSpPr>
        <p:spPr>
          <a:xfrm>
            <a:off x="7482637" y="4903375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77" name="R^2: .43"/>
          <p:cNvSpPr txBox="1"/>
          <p:nvPr/>
        </p:nvSpPr>
        <p:spPr>
          <a:xfrm>
            <a:off x="8104969" y="4814396"/>
            <a:ext cx="669380" cy="1973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94260F"/>
                </a:solidFill>
              </a:defRPr>
            </a:lvl1pPr>
          </a:lstStyle>
          <a:p>
            <a:pPr/>
            <a:r>
              <a:t>R^2: .43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0" name="Google Shape;88;p16"/>
          <p:cNvSpPr txBox="1"/>
          <p:nvPr>
            <p:ph type="title"/>
          </p:nvPr>
        </p:nvSpPr>
        <p:spPr>
          <a:xfrm>
            <a:off x="311700" y="196349"/>
            <a:ext cx="66066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THE RISK OF OVERFITTING</a:t>
            </a:r>
          </a:p>
        </p:txBody>
      </p:sp>
      <p:pic>
        <p:nvPicPr>
          <p:cNvPr id="181" name="Google Shape;90;p16" descr="Google Shape;90;p1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Google Shape;89;p16"/>
          <p:cNvSpPr txBox="1"/>
          <p:nvPr>
            <p:ph type="body" sz="quarter" idx="1"/>
          </p:nvPr>
        </p:nvSpPr>
        <p:spPr>
          <a:xfrm>
            <a:off x="342916" y="1190918"/>
            <a:ext cx="8458169" cy="81253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0" defTabSz="182880">
              <a:lnSpc>
                <a:spcPts val="2800"/>
              </a:lnSpc>
              <a:defRPr sz="144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Out of sample evaluations let us check for overfitting</a:t>
            </a:r>
            <a:r>
              <a:t>: more complex models can get arbitrarily better at predicting the train data, but will start to fit to spurious patterns and generalize more poorly</a:t>
            </a:r>
          </a:p>
          <a:p>
            <a:pPr marL="0" defTabSz="182880">
              <a:lnSpc>
                <a:spcPts val="2800"/>
              </a:lnSpc>
              <a:defRPr sz="144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" name="Line"/>
          <p:cNvSpPr/>
          <p:nvPr/>
        </p:nvSpPr>
        <p:spPr>
          <a:xfrm>
            <a:off x="2181027" y="4903375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84" name="Degree 4 R^2: .54"/>
          <p:cNvSpPr txBox="1"/>
          <p:nvPr/>
        </p:nvSpPr>
        <p:spPr>
          <a:xfrm>
            <a:off x="2803359" y="4814396"/>
            <a:ext cx="145020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Degree 4 R^2: .54</a:t>
            </a:r>
          </a:p>
        </p:txBody>
      </p:sp>
      <p:sp>
        <p:nvSpPr>
          <p:cNvPr id="185" name="Line"/>
          <p:cNvSpPr/>
          <p:nvPr/>
        </p:nvSpPr>
        <p:spPr>
          <a:xfrm>
            <a:off x="6638957" y="4903375"/>
            <a:ext cx="512849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86" name="Degree 4 R^2: .42"/>
          <p:cNvSpPr txBox="1"/>
          <p:nvPr/>
        </p:nvSpPr>
        <p:spPr>
          <a:xfrm>
            <a:off x="7261290" y="4814396"/>
            <a:ext cx="1450207" cy="1973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94260F"/>
                </a:solidFill>
              </a:defRPr>
            </a:lvl1pPr>
          </a:lstStyle>
          <a:p>
            <a:pPr/>
            <a:r>
              <a:t>Degree 4 R^2: .42</a:t>
            </a:r>
          </a:p>
        </p:txBody>
      </p:sp>
      <p:pic>
        <p:nvPicPr>
          <p:cNvPr id="187" name="train_scatter.png" descr="train_scat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566" y="1789826"/>
            <a:ext cx="4415185" cy="2943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test_scatter.png" descr="test_scatt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66469" y="1753980"/>
            <a:ext cx="4522724" cy="3015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-dark-2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dark-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dark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-dark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dark-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dark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