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79" r:id="rId2"/>
    <p:sldMasterId id="2147483695" r:id="rId3"/>
    <p:sldMasterId id="2147483788" r:id="rId4"/>
  </p:sldMasterIdLst>
  <p:notesMasterIdLst>
    <p:notesMasterId r:id="rId38"/>
  </p:notesMasterIdLst>
  <p:sldIdLst>
    <p:sldId id="490" r:id="rId5"/>
    <p:sldId id="257" r:id="rId6"/>
    <p:sldId id="258" r:id="rId7"/>
    <p:sldId id="259" r:id="rId8"/>
    <p:sldId id="353" r:id="rId9"/>
    <p:sldId id="532" r:id="rId10"/>
    <p:sldId id="531" r:id="rId11"/>
    <p:sldId id="537" r:id="rId12"/>
    <p:sldId id="533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500" r:id="rId21"/>
    <p:sldId id="501" r:id="rId22"/>
    <p:sldId id="538" r:id="rId23"/>
    <p:sldId id="534" r:id="rId24"/>
    <p:sldId id="502" r:id="rId25"/>
    <p:sldId id="539" r:id="rId26"/>
    <p:sldId id="503" r:id="rId27"/>
    <p:sldId id="505" r:id="rId28"/>
    <p:sldId id="536" r:id="rId29"/>
    <p:sldId id="529" r:id="rId30"/>
    <p:sldId id="530" r:id="rId31"/>
    <p:sldId id="521" r:id="rId32"/>
    <p:sldId id="267" r:id="rId33"/>
    <p:sldId id="540" r:id="rId34"/>
    <p:sldId id="541" r:id="rId35"/>
    <p:sldId id="269" r:id="rId36"/>
    <p:sldId id="272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969"/>
    <a:srgbClr val="FFFFFF"/>
    <a:srgbClr val="235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3"/>
    <p:restoredTop sz="73393"/>
  </p:normalViewPr>
  <p:slideViewPr>
    <p:cSldViewPr snapToGrid="0" snapToObjects="1">
      <p:cViewPr varScale="1">
        <p:scale>
          <a:sx n="91" d="100"/>
          <a:sy n="91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59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Putting these all together, we have accuracy and precision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7749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And recall and specificity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764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The last important metric is the</a:t>
            </a:r>
            <a:r>
              <a:rPr lang="en-US" baseline="0" dirty="0">
                <a:latin typeface="Avenir Book"/>
              </a:rPr>
              <a:t> F1 score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F1 score is 2 times the product of precision and recall over their some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is the harmonic mean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F1 score is a nice metric because it uses both precision and recall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It tries to capture that tradeoff between recall / precision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Optimizing F1 will not allow for the corner cases like predicting everything to be 1.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848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0925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Another method of evaluating a</a:t>
            </a:r>
            <a:r>
              <a:rPr lang="en-US" baseline="0" dirty="0">
                <a:latin typeface="Avenir Book"/>
              </a:rPr>
              <a:t> model is called the Receiver Operating Characteristic (ROC) curve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A ROC curve indicates sensitivity on the Y-axis and the False positive rate (1 </a:t>
            </a:r>
            <a:r>
              <a:rPr lang="mr-IN" baseline="0" dirty="0">
                <a:latin typeface="Avenir Book"/>
              </a:rPr>
              <a:t>–</a:t>
            </a:r>
            <a:r>
              <a:rPr lang="en-US" baseline="0" dirty="0">
                <a:latin typeface="Avenir Book"/>
              </a:rPr>
              <a:t> Specificity) on the X-axis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This looks at the </a:t>
            </a:r>
            <a:r>
              <a:rPr lang="en-US" baseline="0" dirty="0" err="1">
                <a:latin typeface="Avenir Book"/>
              </a:rPr>
              <a:t>predict_proba</a:t>
            </a:r>
            <a:r>
              <a:rPr lang="en-US" baseline="0" dirty="0">
                <a:latin typeface="Avenir Book"/>
              </a:rPr>
              <a:t>() output which is a list of scores, not classes!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and plots the recall, </a:t>
            </a:r>
            <a:r>
              <a:rPr lang="en-US" baseline="0" dirty="0" err="1">
                <a:latin typeface="Avenir Book"/>
              </a:rPr>
              <a:t>fpr</a:t>
            </a:r>
            <a:r>
              <a:rPr lang="en-US" baseline="0" dirty="0">
                <a:latin typeface="Avenir Book"/>
              </a:rPr>
              <a:t> values for various score thresholds.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So we are not interested in the classes predicted, but how meaningful the class probabilities output by the model are!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453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Another method of evaluating a</a:t>
            </a:r>
            <a:r>
              <a:rPr lang="en-US" baseline="0" dirty="0">
                <a:latin typeface="Avenir Book"/>
              </a:rPr>
              <a:t> model is called the Receiver Operating Characteristic (ROC) curve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A ROC curve indicates sensitivity on the Y-axis and the False positive rate (1 </a:t>
            </a:r>
            <a:r>
              <a:rPr lang="mr-IN" baseline="0" dirty="0">
                <a:latin typeface="Avenir Book"/>
              </a:rPr>
              <a:t>–</a:t>
            </a:r>
            <a:r>
              <a:rPr lang="en-US" baseline="0" dirty="0">
                <a:latin typeface="Avenir Book"/>
              </a:rPr>
              <a:t> Specificity) on the X-axis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This looks at the predict </a:t>
            </a:r>
            <a:r>
              <a:rPr lang="en-US" baseline="0" dirty="0" err="1">
                <a:latin typeface="Avenir Book"/>
              </a:rPr>
              <a:t>proba</a:t>
            </a:r>
            <a:r>
              <a:rPr lang="en-US" baseline="0" dirty="0">
                <a:latin typeface="Avenir Book"/>
              </a:rPr>
              <a:t>() output which is a list of scores, not classes!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and plots the recall, for values for various score thresholds.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So we are not interested in the classes predicted, but how meaningful the class probabilities output by the model are!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diagonal of this matrix represents the value that can be obtained by random guessing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lower right portion we want to avoid—models that end up here are doing worse than guessing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almost never happens in real life.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top left is where we want to be and the closer to the top left corner the better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581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This</a:t>
            </a:r>
            <a:r>
              <a:rPr lang="en-US" baseline="0" dirty="0">
                <a:latin typeface="Avenir Book"/>
              </a:rPr>
              <a:t> gives a measure of “how well are we separating the two classes”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0.5 is random </a:t>
            </a:r>
            <a:r>
              <a:rPr lang="mr-IN" baseline="0" dirty="0">
                <a:latin typeface="Avenir Book"/>
              </a:rPr>
              <a:t>–</a:t>
            </a:r>
            <a:r>
              <a:rPr lang="en-US" baseline="0" dirty="0">
                <a:latin typeface="Avenir Book"/>
              </a:rPr>
              <a:t> useless model.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1 is perfect classification.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is a “balanced” metric, as opposed to accuracy which can have an inflated value even with a useless (predict all 0s) model.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curve will always connect the bottom left to upper right. In practice, it will be mostly convex.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527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Similar</a:t>
            </a:r>
            <a:r>
              <a:rPr lang="en-US" baseline="0" dirty="0">
                <a:latin typeface="Avenir Book"/>
              </a:rPr>
              <a:t> to ROC curve, we can plot the precision </a:t>
            </a:r>
            <a:r>
              <a:rPr lang="mr-IN" baseline="0" dirty="0">
                <a:latin typeface="Avenir Book"/>
              </a:rPr>
              <a:t>–</a:t>
            </a:r>
            <a:r>
              <a:rPr lang="en-US" baseline="0" dirty="0">
                <a:latin typeface="Avenir Book"/>
              </a:rPr>
              <a:t> recall values for various score thresholds.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is an unbalanced metric.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will mostly be a decreasing curve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curve will end at recall=1 (predict all 1s) and precision =N1/(N0+N1)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So area under the curve will depend on how unbalanced the dataset is.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948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Here is an example confusion matrix for a 3 class classification problem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The blue</a:t>
            </a:r>
            <a:r>
              <a:rPr lang="en-US" baseline="0" dirty="0">
                <a:latin typeface="Avenir Book"/>
              </a:rPr>
              <a:t> diagonal is the true predictions by the model.</a:t>
            </a:r>
          </a:p>
        </p:txBody>
      </p:sp>
    </p:spTree>
    <p:extLst>
      <p:ext uri="{BB962C8B-B14F-4D97-AF65-F5344CB8AC3E}">
        <p14:creationId xmlns:p14="http://schemas.microsoft.com/office/powerpoint/2010/main" val="1268175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Accuracy is the ratio of this diagonal by the total number of samples</a:t>
            </a:r>
          </a:p>
        </p:txBody>
      </p:sp>
    </p:spTree>
    <p:extLst>
      <p:ext uri="{BB962C8B-B14F-4D97-AF65-F5344CB8AC3E}">
        <p14:creationId xmlns:p14="http://schemas.microsoft.com/office/powerpoint/2010/main" val="99712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43391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There</a:t>
            </a:r>
            <a:r>
              <a:rPr lang="en-US" baseline="0" dirty="0"/>
              <a:t> is no direct generalization of roc, precision recall etc.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We can look at precision, recall, specificity </a:t>
            </a:r>
            <a:r>
              <a:rPr lang="en-US" baseline="0" dirty="0" err="1"/>
              <a:t>etc</a:t>
            </a:r>
            <a:r>
              <a:rPr lang="en-US" baseline="0" dirty="0"/>
              <a:t> for each class as a one-vs-all approach.</a:t>
            </a:r>
          </a:p>
          <a:p>
            <a:pPr marL="628650" lvl="1" indent="-171450">
              <a:buFont typeface="Arial" charset="0"/>
              <a:buChar char="•"/>
            </a:pPr>
            <a:endParaRPr lang="en-US" baseline="0" dirty="0"/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It is important to pick / define the right metric for the problem in hand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What is the cost of misclassifying Class1 as Class2? Class3 as Class1? Etc.</a:t>
            </a:r>
          </a:p>
        </p:txBody>
      </p:sp>
    </p:spTree>
    <p:extLst>
      <p:ext uri="{BB962C8B-B14F-4D97-AF65-F5344CB8AC3E}">
        <p14:creationId xmlns:p14="http://schemas.microsoft.com/office/powerpoint/2010/main" val="972115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9424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2531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3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When thinking about errors</a:t>
            </a:r>
            <a:r>
              <a:rPr lang="en-US" baseline="0" dirty="0">
                <a:latin typeface="Avenir Book"/>
              </a:rPr>
              <a:t> with classification, we often talk about a confusion matrix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vertical axis contains rows that correspond to the ground truth, either positive or negative here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And the horizontal axis corresponds to what the model predicts, either true or positive</a:t>
            </a:r>
            <a:endParaRPr lang="en-US" baseline="0" dirty="0">
              <a:latin typeface="+mn-lt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+mn-lt"/>
              </a:rPr>
              <a:t>The (blue) diagonal elements are correctly predicted values</a:t>
            </a:r>
          </a:p>
        </p:txBody>
      </p:sp>
    </p:spTree>
    <p:extLst>
      <p:ext uri="{BB962C8B-B14F-4D97-AF65-F5344CB8AC3E}">
        <p14:creationId xmlns:p14="http://schemas.microsoft.com/office/powerpoint/2010/main" val="4932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+mn-lt"/>
              </a:rPr>
              <a:t>The (red) off-diagonal elements correspond to errors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bottom left is a false positive, which is also sometimes called a type I error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top right is a false negative, which is also sometimes called a type II error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953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We can calculate accuracy as</a:t>
            </a:r>
            <a:r>
              <a:rPr lang="en-US" baseline="0" dirty="0">
                <a:latin typeface="Avenir Book"/>
              </a:rPr>
              <a:t> the sum of both correct predictions (positives and negatives)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denominator is the total number of samples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is probably the most common error metric, but it can be deceiving in situations where the populations are skewed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61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Recall (or sensitivity)</a:t>
            </a:r>
            <a:r>
              <a:rPr lang="en-US" baseline="0" dirty="0">
                <a:latin typeface="Avenir Book"/>
              </a:rPr>
              <a:t> is another common error metric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Recall measures the percentage of the actual positive class that is correctly predicted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In other words, it is the capture rate.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What percentage of the true leukemia cases is your model capturing?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Notice: you can easily achieve 100% recall by predicting everything to be positive. Everyone has leukemia =&gt; 100% recall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12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To balance that, enter precision: another error metric is</a:t>
            </a:r>
            <a:r>
              <a:rPr lang="en-US" baseline="0" dirty="0">
                <a:latin typeface="Avenir Book"/>
              </a:rPr>
              <a:t> precision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Precision measures the percentage of the the predicted positive class that is correct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When the</a:t>
            </a:r>
            <a:r>
              <a:rPr lang="en-US" baseline="0" dirty="0"/>
              <a:t> model predicts leukemia, how often is it right?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If you always predict leukemia, then your recall is 100% but your precision will suffer a lot!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Notice: you can predict 1 really sure case to be leukemia, and everything else is non-leukemia, and achieve 100% precision.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In that case your recall will be very low! You only captured 1 true case!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So there is a trade-off here.</a:t>
            </a:r>
          </a:p>
        </p:txBody>
      </p:sp>
    </p:spTree>
    <p:extLst>
      <p:ext uri="{BB962C8B-B14F-4D97-AF65-F5344CB8AC3E}">
        <p14:creationId xmlns:p14="http://schemas.microsoft.com/office/powerpoint/2010/main" val="422410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Next we have specificity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Specificity is concerned with how correctly the</a:t>
            </a:r>
            <a:r>
              <a:rPr lang="en-US" baseline="0" dirty="0">
                <a:latin typeface="Avenir Book"/>
              </a:rPr>
              <a:t> actual negative class is predicted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In other words, it is ”recall” for class 0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9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489576" y="4453700"/>
            <a:ext cx="349622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10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5" name="Shape 212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6" name="Shape 213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7" name="Shape 21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15"/>
          <p:cNvSpPr txBox="1">
            <a:spLocks/>
          </p:cNvSpPr>
          <p:nvPr userDrawn="1"/>
        </p:nvSpPr>
        <p:spPr>
          <a:xfrm>
            <a:off x="1038875" y="874125"/>
            <a:ext cx="6703800" cy="8427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3598" kern="120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headline goes here /</a:t>
            </a:r>
          </a:p>
        </p:txBody>
      </p:sp>
      <p:sp>
        <p:nvSpPr>
          <p:cNvPr id="9" name="Shape 216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21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2" name="Shape 223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3" name="Shape 224"/>
          <p:cNvSpPr/>
          <p:nvPr userDrawn="1"/>
        </p:nvSpPr>
        <p:spPr>
          <a:xfrm>
            <a:off x="0" y="0"/>
            <a:ext cx="3048000" cy="13239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14" name="Shape 22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226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  <p:sp>
        <p:nvSpPr>
          <p:cNvPr id="16" name="Shape 227"/>
          <p:cNvSpPr txBox="1">
            <a:spLocks/>
          </p:cNvSpPr>
          <p:nvPr userDrawn="1"/>
        </p:nvSpPr>
        <p:spPr>
          <a:xfrm>
            <a:off x="26665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32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234"/>
          <p:cNvSpPr/>
          <p:nvPr userDrawn="1"/>
        </p:nvSpPr>
        <p:spPr>
          <a:xfrm>
            <a:off x="3048000" y="0"/>
            <a:ext cx="3048000" cy="13239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235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20" name="Shape 23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37"/>
          <p:cNvSpPr txBox="1">
            <a:spLocks/>
          </p:cNvSpPr>
          <p:nvPr userDrawn="1"/>
        </p:nvSpPr>
        <p:spPr>
          <a:xfrm>
            <a:off x="332105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002</a:t>
            </a:r>
          </a:p>
        </p:txBody>
      </p:sp>
      <p:sp>
        <p:nvSpPr>
          <p:cNvPr id="22" name="Shape 238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3"/>
          <p:cNvSpPr/>
          <p:nvPr userDrawn="1"/>
        </p:nvSpPr>
        <p:spPr>
          <a:xfrm>
            <a:off x="6096000" y="0"/>
            <a:ext cx="3048000" cy="13239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245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246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20" name="Shape 247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48"/>
          <p:cNvSpPr txBox="1">
            <a:spLocks/>
          </p:cNvSpPr>
          <p:nvPr userDrawn="1"/>
        </p:nvSpPr>
        <p:spPr>
          <a:xfrm>
            <a:off x="631990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003</a:t>
            </a:r>
          </a:p>
        </p:txBody>
      </p:sp>
      <p:sp>
        <p:nvSpPr>
          <p:cNvPr id="22" name="Shape 249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4"/>
          <p:cNvSpPr txBox="1">
            <a:spLocks noGrp="1"/>
          </p:cNvSpPr>
          <p:nvPr>
            <p:ph type="title"/>
          </p:nvPr>
        </p:nvSpPr>
        <p:spPr>
          <a:xfrm>
            <a:off x="464107" y="1644152"/>
            <a:ext cx="4900499" cy="12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5995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Questions?</a:t>
            </a:r>
          </a:p>
        </p:txBody>
      </p:sp>
      <p:pic>
        <p:nvPicPr>
          <p:cNvPr id="10" name="Shape 25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256"/>
          <p:cNvCxnSpPr/>
          <p:nvPr userDrawn="1"/>
        </p:nvCxnSpPr>
        <p:spPr>
          <a:xfrm>
            <a:off x="6" y="3082200"/>
            <a:ext cx="53228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25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13" y="744576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1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7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792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584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376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167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396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0751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7544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4335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64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kern="1200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 kern="120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877" y="445965"/>
            <a:ext cx="7788244" cy="36931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877" y="1169865"/>
            <a:ext cx="7788244" cy="36931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2" y="4783456"/>
            <a:ext cx="2926079" cy="27674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7674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z="1798" kern="1200">
                <a:solidFill>
                  <a:srgbClr val="000000">
                    <a:tint val="75000"/>
                  </a:srgbClr>
                </a:solidFill>
                <a:ea typeface=""/>
                <a:cs typeface=""/>
              </a:rPr>
              <a:pPr/>
              <a:t>12/2/18</a:t>
            </a:fld>
            <a:endParaRPr lang="en-US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7674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z="1798" kern="1200" smtClean="0">
                <a:solidFill>
                  <a:srgbClr val="000000">
                    <a:tint val="75000"/>
                  </a:srgbClr>
                </a:solidFill>
                <a:ea typeface=""/>
                <a:cs typeface=""/>
              </a:rPr>
              <a:pPr/>
              <a:t>‹#›</a:t>
            </a:fld>
            <a:endParaRPr lang="uk-UA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cxnSp>
        <p:nvCxnSpPr>
          <p:cNvPr id="6" name="Shape 98"/>
          <p:cNvCxnSpPr/>
          <p:nvPr userDrawn="1"/>
        </p:nvCxnSpPr>
        <p:spPr>
          <a:xfrm>
            <a:off x="0" y="1024800"/>
            <a:ext cx="41780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700" y="192126"/>
            <a:ext cx="7766550" cy="690525"/>
          </a:xfrm>
          <a:prstGeom prst="rect">
            <a:avLst/>
          </a:prstGeom>
        </p:spPr>
        <p:txBody>
          <a:bodyPr/>
          <a:lstStyle>
            <a:lvl1pPr>
              <a:buSzPct val="25000"/>
              <a:buFont typeface="Source Code Pro"/>
              <a:buNone/>
              <a:defRPr sz="2800" baseline="0"/>
            </a:lvl1pPr>
          </a:lstStyle>
          <a:p>
            <a:pPr>
              <a:buSzPct val="25000"/>
              <a:buFont typeface="Source Code Pro"/>
              <a:buNone/>
            </a:pPr>
            <a:r>
              <a:rPr lang="en-US" b="1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endParaRPr lang="en" b="1" dirty="0">
              <a:solidFill>
                <a:srgbClr val="3A9E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1700" y="1295930"/>
            <a:ext cx="8527498" cy="3542769"/>
          </a:xfrm>
          <a:prstGeom prst="rect">
            <a:avLst/>
          </a:prstGeom>
        </p:spPr>
        <p:txBody>
          <a:bodyPr/>
          <a:lstStyle>
            <a:lvl1pPr marL="457200" marR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  <a:defRPr sz="1400"/>
            </a:lvl1pPr>
          </a:lstStyle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3"/>
          <p:cNvSpPr txBox="1">
            <a:spLocks noGrp="1"/>
          </p:cNvSpPr>
          <p:nvPr>
            <p:ph type="title"/>
          </p:nvPr>
        </p:nvSpPr>
        <p:spPr>
          <a:xfrm>
            <a:off x="1028550" y="1135100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800" b="1" i="0" u="none" strike="noStrike" cap="none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7" name="Shape 114"/>
          <p:cNvSpPr txBox="1">
            <a:spLocks noGrp="1"/>
          </p:cNvSpPr>
          <p:nvPr>
            <p:ph type="body" idx="1"/>
          </p:nvPr>
        </p:nvSpPr>
        <p:spPr>
          <a:xfrm>
            <a:off x="912150" y="1981550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1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116"/>
          <p:cNvCxnSpPr/>
          <p:nvPr userDrawn="1"/>
        </p:nvCxnSpPr>
        <p:spPr>
          <a:xfrm>
            <a:off x="959550" y="17015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17"/>
          <p:cNvSpPr txBox="1">
            <a:spLocks/>
          </p:cNvSpPr>
          <p:nvPr userDrawn="1"/>
        </p:nvSpPr>
        <p:spPr>
          <a:xfrm>
            <a:off x="3607200" y="1135100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 dirty="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1" name="Shape 118"/>
          <p:cNvSpPr txBox="1">
            <a:spLocks noGrp="1"/>
          </p:cNvSpPr>
          <p:nvPr>
            <p:ph type="body" idx="10"/>
          </p:nvPr>
        </p:nvSpPr>
        <p:spPr>
          <a:xfrm>
            <a:off x="3490800" y="1981550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2" name="Shape 119"/>
          <p:cNvCxnSpPr/>
          <p:nvPr userDrawn="1"/>
        </p:nvCxnSpPr>
        <p:spPr>
          <a:xfrm>
            <a:off x="3538200" y="17015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20"/>
          <p:cNvSpPr txBox="1">
            <a:spLocks/>
          </p:cNvSpPr>
          <p:nvPr userDrawn="1"/>
        </p:nvSpPr>
        <p:spPr>
          <a:xfrm>
            <a:off x="6302250" y="1135100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4" name="Shape 121"/>
          <p:cNvSpPr txBox="1">
            <a:spLocks noGrp="1"/>
          </p:cNvSpPr>
          <p:nvPr>
            <p:ph type="body" idx="11"/>
          </p:nvPr>
        </p:nvSpPr>
        <p:spPr>
          <a:xfrm>
            <a:off x="6185850" y="1981550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5" name="Shape 122"/>
          <p:cNvCxnSpPr/>
          <p:nvPr userDrawn="1"/>
        </p:nvCxnSpPr>
        <p:spPr>
          <a:xfrm>
            <a:off x="6233250" y="17015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23"/>
          <p:cNvCxnSpPr/>
          <p:nvPr userDrawn="1"/>
        </p:nvCxnSpPr>
        <p:spPr>
          <a:xfrm>
            <a:off x="959550" y="3763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124"/>
          <p:cNvCxnSpPr/>
          <p:nvPr userDrawn="1"/>
        </p:nvCxnSpPr>
        <p:spPr>
          <a:xfrm>
            <a:off x="3538200" y="3763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25"/>
          <p:cNvCxnSpPr/>
          <p:nvPr userDrawn="1"/>
        </p:nvCxnSpPr>
        <p:spPr>
          <a:xfrm>
            <a:off x="6233250" y="3763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2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cxnSp>
        <p:nvCxnSpPr>
          <p:cNvPr id="6" name="Shape 98"/>
          <p:cNvCxnSpPr/>
          <p:nvPr userDrawn="1"/>
        </p:nvCxnSpPr>
        <p:spPr>
          <a:xfrm>
            <a:off x="7" y="1024800"/>
            <a:ext cx="41780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700" y="192128"/>
            <a:ext cx="7766550" cy="690525"/>
          </a:xfrm>
          <a:prstGeom prst="rect">
            <a:avLst/>
          </a:prstGeom>
        </p:spPr>
        <p:txBody>
          <a:bodyPr/>
          <a:lstStyle>
            <a:lvl1pPr>
              <a:buSzPct val="25000"/>
              <a:buFont typeface="Source Code Pro"/>
              <a:buNone/>
              <a:defRPr sz="2797" baseline="0"/>
            </a:lvl1pPr>
          </a:lstStyle>
          <a:p>
            <a:pPr>
              <a:buSzPct val="25000"/>
              <a:buFont typeface="Source Code Pro"/>
              <a:buNone/>
            </a:pPr>
            <a:r>
              <a:rPr lang="en-US" b="1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endParaRPr lang="en" b="1" dirty="0">
              <a:solidFill>
                <a:srgbClr val="3A9E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1700" y="1295930"/>
            <a:ext cx="8527498" cy="3542769"/>
          </a:xfrm>
          <a:prstGeom prst="rect">
            <a:avLst/>
          </a:prstGeom>
        </p:spPr>
        <p:txBody>
          <a:bodyPr/>
          <a:lstStyle>
            <a:lvl1pPr marL="456792" marR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  <a:defRPr sz="1399"/>
            </a:lvl1pPr>
          </a:lstStyle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 txBox="1">
            <a:spLocks noGrp="1"/>
          </p:cNvSpPr>
          <p:nvPr>
            <p:ph type="title"/>
          </p:nvPr>
        </p:nvSpPr>
        <p:spPr>
          <a:xfrm>
            <a:off x="1028550" y="1917783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800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5" name="Shape 132"/>
          <p:cNvSpPr txBox="1">
            <a:spLocks noGrp="1"/>
          </p:cNvSpPr>
          <p:nvPr>
            <p:ph type="body" idx="1"/>
          </p:nvPr>
        </p:nvSpPr>
        <p:spPr>
          <a:xfrm>
            <a:off x="912150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6" name="Shape 13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4"/>
          <p:cNvSpPr txBox="1">
            <a:spLocks/>
          </p:cNvSpPr>
          <p:nvPr userDrawn="1"/>
        </p:nvSpPr>
        <p:spPr>
          <a:xfrm>
            <a:off x="3607200" y="1917783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8" name="Shape 135"/>
          <p:cNvSpPr txBox="1">
            <a:spLocks noGrp="1"/>
          </p:cNvSpPr>
          <p:nvPr>
            <p:ph type="body" idx="10"/>
          </p:nvPr>
        </p:nvSpPr>
        <p:spPr>
          <a:xfrm>
            <a:off x="3490800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sp>
        <p:nvSpPr>
          <p:cNvPr id="9" name="Shape 136"/>
          <p:cNvSpPr txBox="1">
            <a:spLocks/>
          </p:cNvSpPr>
          <p:nvPr userDrawn="1"/>
        </p:nvSpPr>
        <p:spPr>
          <a:xfrm>
            <a:off x="6302250" y="1917783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0" name="Shape 137"/>
          <p:cNvSpPr txBox="1">
            <a:spLocks noGrp="1"/>
          </p:cNvSpPr>
          <p:nvPr>
            <p:ph type="body" idx="11"/>
          </p:nvPr>
        </p:nvSpPr>
        <p:spPr>
          <a:xfrm>
            <a:off x="6185850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1" name="Shape 138"/>
          <p:cNvCxnSpPr/>
          <p:nvPr userDrawn="1"/>
        </p:nvCxnSpPr>
        <p:spPr>
          <a:xfrm>
            <a:off x="959550" y="4144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39"/>
          <p:cNvCxnSpPr/>
          <p:nvPr userDrawn="1"/>
        </p:nvCxnSpPr>
        <p:spPr>
          <a:xfrm>
            <a:off x="3538200" y="4144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40"/>
          <p:cNvCxnSpPr/>
          <p:nvPr userDrawn="1"/>
        </p:nvCxnSpPr>
        <p:spPr>
          <a:xfrm>
            <a:off x="6233250" y="4144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1"/>
          <p:cNvCxnSpPr/>
          <p:nvPr userDrawn="1"/>
        </p:nvCxnSpPr>
        <p:spPr>
          <a:xfrm>
            <a:off x="959550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42"/>
          <p:cNvCxnSpPr/>
          <p:nvPr userDrawn="1"/>
        </p:nvCxnSpPr>
        <p:spPr>
          <a:xfrm>
            <a:off x="3538200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43"/>
          <p:cNvCxnSpPr/>
          <p:nvPr userDrawn="1"/>
        </p:nvCxnSpPr>
        <p:spPr>
          <a:xfrm>
            <a:off x="6233250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44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" name="Shape 145"/>
          <p:cNvSpPr/>
          <p:nvPr userDrawn="1"/>
        </p:nvSpPr>
        <p:spPr>
          <a:xfrm>
            <a:off x="1500750" y="882450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9" name="Shape 146"/>
          <p:cNvSpPr/>
          <p:nvPr userDrawn="1"/>
        </p:nvSpPr>
        <p:spPr>
          <a:xfrm>
            <a:off x="4079400" y="882450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0" name="Shape 147"/>
          <p:cNvSpPr/>
          <p:nvPr userDrawn="1"/>
        </p:nvSpPr>
        <p:spPr>
          <a:xfrm>
            <a:off x="6774450" y="882450"/>
            <a:ext cx="868800" cy="868800"/>
          </a:xfrm>
          <a:prstGeom prst="ellipse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52"/>
          <p:cNvSpPr txBox="1">
            <a:spLocks noGrp="1"/>
          </p:cNvSpPr>
          <p:nvPr>
            <p:ph type="title"/>
          </p:nvPr>
        </p:nvSpPr>
        <p:spPr>
          <a:xfrm>
            <a:off x="1666500" y="1612975"/>
            <a:ext cx="5811000" cy="7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000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5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54"/>
          <p:cNvCxnSpPr/>
          <p:nvPr userDrawn="1"/>
        </p:nvCxnSpPr>
        <p:spPr>
          <a:xfrm>
            <a:off x="3596400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55"/>
          <p:cNvCxnSpPr/>
          <p:nvPr userDrawn="1"/>
        </p:nvCxnSpPr>
        <p:spPr>
          <a:xfrm>
            <a:off x="3596400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5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6" name="Shape 157"/>
          <p:cNvSpPr/>
          <p:nvPr userDrawn="1"/>
        </p:nvSpPr>
        <p:spPr>
          <a:xfrm>
            <a:off x="4137600" y="501450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3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</a:p>
        </p:txBody>
      </p:sp>
      <p:sp>
        <p:nvSpPr>
          <p:cNvPr id="27" name="Shape 158"/>
          <p:cNvSpPr txBox="1">
            <a:spLocks noGrp="1"/>
          </p:cNvSpPr>
          <p:nvPr>
            <p:ph type="body" idx="1"/>
          </p:nvPr>
        </p:nvSpPr>
        <p:spPr>
          <a:xfrm>
            <a:off x="770400" y="2422475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63"/>
          <p:cNvSpPr txBox="1">
            <a:spLocks noGrp="1"/>
          </p:cNvSpPr>
          <p:nvPr>
            <p:ph type="title"/>
          </p:nvPr>
        </p:nvSpPr>
        <p:spPr>
          <a:xfrm>
            <a:off x="1666500" y="1612975"/>
            <a:ext cx="5811000" cy="7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000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6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65"/>
          <p:cNvCxnSpPr/>
          <p:nvPr userDrawn="1"/>
        </p:nvCxnSpPr>
        <p:spPr>
          <a:xfrm>
            <a:off x="3596400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66"/>
          <p:cNvCxnSpPr/>
          <p:nvPr userDrawn="1"/>
        </p:nvCxnSpPr>
        <p:spPr>
          <a:xfrm>
            <a:off x="3596400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6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6" name="Shape 168"/>
          <p:cNvSpPr/>
          <p:nvPr userDrawn="1"/>
        </p:nvSpPr>
        <p:spPr>
          <a:xfrm>
            <a:off x="4137600" y="501450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3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</a:p>
        </p:txBody>
      </p:sp>
      <p:sp>
        <p:nvSpPr>
          <p:cNvPr id="27" name="Shape 169"/>
          <p:cNvSpPr txBox="1">
            <a:spLocks noGrp="1"/>
          </p:cNvSpPr>
          <p:nvPr>
            <p:ph type="body" idx="1"/>
          </p:nvPr>
        </p:nvSpPr>
        <p:spPr>
          <a:xfrm>
            <a:off x="770400" y="2422475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74"/>
          <p:cNvSpPr/>
          <p:nvPr userDrawn="1"/>
        </p:nvSpPr>
        <p:spPr>
          <a:xfrm>
            <a:off x="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" name="Shape 176"/>
          <p:cNvSpPr txBox="1">
            <a:spLocks noGrp="1"/>
          </p:cNvSpPr>
          <p:nvPr>
            <p:ph type="title"/>
          </p:nvPr>
        </p:nvSpPr>
        <p:spPr>
          <a:xfrm>
            <a:off x="525200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9" name="Shape 177"/>
          <p:cNvSpPr/>
          <p:nvPr userDrawn="1"/>
        </p:nvSpPr>
        <p:spPr>
          <a:xfrm>
            <a:off x="3592175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0" name="Shape 178"/>
          <p:cNvSpPr txBox="1">
            <a:spLocks noGrp="1"/>
          </p:cNvSpPr>
          <p:nvPr>
            <p:ph type="body" idx="1"/>
          </p:nvPr>
        </p:nvSpPr>
        <p:spPr>
          <a:xfrm>
            <a:off x="5365125" y="771400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11" name="Shape 17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4"/>
          <p:cNvSpPr/>
          <p:nvPr userDrawn="1"/>
        </p:nvSpPr>
        <p:spPr>
          <a:xfrm>
            <a:off x="435020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" name="Shape 186"/>
          <p:cNvSpPr txBox="1">
            <a:spLocks noGrp="1"/>
          </p:cNvSpPr>
          <p:nvPr>
            <p:ph type="title"/>
          </p:nvPr>
        </p:nvSpPr>
        <p:spPr>
          <a:xfrm>
            <a:off x="5310889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6" name="Shape 187"/>
          <p:cNvSpPr/>
          <p:nvPr userDrawn="1"/>
        </p:nvSpPr>
        <p:spPr>
          <a:xfrm>
            <a:off x="3150900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7" name="Shape 188"/>
          <p:cNvSpPr txBox="1">
            <a:spLocks noGrp="1"/>
          </p:cNvSpPr>
          <p:nvPr>
            <p:ph type="body" idx="1"/>
          </p:nvPr>
        </p:nvSpPr>
        <p:spPr>
          <a:xfrm>
            <a:off x="677600" y="771400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8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"/>
          <p:cNvSpPr/>
          <p:nvPr userDrawn="1"/>
        </p:nvSpPr>
        <p:spPr>
          <a:xfrm>
            <a:off x="0" y="2206325"/>
            <a:ext cx="9144000" cy="2936999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6" name="Shape 69"/>
          <p:cNvSpPr txBox="1">
            <a:spLocks noGrp="1"/>
          </p:cNvSpPr>
          <p:nvPr>
            <p:ph type="title"/>
          </p:nvPr>
        </p:nvSpPr>
        <p:spPr>
          <a:xfrm>
            <a:off x="720000" y="308200"/>
            <a:ext cx="77040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800" b="0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meet your team /</a:t>
            </a:r>
          </a:p>
        </p:txBody>
      </p:sp>
      <p:pic>
        <p:nvPicPr>
          <p:cNvPr id="7" name="Shape 70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520895" y="1427375"/>
            <a:ext cx="1544624" cy="15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1" descr="jennifer.png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799691" y="1427374"/>
            <a:ext cx="1544624" cy="15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72"/>
          <p:cNvSpPr txBox="1"/>
          <p:nvPr userDrawn="1"/>
        </p:nvSpPr>
        <p:spPr>
          <a:xfrm>
            <a:off x="1334562" y="3288050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sp>
        <p:nvSpPr>
          <p:cNvPr id="10" name="Shape 73"/>
          <p:cNvSpPr txBox="1"/>
          <p:nvPr userDrawn="1"/>
        </p:nvSpPr>
        <p:spPr>
          <a:xfrm>
            <a:off x="3455689" y="3288050"/>
            <a:ext cx="2232599" cy="64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F3F3F3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1" name="Shape 74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078496" y="1427375"/>
            <a:ext cx="1544624" cy="15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5"/>
          <p:cNvSpPr txBox="1"/>
          <p:nvPr userDrawn="1"/>
        </p:nvSpPr>
        <p:spPr>
          <a:xfrm>
            <a:off x="5892112" y="3288050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3" name="Shape 76" descr="metis-mini.png"/>
          <p:cNvPicPr preferRelativeResize="0"/>
          <p:nvPr userDrawn="1"/>
        </p:nvPicPr>
        <p:blipFill rotWithShape="1">
          <a:blip r:embed="rId4">
            <a:alphaModFix amt="25000"/>
          </a:blip>
          <a:srcRect/>
          <a:stretch/>
        </p:blipFill>
        <p:spPr>
          <a:xfrm>
            <a:off x="4408787" y="4444075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10"/>
          <p:cNvSpPr/>
          <p:nvPr userDrawn="1"/>
        </p:nvSpPr>
        <p:spPr>
          <a:xfrm>
            <a:off x="6096000" y="0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" name="Shape 212"/>
          <p:cNvSpPr/>
          <p:nvPr userDrawn="1"/>
        </p:nvSpPr>
        <p:spPr>
          <a:xfrm>
            <a:off x="3048000" y="0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6" name="Shape 213"/>
          <p:cNvSpPr/>
          <p:nvPr userDrawn="1"/>
        </p:nvSpPr>
        <p:spPr>
          <a:xfrm>
            <a:off x="0" y="0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7" name="Shape 21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15"/>
          <p:cNvSpPr txBox="1">
            <a:spLocks/>
          </p:cNvSpPr>
          <p:nvPr userDrawn="1"/>
        </p:nvSpPr>
        <p:spPr>
          <a:xfrm>
            <a:off x="1038875" y="874125"/>
            <a:ext cx="6703800" cy="84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360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headline goes here /</a:t>
            </a:r>
          </a:p>
        </p:txBody>
      </p:sp>
      <p:sp>
        <p:nvSpPr>
          <p:cNvPr id="9" name="Shape 216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21"/>
          <p:cNvSpPr/>
          <p:nvPr userDrawn="1"/>
        </p:nvSpPr>
        <p:spPr>
          <a:xfrm>
            <a:off x="6096000" y="0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2" name="Shape 223"/>
          <p:cNvSpPr/>
          <p:nvPr userDrawn="1"/>
        </p:nvSpPr>
        <p:spPr>
          <a:xfrm>
            <a:off x="3048000" y="0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3" name="Shape 224"/>
          <p:cNvSpPr/>
          <p:nvPr userDrawn="1"/>
        </p:nvSpPr>
        <p:spPr>
          <a:xfrm>
            <a:off x="0" y="0"/>
            <a:ext cx="3048000" cy="13239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14" name="Shape 22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226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  <p:sp>
        <p:nvSpPr>
          <p:cNvPr id="16" name="Shape 227"/>
          <p:cNvSpPr txBox="1">
            <a:spLocks/>
          </p:cNvSpPr>
          <p:nvPr userDrawn="1"/>
        </p:nvSpPr>
        <p:spPr>
          <a:xfrm>
            <a:off x="266650" y="170500"/>
            <a:ext cx="2415300" cy="96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32"/>
          <p:cNvSpPr/>
          <p:nvPr userDrawn="1"/>
        </p:nvSpPr>
        <p:spPr>
          <a:xfrm>
            <a:off x="6096000" y="0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" name="Shape 234"/>
          <p:cNvSpPr/>
          <p:nvPr userDrawn="1"/>
        </p:nvSpPr>
        <p:spPr>
          <a:xfrm>
            <a:off x="3048000" y="0"/>
            <a:ext cx="3048000" cy="13239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9" name="Shape 235"/>
          <p:cNvSpPr/>
          <p:nvPr userDrawn="1"/>
        </p:nvSpPr>
        <p:spPr>
          <a:xfrm>
            <a:off x="0" y="0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20" name="Shape 23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37"/>
          <p:cNvSpPr txBox="1">
            <a:spLocks/>
          </p:cNvSpPr>
          <p:nvPr userDrawn="1"/>
        </p:nvSpPr>
        <p:spPr>
          <a:xfrm>
            <a:off x="3321050" y="170500"/>
            <a:ext cx="2415300" cy="96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002</a:t>
            </a:r>
          </a:p>
        </p:txBody>
      </p:sp>
      <p:sp>
        <p:nvSpPr>
          <p:cNvPr id="22" name="Shape 238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3"/>
          <p:cNvSpPr/>
          <p:nvPr userDrawn="1"/>
        </p:nvSpPr>
        <p:spPr>
          <a:xfrm>
            <a:off x="6096000" y="0"/>
            <a:ext cx="3048000" cy="13239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" name="Shape 245"/>
          <p:cNvSpPr/>
          <p:nvPr userDrawn="1"/>
        </p:nvSpPr>
        <p:spPr>
          <a:xfrm>
            <a:off x="3048000" y="0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9" name="Shape 246"/>
          <p:cNvSpPr/>
          <p:nvPr userDrawn="1"/>
        </p:nvSpPr>
        <p:spPr>
          <a:xfrm>
            <a:off x="0" y="0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20" name="Shape 247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48"/>
          <p:cNvSpPr txBox="1">
            <a:spLocks/>
          </p:cNvSpPr>
          <p:nvPr userDrawn="1"/>
        </p:nvSpPr>
        <p:spPr>
          <a:xfrm>
            <a:off x="6319900" y="170500"/>
            <a:ext cx="2415300" cy="96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003</a:t>
            </a:r>
          </a:p>
        </p:txBody>
      </p:sp>
      <p:sp>
        <p:nvSpPr>
          <p:cNvPr id="22" name="Shape 249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3"/>
          <p:cNvSpPr txBox="1">
            <a:spLocks noGrp="1"/>
          </p:cNvSpPr>
          <p:nvPr>
            <p:ph type="title"/>
          </p:nvPr>
        </p:nvSpPr>
        <p:spPr>
          <a:xfrm>
            <a:off x="1028554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798" b="1" i="0" u="none" strike="noStrike" cap="none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7" name="Shape 114"/>
          <p:cNvSpPr txBox="1">
            <a:spLocks noGrp="1"/>
          </p:cNvSpPr>
          <p:nvPr>
            <p:ph type="body" idx="1"/>
          </p:nvPr>
        </p:nvSpPr>
        <p:spPr>
          <a:xfrm>
            <a:off x="912154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1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116"/>
          <p:cNvCxnSpPr/>
          <p:nvPr userDrawn="1"/>
        </p:nvCxnSpPr>
        <p:spPr>
          <a:xfrm>
            <a:off x="959554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17"/>
          <p:cNvSpPr txBox="1">
            <a:spLocks/>
          </p:cNvSpPr>
          <p:nvPr userDrawn="1"/>
        </p:nvSpPr>
        <p:spPr>
          <a:xfrm>
            <a:off x="3607207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 dirty="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1" name="Shape 118"/>
          <p:cNvSpPr txBox="1">
            <a:spLocks noGrp="1"/>
          </p:cNvSpPr>
          <p:nvPr>
            <p:ph type="body" idx="10"/>
          </p:nvPr>
        </p:nvSpPr>
        <p:spPr>
          <a:xfrm>
            <a:off x="3490807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2" name="Shape 119"/>
          <p:cNvCxnSpPr/>
          <p:nvPr userDrawn="1"/>
        </p:nvCxnSpPr>
        <p:spPr>
          <a:xfrm>
            <a:off x="3538207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20"/>
          <p:cNvSpPr txBox="1">
            <a:spLocks/>
          </p:cNvSpPr>
          <p:nvPr userDrawn="1"/>
        </p:nvSpPr>
        <p:spPr>
          <a:xfrm>
            <a:off x="6302254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4" name="Shape 121"/>
          <p:cNvSpPr txBox="1">
            <a:spLocks noGrp="1"/>
          </p:cNvSpPr>
          <p:nvPr>
            <p:ph type="body" idx="11"/>
          </p:nvPr>
        </p:nvSpPr>
        <p:spPr>
          <a:xfrm>
            <a:off x="6185854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5" name="Shape 122"/>
          <p:cNvCxnSpPr/>
          <p:nvPr userDrawn="1"/>
        </p:nvCxnSpPr>
        <p:spPr>
          <a:xfrm>
            <a:off x="6233254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23"/>
          <p:cNvCxnSpPr/>
          <p:nvPr userDrawn="1"/>
        </p:nvCxnSpPr>
        <p:spPr>
          <a:xfrm>
            <a:off x="959554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124"/>
          <p:cNvCxnSpPr/>
          <p:nvPr userDrawn="1"/>
        </p:nvCxnSpPr>
        <p:spPr>
          <a:xfrm>
            <a:off x="3538207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25"/>
          <p:cNvCxnSpPr/>
          <p:nvPr userDrawn="1"/>
        </p:nvCxnSpPr>
        <p:spPr>
          <a:xfrm>
            <a:off x="6233254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2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4"/>
          <p:cNvSpPr txBox="1">
            <a:spLocks noGrp="1"/>
          </p:cNvSpPr>
          <p:nvPr>
            <p:ph type="title"/>
          </p:nvPr>
        </p:nvSpPr>
        <p:spPr>
          <a:xfrm>
            <a:off x="464100" y="1644150"/>
            <a:ext cx="4900499" cy="12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6000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Questions?</a:t>
            </a:r>
          </a:p>
        </p:txBody>
      </p:sp>
      <p:pic>
        <p:nvPicPr>
          <p:cNvPr id="10" name="Shape 25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256"/>
          <p:cNvCxnSpPr/>
          <p:nvPr userDrawn="1"/>
        </p:nvCxnSpPr>
        <p:spPr>
          <a:xfrm>
            <a:off x="0" y="3082200"/>
            <a:ext cx="53228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25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 txBox="1">
            <a:spLocks noGrp="1"/>
          </p:cNvSpPr>
          <p:nvPr>
            <p:ph type="title"/>
          </p:nvPr>
        </p:nvSpPr>
        <p:spPr>
          <a:xfrm>
            <a:off x="1028554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798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5" name="Shape 132"/>
          <p:cNvSpPr txBox="1">
            <a:spLocks noGrp="1"/>
          </p:cNvSpPr>
          <p:nvPr>
            <p:ph type="body" idx="1"/>
          </p:nvPr>
        </p:nvSpPr>
        <p:spPr>
          <a:xfrm>
            <a:off x="912154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6" name="Shape 13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4"/>
          <p:cNvSpPr txBox="1">
            <a:spLocks/>
          </p:cNvSpPr>
          <p:nvPr userDrawn="1"/>
        </p:nvSpPr>
        <p:spPr>
          <a:xfrm>
            <a:off x="3607207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8" name="Shape 135"/>
          <p:cNvSpPr txBox="1">
            <a:spLocks noGrp="1"/>
          </p:cNvSpPr>
          <p:nvPr>
            <p:ph type="body" idx="10"/>
          </p:nvPr>
        </p:nvSpPr>
        <p:spPr>
          <a:xfrm>
            <a:off x="3490807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sp>
        <p:nvSpPr>
          <p:cNvPr id="9" name="Shape 136"/>
          <p:cNvSpPr txBox="1">
            <a:spLocks/>
          </p:cNvSpPr>
          <p:nvPr userDrawn="1"/>
        </p:nvSpPr>
        <p:spPr>
          <a:xfrm>
            <a:off x="6302254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0" name="Shape 137"/>
          <p:cNvSpPr txBox="1">
            <a:spLocks noGrp="1"/>
          </p:cNvSpPr>
          <p:nvPr>
            <p:ph type="body" idx="11"/>
          </p:nvPr>
        </p:nvSpPr>
        <p:spPr>
          <a:xfrm>
            <a:off x="6185854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1" name="Shape 138"/>
          <p:cNvCxnSpPr/>
          <p:nvPr userDrawn="1"/>
        </p:nvCxnSpPr>
        <p:spPr>
          <a:xfrm>
            <a:off x="959554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39"/>
          <p:cNvCxnSpPr/>
          <p:nvPr userDrawn="1"/>
        </p:nvCxnSpPr>
        <p:spPr>
          <a:xfrm>
            <a:off x="3538207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40"/>
          <p:cNvCxnSpPr/>
          <p:nvPr userDrawn="1"/>
        </p:nvCxnSpPr>
        <p:spPr>
          <a:xfrm>
            <a:off x="6233254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1"/>
          <p:cNvCxnSpPr/>
          <p:nvPr userDrawn="1"/>
        </p:nvCxnSpPr>
        <p:spPr>
          <a:xfrm>
            <a:off x="959554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42"/>
          <p:cNvCxnSpPr/>
          <p:nvPr userDrawn="1"/>
        </p:nvCxnSpPr>
        <p:spPr>
          <a:xfrm>
            <a:off x="3538207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43"/>
          <p:cNvCxnSpPr/>
          <p:nvPr userDrawn="1"/>
        </p:nvCxnSpPr>
        <p:spPr>
          <a:xfrm>
            <a:off x="6233254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44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145"/>
          <p:cNvSpPr/>
          <p:nvPr userDrawn="1"/>
        </p:nvSpPr>
        <p:spPr>
          <a:xfrm>
            <a:off x="1500750" y="882453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146"/>
          <p:cNvSpPr/>
          <p:nvPr userDrawn="1"/>
        </p:nvSpPr>
        <p:spPr>
          <a:xfrm>
            <a:off x="4079400" y="882453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0" name="Shape 147"/>
          <p:cNvSpPr/>
          <p:nvPr userDrawn="1"/>
        </p:nvSpPr>
        <p:spPr>
          <a:xfrm>
            <a:off x="6774450" y="882453"/>
            <a:ext cx="868800" cy="868800"/>
          </a:xfrm>
          <a:prstGeom prst="ellipse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3088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2" descr="Shape 62">
            <a:extLst>
              <a:ext uri="{FF2B5EF4-FFF2-40B4-BE49-F238E27FC236}">
                <a16:creationId xmlns:a16="http://schemas.microsoft.com/office/drawing/2014/main" id="{C329F1DD-BD45-CA42-990C-0D31E804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/>
          </a:blip>
          <a:stretch>
            <a:fillRect/>
          </a:stretch>
        </p:blipFill>
        <p:spPr>
          <a:xfrm>
            <a:off x="2539558" y="0"/>
            <a:ext cx="4064882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4">
            <a:extLst>
              <a:ext uri="{FF2B5EF4-FFF2-40B4-BE49-F238E27FC236}">
                <a16:creationId xmlns:a16="http://schemas.microsoft.com/office/drawing/2014/main" id="{E94F0749-6D04-224B-B4D2-68959D5D11D6}"/>
              </a:ext>
            </a:extLst>
          </p:cNvPr>
          <p:cNvSpPr/>
          <p:nvPr/>
        </p:nvSpPr>
        <p:spPr>
          <a:xfrm>
            <a:off x="1213949" y="346724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0796D25E-5142-534E-9C75-382E2B32E7D6}"/>
              </a:ext>
            </a:extLst>
          </p:cNvPr>
          <p:cNvSpPr/>
          <p:nvPr/>
        </p:nvSpPr>
        <p:spPr>
          <a:xfrm>
            <a:off x="1213949" y="145459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Shape 63">
            <a:extLst>
              <a:ext uri="{FF2B5EF4-FFF2-40B4-BE49-F238E27FC236}">
                <a16:creationId xmlns:a16="http://schemas.microsoft.com/office/drawing/2014/main" id="{9699427B-0B99-974C-9B52-DD92F0829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99" y="1650962"/>
            <a:ext cx="8520602" cy="1645131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4" name="Shape 66" descr="Shape 66">
            <a:extLst>
              <a:ext uri="{FF2B5EF4-FFF2-40B4-BE49-F238E27FC236}">
                <a16:creationId xmlns:a16="http://schemas.microsoft.com/office/drawing/2014/main" id="{D08C5CC0-F574-F04B-911A-16BD99B5C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6862907"/>
      </p:ext>
    </p:extLst>
  </p:cSld>
  <p:clrMapOvr>
    <a:masterClrMapping/>
  </p:clrMapOvr>
  <p:transition spd="med"/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856049" y="1667444"/>
            <a:ext cx="5175001" cy="1807271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lvl1pPr>
          </a:lstStyle>
          <a:p>
            <a:r>
              <a:rPr kumimoji="0" lang="en-US" sz="4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"/>
                <a:sym typeface="Proxima Nova"/>
              </a:rPr>
              <a:t>Intro to</a:t>
            </a:r>
            <a:br>
              <a:rPr lang="en-US" dirty="0"/>
            </a:br>
            <a:r>
              <a:rPr kumimoji="0" lang="en-US" sz="4600" b="1" i="0" u="none" strike="noStrike" kern="0" cap="none" spc="0" normalizeH="0" baseline="0" noProof="0" dirty="0">
                <a:ln>
                  <a:noFill/>
                </a:ln>
                <a:solidFill>
                  <a:srgbClr val="EF3969"/>
                </a:solidFill>
                <a:effectLst/>
                <a:uLnTx/>
                <a:uFillTx/>
                <a:latin typeface="Proxima Nova"/>
                <a:sym typeface="Proxima Nova"/>
              </a:rPr>
              <a:t>TITLE</a:t>
            </a:r>
            <a:endParaRPr dirty="0"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56">
            <a:extLst>
              <a:ext uri="{FF2B5EF4-FFF2-40B4-BE49-F238E27FC236}">
                <a16:creationId xmlns:a16="http://schemas.microsoft.com/office/drawing/2014/main" id="{36B9C5F9-FF51-A749-BC1C-E1F1BA212A66}"/>
              </a:ext>
            </a:extLst>
          </p:cNvPr>
          <p:cNvSpPr/>
          <p:nvPr/>
        </p:nvSpPr>
        <p:spPr>
          <a:xfrm>
            <a:off x="2856050" y="3621999"/>
            <a:ext cx="5175001" cy="1"/>
          </a:xfrm>
          <a:prstGeom prst="line">
            <a:avLst/>
          </a:prstGeom>
          <a:ln w="19050">
            <a:solidFill>
              <a:srgbClr val="EF396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Shape 57">
            <a:extLst>
              <a:ext uri="{FF2B5EF4-FFF2-40B4-BE49-F238E27FC236}">
                <a16:creationId xmlns:a16="http://schemas.microsoft.com/office/drawing/2014/main" id="{5D3E4BC1-38DA-0049-9DEC-2623EA126E35}"/>
              </a:ext>
            </a:extLst>
          </p:cNvPr>
          <p:cNvSpPr/>
          <p:nvPr/>
        </p:nvSpPr>
        <p:spPr>
          <a:xfrm>
            <a:off x="2856050" y="1521474"/>
            <a:ext cx="5175001" cy="1"/>
          </a:xfrm>
          <a:prstGeom prst="line">
            <a:avLst/>
          </a:prstGeom>
          <a:ln w="19050">
            <a:solidFill>
              <a:srgbClr val="EF3969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" name="Shape 55" descr="Shape 55">
            <a:extLst>
              <a:ext uri="{FF2B5EF4-FFF2-40B4-BE49-F238E27FC236}">
                <a16:creationId xmlns:a16="http://schemas.microsoft.com/office/drawing/2014/main" id="{55C00466-9612-7642-8D5E-E54E2C8CF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273" y="1521486"/>
            <a:ext cx="1312851" cy="21005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8012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hape 87">
            <a:extLst>
              <a:ext uri="{FF2B5EF4-FFF2-40B4-BE49-F238E27FC236}">
                <a16:creationId xmlns:a16="http://schemas.microsoft.com/office/drawing/2014/main" id="{01810CA7-23CF-2B4E-B07C-FE65F5DAE3B0}"/>
              </a:ext>
            </a:extLst>
          </p:cNvPr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endParaRPr lang="en-US" dirty="0"/>
          </a:p>
        </p:txBody>
      </p:sp>
      <p:pic>
        <p:nvPicPr>
          <p:cNvPr id="7" name="Shape 90" descr="Shape 90">
            <a:extLst>
              <a:ext uri="{FF2B5EF4-FFF2-40B4-BE49-F238E27FC236}">
                <a16:creationId xmlns:a16="http://schemas.microsoft.com/office/drawing/2014/main" id="{EB199BFB-B592-7843-BC5C-49437B03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88875037"/>
      </p:ext>
    </p:extLst>
  </p:cSld>
  <p:clrMapOvr>
    <a:masterClrMapping/>
  </p:clrMapOvr>
  <p:transition spd="med"/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3473" y="1152475"/>
            <a:ext cx="7618827" cy="3416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90" descr="Shape 90">
            <a:extLst>
              <a:ext uri="{FF2B5EF4-FFF2-40B4-BE49-F238E27FC236}">
                <a16:creationId xmlns:a16="http://schemas.microsoft.com/office/drawing/2014/main" id="{EB199BFB-B592-7843-BC5C-49437B03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4">
            <a:extLst>
              <a:ext uri="{FF2B5EF4-FFF2-40B4-BE49-F238E27FC236}">
                <a16:creationId xmlns:a16="http://schemas.microsoft.com/office/drawing/2014/main" id="{AE77361A-51AF-444B-939C-07A2D97A9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3474" y="196349"/>
            <a:ext cx="5704802" cy="572702"/>
          </a:xfrm>
          <a:prstGeom prst="rect">
            <a:avLst/>
          </a:prstGeom>
        </p:spPr>
        <p:txBody>
          <a:bodyPr/>
          <a:lstStyle>
            <a:lvl1pPr defTabSz="822959">
              <a:defRPr sz="2520" b="1">
                <a:solidFill>
                  <a:srgbClr val="EF396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0850270B-C431-EA48-8DFC-3963072D4A21}"/>
              </a:ext>
            </a:extLst>
          </p:cNvPr>
          <p:cNvSpPr/>
          <p:nvPr/>
        </p:nvSpPr>
        <p:spPr>
          <a:xfrm>
            <a:off x="-2" y="0"/>
            <a:ext cx="999904" cy="965401"/>
          </a:xfrm>
          <a:prstGeom prst="rect">
            <a:avLst/>
          </a:prstGeom>
          <a:solidFill>
            <a:srgbClr val="EF396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" name="1">
            <a:extLst>
              <a:ext uri="{FF2B5EF4-FFF2-40B4-BE49-F238E27FC236}">
                <a16:creationId xmlns:a16="http://schemas.microsoft.com/office/drawing/2014/main" id="{16B1BEF3-61DC-2942-AF47-638480B7F1EB}"/>
              </a:ext>
            </a:extLst>
          </p:cNvPr>
          <p:cNvSpPr txBox="1"/>
          <p:nvPr/>
        </p:nvSpPr>
        <p:spPr>
          <a:xfrm>
            <a:off x="-2" y="162674"/>
            <a:ext cx="999904" cy="640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 sz="300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83835131"/>
      </p:ext>
    </p:extLst>
  </p:cSld>
  <p:clrMapOvr>
    <a:masterClrMapping/>
  </p:clrMapOvr>
  <p:transition spd="med"/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9" name="Shape 23"/>
          <p:cNvSpPr txBox="1"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lvl="0">
              <a:defRPr sz="1400"/>
            </a:pPr>
            <a:r>
              <a:rPr lang="en-US"/>
              <a:t>Edit Master text styles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87">
            <a:extLst>
              <a:ext uri="{FF2B5EF4-FFF2-40B4-BE49-F238E27FC236}">
                <a16:creationId xmlns:a16="http://schemas.microsoft.com/office/drawing/2014/main" id="{134FF76F-98EE-9143-B293-A196A2CE30D9}"/>
              </a:ext>
            </a:extLst>
          </p:cNvPr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659410BE-C7B7-FD47-845B-DA52BD77D91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91513"/>
      </p:ext>
    </p:extLst>
  </p:cSld>
  <p:clrMapOvr>
    <a:masterClrMapping/>
  </p:clrMapOvr>
  <p:transition spd="med"/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hape 87">
            <a:extLst>
              <a:ext uri="{FF2B5EF4-FFF2-40B4-BE49-F238E27FC236}">
                <a16:creationId xmlns:a16="http://schemas.microsoft.com/office/drawing/2014/main" id="{C219A7A6-46B5-C64C-8E3A-C4BD9DFB78CB}"/>
              </a:ext>
            </a:extLst>
          </p:cNvPr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5" name="Shape 90" descr="Shape 90">
            <a:extLst>
              <a:ext uri="{FF2B5EF4-FFF2-40B4-BE49-F238E27FC236}">
                <a16:creationId xmlns:a16="http://schemas.microsoft.com/office/drawing/2014/main" id="{C3BF79A4-0F81-444F-A837-A84000E9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tx1"/>
                </a:solidFill>
              </a:defRPr>
            </a:lvl1pPr>
          </a:lstStyle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175035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52"/>
          <p:cNvSpPr txBox="1">
            <a:spLocks noGrp="1"/>
          </p:cNvSpPr>
          <p:nvPr>
            <p:ph type="title"/>
          </p:nvPr>
        </p:nvSpPr>
        <p:spPr>
          <a:xfrm>
            <a:off x="1666500" y="1612976"/>
            <a:ext cx="5811000" cy="7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997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5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54"/>
          <p:cNvCxnSpPr/>
          <p:nvPr userDrawn="1"/>
        </p:nvCxnSpPr>
        <p:spPr>
          <a:xfrm>
            <a:off x="3596407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55"/>
          <p:cNvCxnSpPr/>
          <p:nvPr userDrawn="1"/>
        </p:nvCxnSpPr>
        <p:spPr>
          <a:xfrm>
            <a:off x="3596407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5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6" name="Shape 157"/>
          <p:cNvSpPr/>
          <p:nvPr userDrawn="1"/>
        </p:nvSpPr>
        <p:spPr>
          <a:xfrm>
            <a:off x="4137600" y="501452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997" b="1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</a:p>
        </p:txBody>
      </p:sp>
      <p:sp>
        <p:nvSpPr>
          <p:cNvPr id="27" name="Shape 158"/>
          <p:cNvSpPr txBox="1">
            <a:spLocks noGrp="1"/>
          </p:cNvSpPr>
          <p:nvPr>
            <p:ph type="body" idx="1"/>
          </p:nvPr>
        </p:nvSpPr>
        <p:spPr>
          <a:xfrm>
            <a:off x="770407" y="2422478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Shape 90" descr="Shape 90">
            <a:extLst>
              <a:ext uri="{FF2B5EF4-FFF2-40B4-BE49-F238E27FC236}">
                <a16:creationId xmlns:a16="http://schemas.microsoft.com/office/drawing/2014/main" id="{C3BF79A4-0F81-444F-A837-A84000E9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328EC5"/>
                </a:solidFill>
              </a:defRPr>
            </a:lvl1pPr>
          </a:lstStyle>
          <a:p>
            <a:r>
              <a:rPr lang="en-US" dirty="0"/>
              <a:t>Header</a:t>
            </a:r>
            <a:endParaRPr dirty="0"/>
          </a:p>
        </p:txBody>
      </p:sp>
      <p:sp>
        <p:nvSpPr>
          <p:cNvPr id="6" name="Body Level One…">
            <a:extLst>
              <a:ext uri="{FF2B5EF4-FFF2-40B4-BE49-F238E27FC236}">
                <a16:creationId xmlns:a16="http://schemas.microsoft.com/office/drawing/2014/main" id="{64424CD2-6466-E140-BB1C-42649A90C6D6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" name="Shape 57">
            <a:extLst>
              <a:ext uri="{FF2B5EF4-FFF2-40B4-BE49-F238E27FC236}">
                <a16:creationId xmlns:a16="http://schemas.microsoft.com/office/drawing/2014/main" id="{89C666BB-36C4-AF40-A6E0-0A9D79CDCE66}"/>
              </a:ext>
            </a:extLst>
          </p:cNvPr>
          <p:cNvSpPr/>
          <p:nvPr/>
        </p:nvSpPr>
        <p:spPr>
          <a:xfrm>
            <a:off x="341447" y="804366"/>
            <a:ext cx="8511304" cy="0"/>
          </a:xfrm>
          <a:prstGeom prst="line">
            <a:avLst/>
          </a:prstGeom>
          <a:ln w="31750">
            <a:solidFill>
              <a:srgbClr val="328EC5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3510076"/>
      </p:ext>
    </p:extLst>
  </p:cSld>
  <p:clrMapOvr>
    <a:masterClrMapping/>
  </p:clrMapOvr>
  <p:transition spd="med"/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6">
            <a:extLst>
              <a:ext uri="{FF2B5EF4-FFF2-40B4-BE49-F238E27FC236}">
                <a16:creationId xmlns:a16="http://schemas.microsoft.com/office/drawing/2014/main" id="{F31E65F2-18F0-E348-85B6-D614CB249195}"/>
              </a:ext>
            </a:extLst>
          </p:cNvPr>
          <p:cNvSpPr/>
          <p:nvPr/>
        </p:nvSpPr>
        <p:spPr>
          <a:xfrm>
            <a:off x="3472249" y="0"/>
            <a:ext cx="5671751" cy="5143501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664334"/>
      </p:ext>
    </p:extLst>
  </p:cSld>
  <p:clrMapOvr>
    <a:masterClrMapping/>
  </p:clrMapOvr>
  <p:transition spd="med"/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bg>
      <p:bgPr>
        <a:solidFill>
          <a:srgbClr val="328E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386751"/>
      </p:ext>
    </p:extLst>
  </p:cSld>
  <p:clrMapOvr>
    <a:masterClrMapping/>
  </p:clrMapOvr>
  <p:transition spd="med"/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0" y="0"/>
            <a:ext cx="4572000" cy="5143501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196" descr="Shape 196">
            <a:extLst>
              <a:ext uri="{FF2B5EF4-FFF2-40B4-BE49-F238E27FC236}">
                <a16:creationId xmlns:a16="http://schemas.microsoft.com/office/drawing/2014/main" id="{4530111B-CE4A-F442-98D0-AAB34ACF25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-221801" y="0"/>
            <a:ext cx="4793801" cy="599537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97">
            <a:extLst>
              <a:ext uri="{FF2B5EF4-FFF2-40B4-BE49-F238E27FC236}">
                <a16:creationId xmlns:a16="http://schemas.microsoft.com/office/drawing/2014/main" id="{B4DB966D-8F49-4242-A4A1-0067A764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199" y="1047475"/>
            <a:ext cx="3840602" cy="2968201"/>
          </a:xfrm>
          <a:prstGeom prst="rect">
            <a:avLst/>
          </a:prstGeom>
        </p:spPr>
        <p:txBody>
          <a:bodyPr/>
          <a:lstStyle>
            <a:lvl1pPr>
              <a:defRPr sz="500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Shape 198">
            <a:extLst>
              <a:ext uri="{FF2B5EF4-FFF2-40B4-BE49-F238E27FC236}">
                <a16:creationId xmlns:a16="http://schemas.microsoft.com/office/drawing/2014/main" id="{6243DCF3-5FDD-0745-A3E5-59A5AB94C8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124" y="999999"/>
            <a:ext cx="2995201" cy="316950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Shape 199" descr="Shape 199">
            <a:extLst>
              <a:ext uri="{FF2B5EF4-FFF2-40B4-BE49-F238E27FC236}">
                <a16:creationId xmlns:a16="http://schemas.microsoft.com/office/drawing/2014/main" id="{EEEBEDB7-EB0F-9749-AA38-2A4EE6025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0068731"/>
      </p:ext>
    </p:extLst>
  </p:cSld>
  <p:clrMapOvr>
    <a:masterClrMapping/>
  </p:clrMapOvr>
  <p:transition spd="med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63"/>
          <p:cNvSpPr txBox="1">
            <a:spLocks noGrp="1"/>
          </p:cNvSpPr>
          <p:nvPr>
            <p:ph type="title"/>
          </p:nvPr>
        </p:nvSpPr>
        <p:spPr>
          <a:xfrm>
            <a:off x="1666500" y="1612976"/>
            <a:ext cx="5811000" cy="7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997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6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65"/>
          <p:cNvCxnSpPr/>
          <p:nvPr userDrawn="1"/>
        </p:nvCxnSpPr>
        <p:spPr>
          <a:xfrm>
            <a:off x="3596407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66"/>
          <p:cNvCxnSpPr/>
          <p:nvPr userDrawn="1"/>
        </p:nvCxnSpPr>
        <p:spPr>
          <a:xfrm>
            <a:off x="3596407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6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6" name="Shape 168"/>
          <p:cNvSpPr/>
          <p:nvPr userDrawn="1"/>
        </p:nvSpPr>
        <p:spPr>
          <a:xfrm>
            <a:off x="4137600" y="501452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997" b="1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</a:p>
        </p:txBody>
      </p:sp>
      <p:sp>
        <p:nvSpPr>
          <p:cNvPr id="27" name="Shape 169"/>
          <p:cNvSpPr txBox="1">
            <a:spLocks noGrp="1"/>
          </p:cNvSpPr>
          <p:nvPr>
            <p:ph type="body" idx="1"/>
          </p:nvPr>
        </p:nvSpPr>
        <p:spPr>
          <a:xfrm>
            <a:off x="770407" y="2422478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74"/>
          <p:cNvSpPr/>
          <p:nvPr userDrawn="1"/>
        </p:nvSpPr>
        <p:spPr>
          <a:xfrm>
            <a:off x="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8" name="Shape 176"/>
          <p:cNvSpPr txBox="1">
            <a:spLocks noGrp="1"/>
          </p:cNvSpPr>
          <p:nvPr>
            <p:ph type="title"/>
          </p:nvPr>
        </p:nvSpPr>
        <p:spPr>
          <a:xfrm>
            <a:off x="525200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9" name="Shape 177"/>
          <p:cNvSpPr/>
          <p:nvPr userDrawn="1"/>
        </p:nvSpPr>
        <p:spPr>
          <a:xfrm>
            <a:off x="3592182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0" name="Shape 178"/>
          <p:cNvSpPr txBox="1">
            <a:spLocks noGrp="1"/>
          </p:cNvSpPr>
          <p:nvPr>
            <p:ph type="body" idx="1"/>
          </p:nvPr>
        </p:nvSpPr>
        <p:spPr>
          <a:xfrm>
            <a:off x="5365132" y="771401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398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11" name="Shape 17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4"/>
          <p:cNvSpPr/>
          <p:nvPr userDrawn="1"/>
        </p:nvSpPr>
        <p:spPr>
          <a:xfrm>
            <a:off x="435020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5" name="Shape 186"/>
          <p:cNvSpPr txBox="1">
            <a:spLocks noGrp="1"/>
          </p:cNvSpPr>
          <p:nvPr>
            <p:ph type="title"/>
          </p:nvPr>
        </p:nvSpPr>
        <p:spPr>
          <a:xfrm>
            <a:off x="5310889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6" name="Shape 187"/>
          <p:cNvSpPr/>
          <p:nvPr userDrawn="1"/>
        </p:nvSpPr>
        <p:spPr>
          <a:xfrm>
            <a:off x="3150907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7" name="Shape 188"/>
          <p:cNvSpPr txBox="1">
            <a:spLocks noGrp="1"/>
          </p:cNvSpPr>
          <p:nvPr>
            <p:ph type="body" idx="1"/>
          </p:nvPr>
        </p:nvSpPr>
        <p:spPr>
          <a:xfrm>
            <a:off x="677607" y="771401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398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8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"/>
          <p:cNvSpPr/>
          <p:nvPr userDrawn="1"/>
        </p:nvSpPr>
        <p:spPr>
          <a:xfrm>
            <a:off x="0" y="2206329"/>
            <a:ext cx="9144000" cy="2936999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6" name="Shape 69"/>
          <p:cNvSpPr txBox="1">
            <a:spLocks noGrp="1"/>
          </p:cNvSpPr>
          <p:nvPr>
            <p:ph type="title"/>
          </p:nvPr>
        </p:nvSpPr>
        <p:spPr>
          <a:xfrm>
            <a:off x="720000" y="308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797" b="0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meet your team /</a:t>
            </a:r>
          </a:p>
        </p:txBody>
      </p:sp>
      <p:pic>
        <p:nvPicPr>
          <p:cNvPr id="7" name="Shape 70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520895" y="1427376"/>
            <a:ext cx="1544624" cy="15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1" descr="jennifer.png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799691" y="1427375"/>
            <a:ext cx="1544624" cy="15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72"/>
          <p:cNvSpPr txBox="1"/>
          <p:nvPr userDrawn="1"/>
        </p:nvSpPr>
        <p:spPr>
          <a:xfrm>
            <a:off x="1334562" y="3288051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199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sp>
        <p:nvSpPr>
          <p:cNvPr id="10" name="Shape 73"/>
          <p:cNvSpPr txBox="1"/>
          <p:nvPr userDrawn="1"/>
        </p:nvSpPr>
        <p:spPr>
          <a:xfrm>
            <a:off x="3455696" y="3288051"/>
            <a:ext cx="2232599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3F3F3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1199" kern="1200"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1" name="Shape 74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078496" y="1427376"/>
            <a:ext cx="1544624" cy="15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5"/>
          <p:cNvSpPr txBox="1"/>
          <p:nvPr userDrawn="1"/>
        </p:nvSpPr>
        <p:spPr>
          <a:xfrm>
            <a:off x="5892112" y="3288051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1199" kern="1200"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3" name="Shape 76" descr="metis-mini.png"/>
          <p:cNvPicPr preferRelativeResize="0"/>
          <p:nvPr userDrawn="1"/>
        </p:nvPicPr>
        <p:blipFill rotWithShape="1">
          <a:blip r:embed="rId4">
            <a:alphaModFix amt="25000"/>
          </a:blip>
          <a:srcRect/>
          <a:stretch/>
        </p:blipFill>
        <p:spPr>
          <a:xfrm>
            <a:off x="4408787" y="4444076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7108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6713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4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338700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ADADAD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63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</p:sldLayoutIdLst>
  <p:transition spd="med"/>
  <p:hf sldNum="0" hdr="0" ftr="0" dt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bg1"/>
          </a:solidFill>
          <a:uFillTx/>
          <a:latin typeface="+mj-lt"/>
          <a:ea typeface="Avenir Book" panose="02000503020000020003" pitchFamily="2" charset="0"/>
          <a:cs typeface="Arial"/>
          <a:sym typeface="Arial"/>
        </a:defRPr>
      </a:lvl1pPr>
      <a:lvl2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1pPr>
      <a:lvl2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2pPr>
      <a:lvl3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3pPr>
      <a:lvl4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4pPr>
      <a:lvl5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5pPr>
      <a:lvl6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56049" y="1667444"/>
            <a:ext cx="5654905" cy="1807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buSzPct val="25000"/>
            </a:pPr>
            <a:r>
              <a:rPr lang="en-US" sz="5000" b="1" dirty="0">
                <a:solidFill>
                  <a:srgbClr val="EF3969"/>
                </a:solidFill>
                <a:latin typeface="Avenir Book" charset="0"/>
                <a:ea typeface="Avenir Book" charset="0"/>
                <a:cs typeface="Avenir Book" charset="0"/>
                <a:sym typeface="Source Code Pro"/>
              </a:rPr>
              <a:t>CLASSIFICATION ERROR METRICS</a:t>
            </a:r>
            <a:endParaRPr lang="en" sz="5000" b="1" i="0" u="none" strike="noStrike" cap="none" dirty="0">
              <a:solidFill>
                <a:srgbClr val="EF3969"/>
              </a:solidFill>
              <a:latin typeface="Avenir Book" charset="0"/>
              <a:ea typeface="Avenir Book" charset="0"/>
              <a:cs typeface="Avenir Book" charset="0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64605828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E545EB8-942C-4345-AD25-CE06D627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976330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47553" y="1185621"/>
            <a:ext cx="1839206" cy="71884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Predicted</a:t>
            </a:r>
          </a:p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Positive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3952" y="1185621"/>
            <a:ext cx="1927107" cy="71884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Predicted Negative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7553" y="1904470"/>
            <a:ext cx="1839206" cy="718849"/>
          </a:xfrm>
          <a:prstGeom prst="rect">
            <a:avLst/>
          </a:prstGeom>
          <a:solidFill>
            <a:srgbClr val="0070C0">
              <a:alpha val="45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True Positive</a:t>
            </a:r>
          </a:p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(TP)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6759" y="1904470"/>
            <a:ext cx="1844300" cy="718849"/>
          </a:xfrm>
          <a:prstGeom prst="rect">
            <a:avLst/>
          </a:prstGeom>
          <a:solidFill>
            <a:srgbClr val="C00000">
              <a:alpha val="55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False Negative</a:t>
            </a:r>
          </a:p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(FN)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3194" y="1904470"/>
            <a:ext cx="1124359" cy="718849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Actual Positive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7553" y="2623320"/>
            <a:ext cx="1839206" cy="718849"/>
          </a:xfrm>
          <a:prstGeom prst="rect">
            <a:avLst/>
          </a:prstGeom>
          <a:solidFill>
            <a:srgbClr val="C00000">
              <a:alpha val="55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False Positive</a:t>
            </a:r>
          </a:p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(FP)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86759" y="2623320"/>
            <a:ext cx="1844300" cy="718849"/>
          </a:xfrm>
          <a:prstGeom prst="rect">
            <a:avLst/>
          </a:prstGeom>
          <a:solidFill>
            <a:srgbClr val="0070C0">
              <a:alpha val="45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True Negative</a:t>
            </a:r>
          </a:p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(TN)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3194" y="2623320"/>
            <a:ext cx="1124359" cy="718849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Actual Negative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7058" y="3759005"/>
            <a:ext cx="1433996" cy="456345"/>
          </a:xfrm>
          <a:prstGeom prst="rect">
            <a:avLst/>
          </a:prstGeom>
          <a:noFill/>
          <a:ln w="254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Type I Error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36269" y="2035719"/>
            <a:ext cx="1433996" cy="456345"/>
          </a:xfrm>
          <a:prstGeom prst="rect">
            <a:avLst/>
          </a:prstGeom>
          <a:noFill/>
          <a:ln w="254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Type II Error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367547" y="2263892"/>
            <a:ext cx="467424" cy="1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599410" y="3452613"/>
            <a:ext cx="8313" cy="30639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C6B5337-7AC9-C34D-8446-1D898159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032767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26" name="object 4"/>
          <p:cNvSpPr txBox="1"/>
          <p:nvPr/>
        </p:nvSpPr>
        <p:spPr>
          <a:xfrm>
            <a:off x="2495228" y="3873241"/>
            <a:ext cx="131566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3894433" y="3731335"/>
            <a:ext cx="22583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TN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3894433" y="4057907"/>
            <a:ext cx="225839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 + FP + TN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902182" y="4145824"/>
            <a:ext cx="225839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004DD28E-2081-8345-BD04-5111C4AF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Accuracy: Predicting Correctly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684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0B456AB-66CA-AA4F-A7EA-61365BB3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Recall: Identifying</a:t>
            </a:r>
            <a:r>
              <a:rPr lang="en-US" i="1" spc="-26" dirty="0">
                <a:latin typeface="Avenir Book" charset="0"/>
                <a:ea typeface="Avenir Book" charset="0"/>
                <a:cs typeface="Avenir Book" charset="0"/>
              </a:rPr>
              <a:t> All </a:t>
            </a:r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Positive Instances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  <p:sp>
        <p:nvSpPr>
          <p:cNvPr id="37" name="object 4"/>
          <p:cNvSpPr txBox="1"/>
          <p:nvPr/>
        </p:nvSpPr>
        <p:spPr>
          <a:xfrm>
            <a:off x="3064305" y="3841688"/>
            <a:ext cx="135271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20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Recall or Sensitivity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4616798" y="3692033"/>
            <a:ext cx="95048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4616797" y="4057350"/>
            <a:ext cx="950481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624546" y="4091024"/>
            <a:ext cx="9504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bject 4"/>
          <p:cNvSpPr txBox="1"/>
          <p:nvPr/>
        </p:nvSpPr>
        <p:spPr>
          <a:xfrm>
            <a:off x="4349587" y="3841688"/>
            <a:ext cx="18826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71184" y="1837854"/>
            <a:ext cx="3847723" cy="81547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1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FECCCA0-EEAE-1143-93BC-24B7B257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Precision: Identifying</a:t>
            </a:r>
            <a:r>
              <a:rPr lang="en-US" i="1" spc="-26" dirty="0">
                <a:latin typeface="Avenir Book" charset="0"/>
                <a:ea typeface="Avenir Book" charset="0"/>
                <a:cs typeface="Avenir Book" charset="0"/>
              </a:rPr>
              <a:t> Only </a:t>
            </a:r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Positive Instances</a:t>
            </a:r>
            <a:endParaRPr lang="en-US" dirty="0"/>
          </a:p>
        </p:txBody>
      </p:sp>
      <p:sp>
        <p:nvSpPr>
          <p:cNvPr id="29" name="object 4"/>
          <p:cNvSpPr txBox="1"/>
          <p:nvPr/>
        </p:nvSpPr>
        <p:spPr>
          <a:xfrm>
            <a:off x="3066738" y="3807016"/>
            <a:ext cx="125366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4403952" y="3610867"/>
            <a:ext cx="1034027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4403952" y="3991682"/>
            <a:ext cx="103402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FP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411700" y="4025356"/>
            <a:ext cx="1034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80237" y="1846907"/>
            <a:ext cx="1966671" cy="1561538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9402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F8518F4-289F-9948-8CAD-752F636B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Specificity: Avoiding False Alarms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  <p:sp>
        <p:nvSpPr>
          <p:cNvPr id="42" name="object 4"/>
          <p:cNvSpPr txBox="1"/>
          <p:nvPr/>
        </p:nvSpPr>
        <p:spPr>
          <a:xfrm>
            <a:off x="3065999" y="3856746"/>
            <a:ext cx="1388311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Specificity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bject 4"/>
          <p:cNvSpPr txBox="1"/>
          <p:nvPr/>
        </p:nvSpPr>
        <p:spPr>
          <a:xfrm>
            <a:off x="4486759" y="3722589"/>
            <a:ext cx="100738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TN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object 4"/>
          <p:cNvSpPr txBox="1"/>
          <p:nvPr/>
        </p:nvSpPr>
        <p:spPr>
          <a:xfrm>
            <a:off x="4486758" y="4103404"/>
            <a:ext cx="100738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FP + TN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494507" y="4137078"/>
            <a:ext cx="10073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80237" y="2562129"/>
            <a:ext cx="3847723" cy="86442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8873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26" name="object 4"/>
          <p:cNvSpPr txBox="1"/>
          <p:nvPr/>
        </p:nvSpPr>
        <p:spPr>
          <a:xfrm>
            <a:off x="398352" y="3664014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1578888" y="3553104"/>
            <a:ext cx="1847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1578887" y="3848680"/>
            <a:ext cx="18476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 + 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586636" y="3882354"/>
            <a:ext cx="18476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4"/>
          <p:cNvSpPr txBox="1"/>
          <p:nvPr/>
        </p:nvSpPr>
        <p:spPr>
          <a:xfrm>
            <a:off x="398352" y="4275448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1578888" y="4164538"/>
            <a:ext cx="103402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1578888" y="4460114"/>
            <a:ext cx="103402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86636" y="4493788"/>
            <a:ext cx="1034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7D26B76B-01F2-FC4F-9AA4-9CC9F51F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Error 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4606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26" name="object 4"/>
          <p:cNvSpPr txBox="1"/>
          <p:nvPr/>
        </p:nvSpPr>
        <p:spPr>
          <a:xfrm>
            <a:off x="398352" y="3664014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1578888" y="3553104"/>
            <a:ext cx="1847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1578887" y="3848680"/>
            <a:ext cx="18476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 + 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586636" y="3882354"/>
            <a:ext cx="18476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4"/>
          <p:cNvSpPr txBox="1"/>
          <p:nvPr/>
        </p:nvSpPr>
        <p:spPr>
          <a:xfrm>
            <a:off x="398352" y="4275448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1578888" y="4177790"/>
            <a:ext cx="103402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1578888" y="4460114"/>
            <a:ext cx="103402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86636" y="4493788"/>
            <a:ext cx="1034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4"/>
          <p:cNvSpPr txBox="1"/>
          <p:nvPr/>
        </p:nvSpPr>
        <p:spPr>
          <a:xfrm>
            <a:off x="3993340" y="4275448"/>
            <a:ext cx="11480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Specificity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object 4"/>
          <p:cNvSpPr txBox="1"/>
          <p:nvPr/>
        </p:nvSpPr>
        <p:spPr>
          <a:xfrm>
            <a:off x="5163375" y="4172787"/>
            <a:ext cx="10073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5173875" y="4460114"/>
            <a:ext cx="10073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5181624" y="4493788"/>
            <a:ext cx="10073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ject 4"/>
          <p:cNvSpPr txBox="1"/>
          <p:nvPr/>
        </p:nvSpPr>
        <p:spPr>
          <a:xfrm>
            <a:off x="3921422" y="3733200"/>
            <a:ext cx="109699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Recall or Sensitivity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5173876" y="3622290"/>
            <a:ext cx="9238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5173875" y="3917866"/>
            <a:ext cx="9238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+ FN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181624" y="3951540"/>
            <a:ext cx="9238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bject 4"/>
          <p:cNvSpPr txBox="1"/>
          <p:nvPr/>
        </p:nvSpPr>
        <p:spPr>
          <a:xfrm>
            <a:off x="4953159" y="3733200"/>
            <a:ext cx="1882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57BB08-6924-4A49-97AD-4F57B90C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Error Measurements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797391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26" name="object 4"/>
          <p:cNvSpPr txBox="1"/>
          <p:nvPr/>
        </p:nvSpPr>
        <p:spPr>
          <a:xfrm>
            <a:off x="398352" y="3664014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1578888" y="3553104"/>
            <a:ext cx="1847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1578887" y="3848680"/>
            <a:ext cx="18476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 + 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586636" y="3882354"/>
            <a:ext cx="18476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4"/>
          <p:cNvSpPr txBox="1"/>
          <p:nvPr/>
        </p:nvSpPr>
        <p:spPr>
          <a:xfrm>
            <a:off x="398352" y="4262196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1578888" y="4151286"/>
            <a:ext cx="103402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1578888" y="4446862"/>
            <a:ext cx="103402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86636" y="4480536"/>
            <a:ext cx="1034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4"/>
          <p:cNvSpPr txBox="1"/>
          <p:nvPr/>
        </p:nvSpPr>
        <p:spPr>
          <a:xfrm>
            <a:off x="3993340" y="4262196"/>
            <a:ext cx="11480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Specificity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object 4"/>
          <p:cNvSpPr txBox="1"/>
          <p:nvPr/>
        </p:nvSpPr>
        <p:spPr>
          <a:xfrm>
            <a:off x="5173876" y="4151286"/>
            <a:ext cx="10073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5173875" y="4446862"/>
            <a:ext cx="10073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5181624" y="4480536"/>
            <a:ext cx="10073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ject 4"/>
          <p:cNvSpPr txBox="1"/>
          <p:nvPr/>
        </p:nvSpPr>
        <p:spPr>
          <a:xfrm>
            <a:off x="3921422" y="3733200"/>
            <a:ext cx="109699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Recall or Sensitivity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5173876" y="3622290"/>
            <a:ext cx="9238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5173875" y="3917866"/>
            <a:ext cx="9238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+ FN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181624" y="3951540"/>
            <a:ext cx="9238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bject 4"/>
          <p:cNvSpPr txBox="1"/>
          <p:nvPr/>
        </p:nvSpPr>
        <p:spPr>
          <a:xfrm>
            <a:off x="4953159" y="3733200"/>
            <a:ext cx="1882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bject 4"/>
          <p:cNvSpPr txBox="1"/>
          <p:nvPr/>
        </p:nvSpPr>
        <p:spPr>
          <a:xfrm>
            <a:off x="6331059" y="4008523"/>
            <a:ext cx="6741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F1 = 2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bject 4"/>
          <p:cNvSpPr txBox="1"/>
          <p:nvPr/>
        </p:nvSpPr>
        <p:spPr>
          <a:xfrm>
            <a:off x="7005234" y="3861495"/>
            <a:ext cx="16244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* Recall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object 4"/>
          <p:cNvSpPr txBox="1"/>
          <p:nvPr/>
        </p:nvSpPr>
        <p:spPr>
          <a:xfrm>
            <a:off x="6978112" y="4157071"/>
            <a:ext cx="1678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+ Recall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981986" y="4190745"/>
            <a:ext cx="16709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0DA6CA87-FC90-664A-B223-2AF92401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Error 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759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4"/>
          <p:cNvSpPr txBox="1"/>
          <p:nvPr/>
        </p:nvSpPr>
        <p:spPr>
          <a:xfrm>
            <a:off x="398352" y="3664014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1578888" y="3553104"/>
            <a:ext cx="1847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1578887" y="3848680"/>
            <a:ext cx="18476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 + 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586636" y="3882354"/>
            <a:ext cx="18476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4"/>
          <p:cNvSpPr txBox="1"/>
          <p:nvPr/>
        </p:nvSpPr>
        <p:spPr>
          <a:xfrm>
            <a:off x="398352" y="4262196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1578888" y="4151286"/>
            <a:ext cx="103402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1578888" y="4446862"/>
            <a:ext cx="103402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86636" y="4480536"/>
            <a:ext cx="1034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4"/>
          <p:cNvSpPr txBox="1"/>
          <p:nvPr/>
        </p:nvSpPr>
        <p:spPr>
          <a:xfrm>
            <a:off x="3993340" y="4262196"/>
            <a:ext cx="11480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Specificity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object 4"/>
          <p:cNvSpPr txBox="1"/>
          <p:nvPr/>
        </p:nvSpPr>
        <p:spPr>
          <a:xfrm>
            <a:off x="5173876" y="4151286"/>
            <a:ext cx="10073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5173875" y="4446862"/>
            <a:ext cx="10073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5181624" y="4480536"/>
            <a:ext cx="10073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ject 4"/>
          <p:cNvSpPr txBox="1"/>
          <p:nvPr/>
        </p:nvSpPr>
        <p:spPr>
          <a:xfrm>
            <a:off x="3921422" y="3733200"/>
            <a:ext cx="109699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Recall or Sensitivity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5173876" y="3622290"/>
            <a:ext cx="9238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5173875" y="3917866"/>
            <a:ext cx="9238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+ FN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181624" y="3951540"/>
            <a:ext cx="9238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bject 4"/>
          <p:cNvSpPr txBox="1"/>
          <p:nvPr/>
        </p:nvSpPr>
        <p:spPr>
          <a:xfrm>
            <a:off x="4953159" y="3733200"/>
            <a:ext cx="1882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bject 4"/>
          <p:cNvSpPr txBox="1"/>
          <p:nvPr/>
        </p:nvSpPr>
        <p:spPr>
          <a:xfrm>
            <a:off x="6331059" y="4008523"/>
            <a:ext cx="6741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F1 = 2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bject 4"/>
          <p:cNvSpPr txBox="1"/>
          <p:nvPr/>
        </p:nvSpPr>
        <p:spPr>
          <a:xfrm>
            <a:off x="7005234" y="3861495"/>
            <a:ext cx="16244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* Recall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object 4"/>
          <p:cNvSpPr txBox="1"/>
          <p:nvPr/>
        </p:nvSpPr>
        <p:spPr>
          <a:xfrm>
            <a:off x="6978112" y="4157071"/>
            <a:ext cx="1678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+ Recall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981986" y="4190745"/>
            <a:ext cx="16709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0DA6CA87-FC90-664A-B223-2AF92401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Error Measurements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1534F0-D89F-B247-B5A4-810940F2D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87283"/>
              </p:ext>
            </p:extLst>
          </p:nvPr>
        </p:nvGraphicFramePr>
        <p:xfrm>
          <a:off x="311699" y="1354767"/>
          <a:ext cx="7937527" cy="185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849">
                  <a:extLst>
                    <a:ext uri="{9D8B030D-6E8A-4147-A177-3AD203B41FA5}">
                      <a16:colId xmlns:a16="http://schemas.microsoft.com/office/drawing/2014/main" val="1669940466"/>
                    </a:ext>
                  </a:extLst>
                </a:gridCol>
                <a:gridCol w="3288936">
                  <a:extLst>
                    <a:ext uri="{9D8B030D-6E8A-4147-A177-3AD203B41FA5}">
                      <a16:colId xmlns:a16="http://schemas.microsoft.com/office/drawing/2014/main" val="3938589021"/>
                    </a:ext>
                  </a:extLst>
                </a:gridCol>
                <a:gridCol w="2329462">
                  <a:extLst>
                    <a:ext uri="{9D8B030D-6E8A-4147-A177-3AD203B41FA5}">
                      <a16:colId xmlns:a16="http://schemas.microsoft.com/office/drawing/2014/main" val="1053353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8340932"/>
                    </a:ext>
                  </a:extLst>
                </a:gridCol>
              </a:tblGrid>
              <a:tr h="36739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correct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Treat both classes equally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11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correct of those guessed positive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positive instances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3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 (Sensitivity)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correct of those that are positive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positive instances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4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correct of those that are negative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negative instances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6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Balances precision and recall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48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3887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 defTabSz="512063">
              <a:defRPr sz="3359" b="1"/>
            </a:pPr>
            <a:r>
              <a:rPr lang="en-US" dirty="0">
                <a:solidFill>
                  <a:schemeClr val="tx1"/>
                </a:solidFill>
              </a:rPr>
              <a:t>Intro</a:t>
            </a:r>
            <a:endParaRPr dirty="0">
              <a:solidFill>
                <a:schemeClr val="tx1"/>
              </a:solidFill>
            </a:endParaRPr>
          </a:p>
          <a:p>
            <a:pPr defTabSz="512063">
              <a:defRPr sz="3359" b="1"/>
            </a:pPr>
            <a:r>
              <a:rPr lang="en-US" dirty="0">
                <a:solidFill>
                  <a:schemeClr val="tx1"/>
                </a:solidFill>
              </a:rPr>
              <a:t>Metrics ● Plots ● Multi-class</a:t>
            </a:r>
            <a:endParaRPr dirty="0">
              <a:solidFill>
                <a:schemeClr val="tx1"/>
              </a:solidFill>
            </a:endParaRPr>
          </a:p>
          <a:p>
            <a:pPr algn="ctr" defTabSz="512063">
              <a:defRPr sz="3359" b="1"/>
            </a:pPr>
            <a:r>
              <a:rPr dirty="0">
                <a:solidFill>
                  <a:schemeClr val="tx1"/>
                </a:solidFill>
              </a:rPr>
              <a:t>Recap</a:t>
            </a:r>
          </a:p>
        </p:txBody>
      </p:sp>
      <p:pic>
        <p:nvPicPr>
          <p:cNvPr id="118" name="Shape 66" descr="Shape 6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C4F9FE-82C0-4442-B60F-1B6DA4E1BB5B}"/>
              </a:ext>
            </a:extLst>
          </p:cNvPr>
          <p:cNvSpPr txBox="1"/>
          <p:nvPr/>
        </p:nvSpPr>
        <p:spPr>
          <a:xfrm>
            <a:off x="2001795" y="3484605"/>
            <a:ext cx="92394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rtlCol="0">
            <a:sp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7018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CBB0-0F7D-824C-A9DE-2BCF7F72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421087128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52053" y="1131408"/>
            <a:ext cx="2876550" cy="2552700"/>
          </a:xfrm>
          <a:custGeom>
            <a:avLst/>
            <a:gdLst>
              <a:gd name="connsiteX0" fmla="*/ 0 w 3835400"/>
              <a:gd name="connsiteY0" fmla="*/ 0 h 3403600"/>
              <a:gd name="connsiteX1" fmla="*/ 0 w 3835400"/>
              <a:gd name="connsiteY1" fmla="*/ 3403600 h 3403600"/>
              <a:gd name="connsiteX2" fmla="*/ 3835400 w 3835400"/>
              <a:gd name="connsiteY2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n w="9525"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059197" y="1126646"/>
            <a:ext cx="2878931" cy="2550319"/>
          </a:xfrm>
          <a:custGeom>
            <a:avLst/>
            <a:gdLst>
              <a:gd name="connsiteX0" fmla="*/ 0 w 3838575"/>
              <a:gd name="connsiteY0" fmla="*/ 3400425 h 3400425"/>
              <a:gd name="connsiteX1" fmla="*/ 3838575 w 3838575"/>
              <a:gd name="connsiteY1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575" h="3400425">
                <a:moveTo>
                  <a:pt x="0" y="3400425"/>
                </a:moveTo>
                <a:lnTo>
                  <a:pt x="3838575" y="0"/>
                </a:lnTo>
              </a:path>
            </a:pathLst>
          </a:custGeom>
          <a:ln w="1905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5447528" y="2938480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3285191" y="1967293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7776" y="30817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776" y="2569148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7776" y="205825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7776" y="154747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0.8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7776" y="10343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7004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90851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8117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0.6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2882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9856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021693" y="113140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21693" y="138757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1693" y="164373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21693" y="189989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1693" y="215606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1693" y="241222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21693" y="266838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21693" y="292455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21693" y="318071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21693" y="3436879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333183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361955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>
            <a:off x="390727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419499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48270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477042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505814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34586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5633587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5921304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18267" y="1060883"/>
            <a:ext cx="2980469" cy="263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88" name="Diamond 87"/>
          <p:cNvSpPr/>
          <p:nvPr/>
        </p:nvSpPr>
        <p:spPr>
          <a:xfrm>
            <a:off x="4445979" y="2372557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9" name="Diamond 88"/>
          <p:cNvSpPr/>
          <p:nvPr/>
        </p:nvSpPr>
        <p:spPr>
          <a:xfrm>
            <a:off x="4732309" y="2978997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0" name="Diamond 89"/>
          <p:cNvSpPr/>
          <p:nvPr/>
        </p:nvSpPr>
        <p:spPr>
          <a:xfrm>
            <a:off x="4329468" y="3283957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5412782" y="2104703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2" name="Diamond 91"/>
          <p:cNvSpPr/>
          <p:nvPr/>
        </p:nvSpPr>
        <p:spPr>
          <a:xfrm>
            <a:off x="3730204" y="2992356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3" name="Diamond 92"/>
          <p:cNvSpPr/>
          <p:nvPr/>
        </p:nvSpPr>
        <p:spPr>
          <a:xfrm>
            <a:off x="5412782" y="1498631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4" name="Diamond 93"/>
          <p:cNvSpPr/>
          <p:nvPr/>
        </p:nvSpPr>
        <p:spPr>
          <a:xfrm>
            <a:off x="3293914" y="234955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5" name="Diamond 94"/>
          <p:cNvSpPr/>
          <p:nvPr/>
        </p:nvSpPr>
        <p:spPr>
          <a:xfrm>
            <a:off x="4037754" y="229154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6" name="Diamond 95"/>
          <p:cNvSpPr/>
          <p:nvPr/>
        </p:nvSpPr>
        <p:spPr>
          <a:xfrm>
            <a:off x="4594379" y="1548037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7" name="Diamond 96"/>
          <p:cNvSpPr/>
          <p:nvPr/>
        </p:nvSpPr>
        <p:spPr>
          <a:xfrm>
            <a:off x="4026556" y="1266896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8" name="object 3"/>
          <p:cNvSpPr txBox="1"/>
          <p:nvPr/>
        </p:nvSpPr>
        <p:spPr>
          <a:xfrm>
            <a:off x="1342755" y="4364780"/>
            <a:ext cx="65266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Evaluation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o</a:t>
            </a:r>
            <a:r>
              <a:rPr sz="225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 </a:t>
            </a:r>
            <a:r>
              <a:rPr lang="en-US" sz="225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model </a:t>
            </a:r>
            <a:r>
              <a:rPr lang="en-US" sz="225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at </a:t>
            </a:r>
            <a:r>
              <a:rPr sz="2250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all</a:t>
            </a:r>
            <a:r>
              <a:rPr sz="2250" spc="-4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possibl</a:t>
            </a:r>
            <a:r>
              <a:rPr sz="225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th</a:t>
            </a:r>
            <a:r>
              <a:rPr sz="225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sholds</a:t>
            </a:r>
            <a:endParaRPr lang="en-US" sz="225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9" name="Diamond 98"/>
          <p:cNvSpPr/>
          <p:nvPr/>
        </p:nvSpPr>
        <p:spPr>
          <a:xfrm>
            <a:off x="3052053" y="1098303"/>
            <a:ext cx="106194" cy="120675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20142" y="3926148"/>
            <a:ext cx="234038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False Positive Rate (1 – Specificity)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1539821" y="2241042"/>
            <a:ext cx="20374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True Positive Rate (Sensitivity)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CD9F9-A854-7944-A859-30137139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8204979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Receiver Operating Characteristic (ROC)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895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52053" y="1131408"/>
            <a:ext cx="2876550" cy="2552700"/>
          </a:xfrm>
          <a:custGeom>
            <a:avLst/>
            <a:gdLst>
              <a:gd name="connsiteX0" fmla="*/ 0 w 3835400"/>
              <a:gd name="connsiteY0" fmla="*/ 0 h 3403600"/>
              <a:gd name="connsiteX1" fmla="*/ 0 w 3835400"/>
              <a:gd name="connsiteY1" fmla="*/ 3403600 h 3403600"/>
              <a:gd name="connsiteX2" fmla="*/ 3835400 w 3835400"/>
              <a:gd name="connsiteY2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n w="9525"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059197" y="1126646"/>
            <a:ext cx="2878931" cy="2550319"/>
          </a:xfrm>
          <a:custGeom>
            <a:avLst/>
            <a:gdLst>
              <a:gd name="connsiteX0" fmla="*/ 0 w 3838575"/>
              <a:gd name="connsiteY0" fmla="*/ 3400425 h 3400425"/>
              <a:gd name="connsiteX1" fmla="*/ 3838575 w 3838575"/>
              <a:gd name="connsiteY1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575" h="3400425">
                <a:moveTo>
                  <a:pt x="0" y="3400425"/>
                </a:moveTo>
                <a:lnTo>
                  <a:pt x="3838575" y="0"/>
                </a:lnTo>
              </a:path>
            </a:pathLst>
          </a:custGeom>
          <a:ln w="1905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5447528" y="2938480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3285191" y="1967293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94379" y="2324376"/>
            <a:ext cx="57387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11893"/>
                </a:solidFill>
                <a:latin typeface="Avenir Book" charset="0"/>
                <a:ea typeface="Avenir Book" charset="0"/>
                <a:cs typeface="Avenir Book" charset="0"/>
              </a:rPr>
              <a:t>Random</a:t>
            </a:r>
          </a:p>
          <a:p>
            <a:pPr algn="ctr"/>
            <a:r>
              <a:rPr lang="en-US" sz="1200" dirty="0">
                <a:solidFill>
                  <a:srgbClr val="011893"/>
                </a:solidFill>
                <a:latin typeface="Avenir Book" charset="0"/>
                <a:ea typeface="Avenir Book" charset="0"/>
                <a:cs typeface="Avenir Book" charset="0"/>
              </a:rPr>
              <a:t>Guess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88699" y="3243981"/>
            <a:ext cx="43922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Worse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58301" y="1755347"/>
            <a:ext cx="4199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Better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17776" y="30817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776" y="2569148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7776" y="205825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7776" y="154747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0.8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7776" y="10343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7004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90851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8117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0.6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2882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9856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021693" y="113140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21693" y="138757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1693" y="164373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21693" y="189989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1693" y="215606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1693" y="241222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21693" y="266838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21693" y="292455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21693" y="318071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21693" y="3436879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333183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361955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>
            <a:off x="390727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419499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48270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477042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505814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34586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5633587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5921304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18267" y="1060883"/>
            <a:ext cx="2980469" cy="263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88" name="Diamond 87"/>
          <p:cNvSpPr/>
          <p:nvPr/>
        </p:nvSpPr>
        <p:spPr>
          <a:xfrm>
            <a:off x="4445979" y="2372557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9" name="Diamond 88"/>
          <p:cNvSpPr/>
          <p:nvPr/>
        </p:nvSpPr>
        <p:spPr>
          <a:xfrm>
            <a:off x="4732309" y="2978997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0" name="Diamond 89"/>
          <p:cNvSpPr/>
          <p:nvPr/>
        </p:nvSpPr>
        <p:spPr>
          <a:xfrm>
            <a:off x="4329468" y="3283957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5412782" y="2104703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2" name="Diamond 91"/>
          <p:cNvSpPr/>
          <p:nvPr/>
        </p:nvSpPr>
        <p:spPr>
          <a:xfrm>
            <a:off x="3730204" y="2992356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3" name="Diamond 92"/>
          <p:cNvSpPr/>
          <p:nvPr/>
        </p:nvSpPr>
        <p:spPr>
          <a:xfrm>
            <a:off x="5412782" y="1498631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4" name="Diamond 93"/>
          <p:cNvSpPr/>
          <p:nvPr/>
        </p:nvSpPr>
        <p:spPr>
          <a:xfrm>
            <a:off x="3293914" y="234955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5" name="Diamond 94"/>
          <p:cNvSpPr/>
          <p:nvPr/>
        </p:nvSpPr>
        <p:spPr>
          <a:xfrm>
            <a:off x="4037754" y="229154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6" name="Diamond 95"/>
          <p:cNvSpPr/>
          <p:nvPr/>
        </p:nvSpPr>
        <p:spPr>
          <a:xfrm>
            <a:off x="4594379" y="1548037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7" name="Diamond 96"/>
          <p:cNvSpPr/>
          <p:nvPr/>
        </p:nvSpPr>
        <p:spPr>
          <a:xfrm>
            <a:off x="4026556" y="1266896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8" name="object 3"/>
          <p:cNvSpPr txBox="1"/>
          <p:nvPr/>
        </p:nvSpPr>
        <p:spPr>
          <a:xfrm>
            <a:off x="1342755" y="4364780"/>
            <a:ext cx="65266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Evaluation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o</a:t>
            </a:r>
            <a:r>
              <a:rPr sz="225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 </a:t>
            </a:r>
            <a:r>
              <a:rPr lang="en-US" sz="225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model </a:t>
            </a:r>
            <a:r>
              <a:rPr lang="en-US" sz="225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at </a:t>
            </a:r>
            <a:r>
              <a:rPr sz="2250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all</a:t>
            </a:r>
            <a:r>
              <a:rPr sz="2250" spc="-4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possibl</a:t>
            </a:r>
            <a:r>
              <a:rPr sz="225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th</a:t>
            </a:r>
            <a:r>
              <a:rPr sz="225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sholds</a:t>
            </a:r>
            <a:endParaRPr lang="en-US" sz="225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9" name="Diamond 98"/>
          <p:cNvSpPr/>
          <p:nvPr/>
        </p:nvSpPr>
        <p:spPr>
          <a:xfrm>
            <a:off x="3052053" y="1098303"/>
            <a:ext cx="106194" cy="120675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77765" y="1174563"/>
            <a:ext cx="4792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Avenir Book" charset="0"/>
                <a:ea typeface="Avenir Book" charset="0"/>
                <a:cs typeface="Avenir Book" charset="0"/>
              </a:rPr>
              <a:t>Perfect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latin typeface="Avenir Book" charset="0"/>
                <a:ea typeface="Avenir Book" charset="0"/>
                <a:cs typeface="Avenir Book" charset="0"/>
              </a:rPr>
              <a:t>Model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20142" y="3926148"/>
            <a:ext cx="234038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False Positive Rate (1 – Specificity)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1539821" y="2241042"/>
            <a:ext cx="20374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True Positive Rate (Sensitivity)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CD9F9-A854-7944-A859-30137139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8204979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Receiver Operating Characteristic (ROC)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44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42755" y="4364780"/>
            <a:ext cx="65266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Measures total area under ROC curve</a:t>
            </a:r>
            <a:endParaRPr lang="en-US" sz="225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052053" y="1131408"/>
            <a:ext cx="2876550" cy="2552700"/>
          </a:xfrm>
          <a:custGeom>
            <a:avLst/>
            <a:gdLst>
              <a:gd name="connsiteX0" fmla="*/ 0 w 3835400"/>
              <a:gd name="connsiteY0" fmla="*/ 0 h 3403600"/>
              <a:gd name="connsiteX1" fmla="*/ 0 w 3835400"/>
              <a:gd name="connsiteY1" fmla="*/ 3403600 h 3403600"/>
              <a:gd name="connsiteX2" fmla="*/ 3835400 w 3835400"/>
              <a:gd name="connsiteY2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n w="9525"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0142" y="3926148"/>
            <a:ext cx="234038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False Positive Rate (1 – Specificity)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1539821" y="2241042"/>
            <a:ext cx="20374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True Positive Rate (Sensitivity)</a:t>
            </a:r>
          </a:p>
        </p:txBody>
      </p:sp>
      <p:sp>
        <p:nvSpPr>
          <p:cNvPr id="7" name="Freeform 6"/>
          <p:cNvSpPr/>
          <p:nvPr/>
        </p:nvSpPr>
        <p:spPr>
          <a:xfrm>
            <a:off x="3059197" y="1126646"/>
            <a:ext cx="2878931" cy="2550319"/>
          </a:xfrm>
          <a:custGeom>
            <a:avLst/>
            <a:gdLst>
              <a:gd name="connsiteX0" fmla="*/ 0 w 3838575"/>
              <a:gd name="connsiteY0" fmla="*/ 3400425 h 3400425"/>
              <a:gd name="connsiteX1" fmla="*/ 3838575 w 3838575"/>
              <a:gd name="connsiteY1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575" h="3400425">
                <a:moveTo>
                  <a:pt x="0" y="3400425"/>
                </a:moveTo>
                <a:lnTo>
                  <a:pt x="3838575" y="0"/>
                </a:lnTo>
              </a:path>
            </a:pathLst>
          </a:custGeom>
          <a:ln w="1905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052053" y="1126646"/>
            <a:ext cx="2886075" cy="2550319"/>
          </a:xfrm>
          <a:custGeom>
            <a:avLst/>
            <a:gdLst>
              <a:gd name="connsiteX0" fmla="*/ 0 w 3848100"/>
              <a:gd name="connsiteY0" fmla="*/ 3400425 h 3400425"/>
              <a:gd name="connsiteX1" fmla="*/ 781050 w 3848100"/>
              <a:gd name="connsiteY1" fmla="*/ 1866900 h 3400425"/>
              <a:gd name="connsiteX2" fmla="*/ 1162050 w 3848100"/>
              <a:gd name="connsiteY2" fmla="*/ 1181100 h 3400425"/>
              <a:gd name="connsiteX3" fmla="*/ 1533525 w 3848100"/>
              <a:gd name="connsiteY3" fmla="*/ 685800 h 3400425"/>
              <a:gd name="connsiteX4" fmla="*/ 1943100 w 3848100"/>
              <a:gd name="connsiteY4" fmla="*/ 438150 h 3400425"/>
              <a:gd name="connsiteX5" fmla="*/ 3086100 w 3848100"/>
              <a:gd name="connsiteY5" fmla="*/ 142875 h 3400425"/>
              <a:gd name="connsiteX6" fmla="*/ 3476625 w 3848100"/>
              <a:gd name="connsiteY6" fmla="*/ 66675 h 3400425"/>
              <a:gd name="connsiteX7" fmla="*/ 3848100 w 3848100"/>
              <a:gd name="connsiteY7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8100" h="3400425">
                <a:moveTo>
                  <a:pt x="0" y="3400425"/>
                </a:moveTo>
                <a:lnTo>
                  <a:pt x="781050" y="1866900"/>
                </a:lnTo>
                <a:lnTo>
                  <a:pt x="1162050" y="1181100"/>
                </a:lnTo>
                <a:lnTo>
                  <a:pt x="1533525" y="685800"/>
                </a:lnTo>
                <a:lnTo>
                  <a:pt x="1943100" y="438150"/>
                </a:lnTo>
                <a:lnTo>
                  <a:pt x="3086100" y="142875"/>
                </a:lnTo>
                <a:lnTo>
                  <a:pt x="3476625" y="66675"/>
                </a:lnTo>
                <a:lnTo>
                  <a:pt x="3848100" y="0"/>
                </a:lnTo>
              </a:path>
            </a:pathLst>
          </a:custGeom>
          <a:solidFill>
            <a:srgbClr val="FFFFFF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052053" y="1126646"/>
            <a:ext cx="2886075" cy="2550319"/>
          </a:xfrm>
          <a:custGeom>
            <a:avLst/>
            <a:gdLst>
              <a:gd name="connsiteX0" fmla="*/ 0 w 3848100"/>
              <a:gd name="connsiteY0" fmla="*/ 3400425 h 3400425"/>
              <a:gd name="connsiteX1" fmla="*/ 390525 w 3848100"/>
              <a:gd name="connsiteY1" fmla="*/ 1190625 h 3400425"/>
              <a:gd name="connsiteX2" fmla="*/ 771525 w 3848100"/>
              <a:gd name="connsiteY2" fmla="*/ 676275 h 3400425"/>
              <a:gd name="connsiteX3" fmla="*/ 1152525 w 3848100"/>
              <a:gd name="connsiteY3" fmla="*/ 333375 h 3400425"/>
              <a:gd name="connsiteX4" fmla="*/ 1543050 w 3848100"/>
              <a:gd name="connsiteY4" fmla="*/ 180975 h 3400425"/>
              <a:gd name="connsiteX5" fmla="*/ 1924050 w 3848100"/>
              <a:gd name="connsiteY5" fmla="*/ 104775 h 3400425"/>
              <a:gd name="connsiteX6" fmla="*/ 2314575 w 3848100"/>
              <a:gd name="connsiteY6" fmla="*/ 66675 h 3400425"/>
              <a:gd name="connsiteX7" fmla="*/ 2695575 w 3848100"/>
              <a:gd name="connsiteY7" fmla="*/ 28575 h 3400425"/>
              <a:gd name="connsiteX8" fmla="*/ 3086100 w 3848100"/>
              <a:gd name="connsiteY8" fmla="*/ 0 h 3400425"/>
              <a:gd name="connsiteX9" fmla="*/ 3467100 w 3848100"/>
              <a:gd name="connsiteY9" fmla="*/ 0 h 3400425"/>
              <a:gd name="connsiteX10" fmla="*/ 3848100 w 3848100"/>
              <a:gd name="connsiteY10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8100" h="3400425">
                <a:moveTo>
                  <a:pt x="0" y="3400425"/>
                </a:moveTo>
                <a:lnTo>
                  <a:pt x="390525" y="1190625"/>
                </a:lnTo>
                <a:lnTo>
                  <a:pt x="771525" y="676275"/>
                </a:lnTo>
                <a:lnTo>
                  <a:pt x="1152525" y="333375"/>
                </a:lnTo>
                <a:lnTo>
                  <a:pt x="1543050" y="180975"/>
                </a:lnTo>
                <a:lnTo>
                  <a:pt x="1924050" y="104775"/>
                </a:lnTo>
                <a:lnTo>
                  <a:pt x="2314575" y="66675"/>
                </a:lnTo>
                <a:lnTo>
                  <a:pt x="2695575" y="28575"/>
                </a:lnTo>
                <a:lnTo>
                  <a:pt x="3086100" y="0"/>
                </a:lnTo>
                <a:lnTo>
                  <a:pt x="3467100" y="0"/>
                </a:lnTo>
                <a:lnTo>
                  <a:pt x="3848100" y="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3289050" y="3392448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3576586" y="3140631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3867795" y="2883456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4158670" y="2628067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4445979" y="2372557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4731728" y="2117168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5017478" y="1852480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5306799" y="1597090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5597906" y="1338129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5910824" y="1088272"/>
            <a:ext cx="68456" cy="77791"/>
          </a:xfrm>
          <a:prstGeom prst="diamond">
            <a:avLst/>
          </a:prstGeom>
          <a:solidFill>
            <a:srgbClr val="011893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5574463" y="1140064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5282584" y="1190071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4995046" y="1271334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4705722" y="1342469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4420750" y="1429511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4135226" y="1606913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Diamond 25"/>
          <p:cNvSpPr/>
          <p:nvPr/>
        </p:nvSpPr>
        <p:spPr>
          <a:xfrm>
            <a:off x="3842566" y="1988813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3557173" y="2502962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3262084" y="3083392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3285191" y="1967293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3577114" y="1579551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3862101" y="1324757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Diamond 31"/>
          <p:cNvSpPr/>
          <p:nvPr/>
        </p:nvSpPr>
        <p:spPr>
          <a:xfrm>
            <a:off x="4154762" y="1210457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4443657" y="115091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4725256" y="1124133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Diamond 34"/>
          <p:cNvSpPr/>
          <p:nvPr/>
        </p:nvSpPr>
        <p:spPr>
          <a:xfrm>
            <a:off x="5014581" y="1093775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5302118" y="1072346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Diamond 36"/>
          <p:cNvSpPr/>
          <p:nvPr/>
        </p:nvSpPr>
        <p:spPr>
          <a:xfrm>
            <a:off x="5593998" y="1072346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92157" y="2569148"/>
            <a:ext cx="58028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11893"/>
                </a:solidFill>
                <a:latin typeface="Avenir Book" charset="0"/>
                <a:ea typeface="Avenir Book" charset="0"/>
                <a:cs typeface="Avenir Book" charset="0"/>
              </a:rPr>
              <a:t>AUC 0.5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73476" y="1609060"/>
            <a:ext cx="66524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AUC 0.75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40662" y="1291375"/>
            <a:ext cx="58028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AUC 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17776" y="30817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776" y="2569148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7776" y="205825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7776" y="154747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0.8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7776" y="10343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7004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90851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8117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0.6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2882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9856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021693" y="113140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21693" y="138757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1693" y="164373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21693" y="189989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1693" y="215606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1693" y="241222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21693" y="266838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21693" y="292455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21693" y="318071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21693" y="3436879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333183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361955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>
            <a:off x="390727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419499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48270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477042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505814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34586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5633587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5921304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18267" y="1060883"/>
            <a:ext cx="2980469" cy="263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2B2933C7-DC8D-B943-9761-FAFCDBD9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3992352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Area Under Curve (AUC)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0042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52053" y="1171162"/>
            <a:ext cx="2876550" cy="2552700"/>
          </a:xfrm>
          <a:custGeom>
            <a:avLst/>
            <a:gdLst>
              <a:gd name="connsiteX0" fmla="*/ 0 w 3835400"/>
              <a:gd name="connsiteY0" fmla="*/ 0 h 3403600"/>
              <a:gd name="connsiteX1" fmla="*/ 0 w 3835400"/>
              <a:gd name="connsiteY1" fmla="*/ 3403600 h 3403600"/>
              <a:gd name="connsiteX2" fmla="*/ 3835400 w 3835400"/>
              <a:gd name="connsiteY2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n w="9525"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8357" y="3965902"/>
            <a:ext cx="4039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Recall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2251555" y="2280796"/>
            <a:ext cx="61395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Precision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17776" y="312146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776" y="260890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7776" y="2098004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7776" y="1587224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0.8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7776" y="107406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7004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90851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8117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0.6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2882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9856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021693" y="1171162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21693" y="142732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1693" y="1683489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21693" y="1939652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1693" y="219581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1693" y="245197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21693" y="2708142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21693" y="296430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21693" y="322046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21693" y="3476633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3331831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3619551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>
            <a:off x="3907270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4194990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482709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4770429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5058148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345868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5633587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5921304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18267" y="1100637"/>
            <a:ext cx="2980469" cy="263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3153747" y="1187419"/>
            <a:ext cx="2799184" cy="2533262"/>
          </a:xfrm>
          <a:custGeom>
            <a:avLst/>
            <a:gdLst>
              <a:gd name="connsiteX0" fmla="*/ 0 w 2799184"/>
              <a:gd name="connsiteY0" fmla="*/ 0 h 2533262"/>
              <a:gd name="connsiteX1" fmla="*/ 32657 w 2799184"/>
              <a:gd name="connsiteY1" fmla="*/ 125964 h 2533262"/>
              <a:gd name="connsiteX2" fmla="*/ 32657 w 2799184"/>
              <a:gd name="connsiteY2" fmla="*/ 746449 h 2533262"/>
              <a:gd name="connsiteX3" fmla="*/ 116633 w 2799184"/>
              <a:gd name="connsiteY3" fmla="*/ 807098 h 2533262"/>
              <a:gd name="connsiteX4" fmla="*/ 135294 w 2799184"/>
              <a:gd name="connsiteY4" fmla="*/ 788437 h 2533262"/>
              <a:gd name="connsiteX5" fmla="*/ 195943 w 2799184"/>
              <a:gd name="connsiteY5" fmla="*/ 844421 h 2533262"/>
              <a:gd name="connsiteX6" fmla="*/ 265922 w 2799184"/>
              <a:gd name="connsiteY6" fmla="*/ 797768 h 2533262"/>
              <a:gd name="connsiteX7" fmla="*/ 298580 w 2799184"/>
              <a:gd name="connsiteY7" fmla="*/ 853751 h 2533262"/>
              <a:gd name="connsiteX8" fmla="*/ 419877 w 2799184"/>
              <a:gd name="connsiteY8" fmla="*/ 891074 h 2533262"/>
              <a:gd name="connsiteX9" fmla="*/ 429208 w 2799184"/>
              <a:gd name="connsiteY9" fmla="*/ 947057 h 2533262"/>
              <a:gd name="connsiteX10" fmla="*/ 569167 w 2799184"/>
              <a:gd name="connsiteY10" fmla="*/ 928396 h 2533262"/>
              <a:gd name="connsiteX11" fmla="*/ 657808 w 2799184"/>
              <a:gd name="connsiteY11" fmla="*/ 993711 h 2533262"/>
              <a:gd name="connsiteX12" fmla="*/ 676469 w 2799184"/>
              <a:gd name="connsiteY12" fmla="*/ 1059025 h 2533262"/>
              <a:gd name="connsiteX13" fmla="*/ 737118 w 2799184"/>
              <a:gd name="connsiteY13" fmla="*/ 1161662 h 2533262"/>
              <a:gd name="connsiteX14" fmla="*/ 788437 w 2799184"/>
              <a:gd name="connsiteY14" fmla="*/ 1264298 h 2533262"/>
              <a:gd name="connsiteX15" fmla="*/ 830424 w 2799184"/>
              <a:gd name="connsiteY15" fmla="*/ 1413588 h 2533262"/>
              <a:gd name="connsiteX16" fmla="*/ 914400 w 2799184"/>
              <a:gd name="connsiteY16" fmla="*/ 1483568 h 2533262"/>
              <a:gd name="connsiteX17" fmla="*/ 1068355 w 2799184"/>
              <a:gd name="connsiteY17" fmla="*/ 1544217 h 2533262"/>
              <a:gd name="connsiteX18" fmla="*/ 1189653 w 2799184"/>
              <a:gd name="connsiteY18" fmla="*/ 1600200 h 2533262"/>
              <a:gd name="connsiteX19" fmla="*/ 1254967 w 2799184"/>
              <a:gd name="connsiteY19" fmla="*/ 1609531 h 2533262"/>
              <a:gd name="connsiteX20" fmla="*/ 1324947 w 2799184"/>
              <a:gd name="connsiteY20" fmla="*/ 1595535 h 2533262"/>
              <a:gd name="connsiteX21" fmla="*/ 1413588 w 2799184"/>
              <a:gd name="connsiteY21" fmla="*/ 1716833 h 2533262"/>
              <a:gd name="connsiteX22" fmla="*/ 1506894 w 2799184"/>
              <a:gd name="connsiteY22" fmla="*/ 1777482 h 2533262"/>
              <a:gd name="connsiteX23" fmla="*/ 1637522 w 2799184"/>
              <a:gd name="connsiteY23" fmla="*/ 1889449 h 2533262"/>
              <a:gd name="connsiteX24" fmla="*/ 1740159 w 2799184"/>
              <a:gd name="connsiteY24" fmla="*/ 1908111 h 2533262"/>
              <a:gd name="connsiteX25" fmla="*/ 1814804 w 2799184"/>
              <a:gd name="connsiteY25" fmla="*/ 1982755 h 2533262"/>
              <a:gd name="connsiteX26" fmla="*/ 1880118 w 2799184"/>
              <a:gd name="connsiteY26" fmla="*/ 2071396 h 2533262"/>
              <a:gd name="connsiteX27" fmla="*/ 1964094 w 2799184"/>
              <a:gd name="connsiteY27" fmla="*/ 2122715 h 2533262"/>
              <a:gd name="connsiteX28" fmla="*/ 2010747 w 2799184"/>
              <a:gd name="connsiteY28" fmla="*/ 2192694 h 2533262"/>
              <a:gd name="connsiteX29" fmla="*/ 2192694 w 2799184"/>
              <a:gd name="connsiteY29" fmla="*/ 2313992 h 2533262"/>
              <a:gd name="connsiteX30" fmla="*/ 2360645 w 2799184"/>
              <a:gd name="connsiteY30" fmla="*/ 2374641 h 2533262"/>
              <a:gd name="connsiteX31" fmla="*/ 2533261 w 2799184"/>
              <a:gd name="connsiteY31" fmla="*/ 2439955 h 2533262"/>
              <a:gd name="connsiteX32" fmla="*/ 2687216 w 2799184"/>
              <a:gd name="connsiteY32" fmla="*/ 2481943 h 2533262"/>
              <a:gd name="connsiteX33" fmla="*/ 2799184 w 2799184"/>
              <a:gd name="connsiteY33" fmla="*/ 2533262 h 2533262"/>
              <a:gd name="connsiteX34" fmla="*/ 2799184 w 2799184"/>
              <a:gd name="connsiteY34" fmla="*/ 2533262 h 253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99184" h="2533262">
                <a:moveTo>
                  <a:pt x="0" y="0"/>
                </a:moveTo>
                <a:lnTo>
                  <a:pt x="32657" y="125964"/>
                </a:lnTo>
                <a:lnTo>
                  <a:pt x="32657" y="746449"/>
                </a:lnTo>
                <a:lnTo>
                  <a:pt x="116633" y="807098"/>
                </a:lnTo>
                <a:lnTo>
                  <a:pt x="135294" y="788437"/>
                </a:lnTo>
                <a:lnTo>
                  <a:pt x="195943" y="844421"/>
                </a:lnTo>
                <a:lnTo>
                  <a:pt x="265922" y="797768"/>
                </a:lnTo>
                <a:lnTo>
                  <a:pt x="298580" y="853751"/>
                </a:lnTo>
                <a:lnTo>
                  <a:pt x="419877" y="891074"/>
                </a:lnTo>
                <a:lnTo>
                  <a:pt x="429208" y="947057"/>
                </a:lnTo>
                <a:lnTo>
                  <a:pt x="569167" y="928396"/>
                </a:lnTo>
                <a:lnTo>
                  <a:pt x="657808" y="993711"/>
                </a:lnTo>
                <a:lnTo>
                  <a:pt x="676469" y="1059025"/>
                </a:lnTo>
                <a:lnTo>
                  <a:pt x="737118" y="1161662"/>
                </a:lnTo>
                <a:lnTo>
                  <a:pt x="788437" y="1264298"/>
                </a:lnTo>
                <a:lnTo>
                  <a:pt x="830424" y="1413588"/>
                </a:lnTo>
                <a:lnTo>
                  <a:pt x="914400" y="1483568"/>
                </a:lnTo>
                <a:lnTo>
                  <a:pt x="1068355" y="1544217"/>
                </a:lnTo>
                <a:lnTo>
                  <a:pt x="1189653" y="1600200"/>
                </a:lnTo>
                <a:lnTo>
                  <a:pt x="1254967" y="1609531"/>
                </a:lnTo>
                <a:lnTo>
                  <a:pt x="1324947" y="1595535"/>
                </a:lnTo>
                <a:lnTo>
                  <a:pt x="1413588" y="1716833"/>
                </a:lnTo>
                <a:lnTo>
                  <a:pt x="1506894" y="1777482"/>
                </a:lnTo>
                <a:lnTo>
                  <a:pt x="1637522" y="1889449"/>
                </a:lnTo>
                <a:lnTo>
                  <a:pt x="1740159" y="1908111"/>
                </a:lnTo>
                <a:lnTo>
                  <a:pt x="1814804" y="1982755"/>
                </a:lnTo>
                <a:lnTo>
                  <a:pt x="1880118" y="2071396"/>
                </a:lnTo>
                <a:lnTo>
                  <a:pt x="1964094" y="2122715"/>
                </a:lnTo>
                <a:lnTo>
                  <a:pt x="2010747" y="2192694"/>
                </a:lnTo>
                <a:lnTo>
                  <a:pt x="2192694" y="2313992"/>
                </a:lnTo>
                <a:lnTo>
                  <a:pt x="2360645" y="2374641"/>
                </a:lnTo>
                <a:lnTo>
                  <a:pt x="2533261" y="2439955"/>
                </a:lnTo>
                <a:lnTo>
                  <a:pt x="2687216" y="2481943"/>
                </a:lnTo>
                <a:lnTo>
                  <a:pt x="2799184" y="2533262"/>
                </a:lnTo>
                <a:lnTo>
                  <a:pt x="2799184" y="2533262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074437" y="1695938"/>
            <a:ext cx="2859832" cy="2020077"/>
          </a:xfrm>
          <a:custGeom>
            <a:avLst/>
            <a:gdLst>
              <a:gd name="connsiteX0" fmla="*/ 0 w 2859832"/>
              <a:gd name="connsiteY0" fmla="*/ 1124338 h 2020077"/>
              <a:gd name="connsiteX1" fmla="*/ 41987 w 2859832"/>
              <a:gd name="connsiteY1" fmla="*/ 223934 h 2020077"/>
              <a:gd name="connsiteX2" fmla="*/ 107302 w 2859832"/>
              <a:gd name="connsiteY2" fmla="*/ 0 h 2020077"/>
              <a:gd name="connsiteX3" fmla="*/ 163285 w 2859832"/>
              <a:gd name="connsiteY3" fmla="*/ 97971 h 2020077"/>
              <a:gd name="connsiteX4" fmla="*/ 191277 w 2859832"/>
              <a:gd name="connsiteY4" fmla="*/ 37322 h 2020077"/>
              <a:gd name="connsiteX5" fmla="*/ 214604 w 2859832"/>
              <a:gd name="connsiteY5" fmla="*/ 149289 h 2020077"/>
              <a:gd name="connsiteX6" fmla="*/ 219269 w 2859832"/>
              <a:gd name="connsiteY6" fmla="*/ 228600 h 2020077"/>
              <a:gd name="connsiteX7" fmla="*/ 284583 w 2859832"/>
              <a:gd name="connsiteY7" fmla="*/ 377889 h 2020077"/>
              <a:gd name="connsiteX8" fmla="*/ 293914 w 2859832"/>
              <a:gd name="connsiteY8" fmla="*/ 466530 h 2020077"/>
              <a:gd name="connsiteX9" fmla="*/ 396551 w 2859832"/>
              <a:gd name="connsiteY9" fmla="*/ 410547 h 2020077"/>
              <a:gd name="connsiteX10" fmla="*/ 461865 w 2859832"/>
              <a:gd name="connsiteY10" fmla="*/ 354563 h 2020077"/>
              <a:gd name="connsiteX11" fmla="*/ 559836 w 2859832"/>
              <a:gd name="connsiteY11" fmla="*/ 471196 h 2020077"/>
              <a:gd name="connsiteX12" fmla="*/ 639147 w 2859832"/>
              <a:gd name="connsiteY12" fmla="*/ 541175 h 2020077"/>
              <a:gd name="connsiteX13" fmla="*/ 657808 w 2859832"/>
              <a:gd name="connsiteY13" fmla="*/ 690465 h 2020077"/>
              <a:gd name="connsiteX14" fmla="*/ 713792 w 2859832"/>
              <a:gd name="connsiteY14" fmla="*/ 723122 h 2020077"/>
              <a:gd name="connsiteX15" fmla="*/ 774441 w 2859832"/>
              <a:gd name="connsiteY15" fmla="*/ 811763 h 2020077"/>
              <a:gd name="connsiteX16" fmla="*/ 872412 w 2859832"/>
              <a:gd name="connsiteY16" fmla="*/ 821094 h 2020077"/>
              <a:gd name="connsiteX17" fmla="*/ 989045 w 2859832"/>
              <a:gd name="connsiteY17" fmla="*/ 858416 h 2020077"/>
              <a:gd name="connsiteX18" fmla="*/ 1031032 w 2859832"/>
              <a:gd name="connsiteY18" fmla="*/ 951722 h 2020077"/>
              <a:gd name="connsiteX19" fmla="*/ 1059024 w 2859832"/>
              <a:gd name="connsiteY19" fmla="*/ 1124338 h 2020077"/>
              <a:gd name="connsiteX20" fmla="*/ 1138334 w 2859832"/>
              <a:gd name="connsiteY20" fmla="*/ 1175657 h 2020077"/>
              <a:gd name="connsiteX21" fmla="*/ 1240971 w 2859832"/>
              <a:gd name="connsiteY21" fmla="*/ 1245636 h 2020077"/>
              <a:gd name="connsiteX22" fmla="*/ 1348273 w 2859832"/>
              <a:gd name="connsiteY22" fmla="*/ 1306285 h 2020077"/>
              <a:gd name="connsiteX23" fmla="*/ 1380930 w 2859832"/>
              <a:gd name="connsiteY23" fmla="*/ 1399592 h 2020077"/>
              <a:gd name="connsiteX24" fmla="*/ 1502228 w 2859832"/>
              <a:gd name="connsiteY24" fmla="*/ 1488232 h 2020077"/>
              <a:gd name="connsiteX25" fmla="*/ 1492898 w 2859832"/>
              <a:gd name="connsiteY25" fmla="*/ 1567543 h 2020077"/>
              <a:gd name="connsiteX26" fmla="*/ 1590869 w 2859832"/>
              <a:gd name="connsiteY26" fmla="*/ 1628192 h 2020077"/>
              <a:gd name="connsiteX27" fmla="*/ 1656183 w 2859832"/>
              <a:gd name="connsiteY27" fmla="*/ 1684175 h 2020077"/>
              <a:gd name="connsiteX28" fmla="*/ 1721498 w 2859832"/>
              <a:gd name="connsiteY28" fmla="*/ 1726163 h 2020077"/>
              <a:gd name="connsiteX29" fmla="*/ 1828800 w 2859832"/>
              <a:gd name="connsiteY29" fmla="*/ 1833465 h 2020077"/>
              <a:gd name="connsiteX30" fmla="*/ 1945432 w 2859832"/>
              <a:gd name="connsiteY30" fmla="*/ 1889449 h 2020077"/>
              <a:gd name="connsiteX31" fmla="*/ 2122714 w 2859832"/>
              <a:gd name="connsiteY31" fmla="*/ 1931436 h 2020077"/>
              <a:gd name="connsiteX32" fmla="*/ 2421294 w 2859832"/>
              <a:gd name="connsiteY32" fmla="*/ 1922106 h 2020077"/>
              <a:gd name="connsiteX33" fmla="*/ 2589245 w 2859832"/>
              <a:gd name="connsiteY33" fmla="*/ 1936102 h 2020077"/>
              <a:gd name="connsiteX34" fmla="*/ 2859832 w 2859832"/>
              <a:gd name="connsiteY34" fmla="*/ 2020077 h 2020077"/>
              <a:gd name="connsiteX35" fmla="*/ 2859832 w 2859832"/>
              <a:gd name="connsiteY35" fmla="*/ 2020077 h 202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859832" h="2020077">
                <a:moveTo>
                  <a:pt x="0" y="1124338"/>
                </a:moveTo>
                <a:lnTo>
                  <a:pt x="41987" y="223934"/>
                </a:lnTo>
                <a:lnTo>
                  <a:pt x="107302" y="0"/>
                </a:lnTo>
                <a:lnTo>
                  <a:pt x="163285" y="97971"/>
                </a:lnTo>
                <a:lnTo>
                  <a:pt x="191277" y="37322"/>
                </a:lnTo>
                <a:lnTo>
                  <a:pt x="214604" y="149289"/>
                </a:lnTo>
                <a:lnTo>
                  <a:pt x="219269" y="228600"/>
                </a:lnTo>
                <a:lnTo>
                  <a:pt x="284583" y="377889"/>
                </a:lnTo>
                <a:lnTo>
                  <a:pt x="293914" y="466530"/>
                </a:lnTo>
                <a:lnTo>
                  <a:pt x="396551" y="410547"/>
                </a:lnTo>
                <a:lnTo>
                  <a:pt x="461865" y="354563"/>
                </a:lnTo>
                <a:lnTo>
                  <a:pt x="559836" y="471196"/>
                </a:lnTo>
                <a:lnTo>
                  <a:pt x="639147" y="541175"/>
                </a:lnTo>
                <a:lnTo>
                  <a:pt x="657808" y="690465"/>
                </a:lnTo>
                <a:lnTo>
                  <a:pt x="713792" y="723122"/>
                </a:lnTo>
                <a:lnTo>
                  <a:pt x="774441" y="811763"/>
                </a:lnTo>
                <a:lnTo>
                  <a:pt x="872412" y="821094"/>
                </a:lnTo>
                <a:lnTo>
                  <a:pt x="989045" y="858416"/>
                </a:lnTo>
                <a:lnTo>
                  <a:pt x="1031032" y="951722"/>
                </a:lnTo>
                <a:lnTo>
                  <a:pt x="1059024" y="1124338"/>
                </a:lnTo>
                <a:lnTo>
                  <a:pt x="1138334" y="1175657"/>
                </a:lnTo>
                <a:lnTo>
                  <a:pt x="1240971" y="1245636"/>
                </a:lnTo>
                <a:lnTo>
                  <a:pt x="1348273" y="1306285"/>
                </a:lnTo>
                <a:lnTo>
                  <a:pt x="1380930" y="1399592"/>
                </a:lnTo>
                <a:lnTo>
                  <a:pt x="1502228" y="1488232"/>
                </a:lnTo>
                <a:lnTo>
                  <a:pt x="1492898" y="1567543"/>
                </a:lnTo>
                <a:lnTo>
                  <a:pt x="1590869" y="1628192"/>
                </a:lnTo>
                <a:lnTo>
                  <a:pt x="1656183" y="1684175"/>
                </a:lnTo>
                <a:lnTo>
                  <a:pt x="1721498" y="1726163"/>
                </a:lnTo>
                <a:lnTo>
                  <a:pt x="1828800" y="1833465"/>
                </a:lnTo>
                <a:lnTo>
                  <a:pt x="1945432" y="1889449"/>
                </a:lnTo>
                <a:lnTo>
                  <a:pt x="2122714" y="1931436"/>
                </a:lnTo>
                <a:lnTo>
                  <a:pt x="2421294" y="1922106"/>
                </a:lnTo>
                <a:lnTo>
                  <a:pt x="2589245" y="1936102"/>
                </a:lnTo>
                <a:lnTo>
                  <a:pt x="2859832" y="2020077"/>
                </a:lnTo>
                <a:lnTo>
                  <a:pt x="2859832" y="2020077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61048" y="1469313"/>
            <a:ext cx="45880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361048" y="1301361"/>
            <a:ext cx="45880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713718" y="1211408"/>
            <a:ext cx="5722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Model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713718" y="1383677"/>
            <a:ext cx="5722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Model 2</a:t>
            </a:r>
          </a:p>
        </p:txBody>
      </p:sp>
      <p:sp>
        <p:nvSpPr>
          <p:cNvPr id="90" name="object 3"/>
          <p:cNvSpPr txBox="1"/>
          <p:nvPr/>
        </p:nvSpPr>
        <p:spPr>
          <a:xfrm>
            <a:off x="1342755" y="4364780"/>
            <a:ext cx="65266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Measures trade-off between precision and recall</a:t>
            </a:r>
            <a:endParaRPr lang="en-US" sz="225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D2625B-2D1C-0743-841E-A15A9B52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4941183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Precision Recall Curve (PR Curve)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0431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3535-3F53-3F45-96C9-08507A41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MULTI-CLASS</a:t>
            </a:r>
          </a:p>
        </p:txBody>
      </p:sp>
    </p:spTree>
    <p:extLst>
      <p:ext uri="{BB962C8B-B14F-4D97-AF65-F5344CB8AC3E}">
        <p14:creationId xmlns:p14="http://schemas.microsoft.com/office/powerpoint/2010/main" val="342557031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/>
          <p:cNvSpPr txBox="1"/>
          <p:nvPr/>
        </p:nvSpPr>
        <p:spPr>
          <a:xfrm>
            <a:off x="4907122" y="1581990"/>
            <a:ext cx="131566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6306327" y="1440084"/>
            <a:ext cx="22583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TP1 + TP2 + TP3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"/>
              <p:cNvSpPr txBox="1"/>
              <p:nvPr/>
            </p:nvSpPr>
            <p:spPr>
              <a:xfrm>
                <a:off x="6321824" y="1525151"/>
                <a:ext cx="2258394" cy="1117935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9525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naryPr>
                        <m:sub/>
                        <m:sup/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𝐼𝑛𝑐𝑜𝑟𝑟𝑒𝑐𝑡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𝐶𝑙𝑎𝑠𝑠𝑖𝑓𝑖𝑐𝑎𝑡𝑖𝑜𝑛𝑠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212121"/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824" y="1525151"/>
                <a:ext cx="2258394" cy="11179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314076" y="1854573"/>
            <a:ext cx="225839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46136" y="1064960"/>
            <a:ext cx="1085409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876" y="1064960"/>
            <a:ext cx="1088415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6136" y="1670917"/>
            <a:ext cx="1085409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IN" sz="1600" dirty="0">
                <a:latin typeface="Avenir Book" charset="0"/>
                <a:ea typeface="Avenir Book" charset="0"/>
                <a:cs typeface="Avenir Book" charset="0"/>
              </a:rPr>
              <a:t>TP1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3876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352" y="167091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1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136" y="257215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3876" y="257215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352" y="257215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9285" y="1064960"/>
            <a:ext cx="1090094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11682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11682" y="257215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6136" y="347339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876" y="347339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352" y="347339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11682" y="347339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3"/>
          <p:cNvSpPr txBox="1"/>
          <p:nvPr/>
        </p:nvSpPr>
        <p:spPr>
          <a:xfrm>
            <a:off x="5963478" y="2856861"/>
            <a:ext cx="2587232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Most multi-class error metrics are similar to </a:t>
            </a:r>
            <a:r>
              <a:rPr lang="en-US" sz="200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binary versions—</a:t>
            </a:r>
          </a:p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just expand elements as a sum</a:t>
            </a:r>
            <a:endParaRPr lang="en-US" sz="200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907122" y="3193774"/>
            <a:ext cx="884078" cy="730243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bject 4"/>
          <p:cNvSpPr txBox="1"/>
          <p:nvPr/>
        </p:nvSpPr>
        <p:spPr>
          <a:xfrm>
            <a:off x="6699224" y="1901749"/>
            <a:ext cx="1851486" cy="61555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Incorrect</a:t>
            </a:r>
          </a:p>
          <a:p>
            <a:pPr marL="9525" algn="ctr"/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Classifications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07121" y="1440085"/>
            <a:ext cx="3711781" cy="293455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CED8F-37EF-2D4D-A642-508E38CD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4419789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Multiple Class Error Metrics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7958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/>
          <p:cNvSpPr txBox="1"/>
          <p:nvPr/>
        </p:nvSpPr>
        <p:spPr>
          <a:xfrm>
            <a:off x="4907122" y="1581990"/>
            <a:ext cx="131566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6306327" y="1440084"/>
            <a:ext cx="22583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TP1 + TP2 + TP3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314076" y="1854573"/>
            <a:ext cx="225839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46136" y="1064960"/>
            <a:ext cx="1085409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876" y="1064960"/>
            <a:ext cx="1088415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6136" y="1670917"/>
            <a:ext cx="1085409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IN" sz="1600" dirty="0">
                <a:latin typeface="Avenir Book" charset="0"/>
                <a:ea typeface="Avenir Book" charset="0"/>
                <a:cs typeface="Avenir Book" charset="0"/>
              </a:rPr>
              <a:t>TP1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3876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352" y="167091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1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136" y="257215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3876" y="257215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352" y="257215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9285" y="1064960"/>
            <a:ext cx="1090094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11682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11682" y="257215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6136" y="347339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876" y="347339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352" y="347339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11682" y="347339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3"/>
          <p:cNvSpPr txBox="1"/>
          <p:nvPr/>
        </p:nvSpPr>
        <p:spPr>
          <a:xfrm>
            <a:off x="5963478" y="2856861"/>
            <a:ext cx="2587232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Most multi-class error metrics are similar to </a:t>
            </a:r>
            <a:r>
              <a:rPr lang="en-US" sz="200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binary versions—</a:t>
            </a:r>
          </a:p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just expand elements as a sum</a:t>
            </a:r>
            <a:endParaRPr lang="en-US" sz="200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907122" y="3193774"/>
            <a:ext cx="884078" cy="730243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bject 4"/>
          <p:cNvSpPr txBox="1"/>
          <p:nvPr/>
        </p:nvSpPr>
        <p:spPr>
          <a:xfrm>
            <a:off x="6513694" y="1901749"/>
            <a:ext cx="1851486" cy="30777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Total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07122" y="2736062"/>
            <a:ext cx="3711781" cy="165968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55087-FD17-394D-B7E5-55322120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5823287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Multiple Class Error Metrics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2564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46136" y="1064960"/>
            <a:ext cx="1085409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876" y="1064960"/>
            <a:ext cx="1088415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6136" y="1670917"/>
            <a:ext cx="1085409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IN" sz="1600" dirty="0">
                <a:latin typeface="Avenir Book" charset="0"/>
                <a:ea typeface="Avenir Book" charset="0"/>
                <a:cs typeface="Avenir Book" charset="0"/>
              </a:rPr>
              <a:t>TP1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3876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352" y="167091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1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136" y="257215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3876" y="257215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352" y="257215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9285" y="1064960"/>
            <a:ext cx="1090094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11682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11682" y="257215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6136" y="347339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876" y="347339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352" y="347339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11682" y="347339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3"/>
          <p:cNvSpPr txBox="1"/>
          <p:nvPr/>
        </p:nvSpPr>
        <p:spPr>
          <a:xfrm>
            <a:off x="5963478" y="2856861"/>
            <a:ext cx="2587232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Most multi-class error metrics are similar to binary versions—</a:t>
            </a:r>
          </a:p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just expand elements as a sum</a:t>
            </a:r>
            <a:endParaRPr lang="en-US" sz="200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907122" y="3193774"/>
            <a:ext cx="884078" cy="730243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4"/>
          <p:cNvSpPr txBox="1"/>
          <p:nvPr/>
        </p:nvSpPr>
        <p:spPr>
          <a:xfrm>
            <a:off x="4907122" y="1581990"/>
            <a:ext cx="131566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6306327" y="1440084"/>
            <a:ext cx="22583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TP1 + TP2 + TP3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314076" y="1854573"/>
            <a:ext cx="225839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ject 4"/>
          <p:cNvSpPr txBox="1"/>
          <p:nvPr/>
        </p:nvSpPr>
        <p:spPr>
          <a:xfrm>
            <a:off x="6513694" y="1901749"/>
            <a:ext cx="1851486" cy="30777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Total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FD112-B1F8-3F44-B082-F386455F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8" y="231665"/>
            <a:ext cx="5651779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Multiple Class Error Metrics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0209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sz="6000" b="1"/>
            </a:lvl1pPr>
          </a:lstStyle>
          <a:p>
            <a:r>
              <a:t>Recap</a:t>
            </a:r>
          </a:p>
        </p:txBody>
      </p:sp>
      <p:pic>
        <p:nvPicPr>
          <p:cNvPr id="180" name="Shape 66" descr="Shape 6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60012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>
              <a:defRPr sz="6000" b="1"/>
            </a:lvl1pPr>
          </a:lstStyle>
          <a:p>
            <a:r>
              <a:rPr lang="en-US" dirty="0"/>
              <a:t>Learning Objectives</a:t>
            </a:r>
            <a:br>
              <a:rPr lang="en-US" dirty="0"/>
            </a:br>
            <a:r>
              <a:rPr lang="en-US" dirty="0"/>
              <a:t>&amp; Agenda</a:t>
            </a:r>
            <a:endParaRPr dirty="0"/>
          </a:p>
        </p:txBody>
      </p:sp>
      <p:pic>
        <p:nvPicPr>
          <p:cNvPr id="124" name="Shape 66" descr="Shape 6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9842032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87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7200" indent="-381000">
              <a:lnSpc>
                <a:spcPct val="13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Helvetic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 marL="7620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Be able to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Choose an appropriate error metric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Evaluate a classifier’s performance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Generalize error metrics to multiclass classification</a:t>
            </a:r>
          </a:p>
        </p:txBody>
      </p:sp>
      <p:sp>
        <p:nvSpPr>
          <p:cNvPr id="127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959">
              <a:defRPr sz="252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dirty="0"/>
              <a:t>Learning objective</a:t>
            </a:r>
            <a:r>
              <a:rPr lang="en-US" dirty="0"/>
              <a:t>s</a:t>
            </a:r>
            <a:endParaRPr dirty="0"/>
          </a:p>
        </p:txBody>
      </p:sp>
      <p:pic>
        <p:nvPicPr>
          <p:cNvPr id="129" name="Shape 90" descr="Shape 90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5459385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Motivating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Metrics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Plots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Multiclass problems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ED735-D060-3640-84C8-FAC22C3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92" name="Shape 106" descr="Shape 106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573143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Choose an appropriate error metric for the business problem (</a:t>
            </a:r>
            <a:r>
              <a:rPr lang="en-US" i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for the results)</a:t>
            </a:r>
          </a:p>
          <a:p>
            <a:r>
              <a:rPr lang="en-US" dirty="0">
                <a:solidFill>
                  <a:schemeClr val="bg1"/>
                </a:solidFill>
              </a:rPr>
              <a:t>Accuracy, precision, recall, specificity, and F1 are tailored for different needs</a:t>
            </a:r>
          </a:p>
          <a:p>
            <a:r>
              <a:rPr lang="en-US" dirty="0">
                <a:solidFill>
                  <a:schemeClr val="bg1"/>
                </a:solidFill>
              </a:rPr>
              <a:t>AUC measures how well two classes are being separated</a:t>
            </a:r>
          </a:p>
          <a:p>
            <a:r>
              <a:rPr lang="en-US" dirty="0">
                <a:solidFill>
                  <a:schemeClr val="bg1"/>
                </a:solidFill>
              </a:rPr>
              <a:t>Error metrics generalize to multiclass problems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ED735-D060-3640-84C8-FAC22C3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Takeaways</a:t>
            </a:r>
          </a:p>
        </p:txBody>
      </p:sp>
      <p:pic>
        <p:nvPicPr>
          <p:cNvPr id="192" name="Shape 106" descr="Shape 106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7841366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QUESTIONS?</a:t>
            </a:r>
          </a:p>
        </p:txBody>
      </p:sp>
      <p:sp>
        <p:nvSpPr>
          <p:cNvPr id="214" name="Shape 262"/>
          <p:cNvSpPr/>
          <p:nvPr/>
        </p:nvSpPr>
        <p:spPr>
          <a:xfrm>
            <a:off x="1213949" y="145459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02250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87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7200" indent="-381000">
              <a:lnSpc>
                <a:spcPct val="13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Helvetic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 marL="7620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Be able to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Choose an appropriate error metric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Evaluate a classifier’s performance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Generalize error metrics to multiclass classification</a:t>
            </a:r>
          </a:p>
        </p:txBody>
      </p:sp>
      <p:sp>
        <p:nvSpPr>
          <p:cNvPr id="127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959">
              <a:defRPr sz="252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dirty="0"/>
              <a:t>Learning objective</a:t>
            </a:r>
            <a:r>
              <a:rPr lang="en-US" dirty="0"/>
              <a:t>s</a:t>
            </a:r>
            <a:endParaRPr dirty="0"/>
          </a:p>
        </p:txBody>
      </p:sp>
      <p:pic>
        <p:nvPicPr>
          <p:cNvPr id="129" name="Shape 90" descr="Shape 90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610362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Motivating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Metrics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Plots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Multiclass problems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ED735-D060-3640-84C8-FAC22C3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92" name="Shape 106" descr="Shape 106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454727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59AF-B145-4844-BB15-D2A14A65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</a:t>
            </a:r>
          </a:p>
        </p:txBody>
      </p:sp>
    </p:spTree>
    <p:extLst>
      <p:ext uri="{BB962C8B-B14F-4D97-AF65-F5344CB8AC3E}">
        <p14:creationId xmlns:p14="http://schemas.microsoft.com/office/powerpoint/2010/main" val="17054796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88830-1924-F54B-9E11-F01BB8F15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 are asked to build a classifier for leukemia.</a:t>
            </a: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Your data set is </a:t>
            </a:r>
            <a:r>
              <a:rPr lang="en-US" i="1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imbalanced: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1% patients with </a:t>
            </a:r>
            <a:r>
              <a:rPr lang="en-US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l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u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kem</a:t>
            </a:r>
            <a:r>
              <a:rPr lang="en-US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ia,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pc="-19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9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9%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h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althy</a:t>
            </a:r>
            <a:endParaRPr lang="en-US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You’re asked to create a classifier with high </a:t>
            </a:r>
            <a:r>
              <a:rPr lang="en-US" i="1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accuracy: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total % of predictions that are correct.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EFAD8-6281-2F4F-9864-9B217AE6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ea typeface="Avenir Book" charset="0"/>
                <a:cs typeface="Avenir Book" charset="0"/>
              </a:rPr>
              <a:t>Choosing the Right Error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530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88830-1924-F54B-9E11-F01BB8F15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 are asked to build a classifier for leukemia.</a:t>
            </a: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Your data set is </a:t>
            </a:r>
            <a:r>
              <a:rPr lang="en-US" i="1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imbalanced: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1% patients with </a:t>
            </a:r>
            <a:r>
              <a:rPr lang="en-US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l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u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kem</a:t>
            </a:r>
            <a:r>
              <a:rPr lang="en-US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ia,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pc="-19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9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9%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h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althy</a:t>
            </a:r>
            <a:endParaRPr lang="en-US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You’re asked to create a classifier with high </a:t>
            </a:r>
            <a:r>
              <a:rPr lang="en-US" i="1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accuracy: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total % of predictions that are correct.</a:t>
            </a: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Solution:</a:t>
            </a: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Build a simple model that always predicts "healthy”.  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will be 99%...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EFAD8-6281-2F4F-9864-9B217AE6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Choosing the Right Error Measurement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043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B8C7-7774-1C42-A098-842B81C0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6903960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simple-dark-2">
  <a:themeElements>
    <a:clrScheme name="Custom 1">
      <a:dk1>
        <a:srgbClr val="000000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etisTeaching2">
  <a:themeElements>
    <a:clrScheme name="Custom 2">
      <a:dk1>
        <a:srgbClr val="212121"/>
      </a:dk1>
      <a:lt1>
        <a:srgbClr val="FFFFFF"/>
      </a:lt1>
      <a:dk2>
        <a:srgbClr val="A7A7A7"/>
      </a:dk2>
      <a:lt2>
        <a:srgbClr val="535353"/>
      </a:lt2>
      <a:accent1>
        <a:srgbClr val="328EC4"/>
      </a:accent1>
      <a:accent2>
        <a:srgbClr val="D23199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imple-dark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 dirty="0">
            <a:ln>
              <a:noFill/>
            </a:ln>
            <a:solidFill>
              <a:schemeClr val="bg1"/>
            </a:solidFill>
            <a:effectLst/>
            <a:uFillTx/>
            <a:latin typeface="+mj-lt"/>
            <a:cs typeface="Arial" panose="020B0604020202020204" pitchFamily="34" charset="0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etisTeaching2" id="{CB99C9B1-689F-5A4F-966B-0DE0F51016FE}" vid="{1EE23E52-1CB0-5845-A283-079A5C31EC2D}"/>
    </a:ext>
  </a:extLst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6440</TotalTime>
  <Words>1949</Words>
  <Application>Microsoft Macintosh PowerPoint</Application>
  <PresentationFormat>On-screen Show (16:9)</PresentationFormat>
  <Paragraphs>445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Avenir Book</vt:lpstr>
      <vt:lpstr>Calibri</vt:lpstr>
      <vt:lpstr>Calibri Light</vt:lpstr>
      <vt:lpstr>Cambria Math</vt:lpstr>
      <vt:lpstr>Helvetica</vt:lpstr>
      <vt:lpstr>Proxima Nova</vt:lpstr>
      <vt:lpstr>Source Code Pro</vt:lpstr>
      <vt:lpstr>Times New Roman</vt:lpstr>
      <vt:lpstr>1_simple-dark-2</vt:lpstr>
      <vt:lpstr>2_simple-dark-2</vt:lpstr>
      <vt:lpstr>Custom Design</vt:lpstr>
      <vt:lpstr>MetisTeaching2</vt:lpstr>
      <vt:lpstr>CLASSIFICATION ERROR METRICS</vt:lpstr>
      <vt:lpstr>Intro Metrics ● Plots ● Multi-class Recap</vt:lpstr>
      <vt:lpstr>Learning Objectives &amp; Agenda</vt:lpstr>
      <vt:lpstr>Learning objectives</vt:lpstr>
      <vt:lpstr>Agenda</vt:lpstr>
      <vt:lpstr>Motivating Example</vt:lpstr>
      <vt:lpstr>Choosing the Right Error Measurement</vt:lpstr>
      <vt:lpstr>Choosing the Right Error Measurement </vt:lpstr>
      <vt:lpstr>METRICS</vt:lpstr>
      <vt:lpstr>Confusion Matrix</vt:lpstr>
      <vt:lpstr>Confusion Matrix</vt:lpstr>
      <vt:lpstr>Accuracy: Predicting Correctly </vt:lpstr>
      <vt:lpstr>Recall: Identifying All Positive Instances </vt:lpstr>
      <vt:lpstr>Precision: Identifying Only Positive Instances</vt:lpstr>
      <vt:lpstr>Specificity: Avoiding False Alarms </vt:lpstr>
      <vt:lpstr>Error Measurements</vt:lpstr>
      <vt:lpstr>Error Measurements</vt:lpstr>
      <vt:lpstr>Error Measurements</vt:lpstr>
      <vt:lpstr>Error Measurements</vt:lpstr>
      <vt:lpstr>PLOTS</vt:lpstr>
      <vt:lpstr>Receiver Operating Characteristic (ROC) </vt:lpstr>
      <vt:lpstr>Receiver Operating Characteristic (ROC) </vt:lpstr>
      <vt:lpstr>Area Under Curve (AUC) </vt:lpstr>
      <vt:lpstr>Precision Recall Curve (PR Curve) </vt:lpstr>
      <vt:lpstr>MULTI-CLASS</vt:lpstr>
      <vt:lpstr>Multiple Class Error Metrics </vt:lpstr>
      <vt:lpstr>Multiple Class Error Metrics </vt:lpstr>
      <vt:lpstr>Multiple Class Error Metrics </vt:lpstr>
      <vt:lpstr>Recap</vt:lpstr>
      <vt:lpstr>Learning objectives</vt:lpstr>
      <vt:lpstr>Agenda</vt:lpstr>
      <vt:lpstr>Takeaways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&lt;Title&gt;</dc:title>
  <cp:lastModifiedBy>Kerstin Frailey</cp:lastModifiedBy>
  <cp:revision>210</cp:revision>
  <cp:lastPrinted>2017-03-12T03:34:29Z</cp:lastPrinted>
  <dcterms:modified xsi:type="dcterms:W3CDTF">2018-12-02T02:35:15Z</dcterms:modified>
</cp:coreProperties>
</file>