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9" r:id="rId2"/>
    <p:sldMasterId id="2147483695" r:id="rId3"/>
    <p:sldMasterId id="2147483788" r:id="rId4"/>
  </p:sldMasterIdLst>
  <p:notesMasterIdLst>
    <p:notesMasterId r:id="rId56"/>
  </p:notesMasterIdLst>
  <p:sldIdLst>
    <p:sldId id="490" r:id="rId5"/>
    <p:sldId id="656" r:id="rId6"/>
    <p:sldId id="948" r:id="rId7"/>
    <p:sldId id="937" r:id="rId8"/>
    <p:sldId id="893" r:id="rId9"/>
    <p:sldId id="947" r:id="rId10"/>
    <p:sldId id="258" r:id="rId11"/>
    <p:sldId id="259" r:id="rId12"/>
    <p:sldId id="353" r:id="rId13"/>
    <p:sldId id="532" r:id="rId14"/>
    <p:sldId id="531" r:id="rId15"/>
    <p:sldId id="537" r:id="rId16"/>
    <p:sldId id="533" r:id="rId17"/>
    <p:sldId id="876" r:id="rId18"/>
    <p:sldId id="920" r:id="rId19"/>
    <p:sldId id="927" r:id="rId20"/>
    <p:sldId id="929" r:id="rId21"/>
    <p:sldId id="892" r:id="rId22"/>
    <p:sldId id="894" r:id="rId23"/>
    <p:sldId id="896" r:id="rId24"/>
    <p:sldId id="897" r:id="rId25"/>
    <p:sldId id="949" r:id="rId26"/>
    <p:sldId id="898" r:id="rId27"/>
    <p:sldId id="534" r:id="rId28"/>
    <p:sldId id="431" r:id="rId29"/>
    <p:sldId id="427" r:id="rId30"/>
    <p:sldId id="950" r:id="rId31"/>
    <p:sldId id="502" r:id="rId32"/>
    <p:sldId id="539" r:id="rId33"/>
    <p:sldId id="503" r:id="rId34"/>
    <p:sldId id="536" r:id="rId35"/>
    <p:sldId id="529" r:id="rId36"/>
    <p:sldId id="530" r:id="rId37"/>
    <p:sldId id="521" r:id="rId38"/>
    <p:sldId id="267" r:id="rId39"/>
    <p:sldId id="540" r:id="rId40"/>
    <p:sldId id="541" r:id="rId41"/>
    <p:sldId id="269" r:id="rId42"/>
    <p:sldId id="272" r:id="rId43"/>
    <p:sldId id="505" r:id="rId44"/>
    <p:sldId id="538" r:id="rId45"/>
    <p:sldId id="645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F83"/>
    <a:srgbClr val="EF3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73343"/>
  </p:normalViewPr>
  <p:slideViewPr>
    <p:cSldViewPr snapToGrid="0" snapToObjects="1">
      <p:cViewPr varScale="1">
        <p:scale>
          <a:sx n="104" d="100"/>
          <a:sy n="104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5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Here is an example confusion matrix for a 3 class classification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blue</a:t>
            </a:r>
            <a:r>
              <a:rPr lang="en-US" baseline="0" dirty="0">
                <a:latin typeface="Avenir Book"/>
              </a:rPr>
              <a:t> diagonal is the true predictions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26817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Accuracy is the ratio of this diagonal by the total number of samples</a:t>
            </a:r>
          </a:p>
        </p:txBody>
      </p:sp>
    </p:spTree>
    <p:extLst>
      <p:ext uri="{BB962C8B-B14F-4D97-AF65-F5344CB8AC3E}">
        <p14:creationId xmlns:p14="http://schemas.microsoft.com/office/powerpoint/2010/main" val="997123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There</a:t>
            </a:r>
            <a:r>
              <a:rPr lang="en-US" baseline="0" dirty="0"/>
              <a:t> is no direct generalization of roc, precision recall 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We can look at precision, recall, specificity </a:t>
            </a:r>
            <a:r>
              <a:rPr lang="en-US" baseline="0" dirty="0" err="1"/>
              <a:t>etc</a:t>
            </a:r>
            <a:r>
              <a:rPr lang="en-US" baseline="0" dirty="0"/>
              <a:t> for each class as a one-vs-all approach.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/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It is important to pick / define the right metric for the problem in hand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What is the cost of misclassifying Class1 as Class2? Class3 as Class1? Etc.</a:t>
            </a:r>
          </a:p>
        </p:txBody>
      </p:sp>
    </p:spTree>
    <p:extLst>
      <p:ext uri="{BB962C8B-B14F-4D97-AF65-F5344CB8AC3E}">
        <p14:creationId xmlns:p14="http://schemas.microsoft.com/office/powerpoint/2010/main" val="97211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942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53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Similar</a:t>
            </a:r>
            <a:r>
              <a:rPr lang="en-US" baseline="0" dirty="0">
                <a:latin typeface="Avenir Book"/>
              </a:rPr>
              <a:t> to ROC curve, we can plot the precision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recall values for various score thresholds.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an unbalanced metric.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will mostly be a decreasing curve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end at recall=1 (predict all 1s) and precision =N1/(N0+N1)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So area under the curve will depend on how unbalanced the dataset is.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39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03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When thinking about errors</a:t>
            </a:r>
            <a:r>
              <a:rPr lang="en-US" baseline="0" dirty="0">
                <a:latin typeface="Avenir Book"/>
              </a:rPr>
              <a:t> with classification, we often talk about a confusion matrix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vertical axis contains rows that correspond to the ground truth, either positive or negative here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And the horizontal axis corresponds to what the model predicts, either true or positive</a:t>
            </a:r>
            <a:endParaRPr lang="en-US" baseline="0" dirty="0">
              <a:latin typeface="+mn-lt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(blue) diagonal elements are correctly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2882888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+mn-lt"/>
              </a:rPr>
              <a:t>The (red) off-diagonal elements correspond to errors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bottom left is a false positive, which is also sometimes called a type I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right is a false negative, which is also sometimes called a type II error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57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We can calculate accuracy as</a:t>
            </a:r>
            <a:r>
              <a:rPr lang="en-US" baseline="0" dirty="0">
                <a:latin typeface="Avenir Book"/>
              </a:rPr>
              <a:t> the sum of both correct predictions (positives and negatives)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denominator is the total number of samples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probably the most common error metric, but it can be deceiving in situations where the populations are skewed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56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3391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Recall (or sensitivity)</a:t>
            </a:r>
            <a:r>
              <a:rPr lang="en-US" baseline="0" dirty="0">
                <a:latin typeface="Avenir Book"/>
              </a:rPr>
              <a:t> is another common error metric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Recall measures the percentage of the actual positive class that is correctly predicted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the capture rate. 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What percentage of the true leukemia cases is your model capturing?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Notice: you can easily achieve 100% recall by predicting everything to be positive. Everyone has leukemia =&gt; 100% recall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161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To balance that, enter precision: another error metric is</a:t>
            </a:r>
            <a:r>
              <a:rPr lang="en-US" baseline="0" dirty="0">
                <a:latin typeface="Avenir Book"/>
              </a:rPr>
              <a:t> precision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Precision measures the percentage of the the predicted positive class that is correct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When the</a:t>
            </a:r>
            <a:r>
              <a:rPr lang="en-US" baseline="0" dirty="0"/>
              <a:t> model predicts leukemia, how often is it right?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If you always predict leukemia, then your recall is 100% but your precision will suffer a lot!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Notice: you can predict 1 really sure case to be leukemia, and everything else is non-leukemia, and achieve 100% precision.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/>
              <a:t>In that case your recall will be very low! You only captured 1 true case!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/>
              <a:t>So there is a trade-off here.</a:t>
            </a:r>
          </a:p>
        </p:txBody>
      </p:sp>
    </p:spTree>
    <p:extLst>
      <p:ext uri="{BB962C8B-B14F-4D97-AF65-F5344CB8AC3E}">
        <p14:creationId xmlns:p14="http://schemas.microsoft.com/office/powerpoint/2010/main" val="164681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Next we have specificity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Specificity is concerned with how correctly the</a:t>
            </a:r>
            <a:r>
              <a:rPr lang="en-US" baseline="0" dirty="0">
                <a:latin typeface="Avenir Book"/>
              </a:rPr>
              <a:t> actual negative class is predicted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In other words, it is ”recall” for class 0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732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Putting these all together, we have accuracy and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826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And recall and specificity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879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The last important metric is the</a:t>
            </a:r>
            <a:r>
              <a:rPr lang="en-US" baseline="0" dirty="0">
                <a:latin typeface="Avenir Book"/>
              </a:rPr>
              <a:t> F1 score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F1 score is 2 times the product of precision and recall over their some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the harmonic mean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F1 score is a nice metric because it uses both precision and recall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It tries to capture that tradeoff between recall / precision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Optimizing F1 will not allow for the corner cases like predicting everything to be 1.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82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our visual</a:t>
            </a:r>
            <a:r>
              <a:rPr lang="en-US" baseline="0" dirty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Also</a:t>
            </a:r>
            <a:r>
              <a:rPr lang="en-US" baseline="0" dirty="0"/>
              <a:t> notice that, </a:t>
            </a:r>
            <a:r>
              <a:rPr lang="en-US" baseline="0" dirty="0" err="1"/>
              <a:t>yb</a:t>
            </a:r>
            <a:r>
              <a:rPr lang="en-US" baseline="0" dirty="0"/>
              <a:t>(x) is always going to be between 0 and 1, and the location where it hits 0.5 is meaningful!.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As opposed to the linear regression approach, which can take on any value (theoretically). </a:t>
            </a:r>
          </a:p>
        </p:txBody>
      </p:sp>
    </p:spTree>
    <p:extLst>
      <p:ext uri="{BB962C8B-B14F-4D97-AF65-F5344CB8AC3E}">
        <p14:creationId xmlns:p14="http://schemas.microsoft.com/office/powerpoint/2010/main" val="22011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Back to our visual</a:t>
            </a:r>
            <a:r>
              <a:rPr lang="en-US" baseline="0" dirty="0">
                <a:latin typeface="Avenir Book"/>
              </a:rPr>
              <a:t> example. With one feature, the boundary is just a point, corresponding to y=0.5.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4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</a:t>
            </a:r>
            <a:r>
              <a:rPr lang="en-US" baseline="0" dirty="0" err="1">
                <a:latin typeface="Avenir Book"/>
              </a:rPr>
              <a:t>predict_proba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</a:t>
            </a:r>
            <a:r>
              <a:rPr lang="en-US" baseline="0" dirty="0" err="1">
                <a:latin typeface="Avenir Book"/>
              </a:rPr>
              <a:t>fpr</a:t>
            </a:r>
            <a:r>
              <a:rPr lang="en-US" baseline="0" dirty="0">
                <a:latin typeface="Avenir Book"/>
              </a:rPr>
              <a:t>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45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Another method of evaluating a</a:t>
            </a:r>
            <a:r>
              <a:rPr lang="en-US" baseline="0" dirty="0">
                <a:latin typeface="Avenir Book"/>
              </a:rPr>
              <a:t> model is called the Receiver Operating Characteristic (ROC) curve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A ROC curve indicates sensitivity on the Y-axis and the False positive rate (1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Specificity) on the X-axis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This looks at the predict </a:t>
            </a:r>
            <a:r>
              <a:rPr lang="en-US" baseline="0" dirty="0" err="1">
                <a:latin typeface="Avenir Book"/>
              </a:rPr>
              <a:t>proba</a:t>
            </a:r>
            <a:r>
              <a:rPr lang="en-US" baseline="0" dirty="0">
                <a:latin typeface="Avenir Book"/>
              </a:rPr>
              <a:t>() output which is a list of scores, not classes!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and plots the recall, for values for various score thresholds.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>
                <a:latin typeface="Avenir Book"/>
              </a:rPr>
              <a:t>So we are not interested in the classes predicted, but how meaningful the class probabilities output by the model are!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diagonal of this matrix represents the value that can be obtained by random guessing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lower right portion we want to avoid—models that end up here are doing worse than guessing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almost never happens in real life.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top left is where we want to be and the closer to the top left corner the better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5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>
                <a:latin typeface="Avenir Book"/>
              </a:rPr>
              <a:t>This</a:t>
            </a:r>
            <a:r>
              <a:rPr lang="en-US" baseline="0" dirty="0">
                <a:latin typeface="Avenir Book"/>
              </a:rPr>
              <a:t> gives a measure of “how well are we separating the two classes”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0.5 is random </a:t>
            </a:r>
            <a:r>
              <a:rPr lang="mr-IN" baseline="0" dirty="0">
                <a:latin typeface="Avenir Book"/>
              </a:rPr>
              <a:t>–</a:t>
            </a:r>
            <a:r>
              <a:rPr lang="en-US" baseline="0" dirty="0">
                <a:latin typeface="Avenir Book"/>
              </a:rPr>
              <a:t> useless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1 is perfect classification.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This is a “balanced” metric, as opposed to accuracy which can have an inflated value even with a useless (predict all 0s) model.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>
                <a:latin typeface="Avenir Book"/>
              </a:rPr>
              <a:t>The curve will always connect the bottom left to upper right. In practice, it will be mostly convex.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52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2/18/20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cxnSp>
        <p:nvCxnSpPr>
          <p:cNvPr id="6" name="Shape 98"/>
          <p:cNvCxnSpPr/>
          <p:nvPr userDrawn="1"/>
        </p:nvCxnSpPr>
        <p:spPr>
          <a:xfrm>
            <a:off x="0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6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800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7200" marR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400"/>
            </a:lvl1pPr>
          </a:lstStyle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0" y="1135100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0" y="1981550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0" y="17015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0" y="3763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8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0" y="1917783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1800" b="1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0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0" y="41440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0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0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5"/>
            <a:ext cx="5811000" cy="7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0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0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0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000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0" y="2422475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75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25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4000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0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0" y="771400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5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800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4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89" y="3288050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5"/>
            <a:ext cx="1544624" cy="15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0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5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" name="Shape 212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6" name="Shape 213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360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2" name="Shape 223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0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35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8" name="Shape 245"/>
          <p:cNvSpPr/>
          <p:nvPr userDrawn="1"/>
        </p:nvSpPr>
        <p:spPr>
          <a:xfrm>
            <a:off x="3048000" y="0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9" name="Shape 246"/>
          <p:cNvSpPr/>
          <p:nvPr userDrawn="1"/>
        </p:nvSpPr>
        <p:spPr>
          <a:xfrm>
            <a:off x="0" y="0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0"/>
            <a:ext cx="2415300" cy="96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0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4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0" y="1644150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6000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0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088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Shape 62" descr="Shape 62">
            <a:extLst>
              <a:ext uri="{FF2B5EF4-FFF2-40B4-BE49-F238E27FC236}">
                <a16:creationId xmlns:a16="http://schemas.microsoft.com/office/drawing/2014/main" id="{C329F1DD-BD45-CA42-990C-0D31E804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tretch>
            <a:fillRect/>
          </a:stretch>
        </p:blipFill>
        <p:spPr>
          <a:xfrm>
            <a:off x="2539558" y="0"/>
            <a:ext cx="4064882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4">
            <a:extLst>
              <a:ext uri="{FF2B5EF4-FFF2-40B4-BE49-F238E27FC236}">
                <a16:creationId xmlns:a16="http://schemas.microsoft.com/office/drawing/2014/main" id="{E94F0749-6D04-224B-B4D2-68959D5D11D6}"/>
              </a:ext>
            </a:extLst>
          </p:cNvPr>
          <p:cNvSpPr/>
          <p:nvPr/>
        </p:nvSpPr>
        <p:spPr>
          <a:xfrm>
            <a:off x="1213949" y="346724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0796D25E-5142-534E-9C75-382E2B32E7D6}"/>
              </a:ext>
            </a:extLst>
          </p:cNvPr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9699427B-0B99-974C-9B52-DD92F0829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50962"/>
            <a:ext cx="8520602" cy="1645131"/>
          </a:xfrm>
          <a:prstGeom prst="rect">
            <a:avLst/>
          </a:prstGeom>
        </p:spPr>
        <p:txBody>
          <a:bodyPr anchor="ctr"/>
          <a:lstStyle>
            <a:lvl1pPr algn="ctr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4" name="Shape 66" descr="Shape 66">
            <a:extLst>
              <a:ext uri="{FF2B5EF4-FFF2-40B4-BE49-F238E27FC236}">
                <a16:creationId xmlns:a16="http://schemas.microsoft.com/office/drawing/2014/main" id="{D08C5CC0-F574-F04B-911A-16BD99B5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6862907"/>
      </p:ext>
    </p:extLst>
  </p:cSld>
  <p:clrMapOvr>
    <a:masterClrMapping/>
  </p:clrMapOvr>
  <p:transition spd="med"/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856049" y="1667444"/>
            <a:ext cx="5175001" cy="180727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/>
            </a:lvl1pPr>
          </a:lstStyle>
          <a:p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sym typeface="Proxima Nova"/>
              </a:rPr>
              <a:t>Intro to</a:t>
            </a:r>
            <a:br>
              <a:rPr lang="en-US" dirty="0"/>
            </a:b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EF3969"/>
                </a:solidFill>
                <a:effectLst/>
                <a:uLnTx/>
                <a:uFillTx/>
                <a:latin typeface="Proxima Nova"/>
                <a:sym typeface="Proxima Nova"/>
              </a:rPr>
              <a:t>TITLE</a:t>
            </a:r>
            <a:endParaRPr dirty="0"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56">
            <a:extLst>
              <a:ext uri="{FF2B5EF4-FFF2-40B4-BE49-F238E27FC236}">
                <a16:creationId xmlns:a16="http://schemas.microsoft.com/office/drawing/2014/main" id="{36B9C5F9-FF51-A749-BC1C-E1F1BA212A66}"/>
              </a:ext>
            </a:extLst>
          </p:cNvPr>
          <p:cNvSpPr/>
          <p:nvPr/>
        </p:nvSpPr>
        <p:spPr>
          <a:xfrm>
            <a:off x="2856050" y="3621999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5D3E4BC1-38DA-0049-9DEC-2623EA126E35}"/>
              </a:ext>
            </a:extLst>
          </p:cNvPr>
          <p:cNvSpPr/>
          <p:nvPr/>
        </p:nvSpPr>
        <p:spPr>
          <a:xfrm>
            <a:off x="2856050" y="1521474"/>
            <a:ext cx="5175001" cy="1"/>
          </a:xfrm>
          <a:prstGeom prst="line">
            <a:avLst/>
          </a:prstGeom>
          <a:ln w="19050">
            <a:solidFill>
              <a:srgbClr val="EF3969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55" descr="Shape 55">
            <a:extLst>
              <a:ext uri="{FF2B5EF4-FFF2-40B4-BE49-F238E27FC236}">
                <a16:creationId xmlns:a16="http://schemas.microsoft.com/office/drawing/2014/main" id="{55C00466-9612-7642-8D5E-E54E2C8C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73" y="1521486"/>
            <a:ext cx="1312851" cy="21005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01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87">
            <a:extLst>
              <a:ext uri="{FF2B5EF4-FFF2-40B4-BE49-F238E27FC236}">
                <a16:creationId xmlns:a16="http://schemas.microsoft.com/office/drawing/2014/main" id="{01810CA7-23CF-2B4E-B07C-FE65F5DAE3B0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8875037"/>
      </p:ext>
    </p:extLst>
  </p:cSld>
  <p:clrMapOvr>
    <a:masterClrMapping/>
  </p:clrMapOvr>
  <p:transition spd="med"/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3473" y="1152475"/>
            <a:ext cx="7618827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Shape 90" descr="Shape 90">
            <a:extLst>
              <a:ext uri="{FF2B5EF4-FFF2-40B4-BE49-F238E27FC236}">
                <a16:creationId xmlns:a16="http://schemas.microsoft.com/office/drawing/2014/main" id="{EB199BFB-B592-7843-BC5C-49437B03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4">
            <a:extLst>
              <a:ext uri="{FF2B5EF4-FFF2-40B4-BE49-F238E27FC236}">
                <a16:creationId xmlns:a16="http://schemas.microsoft.com/office/drawing/2014/main" id="{AE77361A-51AF-444B-939C-07A2D97A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3474" y="196349"/>
            <a:ext cx="5704802" cy="572702"/>
          </a:xfrm>
          <a:prstGeom prst="rect">
            <a:avLst/>
          </a:prstGeom>
        </p:spPr>
        <p:txBody>
          <a:bodyPr/>
          <a:lstStyle>
            <a:lvl1pPr defTabSz="822959">
              <a:defRPr sz="2520" b="1">
                <a:solidFill>
                  <a:srgbClr val="EF396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850270B-C431-EA48-8DFC-3963072D4A21}"/>
              </a:ext>
            </a:extLst>
          </p:cNvPr>
          <p:cNvSpPr/>
          <p:nvPr/>
        </p:nvSpPr>
        <p:spPr>
          <a:xfrm>
            <a:off x="-2" y="0"/>
            <a:ext cx="999904" cy="965401"/>
          </a:xfrm>
          <a:prstGeom prst="rect">
            <a:avLst/>
          </a:prstGeom>
          <a:solidFill>
            <a:srgbClr val="EF396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1">
            <a:extLst>
              <a:ext uri="{FF2B5EF4-FFF2-40B4-BE49-F238E27FC236}">
                <a16:creationId xmlns:a16="http://schemas.microsoft.com/office/drawing/2014/main" id="{16B1BEF3-61DC-2942-AF47-638480B7F1EB}"/>
              </a:ext>
            </a:extLst>
          </p:cNvPr>
          <p:cNvSpPr txBox="1"/>
          <p:nvPr/>
        </p:nvSpPr>
        <p:spPr>
          <a:xfrm>
            <a:off x="-2" y="162674"/>
            <a:ext cx="999904" cy="640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 sz="3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3835131"/>
      </p:ext>
    </p:extLst>
  </p:cSld>
  <p:clrMapOvr>
    <a:masterClrMapping/>
  </p:clrMapOvr>
  <p:transition spd="med"/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9" name="Shape 23"/>
          <p:cNvSpPr txBox="1"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lvl="0">
              <a:defRPr sz="1400"/>
            </a:pPr>
            <a:r>
              <a:rPr lang="en-US"/>
              <a:t>Edit Master text styles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87">
            <a:extLst>
              <a:ext uri="{FF2B5EF4-FFF2-40B4-BE49-F238E27FC236}">
                <a16:creationId xmlns:a16="http://schemas.microsoft.com/office/drawing/2014/main" id="{134FF76F-98EE-9143-B293-A196A2CE30D9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659410BE-C7B7-FD47-845B-DA52BD77D91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91513"/>
      </p:ext>
    </p:extLst>
  </p:cSld>
  <p:clrMapOvr>
    <a:masterClrMapping/>
  </p:clrMapOvr>
  <p:transition spd="med"/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hape 87">
            <a:extLst>
              <a:ext uri="{FF2B5EF4-FFF2-40B4-BE49-F238E27FC236}">
                <a16:creationId xmlns:a16="http://schemas.microsoft.com/office/drawing/2014/main" id="{C219A7A6-46B5-C64C-8E3A-C4BD9DFB78CB}"/>
              </a:ext>
            </a:extLst>
          </p:cNvPr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75035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Shape 90" descr="Shape 90">
            <a:extLst>
              <a:ext uri="{FF2B5EF4-FFF2-40B4-BE49-F238E27FC236}">
                <a16:creationId xmlns:a16="http://schemas.microsoft.com/office/drawing/2014/main" id="{C3BF79A4-0F81-444F-A837-A84000E9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11699" y="231665"/>
            <a:ext cx="8520602" cy="57270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328EC5"/>
                </a:solidFill>
              </a:defRPr>
            </a:lvl1pPr>
          </a:lstStyle>
          <a:p>
            <a:r>
              <a:rPr lang="en-US" dirty="0"/>
              <a:t>Header</a:t>
            </a:r>
            <a:endParaRPr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64424CD2-6466-E140-BB1C-42649A90C6D6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hape 57">
            <a:extLst>
              <a:ext uri="{FF2B5EF4-FFF2-40B4-BE49-F238E27FC236}">
                <a16:creationId xmlns:a16="http://schemas.microsoft.com/office/drawing/2014/main" id="{89C666BB-36C4-AF40-A6E0-0A9D79CDCE66}"/>
              </a:ext>
            </a:extLst>
          </p:cNvPr>
          <p:cNvSpPr/>
          <p:nvPr/>
        </p:nvSpPr>
        <p:spPr>
          <a:xfrm>
            <a:off x="341447" y="804366"/>
            <a:ext cx="8511304" cy="0"/>
          </a:xfrm>
          <a:prstGeom prst="line">
            <a:avLst/>
          </a:prstGeom>
          <a:ln w="31750">
            <a:solidFill>
              <a:srgbClr val="328EC5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510076"/>
      </p:ext>
    </p:extLst>
  </p:cSld>
  <p:clrMapOvr>
    <a:masterClrMapping/>
  </p:clrMapOvr>
  <p:transition spd="med"/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36">
            <a:extLst>
              <a:ext uri="{FF2B5EF4-FFF2-40B4-BE49-F238E27FC236}">
                <a16:creationId xmlns:a16="http://schemas.microsoft.com/office/drawing/2014/main" id="{F31E65F2-18F0-E348-85B6-D614CB249195}"/>
              </a:ext>
            </a:extLst>
          </p:cNvPr>
          <p:cNvSpPr/>
          <p:nvPr/>
        </p:nvSpPr>
        <p:spPr>
          <a:xfrm>
            <a:off x="3472249" y="0"/>
            <a:ext cx="5671751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64334"/>
      </p:ext>
    </p:extLst>
  </p:cSld>
  <p:clrMapOvr>
    <a:masterClrMapping/>
  </p:clrMapOvr>
  <p:transition spd="med"/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bg>
      <p:bgPr>
        <a:solidFill>
          <a:srgbClr val="328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386751"/>
      </p:ext>
    </p:extLst>
  </p:cSld>
  <p:clrMapOvr>
    <a:masterClrMapping/>
  </p:clrMapOvr>
  <p:transition spd="med"/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0" y="0"/>
            <a:ext cx="4572000" cy="5143501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196" descr="Shape 196">
            <a:extLst>
              <a:ext uri="{FF2B5EF4-FFF2-40B4-BE49-F238E27FC236}">
                <a16:creationId xmlns:a16="http://schemas.microsoft.com/office/drawing/2014/main" id="{4530111B-CE4A-F442-98D0-AAB34ACF2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221801" y="0"/>
            <a:ext cx="4793801" cy="599537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97">
            <a:extLst>
              <a:ext uri="{FF2B5EF4-FFF2-40B4-BE49-F238E27FC236}">
                <a16:creationId xmlns:a16="http://schemas.microsoft.com/office/drawing/2014/main" id="{B4DB966D-8F49-4242-A4A1-0067A764F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199" y="1047475"/>
            <a:ext cx="3840602" cy="2968201"/>
          </a:xfrm>
          <a:prstGeom prst="rect">
            <a:avLst/>
          </a:prstGeom>
        </p:spPr>
        <p:txBody>
          <a:bodyPr/>
          <a:lstStyle>
            <a:lvl1pPr>
              <a:defRPr sz="5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Shape 198">
            <a:extLst>
              <a:ext uri="{FF2B5EF4-FFF2-40B4-BE49-F238E27FC236}">
                <a16:creationId xmlns:a16="http://schemas.microsoft.com/office/drawing/2014/main" id="{6243DCF3-5FDD-0745-A3E5-59A5AB94C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124" y="999999"/>
            <a:ext cx="2995201" cy="31695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Shape 199" descr="Shape 199">
            <a:extLst>
              <a:ext uri="{FF2B5EF4-FFF2-40B4-BE49-F238E27FC236}">
                <a16:creationId xmlns:a16="http://schemas.microsoft.com/office/drawing/2014/main" id="{EEEBEDB7-EB0F-9749-AA38-2A4EE602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068731"/>
      </p:ext>
    </p:extLst>
  </p:cSld>
  <p:clrMapOvr>
    <a:masterClrMapping/>
  </p:clrMapOvr>
  <p:transition spd="med"/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8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10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71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3E51-F033-A847-ABD4-35C1D3E380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1D69-A501-704B-80CB-1B3152437F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33870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4" y="4700818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chemeClr val="bg1"/>
          </a:solidFill>
          <a:uFillTx/>
          <a:latin typeface="+mj-lt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1pPr>
      <a:lvl2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2pPr>
      <a:lvl3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3pPr>
      <a:lvl4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4pPr>
      <a:lvl5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bg1"/>
          </a:solidFill>
          <a:uFillTx/>
          <a:latin typeface="Avenir Book" panose="02000503020000020003" pitchFamily="2" charset="0"/>
          <a:ea typeface="Avenir Book" panose="02000503020000020003" pitchFamily="2" charset="0"/>
          <a:cs typeface="Arial"/>
          <a:sym typeface="Arial"/>
        </a:defRPr>
      </a:lvl5pPr>
      <a:lvl6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eaLnBrk="1" latinLnBrk="0" hangingPunct="1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56049" y="1667444"/>
            <a:ext cx="5654905" cy="1807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buSzPct val="25000"/>
            </a:pPr>
            <a:r>
              <a:rPr lang="en-US" sz="5000" b="1" dirty="0">
                <a:solidFill>
                  <a:srgbClr val="EF3969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CLASSIFICATION ERROR METRICS</a:t>
            </a:r>
            <a:endParaRPr lang="en" sz="5000" b="1" i="0" u="none" strike="noStrike" cap="none" dirty="0">
              <a:solidFill>
                <a:srgbClr val="EF3969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460582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9AF-B145-4844-BB15-D2A14A6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</a:t>
            </a:r>
          </a:p>
        </p:txBody>
      </p:sp>
    </p:spTree>
    <p:extLst>
      <p:ext uri="{BB962C8B-B14F-4D97-AF65-F5344CB8AC3E}">
        <p14:creationId xmlns:p14="http://schemas.microsoft.com/office/powerpoint/2010/main" val="17054796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EFAD8-6281-2F4F-9864-9B217AE6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ea typeface="Avenir Book" charset="0"/>
                <a:cs typeface="Avenir Book" charset="0"/>
              </a:rPr>
              <a:t>Choosing the Right Error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5307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88830-1924-F54B-9E11-F01BB8F15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 are asked to build a classifier for leukemia.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Your data set is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imbalanced: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1% patients with 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u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kem</a:t>
            </a:r>
            <a:r>
              <a:rPr lang="en-US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ia,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9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9%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h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US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althy</a:t>
            </a:r>
            <a:endParaRPr lang="en-US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You’re asked to create a classifier with high </a:t>
            </a:r>
            <a:r>
              <a:rPr lang="en-US" i="1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accuracy: </a:t>
            </a: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 % of predictions that are correct.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Solution:</a:t>
            </a:r>
          </a:p>
          <a:p>
            <a:pPr marL="9525">
              <a:lnSpc>
                <a:spcPct val="150000"/>
              </a:lnSpc>
            </a:pPr>
            <a:r>
              <a:rPr lang="en-US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Build a simple model that always predicts "healthy”.  </a:t>
            </a:r>
            <a:r>
              <a:rPr lang="en-US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will be 99%...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EFAD8-6281-2F4F-9864-9B217AE6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Choosing the Right Error Measurement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043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8C7-7774-1C42-A098-842B81C0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6903960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 Performance 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 Score</a:t>
            </a:r>
          </a:p>
          <a:p>
            <a:r>
              <a:rPr lang="en-US" dirty="0"/>
              <a:t>ROC-AUC score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Metrics: Overview</a:t>
            </a:r>
          </a:p>
        </p:txBody>
      </p:sp>
    </p:spTree>
    <p:extLst>
      <p:ext uri="{BB962C8B-B14F-4D97-AF65-F5344CB8AC3E}">
        <p14:creationId xmlns:p14="http://schemas.microsoft.com/office/powerpoint/2010/main" val="37394058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325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blipFill>
                <a:blip r:embed="rId2"/>
                <a:stretch>
                  <a:fillRect b="-41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True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blipFill>
                <a:blip r:embed="rId3"/>
                <a:stretch>
                  <a:fillRect b="-4133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079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True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8" y="3520857"/>
                <a:ext cx="3893718" cy="940336"/>
              </a:xfrm>
              <a:prstGeom prst="rect">
                <a:avLst/>
              </a:prstGeom>
              <a:blipFill>
                <a:blip r:embed="rId2"/>
                <a:stretch>
                  <a:fillRect b="-36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r"/>
                <a:r>
                  <a:rPr lang="en-US" dirty="0"/>
                  <a:t>False Positive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  <a:p>
                <a:pPr algn="r"/>
                <a:r>
                  <a:rPr lang="en-US" dirty="0"/>
                  <a:t>True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1">
                <a:extLst>
                  <a:ext uri="{FF2B5EF4-FFF2-40B4-BE49-F238E27FC236}">
                    <a16:creationId xmlns:a16="http://schemas.microsoft.com/office/drawing/2014/main" id="{1ABFCFE6-C211-7D4A-82A5-A8B53EB3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51" y="3520857"/>
                <a:ext cx="4140853" cy="940336"/>
              </a:xfrm>
              <a:prstGeom prst="rect">
                <a:avLst/>
              </a:prstGeom>
              <a:blipFill>
                <a:blip r:embed="rId3"/>
                <a:stretch>
                  <a:fillRect b="-360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EDCDB9-8E1D-DA43-A36E-E88D10D37165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734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Accuracy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51C8220-4F75-EE4E-85A8-A70BD65D32CF}"/>
              </a:ext>
            </a:extLst>
          </p:cNvPr>
          <p:cNvSpPr/>
          <p:nvPr/>
        </p:nvSpPr>
        <p:spPr>
          <a:xfrm>
            <a:off x="1173892" y="1762372"/>
            <a:ext cx="6882712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466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Precision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How “precise” are your predictions?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F3E47E2-DEBE-8D42-8CBB-89F8903D5AC3}"/>
              </a:ext>
            </a:extLst>
          </p:cNvPr>
          <p:cNvSpPr/>
          <p:nvPr/>
        </p:nvSpPr>
        <p:spPr>
          <a:xfrm>
            <a:off x="1173892" y="2236573"/>
            <a:ext cx="6882712" cy="46955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6634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902D8-046E-5149-A51B-6276F315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57AD2-CAB6-114A-883A-9F80343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720113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Recall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</m:den>
                    </m:f>
                  </m:oMath>
                </a14:m>
                <a:r>
                  <a:rPr lang="en-US" dirty="0"/>
                  <a:t> 	How well do you “recall” the targets?</a:t>
                </a: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93648C-7022-CD43-8A57-6A42937B9C5C}"/>
              </a:ext>
            </a:extLst>
          </p:cNvPr>
          <p:cNvSpPr/>
          <p:nvPr/>
        </p:nvSpPr>
        <p:spPr>
          <a:xfrm>
            <a:off x="2714625" y="1762372"/>
            <a:ext cx="2743200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8807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2628464"/>
          </a:xfrm>
        </p:spPr>
        <p:txBody>
          <a:bodyPr/>
          <a:lstStyle/>
          <a:p>
            <a:r>
              <a:rPr lang="en-US" b="1" dirty="0"/>
              <a:t>Classification: </a:t>
            </a:r>
            <a:r>
              <a:rPr lang="en-US" dirty="0"/>
              <a:t>F Score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1401444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Actual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50"/>
                          </a:solidFill>
                          <a:latin typeface="Avenir Book" panose="02000503020000020003" pitchFamily="2" charset="0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Predicted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Avenir Book" panose="02000503020000020003" pitchFamily="2" charset="0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Autofit/>
              </a:bodyPr>
              <a:lstStyle>
                <a:lvl1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1pPr>
                <a:lvl2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2pPr>
                <a:lvl3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3pPr>
                <a:lvl4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4pPr>
                <a:lvl5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chemeClr val="bg1"/>
                    </a:solidFill>
                    <a:uFillTx/>
                    <a:latin typeface="Avenir Book" panose="02000503020000020003" pitchFamily="2" charset="0"/>
                    <a:ea typeface="Avenir Book" panose="02000503020000020003" pitchFamily="2" charset="0"/>
                    <a:cs typeface="Arial"/>
                    <a:sym typeface="Arial"/>
                  </a:defRPr>
                </a:lvl5pPr>
                <a:lvl6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6pPr>
                <a:lvl7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7pPr>
                <a:lvl8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8pPr>
                <a:lvl9pPr marL="0" marR="0" indent="0" algn="l" defTabSz="914400" rtl="0" eaLnBrk="1" latinLnBrk="0" hangingPunct="1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 b="0" i="0" u="none" strike="noStrike" cap="none" spc="0" baseline="0">
                    <a:ln>
                      <a:noFill/>
                    </a:ln>
                    <a:solidFill>
                      <a:srgbClr val="ADADAD"/>
                    </a:solidFill>
                    <a:uFillTx/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F Score =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A15FE32F-3904-EC45-87BC-E895B6D4F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9" y="3780939"/>
                <a:ext cx="8368202" cy="940336"/>
              </a:xfrm>
              <a:prstGeom prst="rect">
                <a:avLst/>
              </a:prstGeom>
              <a:blipFill>
                <a:blip r:embed="rId2"/>
                <a:stretch>
                  <a:fillRect l="-6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93648C-7022-CD43-8A57-6A42937B9C5C}"/>
              </a:ext>
            </a:extLst>
          </p:cNvPr>
          <p:cNvSpPr/>
          <p:nvPr/>
        </p:nvSpPr>
        <p:spPr>
          <a:xfrm>
            <a:off x="2714625" y="1762372"/>
            <a:ext cx="2743200" cy="14014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70EC4-6D9F-C146-99D4-F5FB2C5130E4}"/>
              </a:ext>
            </a:extLst>
          </p:cNvPr>
          <p:cNvSpPr/>
          <p:nvPr/>
        </p:nvSpPr>
        <p:spPr>
          <a:xfrm>
            <a:off x="1173892" y="2236573"/>
            <a:ext cx="6882712" cy="46955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9155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2" y="1765985"/>
          <a:ext cx="6882712" cy="2671656"/>
        </p:xfrm>
        <a:graphic>
          <a:graphicData uri="http://schemas.openxmlformats.org/drawingml/2006/table">
            <a:tbl>
              <a:tblPr firstRow="1" bandRow="1"/>
              <a:tblGrid>
                <a:gridCol w="1564793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2747715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  <a:gridCol w="2570204">
                  <a:extLst>
                    <a:ext uri="{9D8B030D-6E8A-4147-A177-3AD203B41FA5}">
                      <a16:colId xmlns:a16="http://schemas.microsoft.com/office/drawing/2014/main" val="227570363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accurately guessed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of guessed positive are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Percent of positive were guessed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81431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Balances precision and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Higher is Better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694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Classification: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3A848C-214E-D14C-BCDC-123E57E774A4}"/>
              </a:ext>
            </a:extLst>
          </p:cNvPr>
          <p:cNvGraphicFramePr>
            <a:graphicFrameLocks noGrp="1"/>
          </p:cNvGraphicFramePr>
          <p:nvPr/>
        </p:nvGraphicFramePr>
        <p:xfrm>
          <a:off x="1173891" y="1765985"/>
          <a:ext cx="7155721" cy="2447712"/>
        </p:xfrm>
        <a:graphic>
          <a:graphicData uri="http://schemas.openxmlformats.org/drawingml/2006/table">
            <a:tbl>
              <a:tblPr firstRow="1" bandRow="1"/>
              <a:tblGrid>
                <a:gridCol w="1569309">
                  <a:extLst>
                    <a:ext uri="{9D8B030D-6E8A-4147-A177-3AD203B41FA5}">
                      <a16:colId xmlns:a16="http://schemas.microsoft.com/office/drawing/2014/main" val="2137297020"/>
                    </a:ext>
                  </a:extLst>
                </a:gridCol>
                <a:gridCol w="5586412">
                  <a:extLst>
                    <a:ext uri="{9D8B030D-6E8A-4147-A177-3AD203B41FA5}">
                      <a16:colId xmlns:a16="http://schemas.microsoft.com/office/drawing/2014/main" val="225574343"/>
                    </a:ext>
                  </a:extLst>
                </a:gridCol>
              </a:tblGrid>
              <a:tr h="4671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Why would you choose?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950295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and false negative are comparably costly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78323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are more costly that 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10028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negatives are more costly than 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81431"/>
                  </a:ext>
                </a:extLst>
              </a:tr>
              <a:tr h="46714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Avenir Book" panose="02000503020000020003" pitchFamily="2" charset="0"/>
                        </a:rPr>
                        <a:t>False positives and false negative are comparably costly. And data is unbalanced (low proportion of positive cases).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0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8348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CBB0-0F7D-824C-A9DE-2BCF7F7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42108712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654C-D710-E843-9526-99E622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157152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Threshold</a:t>
            </a:r>
          </a:p>
        </p:txBody>
      </p:sp>
    </p:spTree>
    <p:extLst>
      <p:ext uri="{BB962C8B-B14F-4D97-AF65-F5344CB8AC3E}">
        <p14:creationId xmlns:p14="http://schemas.microsoft.com/office/powerpoint/2010/main" val="3059445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67268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4173" y="1967268"/>
            <a:ext cx="2047803" cy="119733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68115" y="1979625"/>
            <a:ext cx="2997063" cy="1197336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859776" y="1697768"/>
            <a:ext cx="1" cy="1712322"/>
          </a:xfrm>
          <a:prstGeom prst="straightConnector1">
            <a:avLst/>
          </a:prstGeom>
          <a:ln w="53975">
            <a:solidFill>
              <a:srgbClr val="7030A0"/>
            </a:solidFill>
            <a:prstDash val="sysDash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722137-652B-2C4D-9008-30838C7F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208011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Decision Boundary</a:t>
            </a: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E95D7D9B-D79C-AB4A-901F-CC4F7D6327BD}"/>
              </a:ext>
            </a:extLst>
          </p:cNvPr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603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38"/>
          <p:cNvSpPr/>
          <p:nvPr/>
        </p:nvSpPr>
        <p:spPr>
          <a:xfrm>
            <a:off x="2803232" y="2500765"/>
            <a:ext cx="5001066" cy="45719"/>
          </a:xfrm>
          <a:custGeom>
            <a:avLst/>
            <a:gdLst/>
            <a:ahLst/>
            <a:cxnLst/>
            <a:rect l="l" t="t" r="r" b="b"/>
            <a:pathLst>
              <a:path w="2430145" h="1771014">
                <a:moveTo>
                  <a:pt x="0" y="1770601"/>
                </a:moveTo>
                <a:lnTo>
                  <a:pt x="2429579" y="0"/>
                </a:lnTo>
              </a:path>
            </a:pathLst>
          </a:custGeom>
          <a:ln w="34925"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87414" y="3164604"/>
            <a:ext cx="5149052" cy="1805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12922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731448" y="3034302"/>
            <a:ext cx="270164" cy="270164"/>
          </a:xfrm>
          <a:prstGeom prst="ellipse">
            <a:avLst/>
          </a:prstGeom>
          <a:solidFill>
            <a:srgbClr val="C00000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055051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395353" y="3034302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3000">
                <a:srgbClr val="0070C0"/>
              </a:gs>
              <a:gs pos="83000">
                <a:srgbClr val="0070C0"/>
              </a:gs>
              <a:gs pos="100000">
                <a:srgbClr val="0070C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98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38131" y="1885220"/>
            <a:ext cx="270164" cy="270164"/>
          </a:xfrm>
          <a:prstGeom prst="ellipse">
            <a:avLst/>
          </a:prstGeom>
          <a:solidFill>
            <a:schemeClr val="accent1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45428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835160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2884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object 3"/>
          <p:cNvSpPr txBox="1"/>
          <p:nvPr/>
        </p:nvSpPr>
        <p:spPr>
          <a:xfrm>
            <a:off x="3731448" y="3526807"/>
            <a:ext cx="3000208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Number of Positive Nodes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2809447" y="1520456"/>
            <a:ext cx="5765" cy="1644148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ject 3"/>
          <p:cNvSpPr txBox="1"/>
          <p:nvPr/>
        </p:nvSpPr>
        <p:spPr>
          <a:xfrm>
            <a:off x="1341532" y="3045293"/>
            <a:ext cx="138565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Survived: 0.0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4" name="object 3"/>
          <p:cNvSpPr txBox="1"/>
          <p:nvPr/>
        </p:nvSpPr>
        <p:spPr>
          <a:xfrm>
            <a:off x="1809352" y="1897763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Lost: 1.0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5" name="object 3"/>
          <p:cNvSpPr txBox="1"/>
          <p:nvPr/>
        </p:nvSpPr>
        <p:spPr>
          <a:xfrm>
            <a:off x="362442" y="1972473"/>
            <a:ext cx="1217066" cy="10618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Patient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Status</a:t>
            </a:r>
          </a:p>
          <a:p>
            <a:pPr marL="9525" marR="3810" algn="ctr"/>
            <a:r>
              <a:rPr lang="en-US" sz="1725" spc="-4" dirty="0">
                <a:effectLst/>
                <a:latin typeface="Avenir Book" charset="0"/>
                <a:ea typeface="Avenir Book" charset="0"/>
                <a:cs typeface="Avenir Book" charset="0"/>
              </a:rPr>
              <a:t>After Five Years</a:t>
            </a:r>
            <a:endParaRPr sz="1725" dirty="0">
              <a:effectLst/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1809352" y="2421201"/>
            <a:ext cx="917832" cy="26545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 algn="r"/>
            <a:r>
              <a:rPr lang="en-US" sz="1725" spc="-4">
                <a:latin typeface="Avenir Book" charset="0"/>
                <a:ea typeface="Avenir Book" charset="0"/>
                <a:cs typeface="Avenir Book" charset="0"/>
              </a:rPr>
              <a:t>0.5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6302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001209" y="1885220"/>
            <a:ext cx="270164" cy="270164"/>
          </a:xfrm>
          <a:prstGeom prst="ellipse">
            <a:avLst/>
          </a:prstGeom>
          <a:gradFill>
            <a:gsLst>
              <a:gs pos="0">
                <a:schemeClr val="tx1"/>
              </a:gs>
              <a:gs pos="74000">
                <a:srgbClr val="C0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674056" y="1885220"/>
            <a:ext cx="270164" cy="270164"/>
          </a:xfrm>
          <a:prstGeom prst="ellipse">
            <a:avLst/>
          </a:prstGeom>
          <a:solidFill>
            <a:schemeClr val="accent1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396138" y="1885220"/>
            <a:ext cx="270164" cy="270164"/>
          </a:xfrm>
          <a:prstGeom prst="ellipse">
            <a:avLst/>
          </a:prstGeom>
          <a:solidFill>
            <a:schemeClr val="accent1"/>
          </a:solidFill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002739" y="1979625"/>
            <a:ext cx="4993957" cy="1215390"/>
          </a:xfrm>
          <a:custGeom>
            <a:avLst/>
            <a:gdLst/>
            <a:ahLst/>
            <a:cxnLst/>
            <a:rect l="l" t="t" r="r" b="b"/>
            <a:pathLst>
              <a:path w="6658609" h="1620520">
                <a:moveTo>
                  <a:pt x="6658154" y="48415"/>
                </a:moveTo>
                <a:lnTo>
                  <a:pt x="6465647" y="43607"/>
                </a:lnTo>
                <a:lnTo>
                  <a:pt x="6273590" y="38841"/>
                </a:lnTo>
                <a:lnTo>
                  <a:pt x="6082430" y="34159"/>
                </a:lnTo>
                <a:lnTo>
                  <a:pt x="5892618" y="29605"/>
                </a:lnTo>
                <a:lnTo>
                  <a:pt x="5704602" y="25219"/>
                </a:lnTo>
                <a:lnTo>
                  <a:pt x="5518830" y="21046"/>
                </a:lnTo>
                <a:lnTo>
                  <a:pt x="5335753" y="17127"/>
                </a:lnTo>
                <a:lnTo>
                  <a:pt x="5155819" y="13504"/>
                </a:lnTo>
                <a:lnTo>
                  <a:pt x="4979477" y="10220"/>
                </a:lnTo>
                <a:lnTo>
                  <a:pt x="4807176" y="7316"/>
                </a:lnTo>
                <a:lnTo>
                  <a:pt x="4639366" y="4837"/>
                </a:lnTo>
                <a:lnTo>
                  <a:pt x="4476494" y="2823"/>
                </a:lnTo>
                <a:lnTo>
                  <a:pt x="4319010" y="1317"/>
                </a:lnTo>
                <a:lnTo>
                  <a:pt x="4167364" y="362"/>
                </a:lnTo>
                <a:lnTo>
                  <a:pt x="4022004" y="0"/>
                </a:lnTo>
                <a:lnTo>
                  <a:pt x="3883379" y="272"/>
                </a:lnTo>
                <a:lnTo>
                  <a:pt x="3751938" y="1222"/>
                </a:lnTo>
                <a:lnTo>
                  <a:pt x="3628130" y="2893"/>
                </a:lnTo>
                <a:lnTo>
                  <a:pt x="3512404" y="5325"/>
                </a:lnTo>
                <a:lnTo>
                  <a:pt x="3405210" y="8562"/>
                </a:lnTo>
                <a:lnTo>
                  <a:pt x="3307347" y="11503"/>
                </a:lnTo>
                <a:lnTo>
                  <a:pt x="3218913" y="13231"/>
                </a:lnTo>
                <a:lnTo>
                  <a:pt x="3139300" y="14059"/>
                </a:lnTo>
                <a:lnTo>
                  <a:pt x="3067900" y="14300"/>
                </a:lnTo>
                <a:lnTo>
                  <a:pt x="3004107" y="14270"/>
                </a:lnTo>
                <a:lnTo>
                  <a:pt x="2947313" y="14280"/>
                </a:lnTo>
                <a:lnTo>
                  <a:pt x="2896910" y="14647"/>
                </a:lnTo>
                <a:lnTo>
                  <a:pt x="2852292" y="15682"/>
                </a:lnTo>
                <a:lnTo>
                  <a:pt x="2812851" y="17700"/>
                </a:lnTo>
                <a:lnTo>
                  <a:pt x="2747071" y="25942"/>
                </a:lnTo>
                <a:lnTo>
                  <a:pt x="2694710" y="41882"/>
                </a:lnTo>
                <a:lnTo>
                  <a:pt x="2650912" y="68030"/>
                </a:lnTo>
                <a:lnTo>
                  <a:pt x="2610815" y="106899"/>
                </a:lnTo>
                <a:lnTo>
                  <a:pt x="2569564" y="160998"/>
                </a:lnTo>
                <a:lnTo>
                  <a:pt x="2546986" y="194544"/>
                </a:lnTo>
                <a:lnTo>
                  <a:pt x="2526017" y="234296"/>
                </a:lnTo>
                <a:lnTo>
                  <a:pt x="2509840" y="281278"/>
                </a:lnTo>
                <a:lnTo>
                  <a:pt x="2497950" y="334683"/>
                </a:lnTo>
                <a:lnTo>
                  <a:pt x="2489845" y="393704"/>
                </a:lnTo>
                <a:lnTo>
                  <a:pt x="2485020" y="457534"/>
                </a:lnTo>
                <a:lnTo>
                  <a:pt x="2482972" y="525365"/>
                </a:lnTo>
                <a:lnTo>
                  <a:pt x="2483197" y="596392"/>
                </a:lnTo>
                <a:lnTo>
                  <a:pt x="2485193" y="669807"/>
                </a:lnTo>
                <a:lnTo>
                  <a:pt x="2488456" y="744802"/>
                </a:lnTo>
                <a:lnTo>
                  <a:pt x="2492481" y="820572"/>
                </a:lnTo>
                <a:lnTo>
                  <a:pt x="2496766" y="896308"/>
                </a:lnTo>
                <a:lnTo>
                  <a:pt x="2500807" y="971204"/>
                </a:lnTo>
                <a:lnTo>
                  <a:pt x="2504101" y="1044452"/>
                </a:lnTo>
                <a:lnTo>
                  <a:pt x="2506143" y="1115246"/>
                </a:lnTo>
                <a:lnTo>
                  <a:pt x="2506431" y="1182779"/>
                </a:lnTo>
                <a:lnTo>
                  <a:pt x="2504461" y="1246244"/>
                </a:lnTo>
                <a:lnTo>
                  <a:pt x="2499730" y="1304833"/>
                </a:lnTo>
                <a:lnTo>
                  <a:pt x="2491733" y="1357740"/>
                </a:lnTo>
                <a:lnTo>
                  <a:pt x="2479968" y="1404157"/>
                </a:lnTo>
                <a:lnTo>
                  <a:pt x="2463931" y="1443278"/>
                </a:lnTo>
                <a:lnTo>
                  <a:pt x="2427090" y="1503995"/>
                </a:lnTo>
                <a:lnTo>
                  <a:pt x="2388740" y="1547215"/>
                </a:lnTo>
                <a:lnTo>
                  <a:pt x="2347095" y="1575770"/>
                </a:lnTo>
                <a:lnTo>
                  <a:pt x="2300371" y="1592489"/>
                </a:lnTo>
                <a:lnTo>
                  <a:pt x="2246780" y="1600201"/>
                </a:lnTo>
                <a:lnTo>
                  <a:pt x="2184538" y="1601735"/>
                </a:lnTo>
                <a:lnTo>
                  <a:pt x="2149615" y="1601070"/>
                </a:lnTo>
                <a:lnTo>
                  <a:pt x="2111859" y="1599922"/>
                </a:lnTo>
                <a:lnTo>
                  <a:pt x="2071048" y="1598644"/>
                </a:lnTo>
                <a:lnTo>
                  <a:pt x="2026957" y="1597591"/>
                </a:lnTo>
                <a:lnTo>
                  <a:pt x="1979365" y="1597115"/>
                </a:lnTo>
                <a:lnTo>
                  <a:pt x="1928047" y="1597571"/>
                </a:lnTo>
                <a:lnTo>
                  <a:pt x="1872781" y="1599312"/>
                </a:lnTo>
                <a:lnTo>
                  <a:pt x="1813343" y="1602692"/>
                </a:lnTo>
                <a:lnTo>
                  <a:pt x="1744604" y="1606685"/>
                </a:lnTo>
                <a:lnTo>
                  <a:pt x="1662780" y="1610058"/>
                </a:lnTo>
                <a:lnTo>
                  <a:pt x="1569668" y="1612857"/>
                </a:lnTo>
                <a:lnTo>
                  <a:pt x="1467064" y="1615126"/>
                </a:lnTo>
                <a:lnTo>
                  <a:pt x="1356763" y="1616911"/>
                </a:lnTo>
                <a:lnTo>
                  <a:pt x="1240562" y="1618255"/>
                </a:lnTo>
                <a:lnTo>
                  <a:pt x="1120257" y="1619204"/>
                </a:lnTo>
                <a:lnTo>
                  <a:pt x="997643" y="1619802"/>
                </a:lnTo>
                <a:lnTo>
                  <a:pt x="874518" y="1620095"/>
                </a:lnTo>
                <a:lnTo>
                  <a:pt x="752676" y="1620128"/>
                </a:lnTo>
                <a:lnTo>
                  <a:pt x="633914" y="1619944"/>
                </a:lnTo>
                <a:lnTo>
                  <a:pt x="520028" y="1619590"/>
                </a:lnTo>
                <a:lnTo>
                  <a:pt x="412814" y="1619109"/>
                </a:lnTo>
                <a:lnTo>
                  <a:pt x="314068" y="1618547"/>
                </a:lnTo>
                <a:lnTo>
                  <a:pt x="225586" y="1617948"/>
                </a:lnTo>
                <a:lnTo>
                  <a:pt x="149164" y="1617358"/>
                </a:lnTo>
                <a:lnTo>
                  <a:pt x="86599" y="1616821"/>
                </a:lnTo>
                <a:lnTo>
                  <a:pt x="39685" y="1616381"/>
                </a:lnTo>
                <a:lnTo>
                  <a:pt x="10220" y="1616085"/>
                </a:lnTo>
                <a:lnTo>
                  <a:pt x="0" y="1615976"/>
                </a:lnTo>
              </a:path>
            </a:pathLst>
          </a:custGeom>
          <a:ln w="38099">
            <a:solidFill>
              <a:srgbClr val="FAA757"/>
            </a:solidFill>
          </a:ln>
        </p:spPr>
        <p:txBody>
          <a:bodyPr wrap="square" lIns="0" tIns="0" rIns="0" bIns="0" rtlCol="0"/>
          <a:lstStyle/>
          <a:p>
            <a:endParaRPr sz="105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3"/>
          <p:cNvSpPr txBox="1"/>
          <p:nvPr/>
        </p:nvSpPr>
        <p:spPr>
          <a:xfrm>
            <a:off x="3605571" y="1021627"/>
            <a:ext cx="3000208" cy="53091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One feature (nodes)</a:t>
            </a:r>
          </a:p>
          <a:p>
            <a:pPr marL="9525" marR="3810"/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Two labels (</a:t>
            </a:r>
            <a:r>
              <a:rPr lang="en-US" sz="1725" spc="-4" dirty="0">
                <a:solidFill>
                  <a:srgbClr val="235F83"/>
                </a:solidFill>
                <a:latin typeface="Avenir Book" charset="0"/>
                <a:ea typeface="Avenir Book" charset="0"/>
                <a:cs typeface="Avenir Book" charset="0"/>
              </a:rPr>
              <a:t>survived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sz="1725" spc="-4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lost</a:t>
            </a:r>
            <a:r>
              <a:rPr lang="en-US" sz="1725" spc="-4" dirty="0">
                <a:latin typeface="Avenir Book" charset="0"/>
                <a:ea typeface="Avenir Book" charset="0"/>
                <a:cs typeface="Avenir Book" charset="0"/>
              </a:rPr>
              <a:t>)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2654C-D710-E843-9526-99E6228D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34" y="157152"/>
            <a:ext cx="8520602" cy="5727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Threshold</a:t>
            </a:r>
          </a:p>
        </p:txBody>
      </p:sp>
    </p:spTree>
    <p:extLst>
      <p:ext uri="{BB962C8B-B14F-4D97-AF65-F5344CB8AC3E}">
        <p14:creationId xmlns:p14="http://schemas.microsoft.com/office/powerpoint/2010/main" val="16125915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52339" y="3926148"/>
            <a:ext cx="127599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678481" y="2241042"/>
            <a:ext cx="176009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(Recall)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CD9F9-A854-7944-A859-3013713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895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7528" y="2938480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94379" y="2324376"/>
            <a:ext cx="5738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Random</a:t>
            </a:r>
          </a:p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Guess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8699" y="3243981"/>
            <a:ext cx="4392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Worse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58301" y="1755347"/>
            <a:ext cx="41998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Better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88" name="Diamond 87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9" name="Diamond 88"/>
          <p:cNvSpPr/>
          <p:nvPr/>
        </p:nvSpPr>
        <p:spPr>
          <a:xfrm>
            <a:off x="4732309" y="297899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4329468" y="3283957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5412782" y="210470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3730204" y="29923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5412782" y="1498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4" name="Diamond 93"/>
          <p:cNvSpPr/>
          <p:nvPr/>
        </p:nvSpPr>
        <p:spPr>
          <a:xfrm>
            <a:off x="3293914" y="234955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5" name="Diamond 94"/>
          <p:cNvSpPr/>
          <p:nvPr/>
        </p:nvSpPr>
        <p:spPr>
          <a:xfrm>
            <a:off x="4037754" y="229154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6" name="Diamond 95"/>
          <p:cNvSpPr/>
          <p:nvPr/>
        </p:nvSpPr>
        <p:spPr>
          <a:xfrm>
            <a:off x="4594379" y="154803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7" name="Diamond 96"/>
          <p:cNvSpPr/>
          <p:nvPr/>
        </p:nvSpPr>
        <p:spPr>
          <a:xfrm>
            <a:off x="4026556" y="126689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8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Evaluation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 </a:t>
            </a:r>
            <a:r>
              <a:rPr lang="en-US" sz="225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model </a:t>
            </a:r>
            <a:r>
              <a:rPr lang="en-US" sz="225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at </a:t>
            </a:r>
            <a:r>
              <a:rPr sz="2250" spc="-8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all</a:t>
            </a:r>
            <a:r>
              <a:rPr sz="2250" spc="-4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possibl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th</a:t>
            </a:r>
            <a:r>
              <a:rPr sz="225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sz="2250" spc="-15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sholds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9" name="Diamond 98"/>
          <p:cNvSpPr/>
          <p:nvPr/>
        </p:nvSpPr>
        <p:spPr>
          <a:xfrm>
            <a:off x="3052053" y="1098303"/>
            <a:ext cx="106194" cy="120675"/>
          </a:xfrm>
          <a:prstGeom prst="diamond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77765" y="1174563"/>
            <a:ext cx="479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Perfect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Avenir Book" charset="0"/>
                <a:ea typeface="Avenir Book" charset="0"/>
                <a:cs typeface="Avenir Book" charset="0"/>
              </a:rPr>
              <a:t>Model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CD9F9-A854-7944-A859-3013713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820497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Receiver Operating Characteristic (ROC)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24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5902D8-046E-5149-A51B-6276F3152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57AD2-CAB6-114A-883A-9F803438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3801273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total area under ROC curve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52053" y="1131408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42" y="3926148"/>
            <a:ext cx="234038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False Positive Rate (1 – Specificity)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539821" y="2241042"/>
            <a:ext cx="203741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True Positive Rate (Sensitivity)</a:t>
            </a:r>
          </a:p>
        </p:txBody>
      </p:sp>
      <p:sp>
        <p:nvSpPr>
          <p:cNvPr id="7" name="Freeform 6"/>
          <p:cNvSpPr/>
          <p:nvPr/>
        </p:nvSpPr>
        <p:spPr>
          <a:xfrm>
            <a:off x="3059197" y="1126646"/>
            <a:ext cx="2878931" cy="2550319"/>
          </a:xfrm>
          <a:custGeom>
            <a:avLst/>
            <a:gdLst>
              <a:gd name="connsiteX0" fmla="*/ 0 w 3838575"/>
              <a:gd name="connsiteY0" fmla="*/ 3400425 h 3400425"/>
              <a:gd name="connsiteX1" fmla="*/ 3838575 w 3838575"/>
              <a:gd name="connsiteY1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38575" h="3400425">
                <a:moveTo>
                  <a:pt x="0" y="3400425"/>
                </a:moveTo>
                <a:lnTo>
                  <a:pt x="3838575" y="0"/>
                </a:lnTo>
              </a:path>
            </a:pathLst>
          </a:custGeom>
          <a:ln w="1905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781050 w 3848100"/>
              <a:gd name="connsiteY1" fmla="*/ 1866900 h 3400425"/>
              <a:gd name="connsiteX2" fmla="*/ 1162050 w 3848100"/>
              <a:gd name="connsiteY2" fmla="*/ 1181100 h 3400425"/>
              <a:gd name="connsiteX3" fmla="*/ 1533525 w 3848100"/>
              <a:gd name="connsiteY3" fmla="*/ 685800 h 3400425"/>
              <a:gd name="connsiteX4" fmla="*/ 1943100 w 3848100"/>
              <a:gd name="connsiteY4" fmla="*/ 438150 h 3400425"/>
              <a:gd name="connsiteX5" fmla="*/ 3086100 w 3848100"/>
              <a:gd name="connsiteY5" fmla="*/ 142875 h 3400425"/>
              <a:gd name="connsiteX6" fmla="*/ 3476625 w 3848100"/>
              <a:gd name="connsiteY6" fmla="*/ 66675 h 3400425"/>
              <a:gd name="connsiteX7" fmla="*/ 3848100 w 3848100"/>
              <a:gd name="connsiteY7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781050" y="1866900"/>
                </a:lnTo>
                <a:lnTo>
                  <a:pt x="1162050" y="1181100"/>
                </a:lnTo>
                <a:lnTo>
                  <a:pt x="1533525" y="685800"/>
                </a:lnTo>
                <a:lnTo>
                  <a:pt x="1943100" y="438150"/>
                </a:lnTo>
                <a:lnTo>
                  <a:pt x="3086100" y="142875"/>
                </a:lnTo>
                <a:lnTo>
                  <a:pt x="3476625" y="66675"/>
                </a:lnTo>
                <a:lnTo>
                  <a:pt x="3848100" y="0"/>
                </a:lnTo>
              </a:path>
            </a:pathLst>
          </a:custGeom>
          <a:solidFill>
            <a:srgbClr val="FFFFFF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052053" y="1126646"/>
            <a:ext cx="2886075" cy="2550319"/>
          </a:xfrm>
          <a:custGeom>
            <a:avLst/>
            <a:gdLst>
              <a:gd name="connsiteX0" fmla="*/ 0 w 3848100"/>
              <a:gd name="connsiteY0" fmla="*/ 3400425 h 3400425"/>
              <a:gd name="connsiteX1" fmla="*/ 390525 w 3848100"/>
              <a:gd name="connsiteY1" fmla="*/ 1190625 h 3400425"/>
              <a:gd name="connsiteX2" fmla="*/ 771525 w 3848100"/>
              <a:gd name="connsiteY2" fmla="*/ 676275 h 3400425"/>
              <a:gd name="connsiteX3" fmla="*/ 1152525 w 3848100"/>
              <a:gd name="connsiteY3" fmla="*/ 333375 h 3400425"/>
              <a:gd name="connsiteX4" fmla="*/ 1543050 w 3848100"/>
              <a:gd name="connsiteY4" fmla="*/ 180975 h 3400425"/>
              <a:gd name="connsiteX5" fmla="*/ 1924050 w 3848100"/>
              <a:gd name="connsiteY5" fmla="*/ 104775 h 3400425"/>
              <a:gd name="connsiteX6" fmla="*/ 2314575 w 3848100"/>
              <a:gd name="connsiteY6" fmla="*/ 66675 h 3400425"/>
              <a:gd name="connsiteX7" fmla="*/ 2695575 w 3848100"/>
              <a:gd name="connsiteY7" fmla="*/ 28575 h 3400425"/>
              <a:gd name="connsiteX8" fmla="*/ 3086100 w 3848100"/>
              <a:gd name="connsiteY8" fmla="*/ 0 h 3400425"/>
              <a:gd name="connsiteX9" fmla="*/ 3467100 w 3848100"/>
              <a:gd name="connsiteY9" fmla="*/ 0 h 3400425"/>
              <a:gd name="connsiteX10" fmla="*/ 3848100 w 3848100"/>
              <a:gd name="connsiteY10" fmla="*/ 0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8100" h="3400425">
                <a:moveTo>
                  <a:pt x="0" y="3400425"/>
                </a:moveTo>
                <a:lnTo>
                  <a:pt x="390525" y="1190625"/>
                </a:lnTo>
                <a:lnTo>
                  <a:pt x="771525" y="676275"/>
                </a:lnTo>
                <a:lnTo>
                  <a:pt x="1152525" y="333375"/>
                </a:lnTo>
                <a:lnTo>
                  <a:pt x="1543050" y="180975"/>
                </a:lnTo>
                <a:lnTo>
                  <a:pt x="1924050" y="104775"/>
                </a:lnTo>
                <a:lnTo>
                  <a:pt x="2314575" y="66675"/>
                </a:lnTo>
                <a:lnTo>
                  <a:pt x="2695575" y="28575"/>
                </a:lnTo>
                <a:lnTo>
                  <a:pt x="3086100" y="0"/>
                </a:lnTo>
                <a:lnTo>
                  <a:pt x="3467100" y="0"/>
                </a:lnTo>
                <a:lnTo>
                  <a:pt x="38481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3289050" y="339244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3576586" y="3140631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867795" y="2883456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4158670" y="262806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445979" y="2372557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4731728" y="2117168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017478" y="185248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306799" y="1597090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5597906" y="1338129"/>
            <a:ext cx="85956" cy="97677"/>
          </a:xfrm>
          <a:prstGeom prst="diamond">
            <a:avLst/>
          </a:prstGeom>
          <a:solidFill>
            <a:srgbClr val="01189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5910824" y="1088272"/>
            <a:ext cx="68456" cy="77791"/>
          </a:xfrm>
          <a:prstGeom prst="diamond">
            <a:avLst/>
          </a:prstGeom>
          <a:solidFill>
            <a:srgbClr val="011893"/>
          </a:solid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574463" y="114006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282584" y="119007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995046" y="1271334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4705722" y="1342469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420750" y="1429511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4135226" y="16069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Diamond 25"/>
          <p:cNvSpPr/>
          <p:nvPr/>
        </p:nvSpPr>
        <p:spPr>
          <a:xfrm>
            <a:off x="3842566" y="1988813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3557173" y="250296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3262084" y="3083392"/>
            <a:ext cx="106600" cy="10271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3285191" y="196729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3577114" y="1579551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862101" y="13247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4154762" y="1210457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443657" y="1150919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4725256" y="1124133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014581" y="1093775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30211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5593998" y="1072346"/>
            <a:ext cx="106194" cy="120675"/>
          </a:xfrm>
          <a:prstGeom prst="diamond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2157" y="2569148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11893"/>
                </a:solidFill>
                <a:latin typeface="Avenir Book" charset="0"/>
                <a:ea typeface="Avenir Book" charset="0"/>
                <a:cs typeface="Avenir Book" charset="0"/>
              </a:rPr>
              <a:t>AUC 0.5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73476" y="1609060"/>
            <a:ext cx="66524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AUC 0.75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0662" y="1291375"/>
            <a:ext cx="58028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Avenir Book" charset="0"/>
                <a:ea typeface="Avenir Book" charset="0"/>
                <a:cs typeface="Avenir Book" charset="0"/>
              </a:rPr>
              <a:t>AUC 0.9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0817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569148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5825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474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3431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2612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3140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38757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4373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89989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5606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1222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66838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2455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180714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3687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699287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060883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B2933C7-DC8D-B943-9761-FAFCDBD9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3992352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Area Under Curve (AUC)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35-3F53-3F45-96C9-08507A41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</a:t>
            </a:r>
          </a:p>
        </p:txBody>
      </p:sp>
    </p:spTree>
    <p:extLst>
      <p:ext uri="{BB962C8B-B14F-4D97-AF65-F5344CB8AC3E}">
        <p14:creationId xmlns:p14="http://schemas.microsoft.com/office/powerpoint/2010/main" val="342557031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/>
              <p:cNvSpPr txBox="1"/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9525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venir Book" charset="0"/>
                              <a:cs typeface="Avenir Book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Avenir Book" charset="0"/>
                                  <a:cs typeface="Avenir Book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𝐼𝑛𝑐𝑜𝑟𝑟𝑒𝑐𝑡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Avenir Book" charset="0"/>
                                  <a:cs typeface="Avenir Book" charset="0"/>
                                </a:rPr>
                                <m:t>𝐶𝑙𝑎𝑠𝑠𝑖𝑓𝑖𝑐𝑎𝑡𝑖𝑜𝑛𝑠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212121"/>
                  </a:solidFill>
                  <a:latin typeface="Avenir Book" charset="0"/>
                  <a:ea typeface="Avenir Book" charset="0"/>
                  <a:cs typeface="Avenir Book" charset="0"/>
                </a:endParaRPr>
              </a:p>
            </p:txBody>
          </p:sp>
        </mc:Choice>
        <mc:Fallback xmlns="">
          <p:sp>
            <p:nvSpPr>
              <p:cNvPr id="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824" y="1525151"/>
                <a:ext cx="2258394" cy="1117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699224" y="1901749"/>
            <a:ext cx="1851486" cy="6155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Incorrect</a:t>
            </a:r>
          </a:p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Classifications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07121" y="1440085"/>
            <a:ext cx="3711781" cy="293455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ED8F-37EF-2D4D-A642-508E38CD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41978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795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</a:t>
            </a:r>
            <a:r>
              <a:rPr lang="en-US" sz="200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7122" y="2736062"/>
            <a:ext cx="3711781" cy="165968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" panose="020F0502020204030204"/>
              <a:ea typeface=""/>
              <a:cs typeface="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55087-FD17-394D-B7E5-55322120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5823287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2564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6136" y="1064960"/>
            <a:ext cx="1085409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876" y="1064960"/>
            <a:ext cx="1088415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6136" y="1670917"/>
            <a:ext cx="1085409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IN" sz="1600" dirty="0">
                <a:latin typeface="Avenir Book" charset="0"/>
                <a:ea typeface="Avenir Book" charset="0"/>
                <a:cs typeface="Avenir Book" charset="0"/>
              </a:rPr>
              <a:t>TP1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3876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352" y="167091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1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6136" y="257215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3876" y="257215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8352" y="257215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2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9285" y="1064960"/>
            <a:ext cx="1090094" cy="6059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Predicted </a:t>
            </a:r>
          </a:p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Class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11682" y="167091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11682" y="257215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6136" y="3473397"/>
            <a:ext cx="1085409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3876" y="3473397"/>
            <a:ext cx="1088415" cy="901240"/>
          </a:xfrm>
          <a:prstGeom prst="rect">
            <a:avLst/>
          </a:prstGeom>
          <a:solidFill>
            <a:schemeClr val="tx1"/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52" y="3473397"/>
            <a:ext cx="947784" cy="901240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Actual Class 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1682" y="3473397"/>
            <a:ext cx="1088415" cy="901240"/>
          </a:xfrm>
          <a:prstGeom prst="rect">
            <a:avLst/>
          </a:prstGeom>
          <a:solidFill>
            <a:srgbClr val="0070C0">
              <a:alpha val="50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600" dirty="0">
                <a:latin typeface="Avenir Book" charset="0"/>
                <a:ea typeface="Avenir Book" charset="0"/>
                <a:cs typeface="Avenir Book" charset="0"/>
              </a:rPr>
              <a:t>TP3</a:t>
            </a:r>
            <a:endParaRPr lang="en-IN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3"/>
          <p:cNvSpPr txBox="1"/>
          <p:nvPr/>
        </p:nvSpPr>
        <p:spPr>
          <a:xfrm>
            <a:off x="5963478" y="2856861"/>
            <a:ext cx="2587232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Most multi-class error metrics are similar to binary versions—</a:t>
            </a:r>
          </a:p>
          <a:p>
            <a:pPr algn="ctr"/>
            <a:r>
              <a:rPr lang="en-US" sz="200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just expand elements as a sum</a:t>
            </a:r>
            <a:endParaRPr lang="en-US" sz="200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907122" y="3193774"/>
            <a:ext cx="884078" cy="730243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4"/>
          <p:cNvSpPr txBox="1"/>
          <p:nvPr/>
        </p:nvSpPr>
        <p:spPr>
          <a:xfrm>
            <a:off x="4907122" y="1581990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6306327" y="1440084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TP1 + TP2 + TP3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314076" y="1854573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6513694" y="1901749"/>
            <a:ext cx="1851486" cy="30777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Total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FD112-B1F8-3F44-B082-F386455F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8" y="231665"/>
            <a:ext cx="5651779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Multiple Class Error Metrics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0209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6000" b="1"/>
            </a:lvl1pPr>
          </a:lstStyle>
          <a:p>
            <a:r>
              <a:t>Recap</a:t>
            </a:r>
          </a:p>
        </p:txBody>
      </p:sp>
      <p:pic>
        <p:nvPicPr>
          <p:cNvPr id="180" name="Shape 66" descr="Shap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600123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Learning objective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459385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573143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Choose an appropriate error metric for the business problem (</a:t>
            </a:r>
            <a:r>
              <a:rPr lang="en-US" i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for the results)</a:t>
            </a:r>
          </a:p>
          <a:p>
            <a:r>
              <a:rPr lang="en-US" dirty="0">
                <a:solidFill>
                  <a:schemeClr val="bg1"/>
                </a:solidFill>
              </a:rPr>
              <a:t>Accuracy, precision, recall, specificity, and F1 are tailored for different needs</a:t>
            </a:r>
          </a:p>
          <a:p>
            <a:r>
              <a:rPr lang="en-US" dirty="0">
                <a:solidFill>
                  <a:schemeClr val="bg1"/>
                </a:solidFill>
              </a:rPr>
              <a:t>AUC measures how well two classes are being separated</a:t>
            </a:r>
          </a:p>
          <a:p>
            <a:r>
              <a:rPr lang="en-US" dirty="0">
                <a:solidFill>
                  <a:schemeClr val="bg1"/>
                </a:solidFill>
              </a:rPr>
              <a:t>Error metrics generalize to 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41366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600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QUESTIONS?</a:t>
            </a:r>
          </a:p>
        </p:txBody>
      </p:sp>
      <p:sp>
        <p:nvSpPr>
          <p:cNvPr id="214" name="Shape 262"/>
          <p:cNvSpPr/>
          <p:nvPr/>
        </p:nvSpPr>
        <p:spPr>
          <a:xfrm>
            <a:off x="1213949" y="1454599"/>
            <a:ext cx="67161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02250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</p:spPr>
        <p:txBody>
          <a:bodyPr/>
          <a:lstStyle/>
          <a:p>
            <a:r>
              <a:rPr lang="en-US" b="1" dirty="0"/>
              <a:t>Classification</a:t>
            </a:r>
            <a:endParaRPr lang="en-US" dirty="0"/>
          </a:p>
          <a:p>
            <a:r>
              <a:rPr lang="en-US" dirty="0"/>
              <a:t>Predicting a class (one category, or many)</a:t>
            </a:r>
          </a:p>
          <a:p>
            <a:r>
              <a:rPr lang="en-US" dirty="0"/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85201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52053" y="1171162"/>
            <a:ext cx="2876550" cy="2552700"/>
          </a:xfrm>
          <a:custGeom>
            <a:avLst/>
            <a:gdLst>
              <a:gd name="connsiteX0" fmla="*/ 0 w 3835400"/>
              <a:gd name="connsiteY0" fmla="*/ 0 h 3403600"/>
              <a:gd name="connsiteX1" fmla="*/ 0 w 3835400"/>
              <a:gd name="connsiteY1" fmla="*/ 3403600 h 3403600"/>
              <a:gd name="connsiteX2" fmla="*/ 3835400 w 3835400"/>
              <a:gd name="connsiteY2" fmla="*/ 34036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3403600">
                <a:moveTo>
                  <a:pt x="0" y="0"/>
                </a:moveTo>
                <a:lnTo>
                  <a:pt x="0" y="3403600"/>
                </a:lnTo>
                <a:lnTo>
                  <a:pt x="3835400" y="340360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ln w="9525"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8357" y="3965902"/>
            <a:ext cx="4039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Recall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2251555" y="2280796"/>
            <a:ext cx="6139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Precision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17776" y="31214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7776" y="2608902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17776" y="209800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7776" y="1587224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0.8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17776" y="107406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17004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90851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8117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>
                <a:latin typeface="Avenir Book" charset="0"/>
                <a:ea typeface="Avenir Book" charset="0"/>
                <a:cs typeface="Avenir Book" charset="0"/>
              </a:rPr>
              <a:t>0.6</a:t>
            </a:r>
            <a:endParaRPr lang="en-US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52882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0.8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19856" y="3765876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1.0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021693" y="117116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21693" y="142732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021693" y="1683489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21693" y="193965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1693" y="219581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1693" y="245197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21693" y="2708142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21693" y="2964305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021693" y="3220468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21693" y="3476633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>
            <a:off x="333183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6200000">
            <a:off x="3619551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6200000">
            <a:off x="390727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>
            <a:off x="4194990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6200000">
            <a:off x="448270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>
            <a:off x="4770429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>
            <a:off x="505814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5345868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>
            <a:off x="5633587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>
            <a:off x="5921304" y="3739041"/>
            <a:ext cx="30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18267" y="1100637"/>
            <a:ext cx="2980469" cy="2634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153747" y="1187419"/>
            <a:ext cx="2799184" cy="2533262"/>
          </a:xfrm>
          <a:custGeom>
            <a:avLst/>
            <a:gdLst>
              <a:gd name="connsiteX0" fmla="*/ 0 w 2799184"/>
              <a:gd name="connsiteY0" fmla="*/ 0 h 2533262"/>
              <a:gd name="connsiteX1" fmla="*/ 32657 w 2799184"/>
              <a:gd name="connsiteY1" fmla="*/ 125964 h 2533262"/>
              <a:gd name="connsiteX2" fmla="*/ 32657 w 2799184"/>
              <a:gd name="connsiteY2" fmla="*/ 746449 h 2533262"/>
              <a:gd name="connsiteX3" fmla="*/ 116633 w 2799184"/>
              <a:gd name="connsiteY3" fmla="*/ 807098 h 2533262"/>
              <a:gd name="connsiteX4" fmla="*/ 135294 w 2799184"/>
              <a:gd name="connsiteY4" fmla="*/ 788437 h 2533262"/>
              <a:gd name="connsiteX5" fmla="*/ 195943 w 2799184"/>
              <a:gd name="connsiteY5" fmla="*/ 844421 h 2533262"/>
              <a:gd name="connsiteX6" fmla="*/ 265922 w 2799184"/>
              <a:gd name="connsiteY6" fmla="*/ 797768 h 2533262"/>
              <a:gd name="connsiteX7" fmla="*/ 298580 w 2799184"/>
              <a:gd name="connsiteY7" fmla="*/ 853751 h 2533262"/>
              <a:gd name="connsiteX8" fmla="*/ 419877 w 2799184"/>
              <a:gd name="connsiteY8" fmla="*/ 891074 h 2533262"/>
              <a:gd name="connsiteX9" fmla="*/ 429208 w 2799184"/>
              <a:gd name="connsiteY9" fmla="*/ 947057 h 2533262"/>
              <a:gd name="connsiteX10" fmla="*/ 569167 w 2799184"/>
              <a:gd name="connsiteY10" fmla="*/ 928396 h 2533262"/>
              <a:gd name="connsiteX11" fmla="*/ 657808 w 2799184"/>
              <a:gd name="connsiteY11" fmla="*/ 993711 h 2533262"/>
              <a:gd name="connsiteX12" fmla="*/ 676469 w 2799184"/>
              <a:gd name="connsiteY12" fmla="*/ 1059025 h 2533262"/>
              <a:gd name="connsiteX13" fmla="*/ 737118 w 2799184"/>
              <a:gd name="connsiteY13" fmla="*/ 1161662 h 2533262"/>
              <a:gd name="connsiteX14" fmla="*/ 788437 w 2799184"/>
              <a:gd name="connsiteY14" fmla="*/ 1264298 h 2533262"/>
              <a:gd name="connsiteX15" fmla="*/ 830424 w 2799184"/>
              <a:gd name="connsiteY15" fmla="*/ 1413588 h 2533262"/>
              <a:gd name="connsiteX16" fmla="*/ 914400 w 2799184"/>
              <a:gd name="connsiteY16" fmla="*/ 1483568 h 2533262"/>
              <a:gd name="connsiteX17" fmla="*/ 1068355 w 2799184"/>
              <a:gd name="connsiteY17" fmla="*/ 1544217 h 2533262"/>
              <a:gd name="connsiteX18" fmla="*/ 1189653 w 2799184"/>
              <a:gd name="connsiteY18" fmla="*/ 1600200 h 2533262"/>
              <a:gd name="connsiteX19" fmla="*/ 1254967 w 2799184"/>
              <a:gd name="connsiteY19" fmla="*/ 1609531 h 2533262"/>
              <a:gd name="connsiteX20" fmla="*/ 1324947 w 2799184"/>
              <a:gd name="connsiteY20" fmla="*/ 1595535 h 2533262"/>
              <a:gd name="connsiteX21" fmla="*/ 1413588 w 2799184"/>
              <a:gd name="connsiteY21" fmla="*/ 1716833 h 2533262"/>
              <a:gd name="connsiteX22" fmla="*/ 1506894 w 2799184"/>
              <a:gd name="connsiteY22" fmla="*/ 1777482 h 2533262"/>
              <a:gd name="connsiteX23" fmla="*/ 1637522 w 2799184"/>
              <a:gd name="connsiteY23" fmla="*/ 1889449 h 2533262"/>
              <a:gd name="connsiteX24" fmla="*/ 1740159 w 2799184"/>
              <a:gd name="connsiteY24" fmla="*/ 1908111 h 2533262"/>
              <a:gd name="connsiteX25" fmla="*/ 1814804 w 2799184"/>
              <a:gd name="connsiteY25" fmla="*/ 1982755 h 2533262"/>
              <a:gd name="connsiteX26" fmla="*/ 1880118 w 2799184"/>
              <a:gd name="connsiteY26" fmla="*/ 2071396 h 2533262"/>
              <a:gd name="connsiteX27" fmla="*/ 1964094 w 2799184"/>
              <a:gd name="connsiteY27" fmla="*/ 2122715 h 2533262"/>
              <a:gd name="connsiteX28" fmla="*/ 2010747 w 2799184"/>
              <a:gd name="connsiteY28" fmla="*/ 2192694 h 2533262"/>
              <a:gd name="connsiteX29" fmla="*/ 2192694 w 2799184"/>
              <a:gd name="connsiteY29" fmla="*/ 2313992 h 2533262"/>
              <a:gd name="connsiteX30" fmla="*/ 2360645 w 2799184"/>
              <a:gd name="connsiteY30" fmla="*/ 2374641 h 2533262"/>
              <a:gd name="connsiteX31" fmla="*/ 2533261 w 2799184"/>
              <a:gd name="connsiteY31" fmla="*/ 2439955 h 2533262"/>
              <a:gd name="connsiteX32" fmla="*/ 2687216 w 2799184"/>
              <a:gd name="connsiteY32" fmla="*/ 2481943 h 2533262"/>
              <a:gd name="connsiteX33" fmla="*/ 2799184 w 2799184"/>
              <a:gd name="connsiteY33" fmla="*/ 2533262 h 2533262"/>
              <a:gd name="connsiteX34" fmla="*/ 2799184 w 2799184"/>
              <a:gd name="connsiteY34" fmla="*/ 2533262 h 25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99184" h="2533262">
                <a:moveTo>
                  <a:pt x="0" y="0"/>
                </a:moveTo>
                <a:lnTo>
                  <a:pt x="32657" y="125964"/>
                </a:lnTo>
                <a:lnTo>
                  <a:pt x="32657" y="746449"/>
                </a:lnTo>
                <a:lnTo>
                  <a:pt x="116633" y="807098"/>
                </a:lnTo>
                <a:lnTo>
                  <a:pt x="135294" y="788437"/>
                </a:lnTo>
                <a:lnTo>
                  <a:pt x="195943" y="844421"/>
                </a:lnTo>
                <a:lnTo>
                  <a:pt x="265922" y="797768"/>
                </a:lnTo>
                <a:lnTo>
                  <a:pt x="298580" y="853751"/>
                </a:lnTo>
                <a:lnTo>
                  <a:pt x="419877" y="891074"/>
                </a:lnTo>
                <a:lnTo>
                  <a:pt x="429208" y="947057"/>
                </a:lnTo>
                <a:lnTo>
                  <a:pt x="569167" y="928396"/>
                </a:lnTo>
                <a:lnTo>
                  <a:pt x="657808" y="993711"/>
                </a:lnTo>
                <a:lnTo>
                  <a:pt x="676469" y="1059025"/>
                </a:lnTo>
                <a:lnTo>
                  <a:pt x="737118" y="1161662"/>
                </a:lnTo>
                <a:lnTo>
                  <a:pt x="788437" y="1264298"/>
                </a:lnTo>
                <a:lnTo>
                  <a:pt x="830424" y="1413588"/>
                </a:lnTo>
                <a:lnTo>
                  <a:pt x="914400" y="1483568"/>
                </a:lnTo>
                <a:lnTo>
                  <a:pt x="1068355" y="1544217"/>
                </a:lnTo>
                <a:lnTo>
                  <a:pt x="1189653" y="1600200"/>
                </a:lnTo>
                <a:lnTo>
                  <a:pt x="1254967" y="1609531"/>
                </a:lnTo>
                <a:lnTo>
                  <a:pt x="1324947" y="1595535"/>
                </a:lnTo>
                <a:lnTo>
                  <a:pt x="1413588" y="1716833"/>
                </a:lnTo>
                <a:lnTo>
                  <a:pt x="1506894" y="1777482"/>
                </a:lnTo>
                <a:lnTo>
                  <a:pt x="1637522" y="1889449"/>
                </a:lnTo>
                <a:lnTo>
                  <a:pt x="1740159" y="1908111"/>
                </a:lnTo>
                <a:lnTo>
                  <a:pt x="1814804" y="1982755"/>
                </a:lnTo>
                <a:lnTo>
                  <a:pt x="1880118" y="2071396"/>
                </a:lnTo>
                <a:lnTo>
                  <a:pt x="1964094" y="2122715"/>
                </a:lnTo>
                <a:lnTo>
                  <a:pt x="2010747" y="2192694"/>
                </a:lnTo>
                <a:lnTo>
                  <a:pt x="2192694" y="2313992"/>
                </a:lnTo>
                <a:lnTo>
                  <a:pt x="2360645" y="2374641"/>
                </a:lnTo>
                <a:lnTo>
                  <a:pt x="2533261" y="2439955"/>
                </a:lnTo>
                <a:lnTo>
                  <a:pt x="2687216" y="2481943"/>
                </a:lnTo>
                <a:lnTo>
                  <a:pt x="2799184" y="2533262"/>
                </a:lnTo>
                <a:lnTo>
                  <a:pt x="2799184" y="2533262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074437" y="1695938"/>
            <a:ext cx="2859832" cy="2020077"/>
          </a:xfrm>
          <a:custGeom>
            <a:avLst/>
            <a:gdLst>
              <a:gd name="connsiteX0" fmla="*/ 0 w 2859832"/>
              <a:gd name="connsiteY0" fmla="*/ 1124338 h 2020077"/>
              <a:gd name="connsiteX1" fmla="*/ 41987 w 2859832"/>
              <a:gd name="connsiteY1" fmla="*/ 223934 h 2020077"/>
              <a:gd name="connsiteX2" fmla="*/ 107302 w 2859832"/>
              <a:gd name="connsiteY2" fmla="*/ 0 h 2020077"/>
              <a:gd name="connsiteX3" fmla="*/ 163285 w 2859832"/>
              <a:gd name="connsiteY3" fmla="*/ 97971 h 2020077"/>
              <a:gd name="connsiteX4" fmla="*/ 191277 w 2859832"/>
              <a:gd name="connsiteY4" fmla="*/ 37322 h 2020077"/>
              <a:gd name="connsiteX5" fmla="*/ 214604 w 2859832"/>
              <a:gd name="connsiteY5" fmla="*/ 149289 h 2020077"/>
              <a:gd name="connsiteX6" fmla="*/ 219269 w 2859832"/>
              <a:gd name="connsiteY6" fmla="*/ 228600 h 2020077"/>
              <a:gd name="connsiteX7" fmla="*/ 284583 w 2859832"/>
              <a:gd name="connsiteY7" fmla="*/ 377889 h 2020077"/>
              <a:gd name="connsiteX8" fmla="*/ 293914 w 2859832"/>
              <a:gd name="connsiteY8" fmla="*/ 466530 h 2020077"/>
              <a:gd name="connsiteX9" fmla="*/ 396551 w 2859832"/>
              <a:gd name="connsiteY9" fmla="*/ 410547 h 2020077"/>
              <a:gd name="connsiteX10" fmla="*/ 461865 w 2859832"/>
              <a:gd name="connsiteY10" fmla="*/ 354563 h 2020077"/>
              <a:gd name="connsiteX11" fmla="*/ 559836 w 2859832"/>
              <a:gd name="connsiteY11" fmla="*/ 471196 h 2020077"/>
              <a:gd name="connsiteX12" fmla="*/ 639147 w 2859832"/>
              <a:gd name="connsiteY12" fmla="*/ 541175 h 2020077"/>
              <a:gd name="connsiteX13" fmla="*/ 657808 w 2859832"/>
              <a:gd name="connsiteY13" fmla="*/ 690465 h 2020077"/>
              <a:gd name="connsiteX14" fmla="*/ 713792 w 2859832"/>
              <a:gd name="connsiteY14" fmla="*/ 723122 h 2020077"/>
              <a:gd name="connsiteX15" fmla="*/ 774441 w 2859832"/>
              <a:gd name="connsiteY15" fmla="*/ 811763 h 2020077"/>
              <a:gd name="connsiteX16" fmla="*/ 872412 w 2859832"/>
              <a:gd name="connsiteY16" fmla="*/ 821094 h 2020077"/>
              <a:gd name="connsiteX17" fmla="*/ 989045 w 2859832"/>
              <a:gd name="connsiteY17" fmla="*/ 858416 h 2020077"/>
              <a:gd name="connsiteX18" fmla="*/ 1031032 w 2859832"/>
              <a:gd name="connsiteY18" fmla="*/ 951722 h 2020077"/>
              <a:gd name="connsiteX19" fmla="*/ 1059024 w 2859832"/>
              <a:gd name="connsiteY19" fmla="*/ 1124338 h 2020077"/>
              <a:gd name="connsiteX20" fmla="*/ 1138334 w 2859832"/>
              <a:gd name="connsiteY20" fmla="*/ 1175657 h 2020077"/>
              <a:gd name="connsiteX21" fmla="*/ 1240971 w 2859832"/>
              <a:gd name="connsiteY21" fmla="*/ 1245636 h 2020077"/>
              <a:gd name="connsiteX22" fmla="*/ 1348273 w 2859832"/>
              <a:gd name="connsiteY22" fmla="*/ 1306285 h 2020077"/>
              <a:gd name="connsiteX23" fmla="*/ 1380930 w 2859832"/>
              <a:gd name="connsiteY23" fmla="*/ 1399592 h 2020077"/>
              <a:gd name="connsiteX24" fmla="*/ 1502228 w 2859832"/>
              <a:gd name="connsiteY24" fmla="*/ 1488232 h 2020077"/>
              <a:gd name="connsiteX25" fmla="*/ 1492898 w 2859832"/>
              <a:gd name="connsiteY25" fmla="*/ 1567543 h 2020077"/>
              <a:gd name="connsiteX26" fmla="*/ 1590869 w 2859832"/>
              <a:gd name="connsiteY26" fmla="*/ 1628192 h 2020077"/>
              <a:gd name="connsiteX27" fmla="*/ 1656183 w 2859832"/>
              <a:gd name="connsiteY27" fmla="*/ 1684175 h 2020077"/>
              <a:gd name="connsiteX28" fmla="*/ 1721498 w 2859832"/>
              <a:gd name="connsiteY28" fmla="*/ 1726163 h 2020077"/>
              <a:gd name="connsiteX29" fmla="*/ 1828800 w 2859832"/>
              <a:gd name="connsiteY29" fmla="*/ 1833465 h 2020077"/>
              <a:gd name="connsiteX30" fmla="*/ 1945432 w 2859832"/>
              <a:gd name="connsiteY30" fmla="*/ 1889449 h 2020077"/>
              <a:gd name="connsiteX31" fmla="*/ 2122714 w 2859832"/>
              <a:gd name="connsiteY31" fmla="*/ 1931436 h 2020077"/>
              <a:gd name="connsiteX32" fmla="*/ 2421294 w 2859832"/>
              <a:gd name="connsiteY32" fmla="*/ 1922106 h 2020077"/>
              <a:gd name="connsiteX33" fmla="*/ 2589245 w 2859832"/>
              <a:gd name="connsiteY33" fmla="*/ 1936102 h 2020077"/>
              <a:gd name="connsiteX34" fmla="*/ 2859832 w 2859832"/>
              <a:gd name="connsiteY34" fmla="*/ 2020077 h 2020077"/>
              <a:gd name="connsiteX35" fmla="*/ 2859832 w 2859832"/>
              <a:gd name="connsiteY35" fmla="*/ 2020077 h 202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59832" h="2020077">
                <a:moveTo>
                  <a:pt x="0" y="1124338"/>
                </a:moveTo>
                <a:lnTo>
                  <a:pt x="41987" y="223934"/>
                </a:lnTo>
                <a:lnTo>
                  <a:pt x="107302" y="0"/>
                </a:lnTo>
                <a:lnTo>
                  <a:pt x="163285" y="97971"/>
                </a:lnTo>
                <a:lnTo>
                  <a:pt x="191277" y="37322"/>
                </a:lnTo>
                <a:lnTo>
                  <a:pt x="214604" y="149289"/>
                </a:lnTo>
                <a:lnTo>
                  <a:pt x="219269" y="228600"/>
                </a:lnTo>
                <a:lnTo>
                  <a:pt x="284583" y="377889"/>
                </a:lnTo>
                <a:lnTo>
                  <a:pt x="293914" y="466530"/>
                </a:lnTo>
                <a:lnTo>
                  <a:pt x="396551" y="410547"/>
                </a:lnTo>
                <a:lnTo>
                  <a:pt x="461865" y="354563"/>
                </a:lnTo>
                <a:lnTo>
                  <a:pt x="559836" y="471196"/>
                </a:lnTo>
                <a:lnTo>
                  <a:pt x="639147" y="541175"/>
                </a:lnTo>
                <a:lnTo>
                  <a:pt x="657808" y="690465"/>
                </a:lnTo>
                <a:lnTo>
                  <a:pt x="713792" y="723122"/>
                </a:lnTo>
                <a:lnTo>
                  <a:pt x="774441" y="811763"/>
                </a:lnTo>
                <a:lnTo>
                  <a:pt x="872412" y="821094"/>
                </a:lnTo>
                <a:lnTo>
                  <a:pt x="989045" y="858416"/>
                </a:lnTo>
                <a:lnTo>
                  <a:pt x="1031032" y="951722"/>
                </a:lnTo>
                <a:lnTo>
                  <a:pt x="1059024" y="1124338"/>
                </a:lnTo>
                <a:lnTo>
                  <a:pt x="1138334" y="1175657"/>
                </a:lnTo>
                <a:lnTo>
                  <a:pt x="1240971" y="1245636"/>
                </a:lnTo>
                <a:lnTo>
                  <a:pt x="1348273" y="1306285"/>
                </a:lnTo>
                <a:lnTo>
                  <a:pt x="1380930" y="1399592"/>
                </a:lnTo>
                <a:lnTo>
                  <a:pt x="1502228" y="1488232"/>
                </a:lnTo>
                <a:lnTo>
                  <a:pt x="1492898" y="1567543"/>
                </a:lnTo>
                <a:lnTo>
                  <a:pt x="1590869" y="1628192"/>
                </a:lnTo>
                <a:lnTo>
                  <a:pt x="1656183" y="1684175"/>
                </a:lnTo>
                <a:lnTo>
                  <a:pt x="1721498" y="1726163"/>
                </a:lnTo>
                <a:lnTo>
                  <a:pt x="1828800" y="1833465"/>
                </a:lnTo>
                <a:lnTo>
                  <a:pt x="1945432" y="1889449"/>
                </a:lnTo>
                <a:lnTo>
                  <a:pt x="2122714" y="1931436"/>
                </a:lnTo>
                <a:lnTo>
                  <a:pt x="2421294" y="1922106"/>
                </a:lnTo>
                <a:lnTo>
                  <a:pt x="2589245" y="1936102"/>
                </a:lnTo>
                <a:lnTo>
                  <a:pt x="2859832" y="2020077"/>
                </a:lnTo>
                <a:lnTo>
                  <a:pt x="2859832" y="202007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61048" y="1469313"/>
            <a:ext cx="45880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61048" y="1301361"/>
            <a:ext cx="45880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13718" y="1211408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13718" y="1383677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venir Book" charset="0"/>
                <a:ea typeface="Avenir Book" charset="0"/>
                <a:cs typeface="Avenir Book" charset="0"/>
              </a:rPr>
              <a:t>Model 2</a:t>
            </a:r>
          </a:p>
        </p:txBody>
      </p:sp>
      <p:sp>
        <p:nvSpPr>
          <p:cNvPr id="90" name="object 3"/>
          <p:cNvSpPr txBox="1"/>
          <p:nvPr/>
        </p:nvSpPr>
        <p:spPr>
          <a:xfrm>
            <a:off x="1342755" y="4364780"/>
            <a:ext cx="652668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250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Measures trade-off between precision and recall</a:t>
            </a:r>
            <a:endParaRPr lang="en-US" sz="2250" spc="-15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2625B-2D1C-0743-841E-A15A9B52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31665"/>
            <a:ext cx="4941183" cy="572701"/>
          </a:xfrm>
        </p:spPr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 Recall Curve (PR Curve)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772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62196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51286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46862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8053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62196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151286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46862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80536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DA6CA87-FC90-664A-B223-2AF924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534F0-D89F-B247-B5A4-810940F2D5D6}"/>
              </a:ext>
            </a:extLst>
          </p:cNvPr>
          <p:cNvGraphicFramePr>
            <a:graphicFrameLocks noGrp="1"/>
          </p:cNvGraphicFramePr>
          <p:nvPr/>
        </p:nvGraphicFramePr>
        <p:xfrm>
          <a:off x="311699" y="1354767"/>
          <a:ext cx="7937527" cy="185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849">
                  <a:extLst>
                    <a:ext uri="{9D8B030D-6E8A-4147-A177-3AD203B41FA5}">
                      <a16:colId xmlns:a16="http://schemas.microsoft.com/office/drawing/2014/main" val="1669940466"/>
                    </a:ext>
                  </a:extLst>
                </a:gridCol>
                <a:gridCol w="3288936">
                  <a:extLst>
                    <a:ext uri="{9D8B030D-6E8A-4147-A177-3AD203B41FA5}">
                      <a16:colId xmlns:a16="http://schemas.microsoft.com/office/drawing/2014/main" val="3938589021"/>
                    </a:ext>
                  </a:extLst>
                </a:gridCol>
                <a:gridCol w="2329462">
                  <a:extLst>
                    <a:ext uri="{9D8B030D-6E8A-4147-A177-3AD203B41FA5}">
                      <a16:colId xmlns:a16="http://schemas.microsoft.com/office/drawing/2014/main" val="10533537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8340932"/>
                    </a:ext>
                  </a:extLst>
                </a:gridCol>
              </a:tblGrid>
              <a:tr h="36739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 both classes equally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13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guessed 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positive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3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(Sensitivity)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that are positive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positive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4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correct of those that are negative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negative instances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6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Balances precision and recall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4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5313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Regression</a:t>
            </a:r>
          </a:p>
          <a:p>
            <a:r>
              <a:rPr lang="en-US" dirty="0"/>
              <a:t>Adjusted R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MSE</a:t>
            </a:r>
          </a:p>
          <a:p>
            <a:r>
              <a:rPr lang="en-US" dirty="0"/>
              <a:t>MAE</a:t>
            </a:r>
          </a:p>
          <a:p>
            <a:r>
              <a:rPr lang="en-US" dirty="0"/>
              <a:t>F-Statistic</a:t>
            </a:r>
          </a:p>
          <a:p>
            <a:r>
              <a:rPr lang="en-US" dirty="0"/>
              <a:t>Likelihood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78752108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E545EB8-942C-4345-AD25-CE06D627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7438587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47553" y="1185621"/>
            <a:ext cx="1839206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Predicted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Positive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952" y="1185621"/>
            <a:ext cx="1927107" cy="71884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Predicted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553" y="1904470"/>
            <a:ext cx="1839206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Positive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(TP)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6759" y="1904470"/>
            <a:ext cx="1844300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Negative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(FN)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3194" y="190447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Positive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7553" y="2623320"/>
            <a:ext cx="1839206" cy="718849"/>
          </a:xfrm>
          <a:prstGeom prst="rect">
            <a:avLst/>
          </a:prstGeom>
          <a:solidFill>
            <a:srgbClr val="C00000">
              <a:alpha val="5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False Positive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(FP)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86759" y="2623320"/>
            <a:ext cx="1844300" cy="718849"/>
          </a:xfrm>
          <a:prstGeom prst="rect">
            <a:avLst/>
          </a:prstGeom>
          <a:solidFill>
            <a:srgbClr val="0070C0">
              <a:alpha val="45000"/>
            </a:srgbClr>
          </a:solidFill>
          <a:ln w="25400">
            <a:solidFill>
              <a:schemeClr val="bg1"/>
            </a:solidFill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True Negative</a:t>
            </a:r>
          </a:p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(TN)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3194" y="2623320"/>
            <a:ext cx="1124359" cy="718849"/>
          </a:xfrm>
          <a:prstGeom prst="rect">
            <a:avLst/>
          </a:prstGeom>
          <a:solidFill>
            <a:schemeClr val="tx1"/>
          </a:solidFill>
          <a:ln w="127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Actual Negative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7058" y="3759005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Type 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6269" y="2035719"/>
            <a:ext cx="1433996" cy="456345"/>
          </a:xfrm>
          <a:prstGeom prst="rect">
            <a:avLst/>
          </a:prstGeom>
          <a:noFill/>
          <a:ln w="25400">
            <a:noFill/>
            <a:prstDash val="solid"/>
          </a:ln>
        </p:spPr>
        <p:txBody>
          <a:bodyPr wrap="square" lIns="57150" tIns="57150" rIns="57150" bIns="57150" rtlCol="0" anchor="ctr" anchorCtr="1">
            <a:noAutofit/>
          </a:bodyPr>
          <a:lstStyle/>
          <a:p>
            <a:pPr algn="ctr"/>
            <a:r>
              <a:rPr lang="en-US" sz="1800" dirty="0">
                <a:latin typeface="Avenir Book" charset="0"/>
                <a:ea typeface="Avenir Book" charset="0"/>
                <a:cs typeface="Avenir Book" charset="0"/>
              </a:rPr>
              <a:t>Type II Error</a:t>
            </a:r>
            <a:endParaRPr lang="en-IN" sz="1800" dirty="0"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367547" y="2263892"/>
            <a:ext cx="467424" cy="1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599410" y="3452613"/>
            <a:ext cx="8313" cy="306392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C6B5337-7AC9-C34D-8446-1D898159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899492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2495228" y="3873241"/>
            <a:ext cx="131566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894433" y="3731335"/>
            <a:ext cx="22583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3894433" y="4057907"/>
            <a:ext cx="225839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902182" y="4145824"/>
            <a:ext cx="225839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04DD28E-2081-8345-BD04-5111C4AF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Accuracy: Predicting Correctly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3564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B456AB-66CA-AA4F-A7EA-61365BB3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Recall: Identifying</a:t>
            </a:r>
            <a:r>
              <a:rPr lang="en-US" i="1" spc="-26" dirty="0">
                <a:latin typeface="Avenir Book" charset="0"/>
                <a:ea typeface="Avenir Book" charset="0"/>
                <a:cs typeface="Avenir Book" charset="0"/>
              </a:rPr>
              <a:t> All </a:t>
            </a:r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Positive Instances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37" name="object 4"/>
          <p:cNvSpPr txBox="1"/>
          <p:nvPr/>
        </p:nvSpPr>
        <p:spPr>
          <a:xfrm>
            <a:off x="3064305" y="3841688"/>
            <a:ext cx="135271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20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4616798" y="3692033"/>
            <a:ext cx="95048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4616797" y="4057350"/>
            <a:ext cx="95048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624546" y="4091024"/>
            <a:ext cx="9504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349587" y="3841688"/>
            <a:ext cx="18826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71184" y="1837854"/>
            <a:ext cx="3847723" cy="81547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8590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ECCCA0-EEAE-1143-93BC-24B7B257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Precision: Identifying</a:t>
            </a:r>
            <a:r>
              <a:rPr lang="en-US" i="1" spc="-26" dirty="0">
                <a:latin typeface="Avenir Book" charset="0"/>
                <a:ea typeface="Avenir Book" charset="0"/>
                <a:cs typeface="Avenir Book" charset="0"/>
              </a:rPr>
              <a:t> Only </a:t>
            </a:r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Positive Instances</a:t>
            </a:r>
            <a:endParaRPr lang="en-US" dirty="0"/>
          </a:p>
        </p:txBody>
      </p:sp>
      <p:sp>
        <p:nvSpPr>
          <p:cNvPr id="29" name="object 4"/>
          <p:cNvSpPr txBox="1"/>
          <p:nvPr/>
        </p:nvSpPr>
        <p:spPr>
          <a:xfrm>
            <a:off x="3066738" y="3807016"/>
            <a:ext cx="125366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4403952" y="3610867"/>
            <a:ext cx="1034027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4403952" y="3991682"/>
            <a:ext cx="103402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411700" y="402535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1846907"/>
            <a:ext cx="1966671" cy="156153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6988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F8518F4-289F-9948-8CAD-752F636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Specificity: Avoiding False Alarms</a:t>
            </a:r>
            <a:br>
              <a:rPr lang="en-US" spc="-26" dirty="0">
                <a:latin typeface="Avenir Book" charset="0"/>
                <a:ea typeface="Avenir Book" charset="0"/>
                <a:cs typeface="Avenir Book" charset="0"/>
              </a:rPr>
            </a:br>
            <a:endParaRPr lang="en-US" dirty="0"/>
          </a:p>
        </p:txBody>
      </p:sp>
      <p:sp>
        <p:nvSpPr>
          <p:cNvPr id="42" name="object 4"/>
          <p:cNvSpPr txBox="1"/>
          <p:nvPr/>
        </p:nvSpPr>
        <p:spPr>
          <a:xfrm>
            <a:off x="3065999" y="3856746"/>
            <a:ext cx="1388311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4486759" y="3722589"/>
            <a:ext cx="1007388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4486758" y="4103404"/>
            <a:ext cx="100738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" algn="ctr">
              <a:lnSpc>
                <a:spcPct val="150000"/>
              </a:lnSpc>
            </a:pPr>
            <a:r>
              <a:rPr lang="en-US" sz="20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20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4507" y="413707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80237" y="2562129"/>
            <a:ext cx="3847723" cy="86442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56838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7544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64538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6011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9378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7D26B76B-01F2-FC4F-9AA4-9CC9F51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020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FF83A-A50B-154A-9C38-2B03D173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b="1" dirty="0"/>
              <a:t>Classification: model examples</a:t>
            </a:r>
          </a:p>
          <a:p>
            <a:pPr lvl="1" fontAlgn="base"/>
            <a:r>
              <a:rPr lang="en-US" dirty="0"/>
              <a:t>Logistic Regression</a:t>
            </a:r>
          </a:p>
          <a:p>
            <a:pPr lvl="1" fontAlgn="base"/>
            <a:r>
              <a:rPr lang="en-US" dirty="0"/>
              <a:t>SVMs</a:t>
            </a:r>
          </a:p>
          <a:p>
            <a:pPr lvl="1" fontAlgn="base"/>
            <a:r>
              <a:rPr lang="en-US" dirty="0"/>
              <a:t>Random Forest</a:t>
            </a:r>
          </a:p>
          <a:p>
            <a:pPr lvl="1" fontAlgn="base"/>
            <a:r>
              <a:rPr lang="en-US" dirty="0"/>
              <a:t>KNNS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01DBE-39AE-D545-BBE8-95D62CD4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3662906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75448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77790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60114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93788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75448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63375" y="4172787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60114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93788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57BB08-6924-4A49-97AD-4F57B90C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1090308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1153" y="1185621"/>
            <a:ext cx="5439906" cy="2156548"/>
            <a:chOff x="1149210" y="1676400"/>
            <a:chExt cx="7067357" cy="3505200"/>
          </a:xfrm>
        </p:grpSpPr>
        <p:sp>
          <p:nvSpPr>
            <p:cNvPr id="9" name="TextBox 8"/>
            <p:cNvSpPr txBox="1"/>
            <p:nvPr/>
          </p:nvSpPr>
          <p:spPr>
            <a:xfrm>
              <a:off x="3431070" y="1676400"/>
              <a:ext cx="2389439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Positive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12930" y="1676400"/>
              <a:ext cx="2503637" cy="11683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Predicted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49210" y="1676400"/>
              <a:ext cx="2281860" cy="1168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1070" y="2844799"/>
              <a:ext cx="2389439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20510" y="2844799"/>
              <a:ext cx="2396057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0338" y="2844799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Positive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1070" y="4013201"/>
              <a:ext cx="2389439" cy="1168399"/>
            </a:xfrm>
            <a:prstGeom prst="rect">
              <a:avLst/>
            </a:prstGeom>
            <a:solidFill>
              <a:srgbClr val="C00000">
                <a:alpha val="5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False Positive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(FP)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0510" y="4013201"/>
              <a:ext cx="2396057" cy="1168399"/>
            </a:xfrm>
            <a:prstGeom prst="rect">
              <a:avLst/>
            </a:prstGeom>
            <a:solidFill>
              <a:srgbClr val="0070C0">
                <a:alpha val="45000"/>
              </a:srgbClr>
            </a:solidFill>
            <a:ln w="25400">
              <a:solidFill>
                <a:schemeClr val="bg1"/>
              </a:solidFill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True Negative</a:t>
              </a:r>
            </a:p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(TN)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70338" y="4013201"/>
              <a:ext cx="1460732" cy="1168399"/>
            </a:xfrm>
            <a:prstGeom prst="rect">
              <a:avLst/>
            </a:prstGeom>
            <a:solidFill>
              <a:schemeClr val="tx1"/>
            </a:solidFill>
            <a:ln w="12700">
              <a:noFill/>
              <a:prstDash val="solid"/>
            </a:ln>
          </p:spPr>
          <p:txBody>
            <a:bodyPr wrap="square" lIns="57150" tIns="57150" rIns="57150" bIns="57150" rtlCol="0" anchor="ctr" anchorCtr="1">
              <a:noAutofit/>
            </a:bodyPr>
            <a:lstStyle/>
            <a:p>
              <a:pPr algn="ctr"/>
              <a:r>
                <a:rPr lang="en-US" sz="1800" dirty="0">
                  <a:latin typeface="Avenir Book" charset="0"/>
                  <a:ea typeface="Avenir Book" charset="0"/>
                  <a:cs typeface="Avenir Book" charset="0"/>
                </a:rPr>
                <a:t>Actual Negative</a:t>
              </a:r>
              <a:endParaRPr lang="en-IN" sz="1800" dirty="0">
                <a:latin typeface="Avenir Book" charset="0"/>
                <a:ea typeface="Avenir Book" charset="0"/>
                <a:cs typeface="Avenir Book" charset="0"/>
              </a:endParaRPr>
            </a:p>
          </p:txBody>
        </p:sp>
      </p:grpSp>
      <p:sp>
        <p:nvSpPr>
          <p:cNvPr id="26" name="object 4"/>
          <p:cNvSpPr txBox="1"/>
          <p:nvPr/>
        </p:nvSpPr>
        <p:spPr>
          <a:xfrm>
            <a:off x="398352" y="3664014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Accuracy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1578888" y="3553104"/>
            <a:ext cx="1847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1578887" y="3848680"/>
            <a:ext cx="1847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FN + 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86636" y="3882354"/>
            <a:ext cx="18476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4"/>
          <p:cNvSpPr txBox="1"/>
          <p:nvPr/>
        </p:nvSpPr>
        <p:spPr>
          <a:xfrm>
            <a:off x="398352" y="4262196"/>
            <a:ext cx="109699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1578888" y="4151286"/>
            <a:ext cx="103402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object 4"/>
          <p:cNvSpPr txBox="1"/>
          <p:nvPr/>
        </p:nvSpPr>
        <p:spPr>
          <a:xfrm>
            <a:off x="1578888" y="4446862"/>
            <a:ext cx="1034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+ FP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586636" y="4480536"/>
            <a:ext cx="103402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4"/>
          <p:cNvSpPr txBox="1"/>
          <p:nvPr/>
        </p:nvSpPr>
        <p:spPr>
          <a:xfrm>
            <a:off x="3993340" y="4262196"/>
            <a:ext cx="114808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Specificity 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5173876" y="4151286"/>
            <a:ext cx="10073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5" name="object 4"/>
          <p:cNvSpPr txBox="1"/>
          <p:nvPr/>
        </p:nvSpPr>
        <p:spPr>
          <a:xfrm>
            <a:off x="5173875" y="4446862"/>
            <a:ext cx="10073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FP + TN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181624" y="4480536"/>
            <a:ext cx="10073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4"/>
          <p:cNvSpPr txBox="1"/>
          <p:nvPr/>
        </p:nvSpPr>
        <p:spPr>
          <a:xfrm>
            <a:off x="3921422" y="3733200"/>
            <a:ext cx="109699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Recall or Sensitivity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5173876" y="3622290"/>
            <a:ext cx="9238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object 4"/>
          <p:cNvSpPr txBox="1"/>
          <p:nvPr/>
        </p:nvSpPr>
        <p:spPr>
          <a:xfrm>
            <a:off x="5173875" y="3917866"/>
            <a:ext cx="92384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TP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FN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181624" y="3951540"/>
            <a:ext cx="92384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bject 4"/>
          <p:cNvSpPr txBox="1"/>
          <p:nvPr/>
        </p:nvSpPr>
        <p:spPr>
          <a:xfrm>
            <a:off x="4953159" y="3733200"/>
            <a:ext cx="18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=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331059" y="4008523"/>
            <a:ext cx="67417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F1 = 2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7005234" y="3861495"/>
            <a:ext cx="16244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*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978112" y="4157071"/>
            <a:ext cx="167868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50000"/>
              </a:lnSpc>
            </a:pPr>
            <a:r>
              <a:rPr lang="en-US" sz="1600" spc="-11" dirty="0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Precision </a:t>
            </a:r>
            <a:r>
              <a:rPr lang="en-US" sz="1600" spc="-11">
                <a:solidFill>
                  <a:srgbClr val="212121"/>
                </a:solidFill>
                <a:latin typeface="Avenir Book" charset="0"/>
                <a:ea typeface="Avenir Book" charset="0"/>
                <a:cs typeface="Avenir Book" charset="0"/>
              </a:rPr>
              <a:t>+ Recall</a:t>
            </a:r>
            <a:endParaRPr lang="en-US" sz="1600" dirty="0">
              <a:solidFill>
                <a:srgbClr val="21212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981986" y="4190745"/>
            <a:ext cx="1670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DA6CA87-FC90-664A-B223-2AF92401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6" dirty="0">
                <a:latin typeface="Avenir Book" charset="0"/>
                <a:ea typeface="Avenir Book" charset="0"/>
                <a:cs typeface="Avenir Book" charset="0"/>
              </a:rPr>
              <a:t>Error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266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A437-6013-E247-A5B0-228DABEA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7AF5-3518-3648-8F15-678C9EB5F5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1800" dirty="0"/>
              <a:t>Which of your identified data science projects are supervised problems?</a:t>
            </a:r>
          </a:p>
          <a:p>
            <a:r>
              <a:rPr lang="en-US" sz="1800" dirty="0"/>
              <a:t>Of those, which are classification problems? What are the classes? </a:t>
            </a:r>
          </a:p>
          <a:p>
            <a:r>
              <a:rPr lang="en-US" sz="1800" dirty="0"/>
              <a:t>Which need linear models? Which could use nonlinear models?</a:t>
            </a:r>
          </a:p>
        </p:txBody>
      </p:sp>
      <p:pic>
        <p:nvPicPr>
          <p:cNvPr id="14" name="Graphic 13" descr="Presentation with bar chart">
            <a:extLst>
              <a:ext uri="{FF2B5EF4-FFF2-40B4-BE49-F238E27FC236}">
                <a16:creationId xmlns:a16="http://schemas.microsoft.com/office/drawing/2014/main" id="{3B85CBD2-350A-544D-B1B7-B9EF63312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767" y="933450"/>
            <a:ext cx="1573967" cy="1573967"/>
          </a:xfrm>
          <a:prstGeom prst="rect">
            <a:avLst/>
          </a:prstGeom>
        </p:spPr>
      </p:pic>
      <p:pic>
        <p:nvPicPr>
          <p:cNvPr id="18" name="Graphic 17" descr="Presentation with bar chart RTL">
            <a:extLst>
              <a:ext uri="{FF2B5EF4-FFF2-40B4-BE49-F238E27FC236}">
                <a16:creationId xmlns:a16="http://schemas.microsoft.com/office/drawing/2014/main" id="{2E3A6A26-FF19-9E45-BE5C-E5E87E2E8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6373" y="933450"/>
            <a:ext cx="1573966" cy="1573966"/>
          </a:xfrm>
          <a:prstGeom prst="rect">
            <a:avLst/>
          </a:prstGeom>
        </p:spPr>
      </p:pic>
      <p:pic>
        <p:nvPicPr>
          <p:cNvPr id="19" name="Graphic 18" descr="Presentation with pie chart">
            <a:extLst>
              <a:ext uri="{FF2B5EF4-FFF2-40B4-BE49-F238E27FC236}">
                <a16:creationId xmlns:a16="http://schemas.microsoft.com/office/drawing/2014/main" id="{6A3BFD73-9AD5-7F4D-8A8C-28352C230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8591" y="933450"/>
            <a:ext cx="1573967" cy="1573967"/>
          </a:xfrm>
          <a:prstGeom prst="rect">
            <a:avLst/>
          </a:prstGeom>
        </p:spPr>
      </p:pic>
      <p:pic>
        <p:nvPicPr>
          <p:cNvPr id="20" name="Graphic 19" descr="Presentation with bar chart RTL">
            <a:extLst>
              <a:ext uri="{FF2B5EF4-FFF2-40B4-BE49-F238E27FC236}">
                <a16:creationId xmlns:a16="http://schemas.microsoft.com/office/drawing/2014/main" id="{A6257B38-228D-9146-8AA9-8ECBD4C2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070" y="2507416"/>
            <a:ext cx="1573966" cy="1573966"/>
          </a:xfrm>
          <a:prstGeom prst="rect">
            <a:avLst/>
          </a:prstGeom>
        </p:spPr>
      </p:pic>
      <p:pic>
        <p:nvPicPr>
          <p:cNvPr id="21" name="Graphic 20" descr="Presentation with pie chart">
            <a:extLst>
              <a:ext uri="{FF2B5EF4-FFF2-40B4-BE49-F238E27FC236}">
                <a16:creationId xmlns:a16="http://schemas.microsoft.com/office/drawing/2014/main" id="{97A1350E-1538-9A4E-AF33-1D4CA03B6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0288" y="2507416"/>
            <a:ext cx="1573967" cy="15739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26F954-651B-AD4F-8259-0963280AFBCC}"/>
              </a:ext>
            </a:extLst>
          </p:cNvPr>
          <p:cNvSpPr/>
          <p:nvPr/>
        </p:nvSpPr>
        <p:spPr>
          <a:xfrm>
            <a:off x="5222817" y="2902974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256EE-9798-BA42-B122-732233333325}"/>
              </a:ext>
            </a:extLst>
          </p:cNvPr>
          <p:cNvSpPr/>
          <p:nvPr/>
        </p:nvSpPr>
        <p:spPr>
          <a:xfrm>
            <a:off x="6625636" y="2902973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raphic 23" descr="Bullseye">
            <a:extLst>
              <a:ext uri="{FF2B5EF4-FFF2-40B4-BE49-F238E27FC236}">
                <a16:creationId xmlns:a16="http://schemas.microsoft.com/office/drawing/2014/main" id="{4598C01D-432C-664E-8910-7A391725E1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0279" y="2813776"/>
            <a:ext cx="678930" cy="678930"/>
          </a:xfrm>
          <a:prstGeom prst="rect">
            <a:avLst/>
          </a:prstGeom>
        </p:spPr>
      </p:pic>
      <p:pic>
        <p:nvPicPr>
          <p:cNvPr id="25" name="Graphic 24" descr="Social network">
            <a:extLst>
              <a:ext uri="{FF2B5EF4-FFF2-40B4-BE49-F238E27FC236}">
                <a16:creationId xmlns:a16="http://schemas.microsoft.com/office/drawing/2014/main" id="{D2935C03-9BC9-8F4B-9486-61E6AFC46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8091" y="2852129"/>
            <a:ext cx="646450" cy="6464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995709-81B2-7B43-951C-8E60C3FCEA57}"/>
              </a:ext>
            </a:extLst>
          </p:cNvPr>
          <p:cNvSpPr/>
          <p:nvPr/>
        </p:nvSpPr>
        <p:spPr>
          <a:xfrm>
            <a:off x="7355779" y="1311300"/>
            <a:ext cx="791361" cy="544763"/>
          </a:xfrm>
          <a:prstGeom prst="rect">
            <a:avLst/>
          </a:prstGeom>
          <a:solidFill>
            <a:srgbClr val="EF3969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raphic 26" descr="Shopping cart">
            <a:extLst>
              <a:ext uri="{FF2B5EF4-FFF2-40B4-BE49-F238E27FC236}">
                <a16:creationId xmlns:a16="http://schemas.microsoft.com/office/drawing/2014/main" id="{ED3AA589-EEF0-C949-AEB1-F49EC471E3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00749" y="1299751"/>
            <a:ext cx="574018" cy="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74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defRPr sz="6000" b="1"/>
            </a:lvl1pPr>
          </a:lstStyle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&amp; Agenda</a:t>
            </a:r>
            <a:endParaRPr dirty="0"/>
          </a:p>
        </p:txBody>
      </p:sp>
      <p:pic>
        <p:nvPicPr>
          <p:cNvPr id="124" name="Shape 66" descr="Shap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2" y="4072649"/>
            <a:ext cx="802076" cy="1612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984203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87"/>
          <p:cNvSpPr/>
          <p:nvPr/>
        </p:nvSpPr>
        <p:spPr>
          <a:xfrm>
            <a:off x="0" y="0"/>
            <a:ext cx="9144000" cy="965400"/>
          </a:xfrm>
          <a:prstGeom prst="rect">
            <a:avLst/>
          </a:prstGeom>
          <a:solidFill>
            <a:srgbClr val="EF396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200" indent="-38100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Helvetica"/>
              <a:buChar char="●"/>
              <a:defRPr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 marL="76200" indent="0">
              <a:buNone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Be able to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Choose an appropriate error metric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Evaluate a classifier’s performance</a:t>
            </a:r>
          </a:p>
          <a:p>
            <a:pPr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lang="en-US" dirty="0">
                <a:solidFill>
                  <a:schemeClr val="bg1"/>
                </a:solidFill>
              </a:rPr>
              <a:t>Generalize error metrics to multiclass classification</a:t>
            </a:r>
          </a:p>
        </p:txBody>
      </p:sp>
      <p:sp>
        <p:nvSpPr>
          <p:cNvPr id="127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2959">
              <a:defRPr sz="2520" b="1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rPr dirty="0"/>
              <a:t>Learning objective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129" name="Shape 90" descr="Shape 90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6103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Motivating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Metrics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Plots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Multiclass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ED735-D060-3640-84C8-FAC22C3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92" name="Shape 106" descr="Shape 106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290199"/>
            <a:ext cx="326425" cy="38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54727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tisTeaching2">
  <a:themeElements>
    <a:clrScheme name="Custom 2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328EC4"/>
      </a:accent1>
      <a:accent2>
        <a:srgbClr val="D23199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imple-dark-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 dirty="0">
            <a:ln>
              <a:noFill/>
            </a:ln>
            <a:solidFill>
              <a:schemeClr val="bg1"/>
            </a:solidFill>
            <a:effectLst/>
            <a:uFillTx/>
            <a:latin typeface="+mj-lt"/>
            <a:cs typeface="Arial" panose="020B0604020202020204" pitchFamily="34" charset="0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etisTeaching2" id="{CB99C9B1-689F-5A4F-966B-0DE0F51016FE}" vid="{1EE23E52-1CB0-5845-A283-079A5C31EC2D}"/>
    </a:ext>
  </a:ext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2555</Words>
  <Application>Microsoft Macintosh PowerPoint</Application>
  <PresentationFormat>On-screen Show (16:9)</PresentationFormat>
  <Paragraphs>624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Avenir Book</vt:lpstr>
      <vt:lpstr>Calibri</vt:lpstr>
      <vt:lpstr>Calibri Light</vt:lpstr>
      <vt:lpstr>Cambria Math</vt:lpstr>
      <vt:lpstr>Helvetica</vt:lpstr>
      <vt:lpstr>Proxima Nova</vt:lpstr>
      <vt:lpstr>Source Code Pro</vt:lpstr>
      <vt:lpstr>Times New Roman</vt:lpstr>
      <vt:lpstr>1_simple-dark-2</vt:lpstr>
      <vt:lpstr>2_simple-dark-2</vt:lpstr>
      <vt:lpstr>Custom Design</vt:lpstr>
      <vt:lpstr>MetisTeaching2</vt:lpstr>
      <vt:lpstr>CLASSIFICATION ERROR METRICS</vt:lpstr>
      <vt:lpstr>Supervised Learning</vt:lpstr>
      <vt:lpstr>Supervised Learning</vt:lpstr>
      <vt:lpstr>Supervised Learning</vt:lpstr>
      <vt:lpstr>Supervised Learning</vt:lpstr>
      <vt:lpstr>Identifying Problems</vt:lpstr>
      <vt:lpstr>Learning Objectives &amp; Agenda</vt:lpstr>
      <vt:lpstr>Learning objectives</vt:lpstr>
      <vt:lpstr>Agenda</vt:lpstr>
      <vt:lpstr>Motivating Example</vt:lpstr>
      <vt:lpstr>Choosing the Right Error Measurement</vt:lpstr>
      <vt:lpstr>Choosing the Right Error Measurement </vt:lpstr>
      <vt:lpstr>METRICS</vt:lpstr>
      <vt:lpstr>Classification Metrics: Overview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Performance Metrics</vt:lpstr>
      <vt:lpstr>PLOTS</vt:lpstr>
      <vt:lpstr>Classification Threshold</vt:lpstr>
      <vt:lpstr>The Decision Boundary</vt:lpstr>
      <vt:lpstr>Classification Threshold</vt:lpstr>
      <vt:lpstr>Receiver Operating Characteristic (ROC) </vt:lpstr>
      <vt:lpstr>Receiver Operating Characteristic (ROC) </vt:lpstr>
      <vt:lpstr>Area Under Curve (AUC) </vt:lpstr>
      <vt:lpstr>MULTI-CLASS</vt:lpstr>
      <vt:lpstr>Multiple Class Error Metrics </vt:lpstr>
      <vt:lpstr>Multiple Class Error Metrics </vt:lpstr>
      <vt:lpstr>Multiple Class Error Metrics </vt:lpstr>
      <vt:lpstr>Recap</vt:lpstr>
      <vt:lpstr>Learning objectives</vt:lpstr>
      <vt:lpstr>Agenda</vt:lpstr>
      <vt:lpstr>Takeaways</vt:lpstr>
      <vt:lpstr>QUESTIONS?</vt:lpstr>
      <vt:lpstr>Precision Recall Curve (PR Curve) </vt:lpstr>
      <vt:lpstr>Error Measurements</vt:lpstr>
      <vt:lpstr>Performance Metrics</vt:lpstr>
      <vt:lpstr>Confusion Matrix</vt:lpstr>
      <vt:lpstr>Confusion Matrix</vt:lpstr>
      <vt:lpstr>Accuracy: Predicting Correctly </vt:lpstr>
      <vt:lpstr>Recall: Identifying All Positive Instances </vt:lpstr>
      <vt:lpstr>Precision: Identifying Only Positive Instances</vt:lpstr>
      <vt:lpstr>Specificity: Avoiding False Alarms </vt:lpstr>
      <vt:lpstr>Error Measurements</vt:lpstr>
      <vt:lpstr>Error Measurements</vt:lpstr>
      <vt:lpstr>Error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Leah Nicolai Higgins</cp:lastModifiedBy>
  <cp:revision>216</cp:revision>
  <cp:lastPrinted>2017-03-12T03:34:29Z</cp:lastPrinted>
  <dcterms:modified xsi:type="dcterms:W3CDTF">2020-02-18T08:42:28Z</dcterms:modified>
</cp:coreProperties>
</file>