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Manrope"/>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6ZDAerHC6vsqVs9yb/LJsAGsp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67FED5-0D6E-4846-AD18-84736731B7C1}">
  <a:tblStyle styleId="{0667FED5-0D6E-4846-AD18-84736731B7C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anrope-bold.fntdata"/><Relationship Id="rId12" Type="http://schemas.openxmlformats.org/officeDocument/2006/relationships/slide" Target="slides/slide7.xml"/><Relationship Id="rId34" Type="http://schemas.openxmlformats.org/officeDocument/2006/relationships/font" Target="fonts/Manrope-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javed.momin_azent\Downloads\Hiring%20Process%20Analytic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javed.momin_azent\Downloads\Hiring%20Process%20Analytic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javed.momin_azent\Downloads\Hiring%20Process%20Analy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 Analytics.xlsx] Hiring Analysis - Pivot!PivotTable3</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dirty="0"/>
              <a:t>Hiring Analysis</a:t>
            </a:r>
            <a:r>
              <a:rPr lang="en-US" sz="2500" baseline="0" dirty="0"/>
              <a:t> - </a:t>
            </a:r>
            <a:r>
              <a:rPr lang="en-US" sz="2500" dirty="0"/>
              <a:t>Gender Wise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2695035460992907"/>
              <c:y val="2.143623446041790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1102018548826978E-2"/>
              <c:y val="0.128617406762507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9279869067103089E-2"/>
              <c:y val="0"/>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2695035460992907"/>
              <c:y val="2.143623446041790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1102018548826978E-2"/>
              <c:y val="0.128617406762507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9279869067103089E-2"/>
              <c:y val="0"/>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2695035460992907"/>
              <c:y val="2.143623446041790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1102018548826978E-2"/>
              <c:y val="0.128617406762507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9279869067103089E-2"/>
              <c:y val="0"/>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 Hiring Analysis - Pivot'!$B$3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337-4BA3-8E8E-7811C96D4DD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337-4BA3-8E8E-7811C96D4DD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337-4BA3-8E8E-7811C96D4DD7}"/>
              </c:ext>
            </c:extLst>
          </c:dPt>
          <c:dLbls>
            <c:dLbl>
              <c:idx val="0"/>
              <c:layout>
                <c:manualLayout>
                  <c:x val="-0.37695037729658792"/>
                  <c:y val="0.1251399825021872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337-4BA3-8E8E-7811C96D4DD7}"/>
                </c:ext>
              </c:extLst>
            </c:dLbl>
            <c:dLbl>
              <c:idx val="1"/>
              <c:layout>
                <c:manualLayout>
                  <c:x val="6.1102018548826978E-2"/>
                  <c:y val="0.128617406762507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337-4BA3-8E8E-7811C96D4DD7}"/>
                </c:ext>
              </c:extLst>
            </c:dLbl>
            <c:dLbl>
              <c:idx val="2"/>
              <c:layout>
                <c:manualLayout>
                  <c:x val="-3.9279869067103089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337-4BA3-8E8E-7811C96D4DD7}"/>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 Hiring Analysis - Pivot'!$A$4:$A$7</c:f>
              <c:strCache>
                <c:ptCount val="3"/>
                <c:pt idx="0">
                  <c:v>Don’t want to say</c:v>
                </c:pt>
                <c:pt idx="1">
                  <c:v>Female</c:v>
                </c:pt>
                <c:pt idx="2">
                  <c:v>Male</c:v>
                </c:pt>
              </c:strCache>
            </c:strRef>
          </c:cat>
          <c:val>
            <c:numRef>
              <c:f>' Hiring Analysis - Pivot'!$B$4:$B$7</c:f>
              <c:numCache>
                <c:formatCode>General</c:formatCode>
                <c:ptCount val="3"/>
                <c:pt idx="0">
                  <c:v>278</c:v>
                </c:pt>
                <c:pt idx="1">
                  <c:v>1856</c:v>
                </c:pt>
                <c:pt idx="2">
                  <c:v>2563</c:v>
                </c:pt>
              </c:numCache>
            </c:numRef>
          </c:val>
          <c:extLst>
            <c:ext xmlns:c16="http://schemas.microsoft.com/office/drawing/2014/chart" uri="{C3380CC4-5D6E-409C-BE32-E72D297353CC}">
              <c16:uniqueId val="{00000006-C337-4BA3-8E8E-7811C96D4DD7}"/>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81102444225721781"/>
          <c:y val="0.47954126567512395"/>
          <c:w val="0.18272555774278215"/>
          <c:h val="0.23078769320501605"/>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 Analytics.xlsx]Dept Analysis - Pivot!PivotTable9</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Department Wise Employees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'Dept Analysis - Pivot'!$B$3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'Dept Analysis - Pivot'!$A$4:$A$13</c:f>
              <c:strCache>
                <c:ptCount val="9"/>
                <c:pt idx="0">
                  <c:v>Operations Department</c:v>
                </c:pt>
                <c:pt idx="1">
                  <c:v>Service Department</c:v>
                </c:pt>
                <c:pt idx="2">
                  <c:v>Sales Department</c:v>
                </c:pt>
                <c:pt idx="3">
                  <c:v>Production Department</c:v>
                </c:pt>
                <c:pt idx="4">
                  <c:v>Purchase Department</c:v>
                </c:pt>
                <c:pt idx="5">
                  <c:v>Marketing Department</c:v>
                </c:pt>
                <c:pt idx="6">
                  <c:v>Finance Department</c:v>
                </c:pt>
                <c:pt idx="7">
                  <c:v>General Management</c:v>
                </c:pt>
                <c:pt idx="8">
                  <c:v>Human Resource Department</c:v>
                </c:pt>
              </c:strCache>
            </c:strRef>
          </c:cat>
          <c:val>
            <c:numRef>
              <c:f>'Dept Analysis - Pivot'!$B$4:$B$13</c:f>
              <c:numCache>
                <c:formatCode>General</c:formatCode>
                <c:ptCount val="9"/>
                <c:pt idx="0">
                  <c:v>1960</c:v>
                </c:pt>
                <c:pt idx="1">
                  <c:v>1434</c:v>
                </c:pt>
                <c:pt idx="2">
                  <c:v>516</c:v>
                </c:pt>
                <c:pt idx="3">
                  <c:v>271</c:v>
                </c:pt>
                <c:pt idx="4">
                  <c:v>249</c:v>
                </c:pt>
                <c:pt idx="5">
                  <c:v>221</c:v>
                </c:pt>
                <c:pt idx="6">
                  <c:v>188</c:v>
                </c:pt>
                <c:pt idx="7">
                  <c:v>129</c:v>
                </c:pt>
                <c:pt idx="8">
                  <c:v>71</c:v>
                </c:pt>
              </c:numCache>
            </c:numRef>
          </c:val>
          <c:extLst>
            <c:ext xmlns:c16="http://schemas.microsoft.com/office/drawing/2014/chart" uri="{C3380CC4-5D6E-409C-BE32-E72D297353CC}">
              <c16:uniqueId val="{00000000-C279-48E8-9D5F-39BA92D5B97B}"/>
            </c:ext>
          </c:extLst>
        </c:ser>
        <c:dLbls>
          <c:showLegendKey val="0"/>
          <c:showVal val="0"/>
          <c:showCatName val="0"/>
          <c:showSerName val="0"/>
          <c:showPercent val="0"/>
          <c:showBubbleSize val="0"/>
        </c:dLbls>
        <c:gapWidth val="100"/>
        <c:overlap val="-24"/>
        <c:axId val="1736550592"/>
        <c:axId val="1737196416"/>
      </c:barChart>
      <c:catAx>
        <c:axId val="17365505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196416"/>
        <c:crosses val="autoZero"/>
        <c:auto val="1"/>
        <c:lblAlgn val="ctr"/>
        <c:lblOffset val="100"/>
        <c:noMultiLvlLbl val="0"/>
      </c:catAx>
      <c:valAx>
        <c:axId val="1737196416"/>
        <c:scaling>
          <c:orientation val="minMax"/>
          <c:max val="20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6550592"/>
        <c:crosses val="autoZero"/>
        <c:crossBetween val="between"/>
        <c:majorUnit val="50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 Analytics.xlsx] Position Tier Analysis - Pivot!PivotTable10</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Position Tier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 Position Tier Analysis - Pivot'!$B$3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 Position Tier Analysis - Pivot'!$A$4:$A$19</c:f>
              <c:strCache>
                <c:ptCount val="15"/>
                <c:pt idx="0">
                  <c:v>n6</c:v>
                </c:pt>
                <c:pt idx="1">
                  <c:v>n10</c:v>
                </c:pt>
                <c:pt idx="2">
                  <c:v>n9</c:v>
                </c:pt>
                <c:pt idx="3">
                  <c:v>m7</c:v>
                </c:pt>
                <c:pt idx="4">
                  <c:v>m6</c:v>
                </c:pt>
                <c:pt idx="5">
                  <c:v>i4</c:v>
                </c:pt>
                <c:pt idx="6">
                  <c:v>c10</c:v>
                </c:pt>
                <c:pt idx="7">
                  <c:v>i1</c:v>
                </c:pt>
                <c:pt idx="8">
                  <c:v>c8</c:v>
                </c:pt>
                <c:pt idx="9">
                  <c:v>b9</c:v>
                </c:pt>
                <c:pt idx="10">
                  <c:v>i6</c:v>
                </c:pt>
                <c:pt idx="11">
                  <c:v>i5</c:v>
                </c:pt>
                <c:pt idx="12">
                  <c:v>i7</c:v>
                </c:pt>
                <c:pt idx="13">
                  <c:v>c5</c:v>
                </c:pt>
                <c:pt idx="14">
                  <c:v>c9</c:v>
                </c:pt>
              </c:strCache>
            </c:strRef>
          </c:cat>
          <c:val>
            <c:numRef>
              <c:f>' Position Tier Analysis - Pivot'!$B$4:$B$19</c:f>
              <c:numCache>
                <c:formatCode>General</c:formatCode>
                <c:ptCount val="15"/>
                <c:pt idx="0">
                  <c:v>1</c:v>
                </c:pt>
                <c:pt idx="1">
                  <c:v>1</c:v>
                </c:pt>
                <c:pt idx="2">
                  <c:v>1</c:v>
                </c:pt>
                <c:pt idx="3">
                  <c:v>1</c:v>
                </c:pt>
                <c:pt idx="4">
                  <c:v>3</c:v>
                </c:pt>
                <c:pt idx="5">
                  <c:v>32</c:v>
                </c:pt>
                <c:pt idx="6">
                  <c:v>105</c:v>
                </c:pt>
                <c:pt idx="7">
                  <c:v>151</c:v>
                </c:pt>
                <c:pt idx="8">
                  <c:v>193</c:v>
                </c:pt>
                <c:pt idx="9">
                  <c:v>308</c:v>
                </c:pt>
                <c:pt idx="10">
                  <c:v>337</c:v>
                </c:pt>
                <c:pt idx="11">
                  <c:v>511</c:v>
                </c:pt>
                <c:pt idx="12">
                  <c:v>973</c:v>
                </c:pt>
                <c:pt idx="13">
                  <c:v>1182</c:v>
                </c:pt>
                <c:pt idx="14">
                  <c:v>1239</c:v>
                </c:pt>
              </c:numCache>
            </c:numRef>
          </c:val>
          <c:extLst>
            <c:ext xmlns:c16="http://schemas.microsoft.com/office/drawing/2014/chart" uri="{C3380CC4-5D6E-409C-BE32-E72D297353CC}">
              <c16:uniqueId val="{00000000-B730-4097-ABCE-3E734C97A26D}"/>
            </c:ext>
          </c:extLst>
        </c:ser>
        <c:dLbls>
          <c:dLblPos val="outEnd"/>
          <c:showLegendKey val="0"/>
          <c:showVal val="1"/>
          <c:showCatName val="0"/>
          <c:showSerName val="0"/>
          <c:showPercent val="0"/>
          <c:showBubbleSize val="0"/>
        </c:dLbls>
        <c:gapWidth val="115"/>
        <c:overlap val="-20"/>
        <c:axId val="1403432192"/>
        <c:axId val="1791492992"/>
      </c:barChart>
      <c:catAx>
        <c:axId val="140343219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91492992"/>
        <c:crosses val="autoZero"/>
        <c:auto val="1"/>
        <c:lblAlgn val="ctr"/>
        <c:lblOffset val="100"/>
        <c:noMultiLvlLbl val="0"/>
      </c:catAx>
      <c:valAx>
        <c:axId val="179149299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03432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docs.google.com/spreadsheets/d/1gAq5sK8L2e7rCP0O0KaNo7gqx6tfnVQk/edit" TargetMode="External"/><Relationship Id="rId5" Type="http://schemas.openxmlformats.org/officeDocument/2006/relationships/image" Target="../media/image16.png"/><Relationship Id="rId6" Type="http://schemas.openxmlformats.org/officeDocument/2006/relationships/hyperlink" Target="https://drive.google.com/drive/u/1/folders/1jJaebWCKb3bBKk5MkLA3jDSha1GUhOu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5" y="-22690"/>
            <a:ext cx="8542485" cy="4374126"/>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Manrope"/>
              <a:buNone/>
            </a:pPr>
            <a:r>
              <a:rPr b="1" i="0" lang="en-US" sz="4800">
                <a:solidFill>
                  <a:srgbClr val="FFFFFF"/>
                </a:solidFill>
                <a:latin typeface="Manrope"/>
                <a:ea typeface="Manrope"/>
                <a:cs typeface="Manrope"/>
                <a:sym typeface="Manrope"/>
              </a:rPr>
              <a:t>Hiring Process Analytics</a:t>
            </a:r>
            <a:endParaRPr sz="4800">
              <a:solidFill>
                <a:srgbClr val="FFFFFF"/>
              </a:solidFill>
            </a:endParaRPr>
          </a:p>
        </p:txBody>
      </p:sp>
      <p:sp>
        <p:nvSpPr>
          <p:cNvPr id="91" name="Google Shape;91;p1"/>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By – Md Javed Momin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10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Cleaning – Column Addition for Analysis</a:t>
            </a:r>
            <a:endParaRPr/>
          </a:p>
        </p:txBody>
      </p:sp>
      <p:grpSp>
        <p:nvGrpSpPr>
          <p:cNvPr id="219" name="Google Shape;219;p10"/>
          <p:cNvGrpSpPr/>
          <p:nvPr/>
        </p:nvGrpSpPr>
        <p:grpSpPr>
          <a:xfrm>
            <a:off x="838200" y="2532717"/>
            <a:ext cx="10515600" cy="2937153"/>
            <a:chOff x="0" y="707092"/>
            <a:chExt cx="10515600" cy="2937153"/>
          </a:xfrm>
        </p:grpSpPr>
        <p:sp>
          <p:nvSpPr>
            <p:cNvPr id="220" name="Google Shape;220;p10"/>
            <p:cNvSpPr/>
            <p:nvPr/>
          </p:nvSpPr>
          <p:spPr>
            <a:xfrm>
              <a:off x="0" y="707092"/>
              <a:ext cx="10515600" cy="1305401"/>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394883" y="1000807"/>
              <a:ext cx="717970" cy="71797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1507738" y="707092"/>
              <a:ext cx="90078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txBox="1"/>
            <p:nvPr/>
          </p:nvSpPr>
          <p:spPr>
            <a:xfrm>
              <a:off x="1507738" y="707092"/>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I Introduced a new column called "Employee_Check" based on the condition that "Hired" employees are categorized as "Employee," while "Rejected" candidates are labeled as "Not an Employee." This new column was added to facilitate the calculation of average salaries.</a:t>
              </a:r>
              <a:endParaRPr/>
            </a:p>
          </p:txBody>
        </p:sp>
        <p:sp>
          <p:nvSpPr>
            <p:cNvPr id="224" name="Google Shape;224;p10"/>
            <p:cNvSpPr/>
            <p:nvPr/>
          </p:nvSpPr>
          <p:spPr>
            <a:xfrm>
              <a:off x="0" y="2338844"/>
              <a:ext cx="10515600" cy="1305401"/>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394883" y="2632559"/>
              <a:ext cx="717970" cy="71797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1507738" y="2338844"/>
              <a:ext cx="90078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nvSpPr>
          <p:spPr>
            <a:xfrm>
              <a:off x="1507738" y="2338844"/>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Formula Used : =IF(G2&gt;0,"Employee","Not an Employee")</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1"/>
          <p:cNvSpPr/>
          <p:nvPr/>
        </p:nvSpPr>
        <p:spPr>
          <a:xfrm>
            <a:off x="0" y="0"/>
            <a:ext cx="121889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1"/>
          <p:cNvSpPr/>
          <p:nvPr/>
        </p:nvSpPr>
        <p:spPr>
          <a:xfrm>
            <a:off x="0" y="0"/>
            <a:ext cx="1218894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34" name="Google Shape;234;p11"/>
          <p:cNvGrpSpPr/>
          <p:nvPr/>
        </p:nvGrpSpPr>
        <p:grpSpPr>
          <a:xfrm>
            <a:off x="0" y="0"/>
            <a:ext cx="4707053" cy="6858000"/>
            <a:chOff x="651279" y="598259"/>
            <a:chExt cx="10889442" cy="5680742"/>
          </a:xfrm>
        </p:grpSpPr>
        <p:sp>
          <p:nvSpPr>
            <p:cNvPr id="235" name="Google Shape;235;p11"/>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11"/>
            <p:cNvSpPr/>
            <p:nvPr/>
          </p:nvSpPr>
          <p:spPr>
            <a:xfrm>
              <a:off x="651279" y="598259"/>
              <a:ext cx="10889442" cy="5680742"/>
            </a:xfrm>
            <a:prstGeom prst="rect">
              <a:avLst/>
            </a:prstGeom>
            <a:solidFill>
              <a:schemeClr val="accent6">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37" name="Google Shape;237;p11"/>
          <p:cNvGrpSpPr/>
          <p:nvPr/>
        </p:nvGrpSpPr>
        <p:grpSpPr>
          <a:xfrm>
            <a:off x="1524" y="0"/>
            <a:ext cx="12188952" cy="6858000"/>
            <a:chOff x="0" y="0"/>
            <a:chExt cx="12188952" cy="6858000"/>
          </a:xfrm>
        </p:grpSpPr>
        <p:sp>
          <p:nvSpPr>
            <p:cNvPr id="238" name="Google Shape;238;p11"/>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11"/>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11"/>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11"/>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11"/>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11"/>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11"/>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5" name="Google Shape;245;p11"/>
          <p:cNvSpPr txBox="1"/>
          <p:nvPr>
            <p:ph type="title"/>
          </p:nvPr>
        </p:nvSpPr>
        <p:spPr>
          <a:xfrm>
            <a:off x="786385" y="841248"/>
            <a:ext cx="3515244" cy="53400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Hiring Analysis</a:t>
            </a:r>
            <a:endParaRPr sz="4800">
              <a:solidFill>
                <a:schemeClr val="lt1"/>
              </a:solidFill>
            </a:endParaRPr>
          </a:p>
        </p:txBody>
      </p:sp>
      <p:grpSp>
        <p:nvGrpSpPr>
          <p:cNvPr id="246" name="Google Shape;246;p11"/>
          <p:cNvGrpSpPr/>
          <p:nvPr/>
        </p:nvGrpSpPr>
        <p:grpSpPr>
          <a:xfrm>
            <a:off x="5154842" y="1048812"/>
            <a:ext cx="6030000" cy="4770000"/>
            <a:chOff x="168956" y="817806"/>
            <a:chExt cx="6030000" cy="4770000"/>
          </a:xfrm>
        </p:grpSpPr>
        <p:sp>
          <p:nvSpPr>
            <p:cNvPr id="247" name="Google Shape;247;p11"/>
            <p:cNvSpPr/>
            <p:nvPr/>
          </p:nvSpPr>
          <p:spPr>
            <a:xfrm>
              <a:off x="519956" y="817806"/>
              <a:ext cx="1098000" cy="1098000"/>
            </a:xfrm>
            <a:prstGeom prst="round2DiagRect">
              <a:avLst>
                <a:gd fmla="val 2972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753956" y="1051806"/>
              <a:ext cx="630000" cy="63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168956" y="2257806"/>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txBox="1"/>
            <p:nvPr/>
          </p:nvSpPr>
          <p:spPr>
            <a:xfrm>
              <a:off x="168956" y="2257806"/>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STEP 1 : CREATE A PIVOT TABLE FOR THE ENTIRE RAW DATA.</a:t>
              </a:r>
              <a:endParaRPr/>
            </a:p>
          </p:txBody>
        </p:sp>
        <p:sp>
          <p:nvSpPr>
            <p:cNvPr id="251" name="Google Shape;251;p11"/>
            <p:cNvSpPr/>
            <p:nvPr/>
          </p:nvSpPr>
          <p:spPr>
            <a:xfrm>
              <a:off x="2634956" y="817806"/>
              <a:ext cx="1098000" cy="1098000"/>
            </a:xfrm>
            <a:prstGeom prst="round2DiagRect">
              <a:avLst>
                <a:gd fmla="val 2972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2868956" y="1051806"/>
              <a:ext cx="630000" cy="63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2283956" y="2257806"/>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txBox="1"/>
            <p:nvPr/>
          </p:nvSpPr>
          <p:spPr>
            <a:xfrm>
              <a:off x="2283956" y="2257806"/>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STEP 2 : DRAG “GENDER” IN “ROWS” FIELD.</a:t>
              </a:r>
              <a:endParaRPr/>
            </a:p>
          </p:txBody>
        </p:sp>
        <p:sp>
          <p:nvSpPr>
            <p:cNvPr id="255" name="Google Shape;255;p11"/>
            <p:cNvSpPr/>
            <p:nvPr/>
          </p:nvSpPr>
          <p:spPr>
            <a:xfrm>
              <a:off x="4749956" y="817806"/>
              <a:ext cx="1098000" cy="1098000"/>
            </a:xfrm>
            <a:prstGeom prst="round2DiagRect">
              <a:avLst>
                <a:gd fmla="val 2972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4983956" y="1051806"/>
              <a:ext cx="630000" cy="63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4398956" y="2257806"/>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txBox="1"/>
            <p:nvPr/>
          </p:nvSpPr>
          <p:spPr>
            <a:xfrm>
              <a:off x="4398956" y="2257806"/>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STEP 3 : DRAG “GENDER” IN “VALUES” FIELD AND USE “COUNT” AGGREGATION.</a:t>
              </a:r>
              <a:endParaRPr/>
            </a:p>
          </p:txBody>
        </p:sp>
        <p:sp>
          <p:nvSpPr>
            <p:cNvPr id="259" name="Google Shape;259;p11"/>
            <p:cNvSpPr/>
            <p:nvPr/>
          </p:nvSpPr>
          <p:spPr>
            <a:xfrm>
              <a:off x="1577456" y="3427806"/>
              <a:ext cx="1098000" cy="1098000"/>
            </a:xfrm>
            <a:prstGeom prst="round2DiagRect">
              <a:avLst>
                <a:gd fmla="val 29727" name="adj1"/>
                <a:gd fmla="val 0" name="adj2"/>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1811456" y="3661806"/>
              <a:ext cx="630000" cy="630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226456" y="4867806"/>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txBox="1"/>
            <p:nvPr/>
          </p:nvSpPr>
          <p:spPr>
            <a:xfrm>
              <a:off x="1226456" y="4867806"/>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STEP 4 : DRAG “STATUS” IN FILTERS AND APPLY FILTER FOR “HIRED”.</a:t>
              </a:r>
              <a:endParaRPr/>
            </a:p>
          </p:txBody>
        </p:sp>
        <p:sp>
          <p:nvSpPr>
            <p:cNvPr id="263" name="Google Shape;263;p11"/>
            <p:cNvSpPr/>
            <p:nvPr/>
          </p:nvSpPr>
          <p:spPr>
            <a:xfrm>
              <a:off x="3692456" y="3427806"/>
              <a:ext cx="1098000" cy="1098000"/>
            </a:xfrm>
            <a:prstGeom prst="round2DiagRect">
              <a:avLst>
                <a:gd fmla="val 2972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3926456" y="3661806"/>
              <a:ext cx="630000" cy="630000"/>
            </a:xfrm>
            <a:prstGeom prst="rect">
              <a:avLst/>
            </a:prstGeom>
            <a:solidFill>
              <a:schemeClr val="lt1"/>
            </a:solid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3341456" y="4867806"/>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txBox="1"/>
            <p:nvPr/>
          </p:nvSpPr>
          <p:spPr>
            <a:xfrm>
              <a:off x="3341456" y="4867806"/>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STEP 5 : CREATE A PIVOT CHART FOR BETTER VISUALIZATION OF DATA.</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2"/>
          <p:cNvSpPr/>
          <p:nvPr/>
        </p:nvSpPr>
        <p:spPr>
          <a:xfrm>
            <a:off x="0" y="0"/>
            <a:ext cx="121889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12"/>
          <p:cNvSpPr/>
          <p:nvPr/>
        </p:nvSpPr>
        <p:spPr>
          <a:xfrm>
            <a:off x="0" y="0"/>
            <a:ext cx="1218894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73" name="Google Shape;273;p12"/>
          <p:cNvGrpSpPr/>
          <p:nvPr/>
        </p:nvGrpSpPr>
        <p:grpSpPr>
          <a:xfrm>
            <a:off x="0" y="0"/>
            <a:ext cx="6218159" cy="6858000"/>
            <a:chOff x="651279" y="598259"/>
            <a:chExt cx="10889442" cy="5680742"/>
          </a:xfrm>
        </p:grpSpPr>
        <p:sp>
          <p:nvSpPr>
            <p:cNvPr id="274" name="Google Shape;274;p12"/>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12"/>
            <p:cNvSpPr/>
            <p:nvPr/>
          </p:nvSpPr>
          <p:spPr>
            <a:xfrm>
              <a:off x="651279" y="598259"/>
              <a:ext cx="10889442" cy="5680742"/>
            </a:xfrm>
            <a:prstGeom prst="rect">
              <a:avLst/>
            </a:prstGeom>
            <a:solidFill>
              <a:schemeClr val="accent6">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76" name="Google Shape;276;p12"/>
          <p:cNvGrpSpPr/>
          <p:nvPr/>
        </p:nvGrpSpPr>
        <p:grpSpPr>
          <a:xfrm>
            <a:off x="1524" y="0"/>
            <a:ext cx="12188952" cy="6858000"/>
            <a:chOff x="0" y="0"/>
            <a:chExt cx="12188952" cy="6858000"/>
          </a:xfrm>
        </p:grpSpPr>
        <p:sp>
          <p:nvSpPr>
            <p:cNvPr id="277" name="Google Shape;277;p12"/>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p12"/>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p12"/>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12"/>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1" name="Google Shape;281;p12"/>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p12"/>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3" name="Google Shape;283;p12"/>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84" name="Google Shape;284;p12"/>
          <p:cNvSpPr txBox="1"/>
          <p:nvPr>
            <p:ph type="title"/>
          </p:nvPr>
        </p:nvSpPr>
        <p:spPr>
          <a:xfrm>
            <a:off x="786385" y="841248"/>
            <a:ext cx="5129600" cy="53400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rPr>
              <a:t>Hiring Analysis</a:t>
            </a:r>
            <a:endParaRPr sz="4800">
              <a:solidFill>
                <a:schemeClr val="lt1"/>
              </a:solidFill>
            </a:endParaRPr>
          </a:p>
        </p:txBody>
      </p:sp>
      <p:grpSp>
        <p:nvGrpSpPr>
          <p:cNvPr id="285" name="Google Shape;285;p12"/>
          <p:cNvGrpSpPr/>
          <p:nvPr/>
        </p:nvGrpSpPr>
        <p:grpSpPr>
          <a:xfrm>
            <a:off x="6525628" y="530387"/>
            <a:ext cx="4828172" cy="5649956"/>
            <a:chOff x="0" y="999"/>
            <a:chExt cx="4828172" cy="5649956"/>
          </a:xfrm>
        </p:grpSpPr>
        <p:sp>
          <p:nvSpPr>
            <p:cNvPr id="286" name="Google Shape;286;p12"/>
            <p:cNvSpPr/>
            <p:nvPr/>
          </p:nvSpPr>
          <p:spPr>
            <a:xfrm>
              <a:off x="0" y="4254525"/>
              <a:ext cx="4828172" cy="139643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
            <p:cNvSpPr txBox="1"/>
            <p:nvPr/>
          </p:nvSpPr>
          <p:spPr>
            <a:xfrm>
              <a:off x="0" y="4254525"/>
              <a:ext cx="4828172" cy="139643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This data provides valuable insights into the gender distribution among the hired candidates.</a:t>
              </a:r>
              <a:endParaRPr b="0" i="0" sz="1900" u="none" cap="none" strike="noStrike">
                <a:solidFill>
                  <a:schemeClr val="lt1"/>
                </a:solidFill>
                <a:latin typeface="Calibri"/>
                <a:ea typeface="Calibri"/>
                <a:cs typeface="Calibri"/>
                <a:sym typeface="Calibri"/>
              </a:endParaRPr>
            </a:p>
          </p:txBody>
        </p:sp>
        <p:sp>
          <p:nvSpPr>
            <p:cNvPr id="288" name="Google Shape;288;p12"/>
            <p:cNvSpPr/>
            <p:nvPr/>
          </p:nvSpPr>
          <p:spPr>
            <a:xfrm rot="10800000">
              <a:off x="0" y="2127762"/>
              <a:ext cx="4828172" cy="2147709"/>
            </a:xfrm>
            <a:prstGeom prst="upArrowCallout">
              <a:avLst>
                <a:gd fmla="val 25000" name="adj1"/>
                <a:gd fmla="val 25000" name="adj2"/>
                <a:gd fmla="val 25000" name="adj3"/>
                <a:gd fmla="val 64977" name="adj4"/>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
            <p:cNvSpPr txBox="1"/>
            <p:nvPr/>
          </p:nvSpPr>
          <p:spPr>
            <a:xfrm>
              <a:off x="0" y="2127762"/>
              <a:ext cx="4828172" cy="1395517"/>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Among the 4,697 individuals who were hired, 2,563 are male, 1,856 are female, and 278 individuals chose not to disclose their gender. </a:t>
              </a:r>
              <a:endParaRPr b="0" i="0" sz="1900" u="none" cap="none" strike="noStrike">
                <a:solidFill>
                  <a:schemeClr val="lt1"/>
                </a:solidFill>
                <a:latin typeface="Calibri"/>
                <a:ea typeface="Calibri"/>
                <a:cs typeface="Calibri"/>
                <a:sym typeface="Calibri"/>
              </a:endParaRPr>
            </a:p>
          </p:txBody>
        </p:sp>
        <p:sp>
          <p:nvSpPr>
            <p:cNvPr id="290" name="Google Shape;290;p12"/>
            <p:cNvSpPr/>
            <p:nvPr/>
          </p:nvSpPr>
          <p:spPr>
            <a:xfrm rot="10800000">
              <a:off x="0" y="999"/>
              <a:ext cx="4828172" cy="2147709"/>
            </a:xfrm>
            <a:prstGeom prst="upArrowCallout">
              <a:avLst>
                <a:gd fmla="val 25000" name="adj1"/>
                <a:gd fmla="val 25000" name="adj2"/>
                <a:gd fmla="val 25000" name="adj3"/>
                <a:gd fmla="val 64977" name="adj4"/>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2"/>
            <p:cNvSpPr txBox="1"/>
            <p:nvPr/>
          </p:nvSpPr>
          <p:spPr>
            <a:xfrm>
              <a:off x="0" y="999"/>
              <a:ext cx="4828172" cy="1395517"/>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The hiring analysis reveals a comprehensive view of the gender distribution among the new hires. </a:t>
              </a:r>
              <a:endParaRPr b="0" i="0" sz="1900" u="none" cap="none" strike="noStrike">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7" name="Google Shape;297;p1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p1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9" name="Google Shape;299;p1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0" name="Google Shape;300;p1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1" name="Google Shape;301;p1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2" name="Google Shape;302;p1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303" name="Google Shape;303;p13"/>
          <p:cNvGraphicFramePr/>
          <p:nvPr/>
        </p:nvGraphicFramePr>
        <p:xfrm>
          <a:off x="0" y="1"/>
          <a:ext cx="12192000" cy="6858000"/>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9" name="Google Shape;309;p14"/>
          <p:cNvSpPr txBox="1"/>
          <p:nvPr>
            <p:ph type="title"/>
          </p:nvPr>
        </p:nvSpPr>
        <p:spPr>
          <a:xfrm>
            <a:off x="1329766" y="1146412"/>
            <a:ext cx="9014348" cy="24020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solidFill>
                  <a:schemeClr val="dk1"/>
                </a:solidFill>
                <a:latin typeface="Calibri"/>
                <a:ea typeface="Calibri"/>
                <a:cs typeface="Calibri"/>
                <a:sym typeface="Calibri"/>
              </a:rPr>
              <a:t>Average Salary Analysis - Formula</a:t>
            </a:r>
            <a:endParaRPr/>
          </a:p>
        </p:txBody>
      </p:sp>
      <p:sp>
        <p:nvSpPr>
          <p:cNvPr id="310" name="Google Shape;310;p14"/>
          <p:cNvSpPr/>
          <p:nvPr/>
        </p:nvSpPr>
        <p:spPr>
          <a:xfrm rot="10800000">
            <a:off x="-8" y="4374554"/>
            <a:ext cx="12192007" cy="2483444"/>
          </a:xfrm>
          <a:prstGeom prst="rect">
            <a:avLst/>
          </a:prstGeom>
          <a:gradFill>
            <a:gsLst>
              <a:gs pos="0">
                <a:srgbClr val="2F5496"/>
              </a:gs>
              <a:gs pos="100000">
                <a:srgbClr val="000000"/>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1" name="Google Shape;311;p14"/>
          <p:cNvSpPr/>
          <p:nvPr/>
        </p:nvSpPr>
        <p:spPr>
          <a:xfrm flipH="1" rot="10800000">
            <a:off x="8140655" y="4374554"/>
            <a:ext cx="4051344" cy="2483446"/>
          </a:xfrm>
          <a:prstGeom prst="rect">
            <a:avLst/>
          </a:prstGeom>
          <a:gradFill>
            <a:gsLst>
              <a:gs pos="0">
                <a:srgbClr val="4472C4">
                  <a:alpha val="20784"/>
                </a:srgbClr>
              </a:gs>
              <a:gs pos="4000">
                <a:srgbClr val="4472C4">
                  <a:alpha val="20784"/>
                </a:srgbClr>
              </a:gs>
              <a:gs pos="83000">
                <a:srgbClr val="1F3864">
                  <a:alpha val="60784"/>
                </a:srgbClr>
              </a:gs>
              <a:gs pos="100000">
                <a:srgbClr val="1F3864">
                  <a:alpha val="60784"/>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p14"/>
          <p:cNvSpPr/>
          <p:nvPr/>
        </p:nvSpPr>
        <p:spPr>
          <a:xfrm rot="10800000">
            <a:off x="0" y="4379429"/>
            <a:ext cx="12191984" cy="1953928"/>
          </a:xfrm>
          <a:prstGeom prst="rect">
            <a:avLst/>
          </a:prstGeom>
          <a:gradFill>
            <a:gsLst>
              <a:gs pos="0">
                <a:srgbClr val="1F3864">
                  <a:alpha val="0"/>
                </a:srgbClr>
              </a:gs>
              <a:gs pos="32000">
                <a:srgbClr val="1F3864">
                  <a:alpha val="0"/>
                </a:srgbClr>
              </a:gs>
              <a:gs pos="100000">
                <a:srgbClr val="4472C4">
                  <a:alpha val="54901"/>
                </a:srgbClr>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3" name="Google Shape;313;p14"/>
          <p:cNvSpPr/>
          <p:nvPr/>
        </p:nvSpPr>
        <p:spPr>
          <a:xfrm>
            <a:off x="-8" y="4380927"/>
            <a:ext cx="12192000" cy="2019443"/>
          </a:xfrm>
          <a:prstGeom prst="rect">
            <a:avLst/>
          </a:prstGeom>
          <a:gradFill>
            <a:gsLst>
              <a:gs pos="0">
                <a:srgbClr val="1F3864">
                  <a:alpha val="0"/>
                </a:srgbClr>
              </a:gs>
              <a:gs pos="32000">
                <a:srgbClr val="1F3864">
                  <a:alpha val="0"/>
                </a:srgbClr>
              </a:gs>
              <a:gs pos="100000">
                <a:srgbClr val="000000">
                  <a:alpha val="4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4" name="Google Shape;314;p14"/>
          <p:cNvSpPr txBox="1"/>
          <p:nvPr>
            <p:ph idx="1" type="body"/>
          </p:nvPr>
        </p:nvSpPr>
        <p:spPr>
          <a:xfrm>
            <a:off x="295423" y="4892722"/>
            <a:ext cx="11896562" cy="14406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b="0" i="0" lang="en-US" sz="2400">
                <a:solidFill>
                  <a:srgbClr val="FFFFFF"/>
                </a:solidFill>
                <a:latin typeface="Calibri"/>
                <a:ea typeface="Calibri"/>
                <a:cs typeface="Calibri"/>
                <a:sym typeface="Calibri"/>
              </a:rPr>
              <a:t>Average Salary = Sum of Salaries of Hired Employees / Total Number of Hired Employees</a:t>
            </a:r>
            <a:endParaRPr sz="24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15"/>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15"/>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15"/>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15"/>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Average Salary Analysis – </a:t>
            </a:r>
            <a:r>
              <a:rPr lang="en-US" sz="4000">
                <a:solidFill>
                  <a:srgbClr val="FFFFFF"/>
                </a:solidFill>
              </a:rPr>
              <a:t>Excel </a:t>
            </a:r>
            <a:r>
              <a:rPr lang="en-US" sz="4000">
                <a:solidFill>
                  <a:srgbClr val="FFFFFF"/>
                </a:solidFill>
                <a:latin typeface="Calibri"/>
                <a:ea typeface="Calibri"/>
                <a:cs typeface="Calibri"/>
                <a:sym typeface="Calibri"/>
              </a:rPr>
              <a:t>Formula</a:t>
            </a:r>
            <a:endParaRPr sz="4000">
              <a:solidFill>
                <a:srgbClr val="FFFFFF"/>
              </a:solidFill>
            </a:endParaRPr>
          </a:p>
        </p:txBody>
      </p:sp>
      <p:grpSp>
        <p:nvGrpSpPr>
          <p:cNvPr id="324" name="Google Shape;324;p15"/>
          <p:cNvGrpSpPr/>
          <p:nvPr/>
        </p:nvGrpSpPr>
        <p:grpSpPr>
          <a:xfrm>
            <a:off x="644056" y="2112579"/>
            <a:ext cx="10927828" cy="4192804"/>
            <a:chOff x="0" y="0"/>
            <a:chExt cx="10927828" cy="4192804"/>
          </a:xfrm>
        </p:grpSpPr>
        <p:sp>
          <p:nvSpPr>
            <p:cNvPr id="325" name="Google Shape;325;p15"/>
            <p:cNvSpPr/>
            <p:nvPr/>
          </p:nvSpPr>
          <p:spPr>
            <a:xfrm>
              <a:off x="0" y="0"/>
              <a:ext cx="9288654" cy="1257841"/>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txBox="1"/>
            <p:nvPr/>
          </p:nvSpPr>
          <p:spPr>
            <a:xfrm>
              <a:off x="36841" y="36841"/>
              <a:ext cx="7931345" cy="1184159"/>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i="0" lang="en-US" sz="2800" u="none" cap="none" strike="noStrike">
                  <a:solidFill>
                    <a:schemeClr val="lt1"/>
                  </a:solidFill>
                  <a:latin typeface="Calibri"/>
                  <a:ea typeface="Calibri"/>
                  <a:cs typeface="Calibri"/>
                  <a:sym typeface="Calibri"/>
                </a:rPr>
                <a:t>Sum of Salary of all the Hired Employees : </a:t>
              </a:r>
              <a:endParaRPr/>
            </a:p>
            <a:p>
              <a:pPr indent="0" lvl="0" marL="0" marR="0" rtl="0" algn="l">
                <a:lnSpc>
                  <a:spcPct val="90000"/>
                </a:lnSpc>
                <a:spcBef>
                  <a:spcPts val="980"/>
                </a:spcBef>
                <a:spcAft>
                  <a:spcPts val="0"/>
                </a:spcAft>
                <a:buClr>
                  <a:schemeClr val="lt1"/>
                </a:buClr>
                <a:buSzPts val="2800"/>
                <a:buFont typeface="Calibri"/>
                <a:buNone/>
              </a:pPr>
              <a:r>
                <a:rPr b="1" i="0" lang="en-US" sz="2800" u="none" cap="none" strike="noStrike">
                  <a:solidFill>
                    <a:schemeClr val="lt1"/>
                  </a:solidFill>
                  <a:latin typeface="Calibri"/>
                  <a:ea typeface="Calibri"/>
                  <a:cs typeface="Calibri"/>
                  <a:sym typeface="Calibri"/>
                </a:rPr>
                <a:t>=SUMIF(H:H,"Employee",G:G)</a:t>
              </a:r>
              <a:endParaRPr b="0" i="0" sz="2800" u="none" cap="none" strike="noStrike">
                <a:solidFill>
                  <a:schemeClr val="lt1"/>
                </a:solidFill>
                <a:latin typeface="Calibri"/>
                <a:ea typeface="Calibri"/>
                <a:cs typeface="Calibri"/>
                <a:sym typeface="Calibri"/>
              </a:endParaRPr>
            </a:p>
          </p:txBody>
        </p:sp>
        <p:sp>
          <p:nvSpPr>
            <p:cNvPr id="327" name="Google Shape;327;p15"/>
            <p:cNvSpPr/>
            <p:nvPr/>
          </p:nvSpPr>
          <p:spPr>
            <a:xfrm>
              <a:off x="819587" y="1467481"/>
              <a:ext cx="9288654" cy="1257841"/>
            </a:xfrm>
            <a:prstGeom prst="roundRect">
              <a:avLst>
                <a:gd fmla="val 10000"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txBox="1"/>
            <p:nvPr/>
          </p:nvSpPr>
          <p:spPr>
            <a:xfrm>
              <a:off x="856428" y="1504322"/>
              <a:ext cx="7577788" cy="1184159"/>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i="0" lang="en-US" sz="2800" u="none" cap="none" strike="noStrike">
                  <a:solidFill>
                    <a:schemeClr val="lt1"/>
                  </a:solidFill>
                  <a:latin typeface="Calibri"/>
                  <a:ea typeface="Calibri"/>
                  <a:cs typeface="Calibri"/>
                  <a:sym typeface="Calibri"/>
                </a:rPr>
                <a:t>Total No. of Employees : =COUNTIF(H:H,"Employee")</a:t>
              </a:r>
              <a:endParaRPr b="0" i="0" sz="2800" u="none" cap="none" strike="noStrike">
                <a:solidFill>
                  <a:schemeClr val="lt1"/>
                </a:solidFill>
                <a:latin typeface="Calibri"/>
                <a:ea typeface="Calibri"/>
                <a:cs typeface="Calibri"/>
                <a:sym typeface="Calibri"/>
              </a:endParaRPr>
            </a:p>
          </p:txBody>
        </p:sp>
        <p:sp>
          <p:nvSpPr>
            <p:cNvPr id="329" name="Google Shape;329;p15"/>
            <p:cNvSpPr/>
            <p:nvPr/>
          </p:nvSpPr>
          <p:spPr>
            <a:xfrm>
              <a:off x="1639174" y="2934963"/>
              <a:ext cx="9288654" cy="1257841"/>
            </a:xfrm>
            <a:prstGeom prst="roundRect">
              <a:avLst>
                <a:gd fmla="val 10000"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txBox="1"/>
            <p:nvPr/>
          </p:nvSpPr>
          <p:spPr>
            <a:xfrm>
              <a:off x="1676015" y="2971804"/>
              <a:ext cx="7577788" cy="1184159"/>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1" i="0" lang="en-US" sz="2800" u="none" cap="none" strike="noStrike">
                  <a:solidFill>
                    <a:schemeClr val="lt1"/>
                  </a:solidFill>
                  <a:latin typeface="Calibri"/>
                  <a:ea typeface="Calibri"/>
                  <a:cs typeface="Calibri"/>
                  <a:sym typeface="Calibri"/>
                </a:rPr>
                <a:t>Average Salary Offered by the Company : =K3/K4</a:t>
              </a:r>
              <a:endParaRPr b="0" i="0" sz="2800" u="none" cap="none" strike="noStrike">
                <a:solidFill>
                  <a:schemeClr val="lt1"/>
                </a:solidFill>
                <a:latin typeface="Calibri"/>
                <a:ea typeface="Calibri"/>
                <a:cs typeface="Calibri"/>
                <a:sym typeface="Calibri"/>
              </a:endParaRPr>
            </a:p>
          </p:txBody>
        </p:sp>
        <p:sp>
          <p:nvSpPr>
            <p:cNvPr id="331" name="Google Shape;331;p15"/>
            <p:cNvSpPr/>
            <p:nvPr/>
          </p:nvSpPr>
          <p:spPr>
            <a:xfrm>
              <a:off x="8471057" y="953863"/>
              <a:ext cx="817596" cy="817596"/>
            </a:xfrm>
            <a:prstGeom prst="downArrow">
              <a:avLst>
                <a:gd fmla="val 55000" name="adj1"/>
                <a:gd fmla="val 45000" name="adj2"/>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txBox="1"/>
            <p:nvPr/>
          </p:nvSpPr>
          <p:spPr>
            <a:xfrm>
              <a:off x="8655016" y="953863"/>
              <a:ext cx="449678" cy="6152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333" name="Google Shape;333;p15"/>
            <p:cNvSpPr/>
            <p:nvPr/>
          </p:nvSpPr>
          <p:spPr>
            <a:xfrm>
              <a:off x="9290644" y="2412959"/>
              <a:ext cx="817596" cy="817596"/>
            </a:xfrm>
            <a:prstGeom prst="downArrow">
              <a:avLst>
                <a:gd fmla="val 55000" name="adj1"/>
                <a:gd fmla="val 45000" name="adj2"/>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txBox="1"/>
            <p:nvPr/>
          </p:nvSpPr>
          <p:spPr>
            <a:xfrm>
              <a:off x="9474603" y="2412959"/>
              <a:ext cx="449678" cy="6152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16"/>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16"/>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16"/>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16"/>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4" name="Google Shape;344;p16"/>
          <p:cNvSpPr txBox="1"/>
          <p:nvPr>
            <p:ph type="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Average Salary Analysis</a:t>
            </a:r>
            <a:endParaRPr/>
          </a:p>
        </p:txBody>
      </p:sp>
      <p:graphicFrame>
        <p:nvGraphicFramePr>
          <p:cNvPr id="345" name="Google Shape;345;p16"/>
          <p:cNvGraphicFramePr/>
          <p:nvPr/>
        </p:nvGraphicFramePr>
        <p:xfrm>
          <a:off x="4241442" y="647113"/>
          <a:ext cx="3000000" cy="3000000"/>
        </p:xfrm>
        <a:graphic>
          <a:graphicData uri="http://schemas.openxmlformats.org/drawingml/2006/table">
            <a:tbl>
              <a:tblPr>
                <a:noFill/>
                <a:tableStyleId>{0667FED5-0D6E-4846-AD18-84736731B7C1}</a:tableStyleId>
              </a:tblPr>
              <a:tblGrid>
                <a:gridCol w="4538000"/>
                <a:gridCol w="3412550"/>
              </a:tblGrid>
              <a:tr h="2335050">
                <a:tc>
                  <a:txBody>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Sum of Salary of all the Hired Employees : </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2800" u="none" cap="none" strike="noStrike">
                          <a:solidFill>
                            <a:srgbClr val="000000"/>
                          </a:solidFill>
                          <a:latin typeface="Calibri"/>
                          <a:ea typeface="Calibri"/>
                          <a:cs typeface="Calibri"/>
                          <a:sym typeface="Calibri"/>
                        </a:rPr>
                        <a:t>          25,06,22,586 </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08650">
                <a:tc>
                  <a:txBody>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Total No. of Employees : </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2800" u="none" cap="none" strike="noStrike">
                          <a:solidFill>
                            <a:srgbClr val="000000"/>
                          </a:solidFill>
                          <a:latin typeface="Calibri"/>
                          <a:ea typeface="Calibri"/>
                          <a:cs typeface="Calibri"/>
                          <a:sym typeface="Calibri"/>
                        </a:rPr>
                        <a:t>                        5,039 </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5050">
                <a:tc>
                  <a:txBody>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Average Salary Offered by the Company : </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1" i="0" lang="en-US" sz="2800" u="none" cap="none" strike="noStrike">
                          <a:solidFill>
                            <a:srgbClr val="000000"/>
                          </a:solidFill>
                          <a:latin typeface="Calibri"/>
                          <a:ea typeface="Calibri"/>
                          <a:cs typeface="Calibri"/>
                          <a:sym typeface="Calibri"/>
                        </a:rPr>
                        <a:t>49736.5</a:t>
                      </a:r>
                      <a:endParaRPr b="0" i="0" sz="4500" u="none" cap="none" strike="noStrike">
                        <a:latin typeface="Arial"/>
                        <a:ea typeface="Arial"/>
                        <a:cs typeface="Arial"/>
                        <a:sym typeface="Arial"/>
                      </a:endParaRPr>
                    </a:p>
                  </a:txBody>
                  <a:tcPr marT="24075" marB="0" marR="24075" marL="240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17"/>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1" name="Google Shape;351;p17"/>
          <p:cNvGrpSpPr/>
          <p:nvPr/>
        </p:nvGrpSpPr>
        <p:grpSpPr>
          <a:xfrm>
            <a:off x="-1" y="-1"/>
            <a:ext cx="12191999" cy="4267200"/>
            <a:chOff x="7467600" y="0"/>
            <a:chExt cx="4724400" cy="6858000"/>
          </a:xfrm>
        </p:grpSpPr>
        <p:sp>
          <p:nvSpPr>
            <p:cNvPr id="352" name="Google Shape;352;p17"/>
            <p:cNvSpPr/>
            <p:nvPr/>
          </p:nvSpPr>
          <p:spPr>
            <a:xfrm>
              <a:off x="7467600" y="0"/>
              <a:ext cx="4724400" cy="6858000"/>
            </a:xfrm>
            <a:prstGeom prst="rect">
              <a:avLst/>
            </a:prstGeom>
            <a:solidFill>
              <a:schemeClr val="accent5">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3" name="Google Shape;353;p17"/>
            <p:cNvSpPr/>
            <p:nvPr/>
          </p:nvSpPr>
          <p:spPr>
            <a:xfrm>
              <a:off x="7467600" y="0"/>
              <a:ext cx="4724400" cy="6858000"/>
            </a:xfrm>
            <a:prstGeom prst="rect">
              <a:avLst/>
            </a:prstGeom>
            <a:solidFill>
              <a:srgbClr val="E1EFD8">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354" name="Google Shape;354;p17"/>
          <p:cNvSpPr/>
          <p:nvPr/>
        </p:nvSpPr>
        <p:spPr>
          <a:xfrm>
            <a:off x="0" y="0"/>
            <a:ext cx="12192000" cy="42672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5" name="Google Shape;355;p17"/>
          <p:cNvSpPr/>
          <p:nvPr/>
        </p:nvSpPr>
        <p:spPr>
          <a:xfrm>
            <a:off x="457200" y="457201"/>
            <a:ext cx="11277600" cy="5943598"/>
          </a:xfrm>
          <a:prstGeom prst="rect">
            <a:avLst/>
          </a:prstGeom>
          <a:solidFill>
            <a:schemeClr val="lt1"/>
          </a:solidFill>
          <a:ln>
            <a:noFill/>
          </a:ln>
          <a:effectLst>
            <a:outerShdw blurRad="317500" rotWithShape="0" algn="ctr">
              <a:schemeClr val="dk1">
                <a:alpha val="2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6" name="Google Shape;356;p17"/>
          <p:cNvSpPr txBox="1"/>
          <p:nvPr>
            <p:ph type="title"/>
          </p:nvPr>
        </p:nvSpPr>
        <p:spPr>
          <a:xfrm>
            <a:off x="1143000" y="990599"/>
            <a:ext cx="99060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Salary Distribution Analysis</a:t>
            </a:r>
            <a:endParaRPr/>
          </a:p>
        </p:txBody>
      </p:sp>
      <p:grpSp>
        <p:nvGrpSpPr>
          <p:cNvPr id="357" name="Google Shape;357;p17"/>
          <p:cNvGrpSpPr/>
          <p:nvPr/>
        </p:nvGrpSpPr>
        <p:grpSpPr>
          <a:xfrm>
            <a:off x="687120" y="2839138"/>
            <a:ext cx="10817758" cy="2329978"/>
            <a:chOff x="1320" y="701910"/>
            <a:chExt cx="10817758" cy="2329978"/>
          </a:xfrm>
        </p:grpSpPr>
        <p:sp>
          <p:nvSpPr>
            <p:cNvPr id="358" name="Google Shape;358;p17"/>
            <p:cNvSpPr/>
            <p:nvPr/>
          </p:nvSpPr>
          <p:spPr>
            <a:xfrm>
              <a:off x="1320" y="701910"/>
              <a:ext cx="1664270" cy="2329978"/>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txBox="1"/>
            <p:nvPr/>
          </p:nvSpPr>
          <p:spPr>
            <a:xfrm>
              <a:off x="1320"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Create a Pivot Table from Raw Data.</a:t>
              </a:r>
              <a:endParaRPr/>
            </a:p>
          </p:txBody>
        </p:sp>
        <p:sp>
          <p:nvSpPr>
            <p:cNvPr id="360" name="Google Shape;360;p17"/>
            <p:cNvSpPr/>
            <p:nvPr/>
          </p:nvSpPr>
          <p:spPr>
            <a:xfrm>
              <a:off x="483959" y="934908"/>
              <a:ext cx="698993" cy="698993"/>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txBox="1"/>
            <p:nvPr/>
          </p:nvSpPr>
          <p:spPr>
            <a:xfrm>
              <a:off x="586324"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1</a:t>
              </a:r>
              <a:endParaRPr/>
            </a:p>
          </p:txBody>
        </p:sp>
        <p:sp>
          <p:nvSpPr>
            <p:cNvPr id="362" name="Google Shape;362;p17"/>
            <p:cNvSpPr/>
            <p:nvPr/>
          </p:nvSpPr>
          <p:spPr>
            <a:xfrm>
              <a:off x="1320" y="3031816"/>
              <a:ext cx="1664270" cy="72"/>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832018" y="701910"/>
              <a:ext cx="1664270" cy="2329978"/>
            </a:xfrm>
            <a:prstGeom prst="rect">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txBox="1"/>
            <p:nvPr/>
          </p:nvSpPr>
          <p:spPr>
            <a:xfrm>
              <a:off x="1832018"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Drag “Offered Salary” in “Rows” Field.</a:t>
              </a:r>
              <a:endParaRPr b="0" i="0" sz="1100" u="none" cap="none" strike="noStrike">
                <a:solidFill>
                  <a:schemeClr val="dk1"/>
                </a:solidFill>
                <a:latin typeface="Calibri"/>
                <a:ea typeface="Calibri"/>
                <a:cs typeface="Calibri"/>
                <a:sym typeface="Calibri"/>
              </a:endParaRPr>
            </a:p>
          </p:txBody>
        </p:sp>
        <p:sp>
          <p:nvSpPr>
            <p:cNvPr id="365" name="Google Shape;365;p17"/>
            <p:cNvSpPr/>
            <p:nvPr/>
          </p:nvSpPr>
          <p:spPr>
            <a:xfrm>
              <a:off x="2314656" y="934908"/>
              <a:ext cx="698993" cy="698993"/>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txBox="1"/>
            <p:nvPr/>
          </p:nvSpPr>
          <p:spPr>
            <a:xfrm>
              <a:off x="2417021"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2</a:t>
              </a:r>
              <a:endParaRPr/>
            </a:p>
          </p:txBody>
        </p:sp>
        <p:sp>
          <p:nvSpPr>
            <p:cNvPr id="367" name="Google Shape;367;p17"/>
            <p:cNvSpPr/>
            <p:nvPr/>
          </p:nvSpPr>
          <p:spPr>
            <a:xfrm>
              <a:off x="1832018" y="3031816"/>
              <a:ext cx="1664270" cy="72"/>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3662715" y="701910"/>
              <a:ext cx="1664270" cy="2329978"/>
            </a:xfrm>
            <a:prstGeom prst="rect">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txBox="1"/>
            <p:nvPr/>
          </p:nvSpPr>
          <p:spPr>
            <a:xfrm>
              <a:off x="3662715"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Drag “Offered Salary” in “Values” Field and Use “Count” Aggregation.</a:t>
              </a:r>
              <a:endParaRPr/>
            </a:p>
          </p:txBody>
        </p:sp>
        <p:sp>
          <p:nvSpPr>
            <p:cNvPr id="370" name="Google Shape;370;p17"/>
            <p:cNvSpPr/>
            <p:nvPr/>
          </p:nvSpPr>
          <p:spPr>
            <a:xfrm>
              <a:off x="4145354" y="934908"/>
              <a:ext cx="698993" cy="698993"/>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txBox="1"/>
            <p:nvPr/>
          </p:nvSpPr>
          <p:spPr>
            <a:xfrm>
              <a:off x="4247719"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3</a:t>
              </a:r>
              <a:endParaRPr/>
            </a:p>
          </p:txBody>
        </p:sp>
        <p:sp>
          <p:nvSpPr>
            <p:cNvPr id="372" name="Google Shape;372;p17"/>
            <p:cNvSpPr/>
            <p:nvPr/>
          </p:nvSpPr>
          <p:spPr>
            <a:xfrm>
              <a:off x="3662715" y="3031816"/>
              <a:ext cx="1664270" cy="72"/>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5493413" y="701910"/>
              <a:ext cx="1664270" cy="2329978"/>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txBox="1"/>
            <p:nvPr/>
          </p:nvSpPr>
          <p:spPr>
            <a:xfrm>
              <a:off x="5493413"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Right Click on “Row Label” and Select “Group”</a:t>
              </a:r>
              <a:endParaRPr/>
            </a:p>
          </p:txBody>
        </p:sp>
        <p:sp>
          <p:nvSpPr>
            <p:cNvPr id="375" name="Google Shape;375;p17"/>
            <p:cNvSpPr/>
            <p:nvPr/>
          </p:nvSpPr>
          <p:spPr>
            <a:xfrm>
              <a:off x="5976051" y="934908"/>
              <a:ext cx="698993" cy="698993"/>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txBox="1"/>
            <p:nvPr/>
          </p:nvSpPr>
          <p:spPr>
            <a:xfrm>
              <a:off x="6078416"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4</a:t>
              </a:r>
              <a:endParaRPr/>
            </a:p>
          </p:txBody>
        </p:sp>
        <p:sp>
          <p:nvSpPr>
            <p:cNvPr id="377" name="Google Shape;377;p17"/>
            <p:cNvSpPr/>
            <p:nvPr/>
          </p:nvSpPr>
          <p:spPr>
            <a:xfrm>
              <a:off x="5493413" y="3031816"/>
              <a:ext cx="1664270" cy="72"/>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7324111" y="701910"/>
              <a:ext cx="1664270" cy="2329978"/>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txBox="1"/>
            <p:nvPr/>
          </p:nvSpPr>
          <p:spPr>
            <a:xfrm>
              <a:off x="7324111"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Excel will Automatically Detect Minimum and Maximum Range Based on Pivot Data Selected. Feel Free to Modify it, if Required.</a:t>
              </a:r>
              <a:endParaRPr/>
            </a:p>
          </p:txBody>
        </p:sp>
        <p:sp>
          <p:nvSpPr>
            <p:cNvPr id="380" name="Google Shape;380;p17"/>
            <p:cNvSpPr/>
            <p:nvPr/>
          </p:nvSpPr>
          <p:spPr>
            <a:xfrm>
              <a:off x="7806749" y="934908"/>
              <a:ext cx="698993" cy="698993"/>
            </a:xfrm>
            <a:prstGeom prst="ellipse">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txBox="1"/>
            <p:nvPr/>
          </p:nvSpPr>
          <p:spPr>
            <a:xfrm>
              <a:off x="7909114"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5</a:t>
              </a:r>
              <a:endParaRPr/>
            </a:p>
          </p:txBody>
        </p:sp>
        <p:sp>
          <p:nvSpPr>
            <p:cNvPr id="382" name="Google Shape;382;p17"/>
            <p:cNvSpPr/>
            <p:nvPr/>
          </p:nvSpPr>
          <p:spPr>
            <a:xfrm>
              <a:off x="7324111" y="3031816"/>
              <a:ext cx="1664270" cy="72"/>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9154808" y="701910"/>
              <a:ext cx="1664270" cy="2329978"/>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txBox="1"/>
            <p:nvPr/>
          </p:nvSpPr>
          <p:spPr>
            <a:xfrm>
              <a:off x="9154808" y="1587302"/>
              <a:ext cx="1664270" cy="1397987"/>
            </a:xfrm>
            <a:prstGeom prst="rect">
              <a:avLst/>
            </a:prstGeom>
            <a:noFill/>
            <a:ln>
              <a:noFill/>
            </a:ln>
          </p:spPr>
          <p:txBody>
            <a:bodyPr anchorCtr="0" anchor="t" bIns="330200" lIns="129750" spcFirstLastPara="1" rIns="129750" wrap="square" tIns="3302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Define an Increment for Grouping the Data. We have considered an Increment of 10,000 points.  </a:t>
              </a:r>
              <a:endParaRPr/>
            </a:p>
          </p:txBody>
        </p:sp>
        <p:sp>
          <p:nvSpPr>
            <p:cNvPr id="385" name="Google Shape;385;p17"/>
            <p:cNvSpPr/>
            <p:nvPr/>
          </p:nvSpPr>
          <p:spPr>
            <a:xfrm>
              <a:off x="9637447" y="934908"/>
              <a:ext cx="698993" cy="698993"/>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txBox="1"/>
            <p:nvPr/>
          </p:nvSpPr>
          <p:spPr>
            <a:xfrm>
              <a:off x="9739812" y="1037273"/>
              <a:ext cx="494263" cy="494263"/>
            </a:xfrm>
            <a:prstGeom prst="rect">
              <a:avLst/>
            </a:prstGeom>
            <a:noFill/>
            <a:ln>
              <a:noFill/>
            </a:ln>
          </p:spPr>
          <p:txBody>
            <a:bodyPr anchorCtr="0" anchor="ctr" bIns="12700" lIns="54475" spcFirstLastPara="1" rIns="54475" wrap="square" tIns="12700">
              <a:noAutofit/>
            </a:bodyPr>
            <a:lstStyle/>
            <a:p>
              <a:pPr indent="0" lvl="0" marL="0" marR="0" rtl="0" algn="ctr">
                <a:lnSpc>
                  <a:spcPct val="90000"/>
                </a:lnSpc>
                <a:spcBef>
                  <a:spcPts val="0"/>
                </a:spcBef>
                <a:spcAft>
                  <a:spcPts val="0"/>
                </a:spcAft>
                <a:buClr>
                  <a:schemeClr val="lt1"/>
                </a:buClr>
                <a:buSzPts val="3300"/>
                <a:buFont typeface="Calibri"/>
                <a:buNone/>
              </a:pPr>
              <a:r>
                <a:rPr b="0" i="0" lang="en-US" sz="3300" u="none" cap="none" strike="noStrike">
                  <a:solidFill>
                    <a:schemeClr val="lt1"/>
                  </a:solidFill>
                  <a:latin typeface="Calibri"/>
                  <a:ea typeface="Calibri"/>
                  <a:cs typeface="Calibri"/>
                  <a:sym typeface="Calibri"/>
                </a:rPr>
                <a:t>6</a:t>
              </a:r>
              <a:endParaRPr/>
            </a:p>
          </p:txBody>
        </p:sp>
        <p:sp>
          <p:nvSpPr>
            <p:cNvPr id="387" name="Google Shape;387;p17"/>
            <p:cNvSpPr/>
            <p:nvPr/>
          </p:nvSpPr>
          <p:spPr>
            <a:xfrm>
              <a:off x="9154808" y="3031816"/>
              <a:ext cx="1664270" cy="72"/>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3" name="Google Shape;393;p18"/>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Salary Distribution Analysis</a:t>
            </a:r>
            <a:endParaRPr/>
          </a:p>
        </p:txBody>
      </p:sp>
      <p:sp>
        <p:nvSpPr>
          <p:cNvPr id="394" name="Google Shape;394;p18"/>
          <p:cNvSpPr/>
          <p:nvPr/>
        </p:nvSpPr>
        <p:spPr>
          <a:xfrm>
            <a:off x="865953" y="1634502"/>
            <a:ext cx="1045159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5" name="Google Shape;395;p18"/>
          <p:cNvSpPr/>
          <p:nvPr/>
        </p:nvSpPr>
        <p:spPr>
          <a:xfrm flipH="1" rot="10800000">
            <a:off x="841248" y="1538176"/>
            <a:ext cx="1873457" cy="109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aphicFrame>
        <p:nvGraphicFramePr>
          <p:cNvPr id="396" name="Google Shape;396;p18"/>
          <p:cNvGraphicFramePr/>
          <p:nvPr/>
        </p:nvGraphicFramePr>
        <p:xfrm>
          <a:off x="-344557" y="1375472"/>
          <a:ext cx="3000000" cy="3000000"/>
        </p:xfrm>
        <a:graphic>
          <a:graphicData uri="http://schemas.openxmlformats.org/drawingml/2006/table">
            <a:tbl>
              <a:tblPr>
                <a:noFill/>
                <a:tableStyleId>{0667FED5-0D6E-4846-AD18-84736731B7C1}</a:tableStyleId>
              </a:tblPr>
              <a:tblGrid>
                <a:gridCol w="1650025"/>
                <a:gridCol w="4098450"/>
                <a:gridCol w="5853700"/>
                <a:gridCol w="1650025"/>
              </a:tblGrid>
              <a:tr h="402375">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70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ctr">
                        <a:spcBef>
                          <a:spcPts val="0"/>
                        </a:spcBef>
                        <a:spcAft>
                          <a:spcPts val="0"/>
                        </a:spcAft>
                        <a:buNone/>
                      </a:pPr>
                      <a:r>
                        <a:rPr b="1" i="0" lang="en-US" sz="1100" u="none" cap="none" strike="noStrike">
                          <a:solidFill>
                            <a:srgbClr val="000000"/>
                          </a:solidFill>
                          <a:latin typeface="Calibri"/>
                          <a:ea typeface="Calibri"/>
                          <a:cs typeface="Calibri"/>
                          <a:sym typeface="Calibri"/>
                        </a:rPr>
                        <a:t>Interval of 10,000 is Considered.</a:t>
                      </a:r>
                      <a:endParaRPr b="0" i="0" sz="1800" u="none" cap="none" strike="noStrike">
                        <a:latin typeface="Arial"/>
                        <a:ea typeface="Arial"/>
                        <a:cs typeface="Arial"/>
                        <a:sym typeface="Arial"/>
                      </a:endParaRPr>
                    </a:p>
                  </a:txBody>
                  <a:tcPr marT="46850" marB="46850" marR="93700" marL="9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00"/>
                    </a:solidFill>
                  </a:tcPr>
                </a:tc>
                <a:tc hMerge="1"/>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Row Labels</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Count of Offered Salary</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800-10799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529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10800-20799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508</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20800-30799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503</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30800-40799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522</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40800-50799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553</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50800-60799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516</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60800-70799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481</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70800-80799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518</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80800-90799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494</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90800-100799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412</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190800-200799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290800-300799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390800-400799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300">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Grand Total</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EBF7"/>
                    </a:solidFill>
                  </a:tcPr>
                </a:tc>
                <a:tc>
                  <a:txBody>
                    <a:bodyPr/>
                    <a:lstStyle/>
                    <a:p>
                      <a:pPr indent="0" lvl="0" marL="0" marR="0" rtl="0" algn="r">
                        <a:spcBef>
                          <a:spcPts val="0"/>
                        </a:spcBef>
                        <a:spcAft>
                          <a:spcPts val="0"/>
                        </a:spcAft>
                        <a:buNone/>
                      </a:pPr>
                      <a:r>
                        <a:rPr b="1" i="0" lang="en-US" sz="1100" u="none" cap="none" strike="noStrike">
                          <a:solidFill>
                            <a:srgbClr val="000000"/>
                          </a:solidFill>
                          <a:latin typeface="Calibri"/>
                          <a:ea typeface="Calibri"/>
                          <a:cs typeface="Calibri"/>
                          <a:sym typeface="Calibri"/>
                        </a:rPr>
                        <a:t>5039</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2375">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a:txBody>
                  <a:tcPr marT="9750" marB="0" marR="9750" marL="9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9"/>
          <p:cNvSpPr txBox="1"/>
          <p:nvPr>
            <p:ph type="title"/>
          </p:nvPr>
        </p:nvSpPr>
        <p:spPr>
          <a:xfrm>
            <a:off x="1143000" y="990599"/>
            <a:ext cx="99060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Departmental Analysis</a:t>
            </a:r>
            <a:endParaRPr sz="4000"/>
          </a:p>
        </p:txBody>
      </p:sp>
      <p:grpSp>
        <p:nvGrpSpPr>
          <p:cNvPr id="402" name="Google Shape;402;p19"/>
          <p:cNvGrpSpPr/>
          <p:nvPr/>
        </p:nvGrpSpPr>
        <p:grpSpPr>
          <a:xfrm>
            <a:off x="689498" y="2602441"/>
            <a:ext cx="10813003" cy="2803372"/>
            <a:chOff x="3698" y="465213"/>
            <a:chExt cx="10813003" cy="2803372"/>
          </a:xfrm>
        </p:grpSpPr>
        <p:sp>
          <p:nvSpPr>
            <p:cNvPr id="403" name="Google Shape;403;p19"/>
            <p:cNvSpPr/>
            <p:nvPr/>
          </p:nvSpPr>
          <p:spPr>
            <a:xfrm>
              <a:off x="3698" y="465213"/>
              <a:ext cx="2002408" cy="2803371"/>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txBox="1"/>
            <p:nvPr/>
          </p:nvSpPr>
          <p:spPr>
            <a:xfrm>
              <a:off x="3698"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Create a Pivot Table from Raw Data.</a:t>
              </a:r>
              <a:endParaRPr/>
            </a:p>
          </p:txBody>
        </p:sp>
        <p:sp>
          <p:nvSpPr>
            <p:cNvPr id="405" name="Google Shape;405;p19"/>
            <p:cNvSpPr/>
            <p:nvPr/>
          </p:nvSpPr>
          <p:spPr>
            <a:xfrm>
              <a:off x="584396" y="745551"/>
              <a:ext cx="841011" cy="841011"/>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txBox="1"/>
            <p:nvPr/>
          </p:nvSpPr>
          <p:spPr>
            <a:xfrm>
              <a:off x="707559"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1</a:t>
              </a:r>
              <a:endParaRPr/>
            </a:p>
          </p:txBody>
        </p:sp>
        <p:sp>
          <p:nvSpPr>
            <p:cNvPr id="407" name="Google Shape;407;p19"/>
            <p:cNvSpPr/>
            <p:nvPr/>
          </p:nvSpPr>
          <p:spPr>
            <a:xfrm>
              <a:off x="3698" y="3268513"/>
              <a:ext cx="2002408" cy="72"/>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2206347" y="465213"/>
              <a:ext cx="2002408" cy="2803371"/>
            </a:xfrm>
            <a:prstGeom prst="rect">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txBox="1"/>
            <p:nvPr/>
          </p:nvSpPr>
          <p:spPr>
            <a:xfrm>
              <a:off x="2206347"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“Department” in “Rows” Field.</a:t>
              </a:r>
              <a:endParaRPr b="0" i="0" sz="1400" u="none" cap="none" strike="noStrike">
                <a:solidFill>
                  <a:schemeClr val="dk1"/>
                </a:solidFill>
                <a:latin typeface="Calibri"/>
                <a:ea typeface="Calibri"/>
                <a:cs typeface="Calibri"/>
                <a:sym typeface="Calibri"/>
              </a:endParaRPr>
            </a:p>
          </p:txBody>
        </p:sp>
        <p:sp>
          <p:nvSpPr>
            <p:cNvPr id="410" name="Google Shape;410;p19"/>
            <p:cNvSpPr/>
            <p:nvPr/>
          </p:nvSpPr>
          <p:spPr>
            <a:xfrm>
              <a:off x="2787045" y="745551"/>
              <a:ext cx="841011" cy="841011"/>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txBox="1"/>
            <p:nvPr/>
          </p:nvSpPr>
          <p:spPr>
            <a:xfrm>
              <a:off x="2910208"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2</a:t>
              </a:r>
              <a:endParaRPr/>
            </a:p>
          </p:txBody>
        </p:sp>
        <p:sp>
          <p:nvSpPr>
            <p:cNvPr id="412" name="Google Shape;412;p19"/>
            <p:cNvSpPr/>
            <p:nvPr/>
          </p:nvSpPr>
          <p:spPr>
            <a:xfrm>
              <a:off x="2206347" y="3268513"/>
              <a:ext cx="2002408" cy="72"/>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4408995" y="465213"/>
              <a:ext cx="2002408" cy="2803371"/>
            </a:xfrm>
            <a:prstGeom prst="rect">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txBox="1"/>
            <p:nvPr/>
          </p:nvSpPr>
          <p:spPr>
            <a:xfrm>
              <a:off x="4408995"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“Department” in “Values” Field and Use “Count” Aggregation.</a:t>
              </a:r>
              <a:endParaRPr/>
            </a:p>
          </p:txBody>
        </p:sp>
        <p:sp>
          <p:nvSpPr>
            <p:cNvPr id="415" name="Google Shape;415;p19"/>
            <p:cNvSpPr/>
            <p:nvPr/>
          </p:nvSpPr>
          <p:spPr>
            <a:xfrm>
              <a:off x="4989694" y="745551"/>
              <a:ext cx="841011" cy="841011"/>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txBox="1"/>
            <p:nvPr/>
          </p:nvSpPr>
          <p:spPr>
            <a:xfrm>
              <a:off x="5112857"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3</a:t>
              </a:r>
              <a:endParaRPr/>
            </a:p>
          </p:txBody>
        </p:sp>
        <p:sp>
          <p:nvSpPr>
            <p:cNvPr id="417" name="Google Shape;417;p19"/>
            <p:cNvSpPr/>
            <p:nvPr/>
          </p:nvSpPr>
          <p:spPr>
            <a:xfrm>
              <a:off x="4408995" y="3268513"/>
              <a:ext cx="2002408" cy="72"/>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6611644" y="465213"/>
              <a:ext cx="2002408" cy="2803371"/>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txBox="1"/>
            <p:nvPr/>
          </p:nvSpPr>
          <p:spPr>
            <a:xfrm>
              <a:off x="6611644"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“Employee_Check” in “Filter” Field and Filter Data for “Employee”</a:t>
              </a:r>
              <a:endParaRPr/>
            </a:p>
          </p:txBody>
        </p:sp>
        <p:sp>
          <p:nvSpPr>
            <p:cNvPr id="420" name="Google Shape;420;p19"/>
            <p:cNvSpPr/>
            <p:nvPr/>
          </p:nvSpPr>
          <p:spPr>
            <a:xfrm>
              <a:off x="7192343" y="745551"/>
              <a:ext cx="841011" cy="841011"/>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txBox="1"/>
            <p:nvPr/>
          </p:nvSpPr>
          <p:spPr>
            <a:xfrm>
              <a:off x="7315506"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4</a:t>
              </a:r>
              <a:endParaRPr/>
            </a:p>
          </p:txBody>
        </p:sp>
        <p:sp>
          <p:nvSpPr>
            <p:cNvPr id="422" name="Google Shape;422;p19"/>
            <p:cNvSpPr/>
            <p:nvPr/>
          </p:nvSpPr>
          <p:spPr>
            <a:xfrm>
              <a:off x="6611644" y="3268513"/>
              <a:ext cx="2002408" cy="72"/>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8814293" y="465213"/>
              <a:ext cx="2002408" cy="2803371"/>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txBox="1"/>
            <p:nvPr/>
          </p:nvSpPr>
          <p:spPr>
            <a:xfrm>
              <a:off x="8814293"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Create a “Column” Chart for better Visualization of Data.</a:t>
              </a:r>
              <a:endParaRPr/>
            </a:p>
          </p:txBody>
        </p:sp>
        <p:sp>
          <p:nvSpPr>
            <p:cNvPr id="425" name="Google Shape;425;p19"/>
            <p:cNvSpPr/>
            <p:nvPr/>
          </p:nvSpPr>
          <p:spPr>
            <a:xfrm>
              <a:off x="9394991" y="745551"/>
              <a:ext cx="841011" cy="841011"/>
            </a:xfrm>
            <a:prstGeom prst="ellipse">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txBox="1"/>
            <p:nvPr/>
          </p:nvSpPr>
          <p:spPr>
            <a:xfrm>
              <a:off x="9518154"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5</a:t>
              </a:r>
              <a:endParaRPr/>
            </a:p>
          </p:txBody>
        </p:sp>
        <p:sp>
          <p:nvSpPr>
            <p:cNvPr id="427" name="Google Shape;427;p19"/>
            <p:cNvSpPr/>
            <p:nvPr/>
          </p:nvSpPr>
          <p:spPr>
            <a:xfrm>
              <a:off x="8814293" y="3268513"/>
              <a:ext cx="2002408" cy="72"/>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Introduction</a:t>
            </a:r>
            <a:endParaRPr/>
          </a:p>
        </p:txBody>
      </p:sp>
      <p:grpSp>
        <p:nvGrpSpPr>
          <p:cNvPr id="101" name="Google Shape;101;p2"/>
          <p:cNvGrpSpPr/>
          <p:nvPr/>
        </p:nvGrpSpPr>
        <p:grpSpPr>
          <a:xfrm>
            <a:off x="926277" y="3522988"/>
            <a:ext cx="10363386" cy="1371985"/>
            <a:chOff x="282221" y="1410409"/>
            <a:chExt cx="10363386" cy="1371985"/>
          </a:xfrm>
        </p:grpSpPr>
        <p:sp>
          <p:nvSpPr>
            <p:cNvPr id="102" name="Google Shape;102;p2"/>
            <p:cNvSpPr/>
            <p:nvPr/>
          </p:nvSpPr>
          <p:spPr>
            <a:xfrm>
              <a:off x="282221" y="1410409"/>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0337" y="1698526"/>
              <a:ext cx="795751" cy="79575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948202" y="1410409"/>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1948202" y="1410409"/>
              <a:ext cx="3233964" cy="137198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The</a:t>
              </a:r>
              <a:r>
                <a:rPr b="0" i="0" lang="en-US" sz="2000" u="none" cap="none" strike="noStrike">
                  <a:solidFill>
                    <a:schemeClr val="dk1"/>
                  </a:solidFill>
                  <a:latin typeface="Calibri"/>
                  <a:ea typeface="Calibri"/>
                  <a:cs typeface="Calibri"/>
                  <a:sym typeface="Calibri"/>
                </a:rPr>
                <a:t> project aims to analyze historical hiring data to improve the recruitment process.</a:t>
              </a:r>
              <a:endParaRPr b="0" i="0" sz="2000" u="none" cap="none" strike="noStrike">
                <a:solidFill>
                  <a:schemeClr val="dk1"/>
                </a:solidFill>
                <a:latin typeface="Calibri"/>
                <a:ea typeface="Calibri"/>
                <a:cs typeface="Calibri"/>
                <a:sym typeface="Calibri"/>
              </a:endParaRPr>
            </a:p>
          </p:txBody>
        </p:sp>
        <p:sp>
          <p:nvSpPr>
            <p:cNvPr id="106" name="Google Shape;106;p2"/>
            <p:cNvSpPr/>
            <p:nvPr/>
          </p:nvSpPr>
          <p:spPr>
            <a:xfrm>
              <a:off x="5745661" y="1410409"/>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033778" y="1698526"/>
              <a:ext cx="795751" cy="79575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411643" y="1410409"/>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7411643" y="1410409"/>
              <a:ext cx="3233964" cy="137198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Our </a:t>
              </a:r>
              <a:r>
                <a:rPr lang="en-US" sz="2000">
                  <a:solidFill>
                    <a:schemeClr val="dk1"/>
                  </a:solidFill>
                  <a:latin typeface="Calibri"/>
                  <a:ea typeface="Calibri"/>
                  <a:cs typeface="Calibri"/>
                  <a:sym typeface="Calibri"/>
                </a:rPr>
                <a:t>O</a:t>
              </a:r>
              <a:r>
                <a:rPr b="0" i="0" lang="en-US" sz="2000" u="none" cap="none" strike="noStrike">
                  <a:solidFill>
                    <a:schemeClr val="dk1"/>
                  </a:solidFill>
                  <a:latin typeface="Calibri"/>
                  <a:ea typeface="Calibri"/>
                  <a:cs typeface="Calibri"/>
                  <a:sym typeface="Calibri"/>
                </a:rPr>
                <a:t>bjective include enhancing recruitment efficiency and making data-driven hiring decisions.</a:t>
              </a:r>
              <a:endParaRPr b="0" i="0" sz="20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3" name="Google Shape;433;p20"/>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Departmental Analysis</a:t>
            </a:r>
            <a:endParaRPr/>
          </a:p>
        </p:txBody>
      </p:sp>
      <p:sp>
        <p:nvSpPr>
          <p:cNvPr id="434" name="Google Shape;434;p20"/>
          <p:cNvSpPr/>
          <p:nvPr/>
        </p:nvSpPr>
        <p:spPr>
          <a:xfrm>
            <a:off x="865953" y="1634502"/>
            <a:ext cx="1045159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5" name="Google Shape;435;p20"/>
          <p:cNvSpPr/>
          <p:nvPr/>
        </p:nvSpPr>
        <p:spPr>
          <a:xfrm flipH="1" rot="10800000">
            <a:off x="841248" y="1538176"/>
            <a:ext cx="1873457" cy="109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436" name="Google Shape;436;p20"/>
          <p:cNvGrpSpPr/>
          <p:nvPr/>
        </p:nvGrpSpPr>
        <p:grpSpPr>
          <a:xfrm>
            <a:off x="838200" y="1926797"/>
            <a:ext cx="10515600" cy="4356460"/>
            <a:chOff x="0" y="531"/>
            <a:chExt cx="10515600" cy="4356460"/>
          </a:xfrm>
        </p:grpSpPr>
        <p:sp>
          <p:nvSpPr>
            <p:cNvPr id="437" name="Google Shape;437;p20"/>
            <p:cNvSpPr/>
            <p:nvPr/>
          </p:nvSpPr>
          <p:spPr>
            <a:xfrm>
              <a:off x="0" y="531"/>
              <a:ext cx="10515600" cy="124470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376522" y="280590"/>
              <a:ext cx="684586" cy="68458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437631" y="531"/>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txBox="1"/>
            <p:nvPr/>
          </p:nvSpPr>
          <p:spPr>
            <a:xfrm>
              <a:off x="1437631" y="531"/>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The majority of employees work in the "Operations Department" (1,960 employees), followed by the "Service Department" (1,434 employees).</a:t>
              </a:r>
              <a:endParaRPr b="0" i="0" sz="2300" u="none" cap="none" strike="noStrike">
                <a:solidFill>
                  <a:schemeClr val="dk1"/>
                </a:solidFill>
                <a:latin typeface="Calibri"/>
                <a:ea typeface="Calibri"/>
                <a:cs typeface="Calibri"/>
                <a:sym typeface="Calibri"/>
              </a:endParaRPr>
            </a:p>
          </p:txBody>
        </p:sp>
        <p:sp>
          <p:nvSpPr>
            <p:cNvPr id="441" name="Google Shape;441;p20"/>
            <p:cNvSpPr/>
            <p:nvPr/>
          </p:nvSpPr>
          <p:spPr>
            <a:xfrm>
              <a:off x="0" y="1556410"/>
              <a:ext cx="10515600" cy="1244702"/>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376522" y="1836468"/>
              <a:ext cx="684586" cy="6845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1437631" y="1556410"/>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txBox="1"/>
            <p:nvPr/>
          </p:nvSpPr>
          <p:spPr>
            <a:xfrm>
              <a:off x="1437631" y="1556410"/>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The "Sales Department" and "Production Department" have 516 and 271 employees, respectively.</a:t>
              </a:r>
              <a:endParaRPr b="0" i="0" sz="2300" u="none" cap="none" strike="noStrike">
                <a:solidFill>
                  <a:schemeClr val="dk1"/>
                </a:solidFill>
                <a:latin typeface="Calibri"/>
                <a:ea typeface="Calibri"/>
                <a:cs typeface="Calibri"/>
                <a:sym typeface="Calibri"/>
              </a:endParaRPr>
            </a:p>
          </p:txBody>
        </p:sp>
        <p:sp>
          <p:nvSpPr>
            <p:cNvPr id="445" name="Google Shape;445;p20"/>
            <p:cNvSpPr/>
            <p:nvPr/>
          </p:nvSpPr>
          <p:spPr>
            <a:xfrm>
              <a:off x="0" y="3112289"/>
              <a:ext cx="10515600" cy="124470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376522" y="3392347"/>
              <a:ext cx="684586" cy="6845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437631" y="3112289"/>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txBox="1"/>
            <p:nvPr/>
          </p:nvSpPr>
          <p:spPr>
            <a:xfrm>
              <a:off x="1437631" y="3112289"/>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Other departments include "Purchase," "Marketing," "Finance," "General Management," and "Human Resource," with varying employee counts.</a:t>
              </a:r>
              <a:endParaRPr b="0" i="0" sz="23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aphicFrame>
        <p:nvGraphicFramePr>
          <p:cNvPr id="453" name="Google Shape;453;p21"/>
          <p:cNvGraphicFramePr/>
          <p:nvPr/>
        </p:nvGraphicFramePr>
        <p:xfrm>
          <a:off x="-38099" y="0"/>
          <a:ext cx="12268199" cy="6858000"/>
        </p:xfrm>
        <a:graphic>
          <a:graphicData uri="http://schemas.openxmlformats.org/drawingml/2006/chart">
            <c:chart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1143000" y="990599"/>
            <a:ext cx="99060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Position Tier Analysis</a:t>
            </a:r>
            <a:endParaRPr/>
          </a:p>
        </p:txBody>
      </p:sp>
      <p:grpSp>
        <p:nvGrpSpPr>
          <p:cNvPr id="459" name="Google Shape;459;p22"/>
          <p:cNvGrpSpPr/>
          <p:nvPr/>
        </p:nvGrpSpPr>
        <p:grpSpPr>
          <a:xfrm>
            <a:off x="689498" y="2602441"/>
            <a:ext cx="10813003" cy="2803372"/>
            <a:chOff x="3698" y="465213"/>
            <a:chExt cx="10813003" cy="2803372"/>
          </a:xfrm>
        </p:grpSpPr>
        <p:sp>
          <p:nvSpPr>
            <p:cNvPr id="460" name="Google Shape;460;p22"/>
            <p:cNvSpPr/>
            <p:nvPr/>
          </p:nvSpPr>
          <p:spPr>
            <a:xfrm>
              <a:off x="3698" y="465213"/>
              <a:ext cx="2002408" cy="2803371"/>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txBox="1"/>
            <p:nvPr/>
          </p:nvSpPr>
          <p:spPr>
            <a:xfrm>
              <a:off x="3698"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Create a Pivot Table from Raw Data.</a:t>
              </a:r>
              <a:endParaRPr/>
            </a:p>
          </p:txBody>
        </p:sp>
        <p:sp>
          <p:nvSpPr>
            <p:cNvPr id="462" name="Google Shape;462;p22"/>
            <p:cNvSpPr/>
            <p:nvPr/>
          </p:nvSpPr>
          <p:spPr>
            <a:xfrm>
              <a:off x="584396" y="745551"/>
              <a:ext cx="841011" cy="841011"/>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txBox="1"/>
            <p:nvPr/>
          </p:nvSpPr>
          <p:spPr>
            <a:xfrm>
              <a:off x="707559"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1</a:t>
              </a:r>
              <a:endParaRPr/>
            </a:p>
          </p:txBody>
        </p:sp>
        <p:sp>
          <p:nvSpPr>
            <p:cNvPr id="464" name="Google Shape;464;p22"/>
            <p:cNvSpPr/>
            <p:nvPr/>
          </p:nvSpPr>
          <p:spPr>
            <a:xfrm>
              <a:off x="3698" y="3268513"/>
              <a:ext cx="2002408" cy="72"/>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2206347" y="465213"/>
              <a:ext cx="2002408" cy="2803371"/>
            </a:xfrm>
            <a:prstGeom prst="rect">
              <a:avLst/>
            </a:prstGeom>
            <a:solidFill>
              <a:srgbClr val="E0E0E0">
                <a:alpha val="89803"/>
              </a:srgbClr>
            </a:solidFill>
            <a:ln cap="flat" cmpd="sng" w="12700">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txBox="1"/>
            <p:nvPr/>
          </p:nvSpPr>
          <p:spPr>
            <a:xfrm>
              <a:off x="2206347"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“Post Name” in “Rows” Field.</a:t>
              </a:r>
              <a:endParaRPr b="0" i="0" sz="1400" u="none" cap="none" strike="noStrike">
                <a:solidFill>
                  <a:schemeClr val="dk1"/>
                </a:solidFill>
                <a:latin typeface="Calibri"/>
                <a:ea typeface="Calibri"/>
                <a:cs typeface="Calibri"/>
                <a:sym typeface="Calibri"/>
              </a:endParaRPr>
            </a:p>
          </p:txBody>
        </p:sp>
        <p:sp>
          <p:nvSpPr>
            <p:cNvPr id="467" name="Google Shape;467;p22"/>
            <p:cNvSpPr/>
            <p:nvPr/>
          </p:nvSpPr>
          <p:spPr>
            <a:xfrm>
              <a:off x="2787045" y="745551"/>
              <a:ext cx="841011" cy="841011"/>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txBox="1"/>
            <p:nvPr/>
          </p:nvSpPr>
          <p:spPr>
            <a:xfrm>
              <a:off x="2910208"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2</a:t>
              </a:r>
              <a:endParaRPr/>
            </a:p>
          </p:txBody>
        </p:sp>
        <p:sp>
          <p:nvSpPr>
            <p:cNvPr id="469" name="Google Shape;469;p22"/>
            <p:cNvSpPr/>
            <p:nvPr/>
          </p:nvSpPr>
          <p:spPr>
            <a:xfrm>
              <a:off x="2206347" y="3268513"/>
              <a:ext cx="2002408" cy="72"/>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4408995" y="465213"/>
              <a:ext cx="2002408" cy="2803371"/>
            </a:xfrm>
            <a:prstGeom prst="rect">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txBox="1"/>
            <p:nvPr/>
          </p:nvSpPr>
          <p:spPr>
            <a:xfrm>
              <a:off x="4408995"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“Post Name” in “Values” Field and Use “Count” Aggregation.</a:t>
              </a:r>
              <a:endParaRPr/>
            </a:p>
          </p:txBody>
        </p:sp>
        <p:sp>
          <p:nvSpPr>
            <p:cNvPr id="472" name="Google Shape;472;p22"/>
            <p:cNvSpPr/>
            <p:nvPr/>
          </p:nvSpPr>
          <p:spPr>
            <a:xfrm>
              <a:off x="4989694" y="745551"/>
              <a:ext cx="841011" cy="841011"/>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txBox="1"/>
            <p:nvPr/>
          </p:nvSpPr>
          <p:spPr>
            <a:xfrm>
              <a:off x="5112857"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3</a:t>
              </a:r>
              <a:endParaRPr/>
            </a:p>
          </p:txBody>
        </p:sp>
        <p:sp>
          <p:nvSpPr>
            <p:cNvPr id="474" name="Google Shape;474;p22"/>
            <p:cNvSpPr/>
            <p:nvPr/>
          </p:nvSpPr>
          <p:spPr>
            <a:xfrm>
              <a:off x="4408995" y="3268513"/>
              <a:ext cx="2002408" cy="72"/>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6611644" y="465213"/>
              <a:ext cx="2002408" cy="2803371"/>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txBox="1"/>
            <p:nvPr/>
          </p:nvSpPr>
          <p:spPr>
            <a:xfrm>
              <a:off x="6611644"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Drag “Employee_Check” in “Filter” Field and Filter Data for “Employee”</a:t>
              </a:r>
              <a:endParaRPr/>
            </a:p>
          </p:txBody>
        </p:sp>
        <p:sp>
          <p:nvSpPr>
            <p:cNvPr id="477" name="Google Shape;477;p22"/>
            <p:cNvSpPr/>
            <p:nvPr/>
          </p:nvSpPr>
          <p:spPr>
            <a:xfrm>
              <a:off x="7192343" y="745551"/>
              <a:ext cx="841011" cy="841011"/>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txBox="1"/>
            <p:nvPr/>
          </p:nvSpPr>
          <p:spPr>
            <a:xfrm>
              <a:off x="7315506"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4</a:t>
              </a:r>
              <a:endParaRPr/>
            </a:p>
          </p:txBody>
        </p:sp>
        <p:sp>
          <p:nvSpPr>
            <p:cNvPr id="479" name="Google Shape;479;p22"/>
            <p:cNvSpPr/>
            <p:nvPr/>
          </p:nvSpPr>
          <p:spPr>
            <a:xfrm>
              <a:off x="6611644" y="3268513"/>
              <a:ext cx="2002408" cy="72"/>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8814293" y="465213"/>
              <a:ext cx="2002408" cy="2803371"/>
            </a:xfrm>
            <a:prstGeom prst="rect">
              <a:avLst/>
            </a:prstGeom>
            <a:solidFill>
              <a:srgbClr val="D4E2CE">
                <a:alpha val="89803"/>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txBox="1"/>
            <p:nvPr/>
          </p:nvSpPr>
          <p:spPr>
            <a:xfrm>
              <a:off x="8814293" y="1530494"/>
              <a:ext cx="2002408" cy="1682022"/>
            </a:xfrm>
            <a:prstGeom prst="rect">
              <a:avLst/>
            </a:prstGeom>
            <a:noFill/>
            <a:ln>
              <a:noFill/>
            </a:ln>
          </p:spPr>
          <p:txBody>
            <a:bodyPr anchorCtr="0" anchor="t" bIns="330200" lIns="156100" spcFirstLastPara="1" rIns="156100" wrap="square" tIns="3302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Create a “Bar” Chart for better Visualization of Data.</a:t>
              </a:r>
              <a:endParaRPr/>
            </a:p>
          </p:txBody>
        </p:sp>
        <p:sp>
          <p:nvSpPr>
            <p:cNvPr id="482" name="Google Shape;482;p22"/>
            <p:cNvSpPr/>
            <p:nvPr/>
          </p:nvSpPr>
          <p:spPr>
            <a:xfrm>
              <a:off x="9394991" y="745551"/>
              <a:ext cx="841011" cy="841011"/>
            </a:xfrm>
            <a:prstGeom prst="ellipse">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txBox="1"/>
            <p:nvPr/>
          </p:nvSpPr>
          <p:spPr>
            <a:xfrm>
              <a:off x="9518154" y="868714"/>
              <a:ext cx="594685" cy="594685"/>
            </a:xfrm>
            <a:prstGeom prst="rect">
              <a:avLst/>
            </a:prstGeom>
            <a:noFill/>
            <a:ln>
              <a:noFill/>
            </a:ln>
          </p:spPr>
          <p:txBody>
            <a:bodyPr anchorCtr="0" anchor="ctr" bIns="12700" lIns="65550" spcFirstLastPara="1" rIns="65550" wrap="square" tIns="12700">
              <a:noAutofit/>
            </a:bodyPr>
            <a:lstStyle/>
            <a:p>
              <a:pPr indent="0" lvl="0" marL="0" marR="0" rtl="0" algn="ctr">
                <a:lnSpc>
                  <a:spcPct val="9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5</a:t>
              </a:r>
              <a:endParaRPr/>
            </a:p>
          </p:txBody>
        </p:sp>
        <p:sp>
          <p:nvSpPr>
            <p:cNvPr id="484" name="Google Shape;484;p22"/>
            <p:cNvSpPr/>
            <p:nvPr/>
          </p:nvSpPr>
          <p:spPr>
            <a:xfrm>
              <a:off x="8814293" y="3268513"/>
              <a:ext cx="2002408" cy="72"/>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2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0" name="Google Shape;490;p2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1" name="Google Shape;491;p23"/>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Position Tier Analysis</a:t>
            </a:r>
            <a:endParaRPr>
              <a:solidFill>
                <a:srgbClr val="FFFFFF"/>
              </a:solidFill>
            </a:endParaRPr>
          </a:p>
        </p:txBody>
      </p:sp>
      <p:sp>
        <p:nvSpPr>
          <p:cNvPr id="492" name="Google Shape;492;p2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3" name="Google Shape;493;p23"/>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Arial"/>
                <a:ea typeface="Arial"/>
                <a:cs typeface="Arial"/>
                <a:sym typeface="Arial"/>
              </a:rPr>
              <a:t>The analysis revealed the distribution of different position tiers within the company.</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Arial"/>
                <a:ea typeface="Arial"/>
                <a:cs typeface="Arial"/>
                <a:sym typeface="Arial"/>
              </a:rPr>
              <a:t>The dataset had various position tiers, denoted by alphanumeric codes.</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Arial"/>
                <a:ea typeface="Arial"/>
                <a:cs typeface="Arial"/>
                <a:sym typeface="Arial"/>
              </a:rPr>
              <a:t>The position tiers in the company are categorized into various levels, with "c9," "c5," and "i7" being the most common tiers.</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Arial"/>
                <a:ea typeface="Arial"/>
                <a:cs typeface="Arial"/>
                <a:sym typeface="Arial"/>
              </a:rPr>
              <a:t>The "c9" tier represents a significant number of employees, possibly indicating a key role in the organization.</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Arial"/>
                <a:ea typeface="Arial"/>
                <a:cs typeface="Arial"/>
                <a:sym typeface="Arial"/>
              </a:rPr>
              <a:t>Lower-tier positions had lower counts, and some unique tiers had very low representation.</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Arial"/>
                <a:ea typeface="Arial"/>
                <a:cs typeface="Arial"/>
                <a:sym typeface="Arial"/>
              </a:rPr>
              <a:t>Understanding the distribution of position tiers is essential for workforce planning and resource allocation.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aphicFrame>
        <p:nvGraphicFramePr>
          <p:cNvPr id="498" name="Google Shape;498;p24"/>
          <p:cNvGraphicFramePr/>
          <p:nvPr/>
        </p:nvGraphicFramePr>
        <p:xfrm>
          <a:off x="0" y="0"/>
          <a:ext cx="12377736" cy="6858000"/>
        </p:xfrm>
        <a:graphic>
          <a:graphicData uri="http://schemas.openxmlformats.org/drawingml/2006/chart">
            <c:chart r:id="rId3"/>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4" name="Google Shape;504;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5" name="Google Shape;505;p25"/>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6" name="Google Shape;506;p25"/>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7" name="Google Shape;507;p25"/>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8" name="Google Shape;508;p2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9" name="Google Shape;509;p25"/>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0" name="Google Shape;510;p25"/>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Project Insights</a:t>
            </a:r>
            <a:endParaRPr/>
          </a:p>
        </p:txBody>
      </p:sp>
      <p:sp>
        <p:nvSpPr>
          <p:cNvPr id="511" name="Google Shape;511;p25"/>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Font typeface="Calibri"/>
              <a:buAutoNum type="arabicPeriod"/>
            </a:pPr>
            <a:r>
              <a:rPr b="1" i="0" lang="en-US" sz="1700">
                <a:latin typeface="Arial"/>
                <a:ea typeface="Arial"/>
                <a:cs typeface="Arial"/>
                <a:sym typeface="Arial"/>
              </a:rPr>
              <a:t>Gender Distribution:</a:t>
            </a:r>
            <a:r>
              <a:rPr b="0" i="0" lang="en-US" sz="1700">
                <a:latin typeface="Arial"/>
                <a:ea typeface="Arial"/>
                <a:cs typeface="Arial"/>
                <a:sym typeface="Arial"/>
              </a:rPr>
              <a:t> The company's hiring process shows that more males have been hired compared to females. This gender distribution is valuable for understanding the diversity of the workforce.</a:t>
            </a:r>
            <a:endParaRPr/>
          </a:p>
          <a:p>
            <a:pPr indent="-228600" lvl="0" marL="228600" rtl="0" algn="l">
              <a:lnSpc>
                <a:spcPct val="90000"/>
              </a:lnSpc>
              <a:spcBef>
                <a:spcPts val="1000"/>
              </a:spcBef>
              <a:spcAft>
                <a:spcPts val="0"/>
              </a:spcAft>
              <a:buClr>
                <a:schemeClr val="dk1"/>
              </a:buClr>
              <a:buSzPts val="1700"/>
              <a:buFont typeface="Calibri"/>
              <a:buAutoNum type="arabicPeriod"/>
            </a:pPr>
            <a:r>
              <a:rPr b="1" i="0" lang="en-US" sz="1700">
                <a:latin typeface="Arial"/>
                <a:ea typeface="Arial"/>
                <a:cs typeface="Arial"/>
                <a:sym typeface="Arial"/>
              </a:rPr>
              <a:t>Average Salary:</a:t>
            </a:r>
            <a:r>
              <a:rPr b="0" i="0" lang="en-US" sz="1700">
                <a:latin typeface="Arial"/>
                <a:ea typeface="Arial"/>
                <a:cs typeface="Arial"/>
                <a:sym typeface="Arial"/>
              </a:rPr>
              <a:t> The average salary offered by the company was calculated by dividing the total salary of hired employees by the number of employees. It provides a key benchmark for salary analysis.</a:t>
            </a:r>
            <a:endParaRPr/>
          </a:p>
          <a:p>
            <a:pPr indent="-228600" lvl="0" marL="228600" rtl="0" algn="l">
              <a:lnSpc>
                <a:spcPct val="90000"/>
              </a:lnSpc>
              <a:spcBef>
                <a:spcPts val="1000"/>
              </a:spcBef>
              <a:spcAft>
                <a:spcPts val="0"/>
              </a:spcAft>
              <a:buClr>
                <a:schemeClr val="dk1"/>
              </a:buClr>
              <a:buSzPts val="1700"/>
              <a:buFont typeface="Calibri"/>
              <a:buAutoNum type="arabicPeriod"/>
            </a:pPr>
            <a:r>
              <a:rPr b="1" i="0" lang="en-US" sz="1700">
                <a:latin typeface="Arial"/>
                <a:ea typeface="Arial"/>
                <a:cs typeface="Arial"/>
                <a:sym typeface="Arial"/>
              </a:rPr>
              <a:t>Salary Distribution:</a:t>
            </a:r>
            <a:r>
              <a:rPr b="0" i="0" lang="en-US" sz="1700">
                <a:latin typeface="Arial"/>
                <a:ea typeface="Arial"/>
                <a:cs typeface="Arial"/>
                <a:sym typeface="Arial"/>
              </a:rPr>
              <a:t> By creating salary class intervals, we gained insights into the distribution of salaries within the company, which is essential for evaluating the compensation structure.</a:t>
            </a:r>
            <a:endParaRPr/>
          </a:p>
          <a:p>
            <a:pPr indent="-228600" lvl="0" marL="228600" rtl="0" algn="l">
              <a:lnSpc>
                <a:spcPct val="90000"/>
              </a:lnSpc>
              <a:spcBef>
                <a:spcPts val="1000"/>
              </a:spcBef>
              <a:spcAft>
                <a:spcPts val="0"/>
              </a:spcAft>
              <a:buClr>
                <a:schemeClr val="dk1"/>
              </a:buClr>
              <a:buSzPts val="1700"/>
              <a:buFont typeface="Calibri"/>
              <a:buAutoNum type="arabicPeriod"/>
            </a:pPr>
            <a:r>
              <a:rPr b="1" i="0" lang="en-US" sz="1700">
                <a:latin typeface="Arial"/>
                <a:ea typeface="Arial"/>
                <a:cs typeface="Arial"/>
                <a:sym typeface="Arial"/>
              </a:rPr>
              <a:t>Departmental Analysis:</a:t>
            </a:r>
            <a:r>
              <a:rPr b="0" i="0" lang="en-US" sz="1700">
                <a:latin typeface="Arial"/>
                <a:ea typeface="Arial"/>
                <a:cs typeface="Arial"/>
                <a:sym typeface="Arial"/>
              </a:rPr>
              <a:t> Visualization through pie charts and bar graphs helped us understand the distribution of employees across various departments. This aids in assessing departmental strengths and weaknesses.</a:t>
            </a:r>
            <a:endParaRPr/>
          </a:p>
          <a:p>
            <a:pPr indent="-228600" lvl="0" marL="228600" rtl="0" algn="l">
              <a:lnSpc>
                <a:spcPct val="90000"/>
              </a:lnSpc>
              <a:spcBef>
                <a:spcPts val="1000"/>
              </a:spcBef>
              <a:spcAft>
                <a:spcPts val="0"/>
              </a:spcAft>
              <a:buClr>
                <a:schemeClr val="dk1"/>
              </a:buClr>
              <a:buSzPts val="1700"/>
              <a:buFont typeface="Calibri"/>
              <a:buAutoNum type="arabicPeriod"/>
            </a:pPr>
            <a:r>
              <a:rPr b="1" i="0" lang="en-US" sz="1700">
                <a:latin typeface="Arial"/>
                <a:ea typeface="Arial"/>
                <a:cs typeface="Arial"/>
                <a:sym typeface="Arial"/>
              </a:rPr>
              <a:t>Position Tiers:</a:t>
            </a:r>
            <a:r>
              <a:rPr b="0" i="0" lang="en-US" sz="1700">
                <a:latin typeface="Arial"/>
                <a:ea typeface="Arial"/>
                <a:cs typeface="Arial"/>
                <a:sym typeface="Arial"/>
              </a:rPr>
              <a:t> Analyzing the different position tiers within the company offered a perspective on the hierarchical structure of roles, assisting in assessing the organization's hierarchy.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26"/>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7" name="Google Shape;517;p26"/>
          <p:cNvSpPr txBox="1"/>
          <p:nvPr>
            <p:ph type="title"/>
          </p:nvPr>
        </p:nvSpPr>
        <p:spPr>
          <a:xfrm>
            <a:off x="838200" y="-223285"/>
            <a:ext cx="10515600" cy="18284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Achievements</a:t>
            </a:r>
            <a:endParaRPr/>
          </a:p>
        </p:txBody>
      </p:sp>
      <p:sp>
        <p:nvSpPr>
          <p:cNvPr id="518" name="Google Shape;518;p26"/>
          <p:cNvSpPr txBox="1"/>
          <p:nvPr>
            <p:ph idx="1" type="body"/>
          </p:nvPr>
        </p:nvSpPr>
        <p:spPr>
          <a:xfrm>
            <a:off x="838200" y="1381874"/>
            <a:ext cx="5257800" cy="409424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i="0" lang="en-US" sz="1800"/>
              <a:t>Data Cleaning and Preparation:</a:t>
            </a:r>
            <a:r>
              <a:rPr i="0" lang="en-US" sz="1800"/>
              <a:t> I successfully cleaned and prepared the dataset by handling missing values, renaming columns, and removing outliers. This step was crucial in ensuring that the analysis was based on accurate and reliable data.</a:t>
            </a:r>
            <a:endParaRPr/>
          </a:p>
          <a:p>
            <a:pPr indent="-228600" lvl="0" marL="228600" rtl="0" algn="l">
              <a:lnSpc>
                <a:spcPct val="90000"/>
              </a:lnSpc>
              <a:spcBef>
                <a:spcPts val="1000"/>
              </a:spcBef>
              <a:spcAft>
                <a:spcPts val="0"/>
              </a:spcAft>
              <a:buClr>
                <a:schemeClr val="dk1"/>
              </a:buClr>
              <a:buSzPts val="1800"/>
              <a:buChar char="•"/>
            </a:pPr>
            <a:r>
              <a:rPr b="1" i="0" lang="en-US" sz="1800"/>
              <a:t>Gender Distribution Analysis:</a:t>
            </a:r>
            <a:r>
              <a:rPr i="0" lang="en-US" sz="1800"/>
              <a:t> I determined the gender distribution of hires, providing insights into the company's diversity and inclusion efforts. This information is valuable for promoting a balanced workforce.</a:t>
            </a:r>
            <a:endParaRPr/>
          </a:p>
          <a:p>
            <a:pPr indent="-228600" lvl="0" marL="228600" rtl="0" algn="l">
              <a:lnSpc>
                <a:spcPct val="90000"/>
              </a:lnSpc>
              <a:spcBef>
                <a:spcPts val="1000"/>
              </a:spcBef>
              <a:spcAft>
                <a:spcPts val="0"/>
              </a:spcAft>
              <a:buClr>
                <a:schemeClr val="dk1"/>
              </a:buClr>
              <a:buSzPts val="1800"/>
              <a:buChar char="•"/>
            </a:pPr>
            <a:r>
              <a:rPr b="1" i="0" lang="en-US" sz="1800"/>
              <a:t>Average Salary Calculation:</a:t>
            </a:r>
            <a:r>
              <a:rPr i="0" lang="en-US" sz="1800"/>
              <a:t> I calculated the average salary offered by the company, which is a key metric for understanding the company's compensation practices and competitiveness in the job market.</a:t>
            </a:r>
            <a:endParaRPr/>
          </a:p>
          <a:p>
            <a:pPr indent="-228600" lvl="0" marL="228600" rtl="0" algn="l">
              <a:lnSpc>
                <a:spcPct val="90000"/>
              </a:lnSpc>
              <a:spcBef>
                <a:spcPts val="1000"/>
              </a:spcBef>
              <a:spcAft>
                <a:spcPts val="0"/>
              </a:spcAft>
              <a:buClr>
                <a:schemeClr val="dk1"/>
              </a:buClr>
              <a:buSzPts val="1800"/>
              <a:buChar char="•"/>
            </a:pPr>
            <a:r>
              <a:rPr b="1" i="0" lang="en-US" sz="1800"/>
              <a:t>Salary Distribution Analysis:</a:t>
            </a:r>
            <a:r>
              <a:rPr i="0" lang="en-US" sz="1800"/>
              <a:t> I created class intervals for salary ranges, allowing a better understanding of how salaries are distributed among employees.</a:t>
            </a:r>
            <a:endParaRPr/>
          </a:p>
        </p:txBody>
      </p:sp>
      <p:sp>
        <p:nvSpPr>
          <p:cNvPr id="519" name="Google Shape;519;p26"/>
          <p:cNvSpPr txBox="1"/>
          <p:nvPr>
            <p:ph idx="2" type="body"/>
          </p:nvPr>
        </p:nvSpPr>
        <p:spPr>
          <a:xfrm>
            <a:off x="6189155" y="1356803"/>
            <a:ext cx="5164645" cy="37304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i="0" lang="en-US" sz="1800"/>
              <a:t>Departmental Analysis:</a:t>
            </a:r>
            <a:r>
              <a:rPr i="0" lang="en-US" sz="1800"/>
              <a:t> I visualized the data using pie charts to showcase the proportion of employees working in different departments. This visualization aids in workforce management and resource allocation.</a:t>
            </a:r>
            <a:endParaRPr/>
          </a:p>
          <a:p>
            <a:pPr indent="-228600" lvl="0" marL="228600" rtl="0" algn="l">
              <a:lnSpc>
                <a:spcPct val="90000"/>
              </a:lnSpc>
              <a:spcBef>
                <a:spcPts val="1000"/>
              </a:spcBef>
              <a:spcAft>
                <a:spcPts val="0"/>
              </a:spcAft>
              <a:buClr>
                <a:schemeClr val="dk1"/>
              </a:buClr>
              <a:buSzPts val="1800"/>
              <a:buChar char="•"/>
            </a:pPr>
            <a:r>
              <a:rPr b="1" i="0" lang="en-US" sz="1800"/>
              <a:t>Position Tier Analysis:</a:t>
            </a:r>
            <a:r>
              <a:rPr i="0" lang="en-US" sz="1800"/>
              <a:t> I used charts to represent the distribution of different position tiers within the company. This analysis is crucial for identifying patterns in job hierarchies and career progression.</a:t>
            </a:r>
            <a:endParaRPr/>
          </a:p>
          <a:p>
            <a:pPr indent="-228600" lvl="0" marL="228600" rtl="0" algn="l">
              <a:lnSpc>
                <a:spcPct val="90000"/>
              </a:lnSpc>
              <a:spcBef>
                <a:spcPts val="1000"/>
              </a:spcBef>
              <a:spcAft>
                <a:spcPts val="0"/>
              </a:spcAft>
              <a:buClr>
                <a:schemeClr val="dk1"/>
              </a:buClr>
              <a:buSzPts val="1800"/>
              <a:buChar char="•"/>
            </a:pPr>
            <a:r>
              <a:rPr b="1" i="0" lang="en-US" sz="1800"/>
              <a:t>Employee Check Column:</a:t>
            </a:r>
            <a:r>
              <a:rPr i="0" lang="en-US" sz="1800"/>
              <a:t> I added a new column categorizing employees as "Employee" or "Not an Employee" based on their hiring status. This column was used for average salary calculations.</a:t>
            </a:r>
            <a:endParaRPr/>
          </a:p>
          <a:p>
            <a:pPr indent="-228600" lvl="0" marL="228600" rtl="0" algn="l">
              <a:lnSpc>
                <a:spcPct val="90000"/>
              </a:lnSpc>
              <a:spcBef>
                <a:spcPts val="1000"/>
              </a:spcBef>
              <a:spcAft>
                <a:spcPts val="0"/>
              </a:spcAft>
              <a:buClr>
                <a:schemeClr val="dk1"/>
              </a:buClr>
              <a:buSzPts val="1800"/>
              <a:buChar char="•"/>
            </a:pPr>
            <a:r>
              <a:rPr b="1" i="0" lang="en-US" sz="1800"/>
              <a:t>Insights and Trends:</a:t>
            </a:r>
            <a:r>
              <a:rPr i="0" lang="en-US" sz="1800"/>
              <a:t> I gained insights into the hiring process, gender distribution, salary practices, departmental structures, and position tier distributions within the company. These insights provide a holistic view of the company's hiring process.</a:t>
            </a:r>
            <a:endParaRPr/>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2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5" name="Google Shape;525;p27"/>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Calibri"/>
              <a:buNone/>
            </a:pPr>
            <a:r>
              <a:rPr lang="en-US">
                <a:solidFill>
                  <a:srgbClr val="FFFFFF"/>
                </a:solidFill>
              </a:rPr>
              <a:t>LINKS</a:t>
            </a:r>
            <a:endParaRPr/>
          </a:p>
        </p:txBody>
      </p:sp>
      <p:sp>
        <p:nvSpPr>
          <p:cNvPr id="526" name="Google Shape;526;p27"/>
          <p:cNvSpPr/>
          <p:nvPr/>
        </p:nvSpPr>
        <p:spPr>
          <a:xfrm>
            <a:off x="579500" y="1587975"/>
            <a:ext cx="11036400" cy="5060100"/>
          </a:xfrm>
          <a:prstGeom prst="roundRect">
            <a:avLst>
              <a:gd fmla="val 3174" name="adj"/>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27" name="Google Shape;527;p27"/>
          <p:cNvGrpSpPr/>
          <p:nvPr/>
        </p:nvGrpSpPr>
        <p:grpSpPr>
          <a:xfrm>
            <a:off x="1693722" y="2176579"/>
            <a:ext cx="8804556" cy="3600001"/>
            <a:chOff x="855522" y="375668"/>
            <a:chExt cx="8804556" cy="3600001"/>
          </a:xfrm>
        </p:grpSpPr>
        <p:sp>
          <p:nvSpPr>
            <p:cNvPr id="528" name="Google Shape;528;p27"/>
            <p:cNvSpPr/>
            <p:nvPr/>
          </p:nvSpPr>
          <p:spPr>
            <a:xfrm>
              <a:off x="2044800" y="375668"/>
              <a:ext cx="2196000" cy="2196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2512800" y="843669"/>
              <a:ext cx="1260000" cy="126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855522" y="3255669"/>
              <a:ext cx="457455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txBox="1"/>
            <p:nvPr/>
          </p:nvSpPr>
          <p:spPr>
            <a:xfrm>
              <a:off x="855522" y="3255669"/>
              <a:ext cx="457455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RAW DATASET - </a:t>
              </a:r>
              <a:r>
                <a:rPr b="0" i="0" lang="en-US" sz="2500" u="sng" cap="none" strike="noStrike">
                  <a:solidFill>
                    <a:schemeClr val="dk1"/>
                  </a:solidFill>
                  <a:latin typeface="Calibri"/>
                  <a:ea typeface="Calibri"/>
                  <a:cs typeface="Calibri"/>
                  <a:sym typeface="Calibri"/>
                  <a:hlinkClick r:id="rId4">
                    <a:extLst>
                      <a:ext uri="{A12FA001-AC4F-418D-AE19-62706E023703}">
                        <ahyp:hlinkClr val="tx"/>
                      </a:ext>
                    </a:extLst>
                  </a:hlinkClick>
                </a:rPr>
                <a:t>CLICK HERE !!!</a:t>
              </a:r>
              <a:endParaRPr b="0" i="0" sz="2500" u="none" cap="none" strike="noStrike">
                <a:solidFill>
                  <a:schemeClr val="dk1"/>
                </a:solidFill>
                <a:latin typeface="Calibri"/>
                <a:ea typeface="Calibri"/>
                <a:cs typeface="Calibri"/>
                <a:sym typeface="Calibri"/>
              </a:endParaRPr>
            </a:p>
          </p:txBody>
        </p:sp>
        <p:sp>
          <p:nvSpPr>
            <p:cNvPr id="532" name="Google Shape;532;p27"/>
            <p:cNvSpPr/>
            <p:nvPr/>
          </p:nvSpPr>
          <p:spPr>
            <a:xfrm>
              <a:off x="6762078" y="375668"/>
              <a:ext cx="2196000" cy="219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230078" y="843669"/>
              <a:ext cx="1260000" cy="126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060078" y="3255669"/>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txBox="1"/>
            <p:nvPr/>
          </p:nvSpPr>
          <p:spPr>
            <a:xfrm>
              <a:off x="6060078" y="3255669"/>
              <a:ext cx="36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HIRING PROCESS ANALYTICS - </a:t>
              </a:r>
              <a:r>
                <a:rPr b="0" i="0" lang="en-US" sz="2500" u="sng" cap="none" strike="noStrike">
                  <a:solidFill>
                    <a:schemeClr val="dk1"/>
                  </a:solidFill>
                  <a:latin typeface="Calibri"/>
                  <a:ea typeface="Calibri"/>
                  <a:cs typeface="Calibri"/>
                  <a:sym typeface="Calibri"/>
                  <a:hlinkClick r:id="rId6">
                    <a:extLst>
                      <a:ext uri="{A12FA001-AC4F-418D-AE19-62706E023703}">
                        <ahyp:hlinkClr val="tx"/>
                      </a:ext>
                    </a:extLst>
                  </a:hlinkClick>
                </a:rPr>
                <a:t>CLICK HERE!!!</a:t>
              </a:r>
              <a:br>
                <a:rPr lang="en-US" sz="2500">
                  <a:solidFill>
                    <a:schemeClr val="dk1"/>
                  </a:solidFill>
                  <a:latin typeface="Calibri"/>
                  <a:ea typeface="Calibri"/>
                  <a:cs typeface="Calibri"/>
                  <a:sym typeface="Calibri"/>
                </a:rPr>
              </a:br>
              <a:endParaRPr sz="25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(Please Download &amp; Open)</a:t>
              </a:r>
              <a:endParaRPr sz="25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1" name="Google Shape;541;p28"/>
          <p:cNvSpPr/>
          <p:nvPr/>
        </p:nvSpPr>
        <p:spPr>
          <a:xfrm>
            <a:off x="0" y="-427"/>
            <a:ext cx="12192001" cy="6858000"/>
          </a:xfrm>
          <a:prstGeom prst="rect">
            <a:avLst/>
          </a:prstGeom>
          <a:gradFill>
            <a:gsLst>
              <a:gs pos="0">
                <a:srgbClr val="000000"/>
              </a:gs>
              <a:gs pos="100000">
                <a:srgbClr val="2F5496"/>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2" name="Google Shape;542;p28"/>
          <p:cNvSpPr/>
          <p:nvPr/>
        </p:nvSpPr>
        <p:spPr>
          <a:xfrm flipH="1" rot="10800000">
            <a:off x="455521" y="-1720"/>
            <a:ext cx="11750040" cy="6840685"/>
          </a:xfrm>
          <a:prstGeom prst="rect">
            <a:avLst/>
          </a:prstGeom>
          <a:gradFill>
            <a:gsLst>
              <a:gs pos="0">
                <a:srgbClr val="1F3864">
                  <a:alpha val="60784"/>
                </a:srgbClr>
              </a:gs>
              <a:gs pos="21000">
                <a:srgbClr val="1F3864">
                  <a:alpha val="60784"/>
                </a:srgbClr>
              </a:gs>
              <a:gs pos="100000">
                <a:srgbClr val="4472C4">
                  <a:alpha val="0"/>
                </a:srgbClr>
              </a:gs>
            </a:gsLst>
            <a:lin ang="21593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3" name="Google Shape;543;p28"/>
          <p:cNvSpPr/>
          <p:nvPr/>
        </p:nvSpPr>
        <p:spPr>
          <a:xfrm>
            <a:off x="8606054" y="-1291"/>
            <a:ext cx="3608179" cy="6858864"/>
          </a:xfrm>
          <a:prstGeom prst="rect">
            <a:avLst/>
          </a:prstGeom>
          <a:gradFill>
            <a:gsLst>
              <a:gs pos="0">
                <a:srgbClr val="2F5496">
                  <a:alpha val="0"/>
                </a:srgbClr>
              </a:gs>
              <a:gs pos="99000">
                <a:srgbClr val="000000">
                  <a:alpha val="40784"/>
                </a:srgbClr>
              </a:gs>
              <a:gs pos="100000">
                <a:srgbClr val="000000">
                  <a:alpha val="40784"/>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4" name="Google Shape;544;p28"/>
          <p:cNvSpPr/>
          <p:nvPr/>
        </p:nvSpPr>
        <p:spPr>
          <a:xfrm rot="-6325827">
            <a:off x="6059728" y="779270"/>
            <a:ext cx="4967533" cy="4988390"/>
          </a:xfrm>
          <a:prstGeom prst="ellipse">
            <a:avLst/>
          </a:prstGeom>
          <a:gradFill>
            <a:gsLst>
              <a:gs pos="0">
                <a:srgbClr val="4472C4">
                  <a:alpha val="23921"/>
                </a:srgbClr>
              </a:gs>
              <a:gs pos="79000">
                <a:srgbClr val="8DA9DB">
                  <a:alpha val="0"/>
                </a:srgbClr>
              </a:gs>
              <a:gs pos="100000">
                <a:srgbClr val="8DA9DB">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5" name="Google Shape;545;p28"/>
          <p:cNvSpPr/>
          <p:nvPr/>
        </p:nvSpPr>
        <p:spPr>
          <a:xfrm>
            <a:off x="1386865" y="818984"/>
            <a:ext cx="6596245" cy="3268520"/>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None/>
            </a:pPr>
            <a:r>
              <a:rPr i="0" lang="en-US" sz="4800" u="none" cap="none" strike="noStrike">
                <a:solidFill>
                  <a:srgbClr val="FFFFFF"/>
                </a:solidFill>
                <a:latin typeface="Calibri"/>
                <a:ea typeface="Calibri"/>
                <a:cs typeface="Calibri"/>
                <a:sym typeface="Calibri"/>
              </a:rPr>
              <a:t>THANK YOU !!!</a:t>
            </a:r>
            <a:endParaRPr i="0" sz="4800" u="none" cap="none" strike="noStrike">
              <a:solidFill>
                <a:srgbClr val="FFFFFF"/>
              </a:solidFill>
              <a:latin typeface="Calibri"/>
              <a:ea typeface="Calibri"/>
              <a:cs typeface="Calibri"/>
              <a:sym typeface="Calibri"/>
            </a:endParaRPr>
          </a:p>
        </p:txBody>
      </p:sp>
      <p:sp>
        <p:nvSpPr>
          <p:cNvPr id="546" name="Google Shape;546;p28"/>
          <p:cNvSpPr/>
          <p:nvPr/>
        </p:nvSpPr>
        <p:spPr>
          <a:xfrm flipH="1" rot="10800000">
            <a:off x="6314" y="4480038"/>
            <a:ext cx="12179371" cy="2377962"/>
          </a:xfrm>
          <a:prstGeom prst="rect">
            <a:avLst/>
          </a:prstGeom>
          <a:gradFill>
            <a:gsLst>
              <a:gs pos="0">
                <a:srgbClr val="2F5496">
                  <a:alpha val="49803"/>
                </a:srgbClr>
              </a:gs>
              <a:gs pos="99000">
                <a:srgbClr val="000000">
                  <a:alpha val="33725"/>
                </a:srgbClr>
              </a:gs>
              <a:gs pos="100000">
                <a:srgbClr val="000000">
                  <a:alpha val="33725"/>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7" name="Google Shape;547;p28"/>
          <p:cNvSpPr/>
          <p:nvPr/>
        </p:nvSpPr>
        <p:spPr>
          <a:xfrm flipH="1" rot="-5400000">
            <a:off x="6967085" y="1632660"/>
            <a:ext cx="6857572" cy="3592258"/>
          </a:xfrm>
          <a:prstGeom prst="rect">
            <a:avLst/>
          </a:prstGeom>
          <a:gradFill>
            <a:gsLst>
              <a:gs pos="0">
                <a:srgbClr val="2F5496">
                  <a:alpha val="49803"/>
                </a:srgbClr>
              </a:gs>
              <a:gs pos="99000">
                <a:srgbClr val="000000">
                  <a:alpha val="0"/>
                </a:srgbClr>
              </a:gs>
              <a:gs pos="100000">
                <a:srgbClr val="000000">
                  <a:alpha val="0"/>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3"/>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3"/>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3"/>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rial"/>
              <a:buNone/>
            </a:pPr>
            <a:r>
              <a:rPr b="1" i="0" lang="en-US" sz="4000">
                <a:solidFill>
                  <a:srgbClr val="FFFFFF"/>
                </a:solidFill>
                <a:latin typeface="Arial"/>
                <a:ea typeface="Arial"/>
                <a:cs typeface="Arial"/>
                <a:sym typeface="Arial"/>
              </a:rPr>
              <a:t>Dataset</a:t>
            </a:r>
            <a:endParaRPr sz="4000">
              <a:solidFill>
                <a:srgbClr val="FFFFFF"/>
              </a:solidFill>
            </a:endParaRPr>
          </a:p>
        </p:txBody>
      </p:sp>
      <p:grpSp>
        <p:nvGrpSpPr>
          <p:cNvPr id="119" name="Google Shape;119;p3"/>
          <p:cNvGrpSpPr/>
          <p:nvPr/>
        </p:nvGrpSpPr>
        <p:grpSpPr>
          <a:xfrm>
            <a:off x="704046" y="2931334"/>
            <a:ext cx="10807848" cy="2555294"/>
            <a:chOff x="59990" y="818755"/>
            <a:chExt cx="10807848" cy="2555294"/>
          </a:xfrm>
        </p:grpSpPr>
        <p:sp>
          <p:nvSpPr>
            <p:cNvPr id="120" name="Google Shape;120;p3"/>
            <p:cNvSpPr/>
            <p:nvPr/>
          </p:nvSpPr>
          <p:spPr>
            <a:xfrm>
              <a:off x="947201" y="818755"/>
              <a:ext cx="1451800" cy="14518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9990" y="2654049"/>
              <a:ext cx="322622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59990"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Data Source: The dataset was obtained from Trainity.</a:t>
              </a:r>
              <a:endParaRPr b="0" i="0" sz="1700" u="none" cap="none" strike="noStrike">
                <a:solidFill>
                  <a:schemeClr val="dk1"/>
                </a:solidFill>
                <a:latin typeface="Calibri"/>
                <a:ea typeface="Calibri"/>
                <a:cs typeface="Calibri"/>
                <a:sym typeface="Calibri"/>
              </a:endParaRPr>
            </a:p>
          </p:txBody>
        </p:sp>
        <p:sp>
          <p:nvSpPr>
            <p:cNvPr id="123" name="Google Shape;123;p3"/>
            <p:cNvSpPr/>
            <p:nvPr/>
          </p:nvSpPr>
          <p:spPr>
            <a:xfrm>
              <a:off x="4738014" y="818755"/>
              <a:ext cx="1451800" cy="14518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850802" y="2654049"/>
              <a:ext cx="322622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3850802"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Dataset Size and Structure: It comprises 7168 rows and 7 columns.</a:t>
              </a:r>
              <a:endParaRPr b="0" i="0" sz="1700" u="none" cap="none" strike="noStrike">
                <a:solidFill>
                  <a:schemeClr val="dk1"/>
                </a:solidFill>
                <a:latin typeface="Calibri"/>
                <a:ea typeface="Calibri"/>
                <a:cs typeface="Calibri"/>
                <a:sym typeface="Calibri"/>
              </a:endParaRPr>
            </a:p>
          </p:txBody>
        </p:sp>
        <p:sp>
          <p:nvSpPr>
            <p:cNvPr id="126" name="Google Shape;126;p3"/>
            <p:cNvSpPr/>
            <p:nvPr/>
          </p:nvSpPr>
          <p:spPr>
            <a:xfrm>
              <a:off x="8528826" y="818755"/>
              <a:ext cx="1451800" cy="1451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641615" y="2654049"/>
              <a:ext cx="3226223"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txBox="1"/>
            <p:nvPr/>
          </p:nvSpPr>
          <p:spPr>
            <a:xfrm>
              <a:off x="7641615" y="2654049"/>
              <a:ext cx="3226223"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Data cleaning and preprocessing were performed to ensure data quality.</a:t>
              </a:r>
              <a:endParaRPr b="0" i="0" sz="17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Arial"/>
              <a:buNone/>
            </a:pPr>
            <a:r>
              <a:rPr b="1" i="0" lang="en-US" sz="4000">
                <a:solidFill>
                  <a:srgbClr val="FFFFFF"/>
                </a:solidFill>
                <a:latin typeface="Arial"/>
                <a:ea typeface="Arial"/>
                <a:cs typeface="Arial"/>
                <a:sym typeface="Arial"/>
              </a:rPr>
              <a:t>Approach</a:t>
            </a:r>
            <a:endParaRPr sz="4000">
              <a:solidFill>
                <a:srgbClr val="FFFFFF"/>
              </a:solidFill>
            </a:endParaRPr>
          </a:p>
        </p:txBody>
      </p:sp>
      <p:sp>
        <p:nvSpPr>
          <p:cNvPr id="140" name="Google Shape;140;p4"/>
          <p:cNvSpPr txBox="1"/>
          <p:nvPr>
            <p:ph idx="1" type="body"/>
          </p:nvPr>
        </p:nvSpPr>
        <p:spPr>
          <a:xfrm>
            <a:off x="4581727" y="649480"/>
            <a:ext cx="3025303"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Char char="•"/>
            </a:pPr>
            <a:r>
              <a:rPr i="0" lang="en-US" sz="2000"/>
              <a:t>Tools Used: We utilized Microsoft Excel 365 for data analysis and visualization.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Tools" id="141" name="Google Shape;141;p4"/>
          <p:cNvPicPr preferRelativeResize="0"/>
          <p:nvPr/>
        </p:nvPicPr>
        <p:blipFill rotWithShape="1">
          <a:blip r:embed="rId3">
            <a:alphaModFix/>
          </a:blip>
          <a:srcRect b="0" l="0" r="0" t="0"/>
          <a:stretch/>
        </p:blipFill>
        <p:spPr>
          <a:xfrm>
            <a:off x="8109502" y="1627051"/>
            <a:ext cx="3615776" cy="3615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descr="A blurry blue and green background&#10;&#10;Description automatically generated" id="146" name="Google Shape;146;p5"/>
          <p:cNvPicPr preferRelativeResize="0"/>
          <p:nvPr/>
        </p:nvPicPr>
        <p:blipFill rotWithShape="1">
          <a:blip r:embed="rId3">
            <a:alphaModFix/>
          </a:blip>
          <a:srcRect b="0" l="0" r="0" t="15730"/>
          <a:stretch/>
        </p:blipFill>
        <p:spPr>
          <a:xfrm>
            <a:off x="20" y="10"/>
            <a:ext cx="12191980" cy="6857990"/>
          </a:xfrm>
          <a:prstGeom prst="rect">
            <a:avLst/>
          </a:prstGeom>
          <a:noFill/>
          <a:ln>
            <a:noFill/>
          </a:ln>
        </p:spPr>
      </p:pic>
      <p:sp>
        <p:nvSpPr>
          <p:cNvPr id="147" name="Google Shape;147;p5"/>
          <p:cNvSpPr/>
          <p:nvPr/>
        </p:nvSpPr>
        <p:spPr>
          <a:xfrm>
            <a:off x="0" y="0"/>
            <a:ext cx="12192000" cy="6858000"/>
          </a:xfrm>
          <a:prstGeom prst="rect">
            <a:avLst/>
          </a:prstGeom>
          <a:gradFill>
            <a:gsLst>
              <a:gs pos="0">
                <a:srgbClr val="E7E6E6">
                  <a:alpha val="67843"/>
                </a:srgbClr>
              </a:gs>
              <a:gs pos="10000">
                <a:srgbClr val="E7E6E6">
                  <a:alpha val="67843"/>
                </a:srgbClr>
              </a:gs>
              <a:gs pos="85000">
                <a:srgbClr val="E7E6E6">
                  <a:alpha val="96862"/>
                </a:srgbClr>
              </a:gs>
              <a:gs pos="100000">
                <a:srgbClr val="E7E6E6">
                  <a:alpha val="9686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Reason for Using Microsoft Excel 365</a:t>
            </a:r>
            <a:endParaRPr/>
          </a:p>
        </p:txBody>
      </p:sp>
      <p:grpSp>
        <p:nvGrpSpPr>
          <p:cNvPr id="149" name="Google Shape;149;p5"/>
          <p:cNvGrpSpPr/>
          <p:nvPr/>
        </p:nvGrpSpPr>
        <p:grpSpPr>
          <a:xfrm>
            <a:off x="838200" y="1865312"/>
            <a:ext cx="10515600" cy="4271963"/>
            <a:chOff x="0" y="39687"/>
            <a:chExt cx="10515600" cy="4271963"/>
          </a:xfrm>
        </p:grpSpPr>
        <p:sp>
          <p:nvSpPr>
            <p:cNvPr id="150" name="Google Shape;150;p5"/>
            <p:cNvSpPr/>
            <p:nvPr/>
          </p:nvSpPr>
          <p:spPr>
            <a:xfrm>
              <a:off x="0" y="39687"/>
              <a:ext cx="3286125" cy="197167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nvSpPr>
          <p:spPr>
            <a:xfrm>
              <a:off x="0" y="39687"/>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Familiarity:</a:t>
              </a:r>
              <a:r>
                <a:rPr b="0" i="0" lang="en-US" sz="1900" u="none" cap="none" strike="noStrike">
                  <a:solidFill>
                    <a:schemeClr val="lt1"/>
                  </a:solidFill>
                  <a:latin typeface="Calibri"/>
                  <a:ea typeface="Calibri"/>
                  <a:cs typeface="Calibri"/>
                  <a:sym typeface="Calibri"/>
                </a:rPr>
                <a:t> Microsoft 365, particularly Excel, is widely recognized and used, reducing the learning curve for professionals.</a:t>
              </a:r>
              <a:endParaRPr b="0" i="0" sz="1900" u="none" cap="none" strike="noStrike">
                <a:solidFill>
                  <a:schemeClr val="lt1"/>
                </a:solidFill>
                <a:latin typeface="Calibri"/>
                <a:ea typeface="Calibri"/>
                <a:cs typeface="Calibri"/>
                <a:sym typeface="Calibri"/>
              </a:endParaRPr>
            </a:p>
          </p:txBody>
        </p:sp>
        <p:sp>
          <p:nvSpPr>
            <p:cNvPr id="152" name="Google Shape;152;p5"/>
            <p:cNvSpPr/>
            <p:nvPr/>
          </p:nvSpPr>
          <p:spPr>
            <a:xfrm>
              <a:off x="3614737" y="39687"/>
              <a:ext cx="3286125" cy="1971675"/>
            </a:xfrm>
            <a:prstGeom prst="rect">
              <a:avLst/>
            </a:prstGeom>
            <a:solidFill>
              <a:srgbClr val="DB784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txBox="1"/>
            <p:nvPr/>
          </p:nvSpPr>
          <p:spPr>
            <a:xfrm>
              <a:off x="3614737" y="39687"/>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Data Handling:</a:t>
              </a:r>
              <a:r>
                <a:rPr b="0" i="0" lang="en-US" sz="1900" u="none" cap="none" strike="noStrike">
                  <a:solidFill>
                    <a:schemeClr val="lt1"/>
                  </a:solidFill>
                  <a:latin typeface="Calibri"/>
                  <a:ea typeface="Calibri"/>
                  <a:cs typeface="Calibri"/>
                  <a:sym typeface="Calibri"/>
                </a:rPr>
                <a:t> Excel is proficient in managing, cleaning, and transforming data, making it suitable for data analysis tasks.</a:t>
              </a:r>
              <a:endParaRPr b="0" i="0" sz="1900" u="none" cap="none" strike="noStrike">
                <a:solidFill>
                  <a:schemeClr val="lt1"/>
                </a:solidFill>
                <a:latin typeface="Calibri"/>
                <a:ea typeface="Calibri"/>
                <a:cs typeface="Calibri"/>
                <a:sym typeface="Calibri"/>
              </a:endParaRPr>
            </a:p>
          </p:txBody>
        </p:sp>
        <p:sp>
          <p:nvSpPr>
            <p:cNvPr id="154" name="Google Shape;154;p5"/>
            <p:cNvSpPr/>
            <p:nvPr/>
          </p:nvSpPr>
          <p:spPr>
            <a:xfrm>
              <a:off x="7229475" y="39687"/>
              <a:ext cx="3286125" cy="1971675"/>
            </a:xfrm>
            <a:prstGeom prst="rect">
              <a:avLst/>
            </a:prstGeom>
            <a:solidFill>
              <a:srgbClr val="CB7C6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nvSpPr>
          <p:spPr>
            <a:xfrm>
              <a:off x="7229475" y="39687"/>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Data Visualization:</a:t>
              </a:r>
              <a:r>
                <a:rPr b="0" i="0" lang="en-US" sz="1900" u="none" cap="none" strike="noStrike">
                  <a:solidFill>
                    <a:schemeClr val="lt1"/>
                  </a:solidFill>
                  <a:latin typeface="Calibri"/>
                  <a:ea typeface="Calibri"/>
                  <a:cs typeface="Calibri"/>
                  <a:sym typeface="Calibri"/>
                </a:rPr>
                <a:t> It offers data visualization capabilities through charting and graphing tools, aiding in creating visual representations of data.</a:t>
              </a:r>
              <a:endParaRPr b="0" i="0" sz="1900" u="none" cap="none" strike="noStrike">
                <a:solidFill>
                  <a:schemeClr val="lt1"/>
                </a:solidFill>
                <a:latin typeface="Calibri"/>
                <a:ea typeface="Calibri"/>
                <a:cs typeface="Calibri"/>
                <a:sym typeface="Calibri"/>
              </a:endParaRPr>
            </a:p>
          </p:txBody>
        </p:sp>
        <p:sp>
          <p:nvSpPr>
            <p:cNvPr id="156" name="Google Shape;156;p5"/>
            <p:cNvSpPr/>
            <p:nvPr/>
          </p:nvSpPr>
          <p:spPr>
            <a:xfrm>
              <a:off x="0" y="2339975"/>
              <a:ext cx="3286125" cy="1971675"/>
            </a:xfrm>
            <a:prstGeom prst="rect">
              <a:avLst/>
            </a:prstGeom>
            <a:solidFill>
              <a:srgbClr val="BC85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txBox="1"/>
            <p:nvPr/>
          </p:nvSpPr>
          <p:spPr>
            <a:xfrm>
              <a:off x="0" y="2339975"/>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Data Import:</a:t>
              </a:r>
              <a:r>
                <a:rPr b="0" i="0" lang="en-US" sz="1900" u="none" cap="none" strike="noStrike">
                  <a:solidFill>
                    <a:schemeClr val="lt1"/>
                  </a:solidFill>
                  <a:latin typeface="Calibri"/>
                  <a:ea typeface="Calibri"/>
                  <a:cs typeface="Calibri"/>
                  <a:sym typeface="Calibri"/>
                </a:rPr>
                <a:t> Microsoft 365 allows easy data import from various sources, enhancing versatility in data acquisition.</a:t>
              </a:r>
              <a:endParaRPr b="0" i="0" sz="1900" u="none" cap="none" strike="noStrike">
                <a:solidFill>
                  <a:schemeClr val="lt1"/>
                </a:solidFill>
                <a:latin typeface="Calibri"/>
                <a:ea typeface="Calibri"/>
                <a:cs typeface="Calibri"/>
                <a:sym typeface="Calibri"/>
              </a:endParaRPr>
            </a:p>
          </p:txBody>
        </p:sp>
        <p:sp>
          <p:nvSpPr>
            <p:cNvPr id="158" name="Google Shape;158;p5"/>
            <p:cNvSpPr/>
            <p:nvPr/>
          </p:nvSpPr>
          <p:spPr>
            <a:xfrm>
              <a:off x="3614737" y="2339975"/>
              <a:ext cx="3286125" cy="1971675"/>
            </a:xfrm>
            <a:prstGeom prst="rect">
              <a:avLst/>
            </a:prstGeom>
            <a:solidFill>
              <a:srgbClr val="AF939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3614737" y="2339975"/>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Integration:</a:t>
              </a:r>
              <a:r>
                <a:rPr b="0" i="0" lang="en-US" sz="1900" u="none" cap="none" strike="noStrike">
                  <a:solidFill>
                    <a:schemeClr val="lt1"/>
                  </a:solidFill>
                  <a:latin typeface="Calibri"/>
                  <a:ea typeface="Calibri"/>
                  <a:cs typeface="Calibri"/>
                  <a:sym typeface="Calibri"/>
                </a:rPr>
                <a:t> It seamlessly integrates with other Microsoft tools, such as Power BI, for advanced data visualization and Microsoft Access for database management.</a:t>
              </a:r>
              <a:endParaRPr b="0" i="0" sz="1900" u="none" cap="none" strike="noStrike">
                <a:solidFill>
                  <a:schemeClr val="lt1"/>
                </a:solidFill>
                <a:latin typeface="Calibri"/>
                <a:ea typeface="Calibri"/>
                <a:cs typeface="Calibri"/>
                <a:sym typeface="Calibri"/>
              </a:endParaRPr>
            </a:p>
          </p:txBody>
        </p:sp>
        <p:sp>
          <p:nvSpPr>
            <p:cNvPr id="160" name="Google Shape;160;p5"/>
            <p:cNvSpPr/>
            <p:nvPr/>
          </p:nvSpPr>
          <p:spPr>
            <a:xfrm>
              <a:off x="7229475" y="2339975"/>
              <a:ext cx="3286125" cy="197167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7229475" y="2339975"/>
              <a:ext cx="3286125" cy="1971675"/>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Calibri"/>
                <a:buNone/>
              </a:pPr>
              <a:r>
                <a:rPr b="1" i="0" lang="en-US" sz="1900" u="none" cap="none" strike="noStrike">
                  <a:solidFill>
                    <a:schemeClr val="lt1"/>
                  </a:solidFill>
                  <a:latin typeface="Calibri"/>
                  <a:ea typeface="Calibri"/>
                  <a:cs typeface="Calibri"/>
                  <a:sym typeface="Calibri"/>
                </a:rPr>
                <a:t>Security:</a:t>
              </a:r>
              <a:r>
                <a:rPr b="0" i="0" lang="en-US" sz="1900" u="none" cap="none" strike="noStrike">
                  <a:solidFill>
                    <a:schemeClr val="lt1"/>
                  </a:solidFill>
                  <a:latin typeface="Calibri"/>
                  <a:ea typeface="Calibri"/>
                  <a:cs typeface="Calibri"/>
                  <a:sym typeface="Calibri"/>
                </a:rPr>
                <a:t> Microsoft 365 provides robust data security features, crucial for protecting sensitive data during analysis.</a:t>
              </a:r>
              <a:endParaRPr b="0" i="0" sz="1900" u="none" cap="none" strike="noStrik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6"/>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6"/>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6"/>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6"/>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Data Cleaning : Replacing Values</a:t>
            </a:r>
            <a:endParaRPr sz="4000">
              <a:solidFill>
                <a:srgbClr val="FFFFFF"/>
              </a:solidFill>
            </a:endParaRPr>
          </a:p>
        </p:txBody>
      </p:sp>
      <p:grpSp>
        <p:nvGrpSpPr>
          <p:cNvPr id="171" name="Google Shape;171;p6"/>
          <p:cNvGrpSpPr/>
          <p:nvPr/>
        </p:nvGrpSpPr>
        <p:grpSpPr>
          <a:xfrm>
            <a:off x="644056" y="2615979"/>
            <a:ext cx="10927828" cy="3689404"/>
            <a:chOff x="0" y="0"/>
            <a:chExt cx="10927828" cy="3689404"/>
          </a:xfrm>
        </p:grpSpPr>
        <p:sp>
          <p:nvSpPr>
            <p:cNvPr id="172" name="Google Shape;172;p6"/>
            <p:cNvSpPr/>
            <p:nvPr/>
          </p:nvSpPr>
          <p:spPr>
            <a:xfrm>
              <a:off x="0" y="0"/>
              <a:ext cx="9288654" cy="1660232"/>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txBox="1"/>
            <p:nvPr/>
          </p:nvSpPr>
          <p:spPr>
            <a:xfrm>
              <a:off x="48627" y="48627"/>
              <a:ext cx="7572674" cy="15629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"In the 'event-name' Column, the data initially consisted of unique entries such as 'Male,' 'Female,' 'Don't Want to Say,' and '-.' To enhance the data for better analysis, we replaced the '-' with 'Don't Want to Say.’”</a:t>
              </a:r>
              <a:endParaRPr b="0" i="0" sz="2000" u="none" cap="none" strike="noStrike">
                <a:solidFill>
                  <a:schemeClr val="lt1"/>
                </a:solidFill>
                <a:latin typeface="Calibri"/>
                <a:ea typeface="Calibri"/>
                <a:cs typeface="Calibri"/>
                <a:sym typeface="Calibri"/>
              </a:endParaRPr>
            </a:p>
          </p:txBody>
        </p:sp>
        <p:sp>
          <p:nvSpPr>
            <p:cNvPr id="174" name="Google Shape;174;p6"/>
            <p:cNvSpPr/>
            <p:nvPr/>
          </p:nvSpPr>
          <p:spPr>
            <a:xfrm>
              <a:off x="1639174" y="2029172"/>
              <a:ext cx="9288654" cy="1660232"/>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txBox="1"/>
            <p:nvPr/>
          </p:nvSpPr>
          <p:spPr>
            <a:xfrm>
              <a:off x="1687801" y="2077799"/>
              <a:ext cx="6473075" cy="156297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To enhance the data analysis process, we redefined values in the "event-name" column. Specifically, we replaced the symbol "-" with the more descriptive term "Don't Want to Say." This redefinition allows for clearer and more meaningful analysis of the data.</a:t>
              </a:r>
              <a:endParaRPr b="0" i="0" sz="2000" u="none" cap="none" strike="noStrike">
                <a:solidFill>
                  <a:schemeClr val="lt1"/>
                </a:solidFill>
                <a:latin typeface="Calibri"/>
                <a:ea typeface="Calibri"/>
                <a:cs typeface="Calibri"/>
                <a:sym typeface="Calibri"/>
              </a:endParaRPr>
            </a:p>
          </p:txBody>
        </p:sp>
        <p:sp>
          <p:nvSpPr>
            <p:cNvPr id="176" name="Google Shape;176;p6"/>
            <p:cNvSpPr/>
            <p:nvPr/>
          </p:nvSpPr>
          <p:spPr>
            <a:xfrm>
              <a:off x="8209503" y="1305127"/>
              <a:ext cx="1079150" cy="1079150"/>
            </a:xfrm>
            <a:prstGeom prst="downArrow">
              <a:avLst>
                <a:gd fmla="val 55000" name="adj1"/>
                <a:gd fmla="val 45000" name="adj2"/>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txBox="1"/>
            <p:nvPr/>
          </p:nvSpPr>
          <p:spPr>
            <a:xfrm>
              <a:off x="8452312" y="1305127"/>
              <a:ext cx="593532" cy="81206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7"/>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7"/>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7"/>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7"/>
          <p:cNvSpPr/>
          <p:nvPr/>
        </p:nvSpPr>
        <p:spPr>
          <a:xfrm>
            <a:off x="-5" y="-22690"/>
            <a:ext cx="8542485" cy="4374126"/>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7"/>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7"/>
          <p:cNvSpPr txBox="1"/>
          <p:nvPr>
            <p:ph type="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Data Cleaning : Renaming Column</a:t>
            </a:r>
            <a:endParaRPr/>
          </a:p>
        </p:txBody>
      </p:sp>
      <p:sp>
        <p:nvSpPr>
          <p:cNvPr id="189" name="Google Shape;189;p7"/>
          <p:cNvSpPr txBox="1"/>
          <p:nvPr>
            <p:ph idx="1" type="body"/>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0" i="0" lang="en-US" sz="2400">
                <a:solidFill>
                  <a:schemeClr val="dk1"/>
                </a:solidFill>
                <a:latin typeface="Calibri"/>
                <a:ea typeface="Calibri"/>
                <a:cs typeface="Calibri"/>
                <a:sym typeface="Calibri"/>
              </a:rPr>
              <a:t>"We've renamed the 'event-name' Column to 'Age' in order to facilitate better comprehension."</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88"/>
                                        </p:tgtEl>
                                        <p:attrNameLst>
                                          <p:attrName>style.visibility</p:attrName>
                                        </p:attrNameLst>
                                      </p:cBhvr>
                                      <p:to>
                                        <p:strVal val="visible"/>
                                      </p:to>
                                    </p:set>
                                    <p:animEffect filter="fade" transition="in">
                                      <p:cBhvr>
                                        <p:cTn dur="7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8"/>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8"/>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8"/>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8"/>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8"/>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8"/>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Data Cleaning : Deleting Values </a:t>
            </a:r>
            <a:endParaRPr sz="4000">
              <a:solidFill>
                <a:srgbClr val="FFFFFF"/>
              </a:solidFill>
            </a:endParaRPr>
          </a:p>
        </p:txBody>
      </p:sp>
      <p:sp>
        <p:nvSpPr>
          <p:cNvPr id="201" name="Google Shape;201;p8"/>
          <p:cNvSpPr txBox="1"/>
          <p:nvPr>
            <p:ph idx="1" type="body"/>
          </p:nvPr>
        </p:nvSpPr>
        <p:spPr>
          <a:xfrm>
            <a:off x="6503158" y="649480"/>
            <a:ext cx="48624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br>
              <a:rPr lang="en-US" sz="2000"/>
            </a:br>
            <a:r>
              <a:rPr i="0" lang="en-US" sz="2000"/>
              <a:t>To ensure the accuracy of our average salary calculations, I excluded the salary data for rejected candidates from the analysis. This step was necessary as it would have skewed the results, and including data from non-hired individuals would not provide meaningful insights into the company's actual salary offerings.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9"/>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9"/>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9"/>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9"/>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9"/>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9"/>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Data Cleaning - Consistency</a:t>
            </a:r>
            <a:endParaRPr sz="4000">
              <a:solidFill>
                <a:srgbClr val="FFFFFF"/>
              </a:solidFill>
            </a:endParaRPr>
          </a:p>
        </p:txBody>
      </p:sp>
      <p:sp>
        <p:nvSpPr>
          <p:cNvPr id="213" name="Google Shape;213;p9"/>
          <p:cNvSpPr txBox="1"/>
          <p:nvPr>
            <p:ph idx="1" type="body"/>
          </p:nvPr>
        </p:nvSpPr>
        <p:spPr>
          <a:xfrm>
            <a:off x="6503158" y="649480"/>
            <a:ext cx="48624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Char char="•"/>
            </a:pPr>
            <a:r>
              <a:rPr i="0" lang="en-US" sz="2000"/>
              <a:t>I standardized the format of the position tiers by replacing "c-10" with "c10" to ensure consistency. This adjustment was made to align with the format used for all other positions, which did not contain hyphens.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2023-10-22T07:05:47Z</dcterms:created>
  <dc:creator>Javed Momin</dc:creator>
</cp:coreProperties>
</file>