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3" r:id="rId7"/>
    <p:sldId id="265" r:id="rId8"/>
    <p:sldId id="268" r:id="rId9"/>
    <p:sldId id="271" r:id="rId10"/>
    <p:sldId id="272" r:id="rId11"/>
    <p:sldId id="275" r:id="rId12"/>
    <p:sldId id="280" r:id="rId13"/>
    <p:sldId id="281" r:id="rId14"/>
    <p:sldId id="276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2F6-0E99-4F27-8554-FF9069050D2A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5708-1BB0-4D84-8215-729EB706EC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65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5708-1BB0-4D84-8215-729EB706EC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14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6000" b="1" dirty="0" smtClean="0"/>
              <a:t>Text classification </a:t>
            </a:r>
            <a:br>
              <a:rPr lang="en-IN" sz="6000" b="1" dirty="0" smtClean="0"/>
            </a:br>
            <a:r>
              <a:rPr lang="en-IN" b="1" dirty="0" smtClean="0"/>
              <a:t>using K-Nearest </a:t>
            </a:r>
            <a:r>
              <a:rPr lang="en-IN" b="1" dirty="0" err="1" smtClean="0"/>
              <a:t>Neighbors</a:t>
            </a:r>
            <a:r>
              <a:rPr lang="en-IN" b="1" dirty="0" smtClean="0"/>
              <a:t> classifier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6019800"/>
            <a:ext cx="3048000" cy="6858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Dr.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Kavita</a:t>
            </a:r>
            <a:r>
              <a:rPr lang="en-IN" b="1" dirty="0" smtClean="0">
                <a:solidFill>
                  <a:schemeClr val="tx1"/>
                </a:solidFill>
                <a:latin typeface="Blackadder ITC" panose="04020505051007020D02" pitchFamily="82" charset="0"/>
              </a:rPr>
              <a:t> S. </a:t>
            </a:r>
            <a:r>
              <a:rPr lang="en-IN" b="1" dirty="0" err="1" smtClean="0">
                <a:solidFill>
                  <a:schemeClr val="tx1"/>
                </a:solidFill>
                <a:latin typeface="Blackadder ITC" panose="04020505051007020D02" pitchFamily="82" charset="0"/>
              </a:rPr>
              <a:t>Oza</a:t>
            </a:r>
            <a:endParaRPr lang="en-IN" b="1" dirty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Training </a:t>
            </a:r>
            <a:r>
              <a:rPr lang="en-IN" b="1" dirty="0" smtClean="0"/>
              <a:t>Model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Using </a:t>
            </a:r>
            <a:r>
              <a:rPr lang="en-IN" sz="2000" dirty="0"/>
              <a:t>the K-nearest neighbour classifier </a:t>
            </a:r>
            <a:r>
              <a:rPr lang="en-IN" sz="2000" dirty="0" smtClean="0"/>
              <a:t>algorithm </a:t>
            </a:r>
          </a:p>
          <a:p>
            <a:r>
              <a:rPr lang="en-IN" sz="2000" dirty="0" smtClean="0"/>
              <a:t>Use </a:t>
            </a:r>
            <a:r>
              <a:rPr lang="en-IN" sz="2000" dirty="0" err="1" smtClean="0"/>
              <a:t>KNeighborsClassifier</a:t>
            </a:r>
            <a:r>
              <a:rPr lang="en-IN" sz="2000" dirty="0" smtClean="0"/>
              <a:t> from </a:t>
            </a:r>
            <a:r>
              <a:rPr lang="en-IN" sz="2000" dirty="0" err="1"/>
              <a:t>sklearn.neighbors</a:t>
            </a:r>
            <a:r>
              <a:rPr lang="en-IN" sz="2000" dirty="0"/>
              <a:t> </a:t>
            </a:r>
            <a:r>
              <a:rPr lang="en-IN" sz="2000" dirty="0" smtClean="0"/>
              <a:t>library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fit method </a:t>
            </a:r>
            <a:r>
              <a:rPr lang="en-IN" sz="2000" dirty="0" smtClean="0"/>
              <a:t>is </a:t>
            </a:r>
            <a:r>
              <a:rPr lang="en-IN" sz="2000" dirty="0"/>
              <a:t>used to train the algorithm. </a:t>
            </a:r>
            <a:endParaRPr lang="en-IN" sz="2000" dirty="0" smtClean="0"/>
          </a:p>
          <a:p>
            <a:r>
              <a:rPr lang="en-IN" sz="2000" dirty="0" smtClean="0"/>
              <a:t>Need </a:t>
            </a:r>
            <a:r>
              <a:rPr lang="en-IN" sz="2000" dirty="0"/>
              <a:t>to pass the training data and training target sets to this method.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715000" cy="12001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3695" y="5181600"/>
            <a:ext cx="2752725" cy="90259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5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64" y="122238"/>
            <a:ext cx="8229600" cy="8683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/>
              <a:t>Evaluating the Model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793" y="2057400"/>
            <a:ext cx="8663963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302281" y="5791200"/>
            <a:ext cx="589448" cy="420103"/>
          </a:xfrm>
          <a:custGeom>
            <a:avLst/>
            <a:gdLst>
              <a:gd name="connsiteX0" fmla="*/ 0 w 589448"/>
              <a:gd name="connsiteY0" fmla="*/ 55058 h 420103"/>
              <a:gd name="connsiteX1" fmla="*/ 37785 w 589448"/>
              <a:gd name="connsiteY1" fmla="*/ 39944 h 420103"/>
              <a:gd name="connsiteX2" fmla="*/ 249382 w 589448"/>
              <a:gd name="connsiteY2" fmla="*/ 32387 h 420103"/>
              <a:gd name="connsiteX3" fmla="*/ 279610 w 589448"/>
              <a:gd name="connsiteY3" fmla="*/ 24830 h 420103"/>
              <a:gd name="connsiteX4" fmla="*/ 370294 w 589448"/>
              <a:gd name="connsiteY4" fmla="*/ 9716 h 420103"/>
              <a:gd name="connsiteX5" fmla="*/ 415636 w 589448"/>
              <a:gd name="connsiteY5" fmla="*/ 2159 h 420103"/>
              <a:gd name="connsiteX6" fmla="*/ 559220 w 589448"/>
              <a:gd name="connsiteY6" fmla="*/ 24830 h 420103"/>
              <a:gd name="connsiteX7" fmla="*/ 566777 w 589448"/>
              <a:gd name="connsiteY7" fmla="*/ 47501 h 420103"/>
              <a:gd name="connsiteX8" fmla="*/ 574334 w 589448"/>
              <a:gd name="connsiteY8" fmla="*/ 168413 h 420103"/>
              <a:gd name="connsiteX9" fmla="*/ 589448 w 589448"/>
              <a:gd name="connsiteY9" fmla="*/ 357339 h 420103"/>
              <a:gd name="connsiteX10" fmla="*/ 581891 w 589448"/>
              <a:gd name="connsiteY10" fmla="*/ 402681 h 420103"/>
              <a:gd name="connsiteX11" fmla="*/ 559220 w 589448"/>
              <a:gd name="connsiteY11" fmla="*/ 410238 h 420103"/>
              <a:gd name="connsiteX12" fmla="*/ 302281 w 589448"/>
              <a:gd name="connsiteY12" fmla="*/ 417795 h 420103"/>
              <a:gd name="connsiteX13" fmla="*/ 37785 w 589448"/>
              <a:gd name="connsiteY13" fmla="*/ 410238 h 420103"/>
              <a:gd name="connsiteX14" fmla="*/ 52899 w 589448"/>
              <a:gd name="connsiteY14" fmla="*/ 364896 h 420103"/>
              <a:gd name="connsiteX15" fmla="*/ 68013 w 589448"/>
              <a:gd name="connsiteY15" fmla="*/ 311997 h 420103"/>
              <a:gd name="connsiteX16" fmla="*/ 75570 w 589448"/>
              <a:gd name="connsiteY16" fmla="*/ 266655 h 420103"/>
              <a:gd name="connsiteX17" fmla="*/ 60456 w 589448"/>
              <a:gd name="connsiteY17" fmla="*/ 55058 h 42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9448" h="420103">
                <a:moveTo>
                  <a:pt x="0" y="55058"/>
                </a:moveTo>
                <a:cubicBezTo>
                  <a:pt x="12595" y="50020"/>
                  <a:pt x="24275" y="41172"/>
                  <a:pt x="37785" y="39944"/>
                </a:cubicBezTo>
                <a:cubicBezTo>
                  <a:pt x="108072" y="33554"/>
                  <a:pt x="178942" y="36789"/>
                  <a:pt x="249382" y="32387"/>
                </a:cubicBezTo>
                <a:cubicBezTo>
                  <a:pt x="259748" y="31739"/>
                  <a:pt x="269402" y="26744"/>
                  <a:pt x="279610" y="24830"/>
                </a:cubicBezTo>
                <a:cubicBezTo>
                  <a:pt x="309730" y="19182"/>
                  <a:pt x="340066" y="14754"/>
                  <a:pt x="370294" y="9716"/>
                </a:cubicBezTo>
                <a:lnTo>
                  <a:pt x="415636" y="2159"/>
                </a:lnTo>
                <a:cubicBezTo>
                  <a:pt x="422708" y="2601"/>
                  <a:pt x="530591" y="-10957"/>
                  <a:pt x="559220" y="24830"/>
                </a:cubicBezTo>
                <a:cubicBezTo>
                  <a:pt x="564196" y="31050"/>
                  <a:pt x="564258" y="39944"/>
                  <a:pt x="566777" y="47501"/>
                </a:cubicBezTo>
                <a:cubicBezTo>
                  <a:pt x="569296" y="87805"/>
                  <a:pt x="572212" y="128086"/>
                  <a:pt x="574334" y="168413"/>
                </a:cubicBezTo>
                <a:cubicBezTo>
                  <a:pt x="583737" y="347080"/>
                  <a:pt x="564135" y="281400"/>
                  <a:pt x="589448" y="357339"/>
                </a:cubicBezTo>
                <a:cubicBezTo>
                  <a:pt x="586929" y="372453"/>
                  <a:pt x="589493" y="389377"/>
                  <a:pt x="581891" y="402681"/>
                </a:cubicBezTo>
                <a:cubicBezTo>
                  <a:pt x="577939" y="409597"/>
                  <a:pt x="567174" y="409808"/>
                  <a:pt x="559220" y="410238"/>
                </a:cubicBezTo>
                <a:cubicBezTo>
                  <a:pt x="473662" y="414863"/>
                  <a:pt x="387927" y="415276"/>
                  <a:pt x="302281" y="417795"/>
                </a:cubicBezTo>
                <a:cubicBezTo>
                  <a:pt x="214116" y="415276"/>
                  <a:pt x="124067" y="428540"/>
                  <a:pt x="37785" y="410238"/>
                </a:cubicBezTo>
                <a:cubicBezTo>
                  <a:pt x="22200" y="406932"/>
                  <a:pt x="47861" y="380010"/>
                  <a:pt x="52899" y="364896"/>
                </a:cubicBezTo>
                <a:cubicBezTo>
                  <a:pt x="60102" y="343288"/>
                  <a:pt x="63269" y="335719"/>
                  <a:pt x="68013" y="311997"/>
                </a:cubicBezTo>
                <a:cubicBezTo>
                  <a:pt x="71018" y="296972"/>
                  <a:pt x="73051" y="281769"/>
                  <a:pt x="75570" y="266655"/>
                </a:cubicBezTo>
                <a:lnTo>
                  <a:pt x="60456" y="5505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091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Evaluation metrics </a:t>
            </a:r>
            <a:r>
              <a:rPr lang="en-IN" dirty="0"/>
              <a:t>such as the confusion matrix, F1 measure, and the accuracy.</a:t>
            </a:r>
          </a:p>
        </p:txBody>
      </p:sp>
    </p:spTree>
    <p:extLst>
      <p:ext uri="{BB962C8B-B14F-4D97-AF65-F5344CB8AC3E}">
        <p14:creationId xmlns:p14="http://schemas.microsoft.com/office/powerpoint/2010/main" xmlns="" val="28838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/>
              <a:t>Confusion </a:t>
            </a:r>
            <a:r>
              <a:rPr lang="en-IN" b="1" dirty="0" smtClean="0"/>
              <a:t>Matrix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6416545" cy="1753071"/>
          </a:xfrm>
        </p:spPr>
        <p:txBody>
          <a:bodyPr>
            <a:normAutofit fontScale="92500"/>
          </a:bodyPr>
          <a:lstStyle/>
          <a:p>
            <a:r>
              <a:rPr lang="en-IN" sz="1900" dirty="0" smtClean="0"/>
              <a:t>An </a:t>
            </a:r>
            <a:r>
              <a:rPr lang="en-IN" sz="1900" dirty="0"/>
              <a:t>N x N matrix used for evaluating the performance of a classification model, where N is the number of target classes. </a:t>
            </a:r>
            <a:endParaRPr lang="en-IN" sz="1900" dirty="0" smtClean="0"/>
          </a:p>
          <a:p>
            <a:r>
              <a:rPr lang="en-IN" sz="1900" dirty="0" smtClean="0"/>
              <a:t>The </a:t>
            </a:r>
            <a:r>
              <a:rPr lang="en-IN" sz="1900" dirty="0"/>
              <a:t>matrix compares the actual target values with those predicted by the machine learning model. </a:t>
            </a:r>
            <a:endParaRPr lang="en-IN" sz="1900" dirty="0" smtClean="0"/>
          </a:p>
          <a:p>
            <a:r>
              <a:rPr lang="en-IN" sz="1900" dirty="0" smtClean="0"/>
              <a:t>For </a:t>
            </a:r>
            <a:r>
              <a:rPr lang="en-IN" sz="1900" dirty="0"/>
              <a:t>a binary classification problem, </a:t>
            </a:r>
            <a:r>
              <a:rPr lang="en-IN" sz="1900" dirty="0" smtClean="0"/>
              <a:t>have </a:t>
            </a:r>
            <a:r>
              <a:rPr lang="en-IN" sz="1900" dirty="0"/>
              <a:t>a 2 x 2 </a:t>
            </a:r>
            <a:r>
              <a:rPr lang="en-IN" sz="1900" dirty="0" smtClean="0"/>
              <a:t>matrix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135678"/>
              </p:ext>
            </p:extLst>
          </p:nvPr>
        </p:nvGraphicFramePr>
        <p:xfrm>
          <a:off x="943999" y="4267200"/>
          <a:ext cx="5333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6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5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5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Positive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Negative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Positive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True positive (TP)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False Positive (FP)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Negative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False Negative (FN)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True Negative (TN)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18041" y="3886200"/>
            <a:ext cx="4114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Actual values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31987" y="4674412"/>
            <a:ext cx="932766" cy="575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Predicted  </a:t>
            </a:r>
          </a:p>
          <a:p>
            <a:r>
              <a:rPr lang="en-IN" sz="1400" b="1" dirty="0" smtClean="0"/>
              <a:t>values</a:t>
            </a:r>
            <a:endParaRPr lang="en-IN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11229" y="5638800"/>
            <a:ext cx="6081516" cy="923330"/>
          </a:xfrm>
          <a:prstGeom prst="rect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The target variable has two values: Positive or Negative</a:t>
            </a:r>
          </a:p>
          <a:p>
            <a:r>
              <a:rPr lang="en-IN" dirty="0"/>
              <a:t>The columns represent the actual values of the target variable</a:t>
            </a:r>
          </a:p>
          <a:p>
            <a:r>
              <a:rPr lang="en-IN" dirty="0"/>
              <a:t>The rows represent the predicted values of the target variable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7318" y="3219108"/>
            <a:ext cx="971550" cy="628650"/>
          </a:xfrm>
          <a:prstGeom prst="rect">
            <a:avLst/>
          </a:prstGeom>
          <a:solidFill>
            <a:srgbClr val="FFFF00">
              <a:alpha val="51000"/>
            </a:srgbClr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558868" y="1851154"/>
            <a:ext cx="2514600" cy="4832092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 Positive (TP) </a:t>
            </a:r>
            <a:r>
              <a:rPr lang="en-IN" sz="1400" dirty="0" smtClean="0"/>
              <a:t>: </a:t>
            </a:r>
            <a:endParaRPr lang="en-IN" sz="1400" dirty="0"/>
          </a:p>
          <a:p>
            <a:r>
              <a:rPr lang="en-IN" sz="1400" dirty="0"/>
              <a:t>The predicted value matches the actual </a:t>
            </a:r>
            <a:r>
              <a:rPr lang="en-IN" sz="1400" dirty="0" smtClean="0"/>
              <a:t>value. The </a:t>
            </a:r>
            <a:r>
              <a:rPr lang="en-IN" sz="1400" dirty="0"/>
              <a:t>actual value was positive and the model predicted a positive value</a:t>
            </a:r>
          </a:p>
          <a:p>
            <a:r>
              <a:rPr lang="en-IN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 Negative (TN</a:t>
            </a:r>
            <a:r>
              <a:rPr lang="en-I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):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1400" dirty="0"/>
              <a:t>The predicted value matches the actual </a:t>
            </a:r>
            <a:r>
              <a:rPr lang="en-IN" sz="1400" dirty="0" smtClean="0"/>
              <a:t>value. The </a:t>
            </a:r>
            <a:r>
              <a:rPr lang="en-IN" sz="1400" dirty="0"/>
              <a:t>actual value was negative and the model predicted a negative value</a:t>
            </a:r>
          </a:p>
          <a:p>
            <a:r>
              <a:rPr lang="en-IN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False Positive (</a:t>
            </a:r>
            <a:r>
              <a:rPr lang="en-I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FP):</a:t>
            </a:r>
            <a:endParaRPr lang="en-I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1400" dirty="0"/>
              <a:t>The predicted value was falsely </a:t>
            </a:r>
            <a:r>
              <a:rPr lang="en-IN" sz="1400" dirty="0" smtClean="0"/>
              <a:t>predicted. The </a:t>
            </a:r>
            <a:r>
              <a:rPr lang="en-IN" sz="1400" dirty="0"/>
              <a:t>actual value was negative but the model predicted a positive value</a:t>
            </a:r>
          </a:p>
          <a:p>
            <a:r>
              <a:rPr lang="en-I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</a:t>
            </a:r>
            <a:r>
              <a:rPr lang="en-IN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Negative (FN) </a:t>
            </a:r>
            <a:r>
              <a:rPr lang="en-I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1400" dirty="0" smtClean="0"/>
              <a:t>The </a:t>
            </a:r>
            <a:r>
              <a:rPr lang="en-IN" sz="1400" dirty="0"/>
              <a:t>predicted value was falsely </a:t>
            </a:r>
            <a:r>
              <a:rPr lang="en-IN" sz="1400" dirty="0" smtClean="0"/>
              <a:t>predicted. The </a:t>
            </a:r>
            <a:r>
              <a:rPr lang="en-IN" sz="1400" dirty="0"/>
              <a:t>actual value was positive but the model predicted a negative </a:t>
            </a:r>
            <a:r>
              <a:rPr lang="en-IN" sz="1400" dirty="0" smtClean="0"/>
              <a:t>value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296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Precision &amp; Recall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Precision </a:t>
            </a:r>
            <a:r>
              <a:rPr lang="en-IN" dirty="0"/>
              <a:t>is the number of true positive results divided by the number of all positive results, including those not identified </a:t>
            </a:r>
            <a:r>
              <a:rPr lang="en-IN" dirty="0" smtClean="0"/>
              <a:t>correctly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Recall </a:t>
            </a:r>
            <a:r>
              <a:rPr lang="en-IN" dirty="0"/>
              <a:t>is the number of true positive results divided by the number of all samples that should have been identified as positive</a:t>
            </a:r>
            <a:r>
              <a:rPr lang="en-IN" dirty="0" smtClean="0"/>
              <a:t>.</a:t>
            </a:r>
          </a:p>
          <a:p>
            <a:r>
              <a:rPr lang="en-IN" dirty="0"/>
              <a:t>The F1 score is the harmonic mean of the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xmlns="" val="2736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Program at a glance</a:t>
            </a:r>
            <a:endParaRPr lang="en-IN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67469" cy="5105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06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Program at a glance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971" y="1600200"/>
            <a:ext cx="8677870" cy="5105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61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99" y="2745785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6000" b="1" dirty="0" smtClean="0">
                <a:latin typeface="Dosis" panose="02010703020202060003" pitchFamily="2" charset="0"/>
              </a:rPr>
              <a:t>Thank You</a:t>
            </a:r>
            <a:endParaRPr lang="en-IN" sz="6000" b="1" dirty="0">
              <a:latin typeface="Dosis" panose="020107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Steps in text </a:t>
            </a:r>
            <a:r>
              <a:rPr lang="en-IN" b="1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Importing </a:t>
            </a:r>
            <a:r>
              <a:rPr lang="en-IN" dirty="0"/>
              <a:t>Libraries</a:t>
            </a:r>
          </a:p>
          <a:p>
            <a:r>
              <a:rPr lang="en-IN" dirty="0"/>
              <a:t>Importing </a:t>
            </a:r>
            <a:r>
              <a:rPr lang="en-IN" dirty="0" smtClean="0"/>
              <a:t>the </a:t>
            </a:r>
            <a:r>
              <a:rPr lang="en-IN" dirty="0"/>
              <a:t>dataset</a:t>
            </a:r>
          </a:p>
          <a:p>
            <a:r>
              <a:rPr lang="en-IN" dirty="0"/>
              <a:t>Text </a:t>
            </a:r>
            <a:r>
              <a:rPr lang="en-IN" dirty="0" smtClean="0"/>
              <a:t>Pre-processing</a:t>
            </a:r>
            <a:endParaRPr lang="en-IN" dirty="0"/>
          </a:p>
          <a:p>
            <a:r>
              <a:rPr lang="en-IN" dirty="0"/>
              <a:t>Converting Text to Numbers</a:t>
            </a:r>
          </a:p>
          <a:p>
            <a:r>
              <a:rPr lang="en-IN" dirty="0"/>
              <a:t>Training and Test Sets</a:t>
            </a:r>
          </a:p>
          <a:p>
            <a:r>
              <a:rPr lang="en-IN" dirty="0"/>
              <a:t>Training Text Classification Model and </a:t>
            </a:r>
            <a:r>
              <a:rPr lang="en-IN" dirty="0" smtClean="0"/>
              <a:t>making Prediction</a:t>
            </a:r>
          </a:p>
          <a:p>
            <a:r>
              <a:rPr lang="en-IN" dirty="0" smtClean="0"/>
              <a:t>Evaluating </a:t>
            </a:r>
            <a:r>
              <a:rPr lang="en-IN" dirty="0"/>
              <a:t>The </a:t>
            </a:r>
            <a:r>
              <a:rPr lang="en-IN" dirty="0" smtClean="0"/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65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Importing </a:t>
            </a:r>
            <a:r>
              <a:rPr lang="en-IN" b="1" dirty="0"/>
              <a:t>Libraries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015" y="1752600"/>
            <a:ext cx="7438427" cy="148431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752" y="4633716"/>
            <a:ext cx="7438427" cy="1676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8015" y="3581400"/>
            <a:ext cx="7438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Use </a:t>
            </a:r>
            <a:r>
              <a:rPr lang="en-IN" dirty="0"/>
              <a:t>the </a:t>
            </a:r>
            <a:r>
              <a:rPr lang="en-IN" dirty="0" err="1"/>
              <a:t>load_files</a:t>
            </a:r>
            <a:r>
              <a:rPr lang="en-IN" dirty="0"/>
              <a:t> function from the </a:t>
            </a:r>
            <a:r>
              <a:rPr lang="en-IN" dirty="0" err="1"/>
              <a:t>sklearn_datasets</a:t>
            </a:r>
            <a:r>
              <a:rPr lang="en-IN" dirty="0"/>
              <a:t> library to import the dataset into </a:t>
            </a:r>
            <a:r>
              <a:rPr lang="en-IN" dirty="0" smtClean="0"/>
              <a:t>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93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7"/>
            <a:ext cx="8229600" cy="1043597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Loading 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0" y="2667000"/>
            <a:ext cx="8278587" cy="2057400"/>
          </a:xfrm>
        </p:spPr>
        <p:txBody>
          <a:bodyPr>
            <a:noAutofit/>
          </a:bodyPr>
          <a:lstStyle/>
          <a:p>
            <a:r>
              <a:rPr lang="en-IN" sz="2000" dirty="0" smtClean="0"/>
              <a:t>The </a:t>
            </a:r>
            <a:r>
              <a:rPr lang="en-IN" sz="2000" dirty="0" err="1"/>
              <a:t>load_files</a:t>
            </a:r>
            <a:r>
              <a:rPr lang="en-IN" sz="2000" dirty="0"/>
              <a:t> function automatically divides the dataset into data and target sets. </a:t>
            </a:r>
            <a:endParaRPr lang="en-IN" sz="2000" dirty="0" smtClean="0"/>
          </a:p>
          <a:p>
            <a:r>
              <a:rPr lang="en-IN" sz="2000" dirty="0" smtClean="0"/>
              <a:t>It treats </a:t>
            </a:r>
            <a:r>
              <a:rPr lang="en-IN" sz="2000" dirty="0"/>
              <a:t>each folder inside the </a:t>
            </a:r>
            <a:r>
              <a:rPr lang="en-IN" sz="2000" dirty="0" smtClean="0"/>
              <a:t>“dataset" </a:t>
            </a:r>
            <a:r>
              <a:rPr lang="en-IN" sz="2000" dirty="0"/>
              <a:t>folder as one category and all the documents inside that folder will be assigned its corresponding category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It loads </a:t>
            </a:r>
            <a:r>
              <a:rPr lang="en-IN" sz="2000" dirty="0"/>
              <a:t>the data from both "</a:t>
            </a:r>
            <a:r>
              <a:rPr lang="en-IN" sz="2000" dirty="0" smtClean="0"/>
              <a:t>negative" </a:t>
            </a:r>
            <a:r>
              <a:rPr lang="en-IN" sz="2000" dirty="0"/>
              <a:t>and "</a:t>
            </a:r>
            <a:r>
              <a:rPr lang="en-IN" sz="2000" dirty="0" smtClean="0"/>
              <a:t>positive" </a:t>
            </a:r>
            <a:r>
              <a:rPr lang="en-IN" sz="2000" dirty="0"/>
              <a:t>folders into the X variable, while the target categories are stored in y. </a:t>
            </a:r>
            <a:endParaRPr lang="en-I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50" y="1496606"/>
            <a:ext cx="8610601" cy="94179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" y="4953000"/>
            <a:ext cx="8229600" cy="181340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61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 smtClean="0"/>
              <a:t>Dataset</a:t>
            </a:r>
            <a:r>
              <a:rPr lang="en-IN" b="1" dirty="0" smtClean="0">
                <a:sym typeface="Wingdings" panose="05000000000000000000" pitchFamily="2" charset="2"/>
              </a:rPr>
              <a:t> negative</a:t>
            </a:r>
            <a:endParaRPr lang="en-I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" y="2519176"/>
            <a:ext cx="8229599" cy="274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371600"/>
            <a:ext cx="7898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X</a:t>
            </a:r>
            <a:r>
              <a:rPr lang="en-IN" dirty="0"/>
              <a:t> is a list of 20 string type elements where each element corresponds to single student feedback.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y</a:t>
            </a:r>
            <a:r>
              <a:rPr lang="en-IN" dirty="0"/>
              <a:t> is a </a:t>
            </a:r>
            <a:r>
              <a:rPr lang="en-IN" dirty="0" err="1"/>
              <a:t>numpy</a:t>
            </a:r>
            <a:r>
              <a:rPr lang="en-IN" dirty="0"/>
              <a:t> array of size 20.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086600" cy="134071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24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US" b="1" dirty="0" smtClean="0"/>
              <a:t>Dataset</a:t>
            </a:r>
            <a:r>
              <a:rPr lang="en-US" b="1" dirty="0" smtClean="0">
                <a:sym typeface="Wingdings" panose="05000000000000000000" pitchFamily="2" charset="2"/>
              </a:rPr>
              <a:t> posi</a:t>
            </a:r>
            <a:r>
              <a:rPr lang="en-US" b="1" dirty="0" smtClean="0"/>
              <a:t>tive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297106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8686800" cy="1701704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00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Text </a:t>
            </a:r>
            <a:r>
              <a:rPr lang="en-IN" b="1" dirty="0" smtClean="0"/>
              <a:t>Pre-processing</a:t>
            </a:r>
            <a:endParaRPr lang="en-I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342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0" y="3009900"/>
            <a:ext cx="990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India s</a:t>
            </a:r>
          </a:p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0" y="2287369"/>
            <a:ext cx="990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India’s</a:t>
            </a:r>
          </a:p>
          <a:p>
            <a:r>
              <a:rPr lang="en-US" dirty="0" smtClean="0"/>
              <a:t>India 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5791200"/>
            <a:ext cx="990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cars</a:t>
            </a:r>
          </a:p>
          <a:p>
            <a:r>
              <a:rPr lang="en-US" dirty="0" smtClean="0"/>
              <a:t>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b="1" dirty="0"/>
              <a:t>Converting Text to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006" y="1905000"/>
            <a:ext cx="8345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Machines, unlike humans, cannot understand the raw </a:t>
            </a:r>
            <a:r>
              <a:rPr lang="en-IN" dirty="0" smtClean="0"/>
              <a:t>text, but </a:t>
            </a:r>
            <a:r>
              <a:rPr lang="en-IN" dirty="0"/>
              <a:t>can </a:t>
            </a:r>
            <a:r>
              <a:rPr lang="en-IN" dirty="0" smtClean="0"/>
              <a:t>see </a:t>
            </a:r>
            <a:r>
              <a:rPr lang="en-IN" dirty="0"/>
              <a:t>numbers.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Using statistical techniques, machine </a:t>
            </a:r>
            <a:r>
              <a:rPr lang="en-IN" dirty="0"/>
              <a:t>learning </a:t>
            </a:r>
            <a:r>
              <a:rPr lang="en-IN" dirty="0" smtClean="0"/>
              <a:t>deal </a:t>
            </a:r>
            <a:r>
              <a:rPr lang="en-IN" dirty="0"/>
              <a:t>with </a:t>
            </a:r>
            <a:r>
              <a:rPr lang="en-IN" dirty="0" smtClean="0"/>
              <a:t>numbers, need </a:t>
            </a:r>
            <a:r>
              <a:rPr lang="en-IN" dirty="0"/>
              <a:t>to convert </a:t>
            </a:r>
            <a:r>
              <a:rPr lang="en-IN" dirty="0" smtClean="0"/>
              <a:t>text </a:t>
            </a:r>
            <a:r>
              <a:rPr lang="en-IN" dirty="0"/>
              <a:t>into numbers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accent1"/>
                </a:solidFill>
              </a:rPr>
              <a:t>The </a:t>
            </a:r>
            <a:r>
              <a:rPr lang="en-IN" b="1" dirty="0">
                <a:solidFill>
                  <a:schemeClr val="accent1"/>
                </a:solidFill>
              </a:rPr>
              <a:t>Bag of Words Model </a:t>
            </a:r>
            <a:r>
              <a:rPr lang="en-IN" dirty="0"/>
              <a:t>and the </a:t>
            </a:r>
            <a:r>
              <a:rPr lang="en-IN" b="1" dirty="0">
                <a:solidFill>
                  <a:schemeClr val="accent1"/>
                </a:solidFill>
              </a:rPr>
              <a:t>Word Embedding Model </a:t>
            </a:r>
            <a:r>
              <a:rPr lang="en-IN" dirty="0"/>
              <a:t>are two of the most commonly used approaches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 bag-of-words model </a:t>
            </a:r>
            <a:r>
              <a:rPr lang="en-IN" dirty="0" smtClean="0"/>
              <a:t>, </a:t>
            </a:r>
            <a:r>
              <a:rPr lang="en-IN" dirty="0"/>
              <a:t>a text (such as a sentence or a document) is represented as the bag (multiset) of its words, disregarding grammar and even word order but keeping multiplicity.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Directly </a:t>
            </a:r>
            <a:r>
              <a:rPr lang="en-IN" dirty="0"/>
              <a:t>converting text documents into TFIDF feature values (without first converting documents to bag of words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848" y="4800600"/>
            <a:ext cx="8456646" cy="190499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701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l"/>
            <a:r>
              <a:rPr lang="en-IN" b="1" dirty="0"/>
              <a:t>Training and Testing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Need </a:t>
            </a:r>
            <a:r>
              <a:rPr lang="en-IN" sz="2000" dirty="0"/>
              <a:t>to divide </a:t>
            </a:r>
            <a:r>
              <a:rPr lang="en-IN" sz="2000" dirty="0" smtClean="0"/>
              <a:t>data </a:t>
            </a:r>
            <a:r>
              <a:rPr lang="en-IN" sz="2000" dirty="0"/>
              <a:t>into training and testing sets. </a:t>
            </a:r>
            <a:endParaRPr lang="en-IN" sz="2000" dirty="0" smtClean="0"/>
          </a:p>
          <a:p>
            <a:r>
              <a:rPr lang="en-IN" sz="2000" dirty="0" smtClean="0"/>
              <a:t>Use </a:t>
            </a:r>
            <a:r>
              <a:rPr lang="en-IN" sz="2000" dirty="0"/>
              <a:t>the </a:t>
            </a:r>
            <a:r>
              <a:rPr lang="en-IN" sz="2000" dirty="0" err="1"/>
              <a:t>train_test_split</a:t>
            </a:r>
            <a:r>
              <a:rPr lang="en-IN" sz="2000" dirty="0"/>
              <a:t> utility from the </a:t>
            </a:r>
            <a:r>
              <a:rPr lang="en-IN" sz="2000" dirty="0" err="1"/>
              <a:t>sklearn.model_selection</a:t>
            </a:r>
            <a:r>
              <a:rPr lang="en-IN" sz="2000" dirty="0"/>
              <a:t> library.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088313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5181600"/>
            <a:ext cx="503886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Divides </a:t>
            </a:r>
            <a:r>
              <a:rPr lang="en-IN" b="1" dirty="0"/>
              <a:t>data into 20% test set and 80% training set.</a:t>
            </a:r>
          </a:p>
        </p:txBody>
      </p:sp>
    </p:spTree>
    <p:extLst>
      <p:ext uri="{BB962C8B-B14F-4D97-AF65-F5344CB8AC3E}">
        <p14:creationId xmlns:p14="http://schemas.microsoft.com/office/powerpoint/2010/main" xmlns="" val="6252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549</Words>
  <Application>Microsoft Office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Text classification  using K-Nearest Neighbors classifier</vt:lpstr>
      <vt:lpstr>Steps in text classification</vt:lpstr>
      <vt:lpstr> Importing Libraries </vt:lpstr>
      <vt:lpstr>Loading Dataset</vt:lpstr>
      <vt:lpstr>Dataset negative</vt:lpstr>
      <vt:lpstr>Dataset positive</vt:lpstr>
      <vt:lpstr>Text Pre-processing</vt:lpstr>
      <vt:lpstr>Converting Text to Numbers</vt:lpstr>
      <vt:lpstr>Training and Testing Sets</vt:lpstr>
      <vt:lpstr>Training Model </vt:lpstr>
      <vt:lpstr>Evaluating the Model</vt:lpstr>
      <vt:lpstr>Confusion Matrix </vt:lpstr>
      <vt:lpstr>Precision &amp; Recall</vt:lpstr>
      <vt:lpstr>Program at a glance</vt:lpstr>
      <vt:lpstr>Program at a glance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Oza</dc:creator>
  <cp:lastModifiedBy>admin</cp:lastModifiedBy>
  <cp:revision>106</cp:revision>
  <dcterms:created xsi:type="dcterms:W3CDTF">2006-08-16T00:00:00Z</dcterms:created>
  <dcterms:modified xsi:type="dcterms:W3CDTF">2022-03-08T12:01:11Z</dcterms:modified>
</cp:coreProperties>
</file>