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4" r:id="rId5"/>
    <p:sldId id="275" r:id="rId6"/>
    <p:sldId id="278" r:id="rId7"/>
    <p:sldId id="276" r:id="rId8"/>
    <p:sldId id="279" r:id="rId9"/>
    <p:sldId id="281" r:id="rId10"/>
    <p:sldId id="282" r:id="rId11"/>
    <p:sldId id="288" r:id="rId12"/>
    <p:sldId id="289" r:id="rId13"/>
    <p:sldId id="290" r:id="rId14"/>
    <p:sldId id="291" r:id="rId15"/>
    <p:sldId id="292" r:id="rId16"/>
    <p:sldId id="287" r:id="rId17"/>
    <p:sldId id="299" r:id="rId18"/>
    <p:sldId id="294" r:id="rId19"/>
    <p:sldId id="300" r:id="rId20"/>
    <p:sldId id="295" r:id="rId21"/>
    <p:sldId id="296" r:id="rId22"/>
    <p:sldId id="297" r:id="rId23"/>
    <p:sldId id="298" r:id="rId24"/>
    <p:sldId id="301" r:id="rId25"/>
    <p:sldId id="302" r:id="rId26"/>
    <p:sldId id="303" r:id="rId27"/>
    <p:sldId id="304" r:id="rId28"/>
    <p:sldId id="305" r:id="rId29"/>
    <p:sldId id="307" r:id="rId30"/>
    <p:sldId id="308" r:id="rId31"/>
    <p:sldId id="309" r:id="rId32"/>
    <p:sldId id="306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8" r:id="rId47"/>
    <p:sldId id="323" r:id="rId48"/>
    <p:sldId id="324" r:id="rId49"/>
    <p:sldId id="325" r:id="rId50"/>
    <p:sldId id="326" r:id="rId51"/>
    <p:sldId id="327" r:id="rId52"/>
    <p:sldId id="330" r:id="rId53"/>
    <p:sldId id="26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DF44-AD6A-49CE-8456-CFEC81FECE2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A523-E6AE-46A5-A4BF-ABA40693C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b="1" dirty="0" smtClean="0"/>
              <a:t>Decision tree implementation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5488" y="6021288"/>
            <a:ext cx="4208512" cy="62562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lackadder ITC" pitchFamily="82" charset="0"/>
              </a:rPr>
              <a:t>Dr. </a:t>
            </a:r>
            <a:r>
              <a:rPr lang="en-US" b="1" dirty="0" err="1" smtClean="0">
                <a:solidFill>
                  <a:schemeClr val="tx1"/>
                </a:solidFill>
                <a:latin typeface="Blackadder ITC" pitchFamily="82" charset="0"/>
              </a:rPr>
              <a:t>Kavita</a:t>
            </a:r>
            <a:r>
              <a:rPr lang="en-US" b="1" dirty="0" smtClean="0">
                <a:solidFill>
                  <a:schemeClr val="tx1"/>
                </a:solidFill>
                <a:latin typeface="Blackadder ITC" pitchFamily="82" charset="0"/>
              </a:rPr>
              <a:t>. S. </a:t>
            </a:r>
            <a:r>
              <a:rPr lang="en-US" b="1" dirty="0" err="1" smtClean="0">
                <a:solidFill>
                  <a:schemeClr val="tx1"/>
                </a:solidFill>
                <a:latin typeface="Blackadder ITC" pitchFamily="82" charset="0"/>
              </a:rPr>
              <a:t>Oza</a:t>
            </a:r>
            <a:endParaRPr lang="en-US" b="1" dirty="0">
              <a:solidFill>
                <a:schemeClr val="tx1"/>
              </a:solidFill>
              <a:latin typeface="Blackadder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This PC</a:t>
            </a:r>
            <a:r>
              <a:rPr lang="en-IN" b="1" dirty="0" smtClean="0">
                <a:sym typeface="Wingdings" panose="05000000000000000000" pitchFamily="2" charset="2"/>
              </a:rPr>
              <a:t> Properties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475252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3528" y="2636912"/>
            <a:ext cx="1440160" cy="64633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 click on This PC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904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b="1" dirty="0" smtClean="0"/>
              <a:t>Click on Advanced system settings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484784"/>
            <a:ext cx="8592669" cy="51125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948264" y="5733256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Click on Environment Variables…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34180"/>
            <a:ext cx="4680520" cy="526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788024" y="5589240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Select Path and click on Edit…</a:t>
            </a:r>
            <a:endParaRPr 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5515431" cy="53178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60032" y="3573016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Click on New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50482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Add path to </a:t>
            </a:r>
            <a:r>
              <a:rPr lang="en-US" b="1" dirty="0" err="1" smtClean="0"/>
              <a:t>Graphviz</a:t>
            </a:r>
            <a:r>
              <a:rPr lang="en-US" b="1" dirty="0" smtClean="0"/>
              <a:t> folder </a:t>
            </a:r>
            <a:endParaRPr lang="en-US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332" y="1600200"/>
            <a:ext cx="48453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9512" y="6021288"/>
            <a:ext cx="45720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C:\Users\Administrator\anaconda3\Lib\site-packages\graphviz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Adding path to environment variable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Right click on This PC (my Computer)</a:t>
            </a:r>
            <a:r>
              <a:rPr lang="en-IN" dirty="0" smtClean="0">
                <a:sym typeface="Wingdings" panose="05000000000000000000" pitchFamily="2" charset="2"/>
              </a:rPr>
              <a:t> select </a:t>
            </a:r>
            <a:r>
              <a:rPr lang="en-IN" dirty="0" err="1" smtClean="0">
                <a:sym typeface="Wingdings" panose="05000000000000000000" pitchFamily="2" charset="2"/>
              </a:rPr>
              <a:t>propertiesAdvanced</a:t>
            </a:r>
            <a:r>
              <a:rPr lang="en-IN" dirty="0" smtClean="0">
                <a:sym typeface="Wingdings" panose="05000000000000000000" pitchFamily="2" charset="2"/>
              </a:rPr>
              <a:t> system settings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sym typeface="Wingdings" panose="05000000000000000000" pitchFamily="2" charset="2"/>
              </a:rPr>
              <a:t>Environment </a:t>
            </a:r>
            <a:r>
              <a:rPr lang="en-IN" dirty="0" err="1" smtClean="0">
                <a:sym typeface="Wingdings" panose="05000000000000000000" pitchFamily="2" charset="2"/>
              </a:rPr>
              <a:t>variablepath</a:t>
            </a:r>
            <a:r>
              <a:rPr lang="en-IN" dirty="0" smtClean="0">
                <a:sym typeface="Wingdings" panose="05000000000000000000" pitchFamily="2" charset="2"/>
              </a:rPr>
              <a:t> edit  new paste  (</a:t>
            </a:r>
            <a:r>
              <a:rPr lang="en-US" dirty="0" smtClean="0"/>
              <a:t>C:\Users\Administrator\anaconda3\Lib\site-packages\graphviz</a:t>
            </a:r>
            <a:r>
              <a:rPr lang="en-IN" dirty="0" smtClean="0"/>
              <a:t>) </a:t>
            </a:r>
            <a:r>
              <a:rPr lang="en-IN" dirty="0" smtClean="0">
                <a:sym typeface="Wingdings" panose="05000000000000000000" pitchFamily="2" charset="2"/>
              </a:rPr>
              <a:t>press ok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879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Installing </a:t>
            </a:r>
            <a:r>
              <a:rPr lang="en-US" b="1" dirty="0" err="1" smtClean="0"/>
              <a:t>pydotplus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pydotplus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05672"/>
            <a:ext cx="9036496" cy="2952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27984" y="2708920"/>
            <a:ext cx="4572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err="1" smtClean="0"/>
              <a:t>pydotplus</a:t>
            </a:r>
            <a:r>
              <a:rPr lang="en-US" dirty="0" smtClean="0"/>
              <a:t> </a:t>
            </a:r>
            <a:r>
              <a:rPr lang="en-US" dirty="0" smtClean="0"/>
              <a:t>module </a:t>
            </a:r>
            <a:r>
              <a:rPr lang="en-US" dirty="0" smtClean="0"/>
              <a:t>provides a </a:t>
            </a:r>
            <a:r>
              <a:rPr lang="en-US" dirty="0" smtClean="0"/>
              <a:t>full interface to create handle modify and process graphs in </a:t>
            </a:r>
            <a:r>
              <a:rPr lang="en-US" dirty="0" err="1" smtClean="0"/>
              <a:t>Graphviz’s</a:t>
            </a:r>
            <a:r>
              <a:rPr lang="en-US" dirty="0" smtClean="0"/>
              <a:t> dot language.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504" y="2492896"/>
            <a:ext cx="42119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pip is the preferred installer </a:t>
            </a:r>
            <a:r>
              <a:rPr lang="en-US" dirty="0" smtClean="0"/>
              <a:t>program, </a:t>
            </a:r>
            <a:r>
              <a:rPr lang="en-US" dirty="0" smtClean="0"/>
              <a:t>allows packages to be installed for use by a particular application, rather than being installed system wide.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Importing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pandas as pd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# Import </a:t>
            </a:r>
            <a:r>
              <a:rPr lang="en-US" b="1" dirty="0" err="1" smtClean="0">
                <a:solidFill>
                  <a:schemeClr val="accent1"/>
                </a:solidFill>
              </a:rPr>
              <a:t>train_test_split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# Import Decision Tree Classifier</a:t>
            </a:r>
          </a:p>
          <a:p>
            <a:r>
              <a:rPr lang="en-US" sz="2800" dirty="0" smtClean="0"/>
              <a:t>from </a:t>
            </a:r>
            <a:r>
              <a:rPr lang="en-US" sz="2800" dirty="0" err="1" smtClean="0"/>
              <a:t>sklearn.tree</a:t>
            </a:r>
            <a:r>
              <a:rPr lang="en-US" sz="2800" dirty="0" smtClean="0"/>
              <a:t> import </a:t>
            </a:r>
            <a:r>
              <a:rPr lang="en-US" sz="2800" dirty="0" err="1" smtClean="0"/>
              <a:t>DecisionTreeClassifier</a:t>
            </a:r>
            <a:endParaRPr lang="en-US" sz="2800" dirty="0" smtClean="0"/>
          </a:p>
          <a:p>
            <a:r>
              <a:rPr lang="en-US" sz="2800" b="1" dirty="0" smtClean="0">
                <a:solidFill>
                  <a:schemeClr val="accent1"/>
                </a:solidFill>
              </a:rPr>
              <a:t>#Import </a:t>
            </a:r>
            <a:r>
              <a:rPr lang="en-US" sz="2800" b="1" dirty="0" err="1" smtClean="0">
                <a:solidFill>
                  <a:schemeClr val="accent1"/>
                </a:solidFill>
              </a:rPr>
              <a:t>scikit</a:t>
            </a:r>
            <a:r>
              <a:rPr lang="en-US" sz="2800" b="1" dirty="0" smtClean="0">
                <a:solidFill>
                  <a:schemeClr val="accent1"/>
                </a:solidFill>
              </a:rPr>
              <a:t>-learn metrics module for accuracy compute</a:t>
            </a:r>
          </a:p>
          <a:p>
            <a:r>
              <a:rPr lang="en-US" sz="2800" dirty="0" smtClean="0"/>
              <a:t>from </a:t>
            </a:r>
            <a:r>
              <a:rPr lang="en-US" sz="2800" dirty="0" err="1" smtClean="0"/>
              <a:t>sklearn.metrics</a:t>
            </a:r>
            <a:r>
              <a:rPr lang="en-US" sz="2800" dirty="0" smtClean="0"/>
              <a:t> import </a:t>
            </a:r>
            <a:r>
              <a:rPr lang="en-US" sz="2800" dirty="0" err="1" smtClean="0"/>
              <a:t>accuracy_score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Importing Libraries…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classification_report</a:t>
            </a:r>
            <a:r>
              <a:rPr lang="en-US" dirty="0" smtClean="0"/>
              <a:t>, </a:t>
            </a:r>
            <a:r>
              <a:rPr lang="en-US" dirty="0" err="1" smtClean="0"/>
              <a:t>confusion_matrix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2098576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b="1" dirty="0" smtClean="0"/>
              <a:t>Data set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0"/>
            <a:ext cx="5112568" cy="66693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51520" y="1484784"/>
            <a:ext cx="243265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Weather</a:t>
            </a:r>
          </a:p>
          <a:p>
            <a:pPr lvl="1"/>
            <a:r>
              <a:rPr lang="en-US" b="1" dirty="0" smtClean="0"/>
              <a:t>Sunny, Rainy, Cold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20" y="2420888"/>
            <a:ext cx="208823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Gender</a:t>
            </a:r>
          </a:p>
          <a:p>
            <a:pPr lvl="1"/>
            <a:r>
              <a:rPr lang="en-US" b="1" dirty="0" smtClean="0"/>
              <a:t>Male (m) Female(f)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3573016"/>
            <a:ext cx="197381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Wake up </a:t>
            </a:r>
            <a:r>
              <a:rPr lang="en-US" b="1" dirty="0" smtClean="0"/>
              <a:t>time</a:t>
            </a:r>
          </a:p>
          <a:p>
            <a:pPr lvl="1"/>
            <a:r>
              <a:rPr lang="en-IN" b="1" dirty="0" smtClean="0"/>
              <a:t>Early morning</a:t>
            </a:r>
          </a:p>
          <a:p>
            <a:pPr lvl="1"/>
            <a:r>
              <a:rPr lang="en-IN" b="1" dirty="0" smtClean="0"/>
              <a:t>Late morning</a:t>
            </a:r>
          </a:p>
          <a:p>
            <a:pPr lvl="1"/>
            <a:r>
              <a:rPr lang="en-IN" b="1" dirty="0" smtClean="0"/>
              <a:t>Noon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23528" y="5013176"/>
            <a:ext cx="134280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Foodie</a:t>
            </a:r>
          </a:p>
          <a:p>
            <a:pPr lvl="1"/>
            <a:r>
              <a:rPr lang="en-IN" b="1" dirty="0" smtClean="0"/>
              <a:t>Yes, No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51520" y="5949280"/>
            <a:ext cx="1364925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do_ </a:t>
            </a:r>
            <a:r>
              <a:rPr lang="en-US" b="1" dirty="0" smtClean="0"/>
              <a:t>exercise</a:t>
            </a:r>
          </a:p>
          <a:p>
            <a:pPr lvl="1"/>
            <a:r>
              <a:rPr lang="en-IN" b="1" dirty="0" smtClean="0"/>
              <a:t>Yes, No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Libraries for Visualizing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six</a:t>
            </a:r>
          </a:p>
          <a:p>
            <a:r>
              <a:rPr lang="en-US" dirty="0" smtClean="0"/>
              <a:t>import sys</a:t>
            </a:r>
          </a:p>
          <a:p>
            <a:r>
              <a:rPr lang="en-US" dirty="0" err="1" smtClean="0"/>
              <a:t>sys.modules</a:t>
            </a:r>
            <a:r>
              <a:rPr lang="en-US" dirty="0" smtClean="0"/>
              <a:t>['</a:t>
            </a:r>
            <a:r>
              <a:rPr lang="en-US" dirty="0" err="1" smtClean="0"/>
              <a:t>sklearn.externals.six</a:t>
            </a:r>
            <a:r>
              <a:rPr lang="en-US" dirty="0" smtClean="0"/>
              <a:t>'] = six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sklearn.tree</a:t>
            </a:r>
            <a:r>
              <a:rPr lang="en-US" dirty="0" smtClean="0"/>
              <a:t> import </a:t>
            </a:r>
            <a:r>
              <a:rPr lang="en-US" dirty="0" err="1" smtClean="0"/>
              <a:t>export_graphviz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IPython.display</a:t>
            </a:r>
            <a:r>
              <a:rPr lang="en-US" dirty="0" smtClean="0"/>
              <a:t> import Image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pydotplus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5976" y="4941168"/>
            <a:ext cx="4572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Six </a:t>
            </a:r>
            <a:r>
              <a:rPr lang="en-US" dirty="0" smtClean="0"/>
              <a:t>is a Python 2 and 3 compatibility library. It provides utility functions for smoothing over the differences between the Python versions with the goal of writing Python code that is compatible on both Python versions.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Reading and mapping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('D:\\</a:t>
            </a:r>
            <a:r>
              <a:rPr lang="en-US" dirty="0" err="1" smtClean="0"/>
              <a:t>kso</a:t>
            </a:r>
            <a:r>
              <a:rPr lang="en-US" dirty="0" smtClean="0"/>
              <a:t>\\PGDDS\\data.csv')</a:t>
            </a:r>
          </a:p>
          <a:p>
            <a:r>
              <a:rPr lang="en-US" dirty="0" smtClean="0"/>
              <a:t>d={'sunny': 0, 'rainy': 1, 'cold':2}</a:t>
            </a:r>
          </a:p>
          <a:p>
            <a:r>
              <a:rPr lang="en-US" dirty="0" smtClean="0"/>
              <a:t>e= { 'm':0, 'f': 1}</a:t>
            </a:r>
          </a:p>
          <a:p>
            <a:r>
              <a:rPr lang="en-US" dirty="0" smtClean="0"/>
              <a:t>f= {'early morining':0, 'late morning':1, 'noon':2}</a:t>
            </a:r>
          </a:p>
          <a:p>
            <a:r>
              <a:rPr lang="en-US" dirty="0" smtClean="0"/>
              <a:t>g= {'yes':0,'no':1}</a:t>
            </a:r>
          </a:p>
          <a:p>
            <a:r>
              <a:rPr lang="pt-BR" dirty="0" smtClean="0"/>
              <a:t>h= {'yes':0,'no':1}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['Weather'] = </a:t>
            </a:r>
            <a:r>
              <a:rPr lang="en-US" dirty="0" err="1" smtClean="0"/>
              <a:t>df</a:t>
            </a:r>
            <a:r>
              <a:rPr lang="en-US" dirty="0" smtClean="0"/>
              <a:t>['Weather'].map(d)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['gender']=</a:t>
            </a:r>
            <a:r>
              <a:rPr lang="en-US" dirty="0" err="1" smtClean="0"/>
              <a:t>df</a:t>
            </a:r>
            <a:r>
              <a:rPr lang="en-US" dirty="0" smtClean="0"/>
              <a:t>['gender'].map(e)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wake_time</a:t>
            </a:r>
            <a:r>
              <a:rPr lang="en-US" dirty="0" smtClean="0"/>
              <a:t>']=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wake_time</a:t>
            </a:r>
            <a:r>
              <a:rPr lang="en-US" dirty="0" smtClean="0"/>
              <a:t>'].map(f)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['foodie']=</a:t>
            </a:r>
            <a:r>
              <a:rPr lang="en-US" dirty="0" err="1" smtClean="0"/>
              <a:t>df</a:t>
            </a:r>
            <a:r>
              <a:rPr lang="en-US" dirty="0" smtClean="0"/>
              <a:t>['foodie'].map(g)</a:t>
            </a:r>
          </a:p>
          <a:p>
            <a:r>
              <a:rPr lang="pt-BR" dirty="0" smtClean="0"/>
              <a:t>df['do_ exercise']=df['do_ exercise'].map(h)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Dataset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df.info()</a:t>
            </a:r>
          </a:p>
          <a:p>
            <a:r>
              <a:rPr lang="en-US" dirty="0" err="1" smtClean="0"/>
              <a:t>df.shape</a:t>
            </a:r>
            <a:endParaRPr lang="en-US" dirty="0" smtClean="0"/>
          </a:p>
          <a:p>
            <a:r>
              <a:rPr lang="en-US" dirty="0" err="1" smtClean="0"/>
              <a:t>df.isnull</a:t>
            </a:r>
            <a:r>
              <a:rPr lang="en-US" dirty="0" smtClean="0"/>
              <a:t>().any()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Separating features and class label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= ['Weather', 'gender', '</a:t>
            </a:r>
            <a:r>
              <a:rPr lang="en-US" dirty="0" err="1" smtClean="0"/>
              <a:t>wake_time</a:t>
            </a:r>
            <a:r>
              <a:rPr lang="en-US" dirty="0" smtClean="0"/>
              <a:t>', 'foodie']</a:t>
            </a:r>
          </a:p>
          <a:p>
            <a:r>
              <a:rPr lang="en-US" dirty="0" smtClean="0"/>
              <a:t>X= </a:t>
            </a:r>
            <a:r>
              <a:rPr lang="en-US" dirty="0" err="1" smtClean="0"/>
              <a:t>df</a:t>
            </a:r>
            <a:r>
              <a:rPr lang="en-US" dirty="0" smtClean="0"/>
              <a:t>[features]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df</a:t>
            </a:r>
            <a:r>
              <a:rPr lang="en-US" dirty="0" smtClean="0"/>
              <a:t>['do_ exercise']</a:t>
            </a:r>
          </a:p>
          <a:p>
            <a:r>
              <a:rPr lang="en-US" dirty="0" smtClean="0"/>
              <a:t>print(X) </a:t>
            </a:r>
          </a:p>
          <a:p>
            <a:r>
              <a:rPr lang="en-US" dirty="0" smtClean="0"/>
              <a:t>print(y)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Training Decision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X_train</a:t>
            </a:r>
            <a:r>
              <a:rPr lang="en-US" sz="2400" dirty="0" smtClean="0"/>
              <a:t>, </a:t>
            </a:r>
            <a:r>
              <a:rPr lang="en-US" sz="2400" dirty="0" err="1" smtClean="0"/>
              <a:t>X_test</a:t>
            </a:r>
            <a:r>
              <a:rPr lang="en-US" sz="2400" dirty="0" smtClean="0"/>
              <a:t>, </a:t>
            </a:r>
            <a:r>
              <a:rPr lang="en-US" sz="2400" dirty="0" err="1" smtClean="0"/>
              <a:t>Y_train</a:t>
            </a:r>
            <a:r>
              <a:rPr lang="en-US" sz="2400" dirty="0" smtClean="0"/>
              <a:t>, </a:t>
            </a:r>
            <a:r>
              <a:rPr lang="en-US" sz="2400" dirty="0" err="1" smtClean="0"/>
              <a:t>Y_test</a:t>
            </a:r>
            <a:r>
              <a:rPr lang="en-US" sz="2400" dirty="0" smtClean="0"/>
              <a:t> =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(X, y, </a:t>
            </a:r>
            <a:r>
              <a:rPr lang="en-US" sz="2400" dirty="0" err="1" smtClean="0"/>
              <a:t>random_state</a:t>
            </a:r>
            <a:r>
              <a:rPr lang="en-US" sz="2400" dirty="0" smtClean="0"/>
              <a:t>=0)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 Import the model</a:t>
            </a:r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sklearn.tree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DecisionTreeClassifier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#Make an instance of the Model</a:t>
            </a:r>
            <a:endParaRPr lang="en-US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err="1" smtClean="0"/>
              <a:t>clf</a:t>
            </a:r>
            <a:r>
              <a:rPr lang="en-US" sz="2400" dirty="0" smtClean="0"/>
              <a:t> = </a:t>
            </a:r>
            <a:r>
              <a:rPr lang="en-US" sz="2400" dirty="0" err="1" smtClean="0"/>
              <a:t>DecisionTreeClassifier</a:t>
            </a:r>
            <a:r>
              <a:rPr lang="en-US" sz="2400" dirty="0" smtClean="0"/>
              <a:t>(</a:t>
            </a:r>
            <a:r>
              <a:rPr lang="en-US" sz="2400" dirty="0" err="1" smtClean="0"/>
              <a:t>max_depth</a:t>
            </a:r>
            <a:r>
              <a:rPr lang="en-US" sz="2400" dirty="0" smtClean="0"/>
              <a:t> = 2, </a:t>
            </a:r>
            <a:r>
              <a:rPr lang="en-US" sz="2400" dirty="0" err="1" smtClean="0"/>
              <a:t>random_state</a:t>
            </a:r>
            <a:r>
              <a:rPr lang="en-US" sz="2400" dirty="0" smtClean="0"/>
              <a:t> = 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#Train the model on the data</a:t>
            </a:r>
          </a:p>
          <a:p>
            <a:r>
              <a:rPr lang="en-US" sz="2400" dirty="0" smtClean="0"/>
              <a:t>clf.fit(</a:t>
            </a:r>
            <a:r>
              <a:rPr lang="en-US" sz="2400" dirty="0" err="1" smtClean="0"/>
              <a:t>X_train</a:t>
            </a:r>
            <a:r>
              <a:rPr lang="en-US" sz="2400" dirty="0" smtClean="0"/>
              <a:t>, </a:t>
            </a:r>
            <a:r>
              <a:rPr lang="en-US" sz="2400" dirty="0" err="1" smtClean="0"/>
              <a:t>Y_train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#Predict labels of unseen (test) data</a:t>
            </a:r>
          </a:p>
          <a:p>
            <a:r>
              <a:rPr lang="en-US" sz="2400" dirty="0" err="1" smtClean="0"/>
              <a:t>clf.predict</a:t>
            </a:r>
            <a:r>
              <a:rPr lang="en-US" sz="2400" dirty="0" smtClean="0"/>
              <a:t>(</a:t>
            </a:r>
            <a:r>
              <a:rPr lang="en-US" sz="2400" dirty="0" err="1" smtClean="0"/>
              <a:t>X_test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Plotting of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tree.plot_tree</a:t>
            </a:r>
            <a:r>
              <a:rPr lang="en-US" dirty="0" smtClean="0"/>
              <a:t>(</a:t>
            </a:r>
            <a:r>
              <a:rPr lang="en-US" dirty="0" err="1" smtClean="0"/>
              <a:t>clf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2050" name="AutoShape 2" descr="data:image/png;base64,iVBORw0KGgoAAAANSUhEUgAAAgMAAAGFCAYAAABg2vAPAAAAOXRFWHRTb2Z0d2FyZQBNYXRwbG90bGliIHZlcnNpb24zLjcuMiwgaHR0cHM6Ly9tYXRwbG90bGliLm9yZy8pXeV/AAAACXBIWXMAAA9hAAAPYQGoP6dpAABkx0lEQVR4nO3deVyN6f8/8Fd7nVJRki0hWmxRmqkZlFKyhGksydiZGcZYx1gHM2Z8MD9m+GDGoBg1TAxjX+tYE1IYKUWLpYylKKHo/v3h0/lqdapzuk+d1/PxOI+H7vu+7vt9XL3v3ue673NfGoIgCCAiIiK1pSl2AERERCQuFgNERERqjsUAERGRmmMxQEREpOZYDBAREak5FgNERERqjsUAERGRmmMxQEREpOZYDBAREak5FgNERERqjsUAERGRmmMxQEREpOZYDBAREak5FgNERERqjsUAERGRmmMxQEREpOZYDBAREak5FgNERERqjsUAERGRmmMxQEREpOZYDBAREak5FgNERERqjsUAERGRmmMxQEREpOZYDBAREak5FgNERERqjsUAERGRmmMxQEREpOZYDBAREak5FgNERERqjsUAERGRmmMxQEREpOa0xQ6ASJWkpaXh4cOHYodB1cTc3BxWVlZih0EkOhYDRP+TlpYGe3t75Obmih0KVROJRILr16+zICC1x2KA6H8ePnyI3NxcbN26Ffb29mKHQ0p2/fp1DBs2DA8fPmQxQGqPxQBRMfb29ujUqZPYYRARVRveQEhERKTmWAwQERGpORYDREREao7FAJEKcHd3h4aGBjQ0NPDPP//I3W7r1q2ydlOmTFFegERUq7EYIFIR48aNQ3p6Ouzs7AAAly9fRkBAAJo2bQqJRAIHBwesXr26SJuPP/4Y6enpcHV1FSPkMr148QITJ06EmZkZjIyM4O/vj/v375fbZuTIkbLCpvDVs2fPaoqYSL3x2wREKkIikcDS0lL2c3R0NOrXr4+tW7eiadOmOHv2LMaPHw8tLS1MmDABAKCvrw9LS0vo6upW6djZ2dkoKCiAiYlJlfZTaOrUqdi/fz/CwsJgYmKCL774Ah999BHOnDlTbruePXsiKChI9rOenp5C4iGi8nFkgEjJ7t+/DwsLCyxfvly2TCqVQldXF5GRkWW2Gz16NFatWoVu3bqhRYsWGDZsGEaNGoWdO3cqJK6CggIcP34cn3zyCSwtLREbG6uQ/T558gQbN27EihUr0L17dzg5OSEoKAhnz57FuXPnym2rp6cHS0tL2atu3boKiYmIysdigEjJGjRogA0bNmDevHmIjY1FVlYWhg8fjq+//rrCw/tPnjyp8h/IpKQkzJ8/H82bN8eAAQOgo6ODAwcOoGvXrrJtfH19YWRkVOarTZs2Ze4/Ojoa+fn58PLyki2zs7ODlZVVucUP8KZIsrCwgJ2dHb744gtkZmZW6b0SkXx4mYCoGvj5+WHkyJEIDAxEmzZt0KBBA3zzzTcV2kdkZCT+/PNPHDx4sMLHz8nJwfbt2xEcHIzIyEh4enrihx9+wIABAyCRSEpsv2HDBjx//rzM/eno6JS5LiMjA7q6ujA1NS2yvEGDBsjIyCizna+vLwYNGgQrKyskJSVhzpw5uHjxIs6cOQMtLa13v0kiqjQWA0TVZOXKlWjTpg327NmDy5cvl/sHtbi4uDj069cPCxcuhKenZ4WPvWPHDowdOxZt27bFlStX4ODgUO72jRs3rvAx3kUQBGhoaJS5fvDgwbJ/t23bFu3bt0fLli1x4sQJdO/eXeHxENH/4WUComqSlJSE9PR0vH79GmlpaXK3i4uLg4eHB8aPH485c+ZU6tgDBgzAqlWroKurCycnJwwaNAj79u3Dq1evSt2+KpcJLC0tkZeXh6ysrCLL79+/jwYNGsgdc4sWLWBubo7ExES52xBR5XBkgKgavHz5EoGBgRgxYgQsLS0xatQoXL169Z3X/69du4bu3btjxIgRWLx4caWPb2JigkmTJmHSpEm4evUqgoKCMGbMGABAQEAAhg8fXmQ+hqpcJnBycoKOjg6OHj2KgQMHAgDi4+Nx+/btCt0jcefOHTx69AgNGzaUuw0RVQ6LAaJqMGvWLLx48QIrVqyAnp4eDh06hM8//xzbtm0rs821a9fg4eEBb29vTJs2TXa9XUtLC/Xr1690LO3atcOKFSuwbNky7N+/H8HBwXj//fdx/PhxdOnSBUDVLhOYmJhgzJgxmD59OszNzWFsbIwvvvgCrq6ueP/992Xb2dnZYcmSJRgwYABycnKwaNEi+Pv7w9LSEjdv3sTMmTNhY2MDHx+fSsdCRPJhMUCkZMePH8eaNWtw8uRJGBoaAnjz5MCOHTsiNDQUQ4cOLbVdWFgYHjx4gJCQEISEhMiWN2vWDCkpKVWOS1tbG/369UO/fv3w4MEDaGoq7qrhypUroampCX9/f7x8+RI+Pj5Yu3ZtkW0SEhLw5MkTAG8KnCtXrmDz5s3IyspCo0aN4O3tje+++47PGiCqBiwGiJTM09MTeXl5RZa1atUKOTk55bZbuHAhFi5cqMTI/k9VRhpKo6+vjzVr1mDNmjVlbiMIguzfBgYGOHz4sEJjICL58QZCIhWxdu1aGBkZ4fr163K32b59O4yMjHDq1CklRkZEtR1HBohUQEhIiOyGPSsrK7nb9e7dW/bkwOLf6ycikheLASIVUNkb9oyMjGBjY6PgaIhI3fAyARERkZpjMUCkAjQ0NLB79265tw8ODuZlASJSGBYDRCogPT0dvr6+cm8/ePBg3LhxQ4kRAY8fP0ZgYCCMjY1hamqKMWPGvPMbEIUEQYCvr2+pRc7Bgwfh4uICIyMjWFhYICAgAPfu3ZOtP336ND744AOYmZnBwMAAdnZ2WLlypSLfGhEVw2KASAVYWlpW6Pv0BgYGsLCwUGJEQGBgIK5du4ajR49i3759OHnyJMaPHy9X259++qnUeQhu3ryJ/v37w9vbG1euXMH+/fuRkpKCwMBA2TaGhoaYOHEiTpw4gevXr2P+/PmYP38+1q9fr7D3RkTFCEQkCIIgREdHCwCE6Ohohe736dOnQkBAgCCRSITGjRsL69atE5ycnIQFCxbItgEg7Nq1SxAEQUhOThYACDt27BC6du0qGBgYCO3btxfOnj0r2z4oKEgwMTFRaJxvi4uLEwAIFy5ckC07ePCgoKGhIdy9e7fctrGxsUKTJk2E9PT0Iu9LEAQhLCxM0NHREQoKCmTLQkNDBSMjo3L3OWDAAGHYsGGVezNlUFZ/E9VEHBkgUrJp06YhKioK+/fvx4EDB7B3714kJCS8s93cuXMxc+ZMxMbGolWrVggICChzYqHStGnTptzJhsq7LBEZGQlTU1M4OzvLlnl5eUFTUxNRUVFltsvNzUVAQAD++9//wtLSssR6Z2dnaGpqIjg4GAUFBcjMzMS2bdvQu3fvMvcZExODs2fPolu3bnK+cyKqKH61kEiJsrOzsXnzZmzbtg3u7u4AgKCgIDRp0uSdbWfMmCH7I7l48WLY29sjKSkJdnZ2ch37wIEDyM/PL3O9gYFBmesyMjJKXIbQ1tZGvXr1ZHMklGbq1Klwc3NDv379Sl1vbW2NI0eOYODAgRg/fjxevXoFDw8P/PHHHyW2bdKkCR48eIBXr15h0aJFGDt2bJnHJaKqYTFApES3bt1Cfn4+OnfuLFtmYWEBa2vrd7bt0KGD7N+FzyH4999/5S4GmjVrVrFg5SAIQqn3AgDAnj17EB4ejpiYmDLbZ2RkYOzYsRg9ejQGDx6MzMxMzJkzB8OGDcNff/1VZNtTp04hJycH586dw6xZs9CyZUsEBAQo9P0Q0RssBoiUSHjr+fvyLH/b29MEF/4BLigokPvYbdq0QWpqapnru3TpgoMHD5a6ztLSEvfv3y+yLD8/H5mZmWjQoEGpbcLDw3Hz5s0SX3n09/eHl5cXDh8+jDVr1sDExARLliyRrQ8KCoK9vT3i4+OLFDrNmzcH8GaWxfv372PhwoUsBoiUhMUAkRK1bNkSOjo6uHjxIpo2bQoAePDgQbl/pBWlKpcJXF1d8eTJE1y4cEE2qnH8+HEUFBTgvffeK7XNrFmzSgzlt2vXDitXroSfnx+AN/cUaGlpFdmm8OfyCh1BEPDy5csy1xNR1bAYIFKiOnXqYMSIEfjqq69Qr149mJmZYdasWdDT0ytzuF1RqnKZwN7eHj179sS4cePw66+/Ij8/H5MmTcKQIUPQqFEjAMDdu3fh6emJLVu2wMXFBZaWlqXeNGhlZSW7LNK7d2+sXLkS33//vewywVdffQU7Ozu0bt0aALBu3To0adJENkpw+vRp/Pjjj5g0aVKl3w8RlY/fJiBSshUrVqBz587w9fWFj48P+vTpAysrK+jr64sdWrlCQkLg4OAALy8v9O7dG126dCnyXf/8/HwkJCQgNzdX7n12794doaGh2LFjBxwdHdGnTx+Ym5tj37590NZ+89lEEATMnj0bjo6OcHZ2xurVq/Gf//wH3377rcLfIxG9oSHIc/GSSA1cunQJTk5OiI6ORqdOnZR2nKysLDRq1Ai///47/P39lXYcKl919TdRTcDLBERKFh0djcTERHTu3BmPHz/GN998A2NjY/Ts2VPs0IiIALAYIFI6QRCwbNky3LhxA3p6enBxccHJkydhaGgodmhERABYDBApnbOzMy5duiR2GEREZeINhERERGqOxQAREZGaYzFAVMtpaGhg9+7dYodBRCqMxQARiSYlJQVjxoxB8+bNYWBggJYtW2LRokVFnpy4cOFCaGholHjxBkwixeENhEQkmvj4eBQUFODXX3+FjY0N/vnnH4wbNw7Pnj3DsmXLALyZvfGzzz4r0s7T07PI5E9EVDUcGSBSkB07dqBdu3YwMDCAmZkZPD098fTpUwBAVFQUvLy8YGZmBlNTU3h5eeHatWuytikpKdDQ0MC2bdvg5uYGAwMDuLq6IjU1FREREWjXrh3q1KmDwYMH49mzZ7J27u7umDhxIiZMmAATExNYWFgUmQSoNLdv38bAgQNhYmICc3NzDBw4EPfu3ZOtl0qlcHFxgaGhIUxNTeHm5oZbt24p+H/rjZ49eyIoKAje3t5o0aIF/Pz8MGPGDOzcuVO2jZGRkexRx4UTKMXFxWHMmDFKiYlIHbEYIFKA9PR0BAQEYPTo0bh+/TqkUmmRpwtmZ2dj1KhROHv2LE6fPo0GDRqgb9++JSbf+fbbb7Fo0SJcuHABL168QEBAABYvXoygoCAcPnwYERER+Omnn4q02bJlCyQSCc6fP4+lS5di0aJFCAsLKzXO/Px8+Pj4oG7dujhz5gxOnDiBgoIC+Pn5oaCgAK9evUL//v3RrVs3XLlyBZGRkfj000+hqVn2qaJNmzYwMjIq8+Xr61uh/8snT56gbt26Za7fsGEDWrdujS5dulRov0RUDoGIBEEQhOjoaAGAEB0dXem2KSkpcm3/4sULQUdHRzh16pQgCIKQnJwsABA2bdok2+a3334TAAiXLl2SLZs4caLg6ekp+7lbt26Cg4NDkX1PnDhRcHV1lf0MQNi1a5cgCILw+++/C3Z2dkJBQYFsfXZ2tqClpSVERUUJjx49EgAIUqlU7veekpIiJCYmlvm6c+eO3PtKSkoSjI2NhY0bN5a6/sWLF0LdunWFpUuXyr3PslSlv4lqG94zQKQAHTp0gKenJ9q1awcfHx94e3vj448/ln3C/ffffzF//nyEh4fj/v37KCgoQH5+PtLS0orsp23btrJ/N2jQoNRlJ0+eLNKm+JTCrq6uCAkJKTXOy5cvIzExEXXq1Cmy/PXr17h58yZcXFwwcuRI+Pj4oEePHvDy8sKgQYPQsGHDMt97VWZHfNu9e/fQs2dPDB48GKNHjy51m7/++gvZ2dkYPny4Qo5JRG/wMgGRAmhpaeHo0aM4dOgQHBwcsGbNGtja2iI5ORkAMGLECMTExGD16tU4d+4cYmNjIZFIkJeXV2Q/Ojo6sn8XTnFcfFlBQUGRNqVNhVzW9Mg5OTlwdnZGbGxskVdiYiL69OkDAAgKCsK5c+fg5uaGsLAwtG7dGufOnSvzvSviMsG9e/fg4eEBV1dX/PLLL2Vut2HDBvTp06fUqZKJqPI4MkCkIBoaGnBzc4ObmxsWLFiAFi1aYNeuXZg2bRpOnz6NdevWySYnio+Pr9DUv+WJiooq8vO5c+dgZ2dX6rYdO3bEn3/+iQYNGpQYHXibo6MjHB0dMXv2bHTp0gWhoaF4//33S932wIEDRb4KWJyBgUG58d+9exceHh5wcnJCUFBQmfcnJCcnIyIiAnv27Cl3f0RUcSwGiBQgKioKx48fh7e3NywsLBAVFYWMjAzY29sDAFq1aoWtW7fC2dkZjx8/xowZM6Crq6uQY6empmLmzJkYO3YsIiMjsWHDBgQHB5e6bWBgIJYtW4YBAwZg4cKFaNy4MZKTkxEWFoYlS5YgMzMT69evh5+fHxo1aoSEhATEx8dj6NChZR6/KpcJ7t27B3d3d1hZWeHHH3/EgwcPZOuKf/rftGkTGjZsWOEbEono3VgMECmAsbExTp06hZ9++glPnz5Fs2bN8OOPP8r+cG3cuBHjxo2Do6MjrK2tsXz5cowaNUohxx4+fDiePHkCZ2dn6OnpYd68eRg8eHCp2xoaGuLkyZP4+uuv0b9/f+Tk5KBp06bw9vaGvr4+JBIJEhIS4O/vj0ePHqFhw4aYMGECPv30U4XEWtyRI0eQlJSEpKQkNGnSpMg6QRBk/y4oKEBwcDBGjhwJLS0tpcRCpM40hLczjkiNXbp0CU5OToiOjkanTp3EDkcu7u7ucHR0LPF1Q3q3mtjfRMrCGwiJiIjUHIsBIiIiNcd7BohqMKlUKnYIRFQLcGSAiIhIzbEYIKomhZMRxcbGih1Kudzd3WXTBP/zzz9ih1MpW7dulb2HKVOmiB0OkcpjMUBEJYwbNw7p6elFHl40efJkODk5QU9PD46OjiXapKenY+jQobC1tYWmpmal/wivX78e7u7uMDY2hoaGBrKyskrdLjg4GO3bt4e+vj4aNmyISZMmydZ9/PHHSE9Ph6ura6ViIFI3LAaIqASJRAJLS0toa//fbUWCIGD06NFlPsPg5cuXqF+/PubOnYsOHTpU+ti5ubno2bMn5syZU+Y2K1aswNy5czFr1ixcu3YNhw8fRo8ePWTr9fX1YWlpqbAHOxHVdiwGiOSwZs0aWFlZofhjOTw9PfHll18CePMUQi8vL5iZmcHU1BReXl64du1amfsMDg6GqalpkWX79u0rMa/A7t274ejoCH19fbRq1QrLli0rMT9BdVi1ahUmTpyIFi1alLre2toaP//8M4YPHw4TE5NKH2fKlCmYNWtWmY8/fvz4MebNm4ctW7Zg6NChaNmyJdq3bw8/P79KH5NI3bEYIJLDoEGDkJ6ejlOnTsmWpaenQyqVIjAwEACQnZ2NUaNG4ezZszh9+jQaNGiAvn374uXLl5U+7unTpzFy5EhMnz4dcXFxWLVqFVatWoXVq1eX2SYkJKTciYOMjIyKvI+a5ujRoygoKEBGRgYcHBzQpEkTDBo0CLdv3xY7NKIai18tJJJD/fr10aNHD4SGhqJr164AgG3btsHa2lo2hbCXl1eRNps2bUKdOnVw4cIFfPjhh5U67sKFCzFr1ix88sknAIAWLVpg3rx5WLVqFSZPnlxqGz8/vxLTGhfXuHHjSsWjCpKTk1FQUIDvvvsOP//8M0xMTDBv3jz06NEDV69eLTLLIxHJh8UAkZyGDh2KKVOmYPXq1dDR0UFoaKhsVAAA/v33X8yfPx/h4eG4f/8+CgoKkJ+fj7S0tEof8/Llyzhz5gwWL14sW/b69etyLxPUqVOn3BkJa7rC/9dVq1bB29sbAPDHH3/A0tIS4eHh8PHxETlCopqHxQCRnPr3749PP/0Uhw8fhq2tLS5evIjff/9dtn7EiBF49OgRVq9eDSsrK+jq6qJDhw7Iy8srdX+ampol7kEoPhVwTk4OFi1ahI8++kjuOENCQt45sdDBgwfRpUsXufepSho2bAgAcHBwkC2rX78+zM3Nq1R4EakzFgNEcjIyMoKfnx9CQ0Nha2uLTp06Ffnq3enTp7Fu3Tr07NkTABAfH4/c3Nwy91e/fn1kZ2fj2bNnMDQ0BIASzyDo2LEjEhMTYWNjI3ectf0ywQcffAAASEhIkM10+PjxYzx8+LBK0ykTqTMWA0QVEBgYiCFDhsDS0hKff/55kXWtWrXC1q1b4ezsjMePH2PGjBnlfrXtvffeg0QiwZw5c/Dll1/i/Pnz2LRpU5Ft5s+fDz8/P1hZWcHf3x8AEBMTg5SUFMydO7fU/SrrMkFSUhJycnKQkZGB58+fywqXt585ULgsJycHDx48QGxsLIyMjCpUzGRkZCAjIwNJSUkAgKtXr6JOnTqwsbGBkZERWrdujX79+mHy5MlYv349jI2NMXv2bNjZ2cHDw0NRb5dIvQhEJAiCIERHRwsAhOjo6DK3ycvLE8zMzARNTU3hzp07RdZdunRJcHJyEvT09ARbW1thz549gpmZmRAUFCQIgiAkJycLAISYmBhZm127dgk2NjaCvr6+0KtXL2HDhg1C8bQ8cOCA8P777wv6+vqCiYmJ4OrqKmzdulVh77u4bt26CZMnTy51OYASr7eVtr5bt26y9UFBQSXaFLdgwYJS9xMRESHb5smTJ8KoUaMEExMToV69esKAAQOEtLQ0ud+LIMjX30TqQkMQil20JFJTnN/+DXd3dzg6OuKnn35S+L4XLlwIqVRabRMslfde2N9E/4fPGSCiEtauXQsjIyNcv35dofs9fPgwli1bptB9lmb79u01/nkKRNWJ9wwQUREhISF4/vw5AMDKykqh+46MjFTo/srSu3dv2f0LxZ/ySEQlsRggoiJq8jcNClX0pkUidcfLBERERGqOxQAREZGaYzFARESk5njPAFExir6DnlQT+5no/7AYIPofc3NzSCQSDBs2TOxQqJpIJBKYm5uLHQaR6PjQIaK3pKWl4eHDhwrd58uXLzFjxgxcvHgRK1asgKurq0L3X1tFRkZi2rRp6Ny5M5YvXw49PT2FH8Pc3FzhX58kqolYDBAp0YsXL9C/f3+cOHECe/fuhZeXl9gh1SjHjh1D37594eHhgb/++gv6+vpih0RUK7EYIFKS58+fo3///jh16hT27t0LT09PsUOqkY4fP46+ffuia9eu2L17NwsCIiVgMUCkBM+fP0e/fv1w+vRp7Nu3D927dxc7pBotPDwcffr0QZcuXbB7924YGBiIHRJRrcJigEjBcnNz0a9fP5w9exb79++Hu7u72CHVChEREejduzc+/PBD/P333ywIiBSIxQCRAuXm5qJv3744d+4cDhw4gG7duokdUq0ilUrRu3dvuLm54e+//4ZEIhE7JKJagcUAkYI8e/YMffv2xfnz53HgwAF07dpV7JBqpZMnT6JXr1547733sHfvXhYERArAYoBIAZ49e4Y+ffrgwoULOHjwILp06SJ2SLXaqVOn4OvrCxcXF+zduxeGhoZih0RUo7EYIKqinJwc9O7dG5cuXcLBgwfx4Ycfih2SWjh9+jR8fX3h7OyMffv2sSAgqgIWA0RVkJOTg169eiEmJgaHDh3CBx98IHZIauXMmTPo2bMnnJycsH//fhYERJXEiYqIKik7Oxu+vr6IjY3F4cOHWQiI4IMPPsDhw4dx6dIl9OrVCzk5OWKHRFQjcWSAqBIKC4ErV67g8OHDfMSwyCIjI+Hj44MOHTrgwIEDqFOnjtghEdUoHBkgqqCnT5+iZ8+euHr1Ko4cOcJCQAW4urriyJEjuHLlCnx9fZGdnS12SEQ1CkcGiCqgsBCIi4vDkSNH4OLiInZI9JaoqCh4e3ujbdu2OHjwIIyNjcUOiahGYDFAJKcnT56gZ8+euH79Oo4ePYrOnTuLHRKV4vz58/D29oaDgwMOHTrEgoBIDiwGiOTw5MkT+Pj4ICEhAUePHoWzs7PYIVE5Lly4gB49esDe3h6HDh2CiYmJ2CERqTTeM0D0DllZWfD29saNGzdw7NgxFgI1QOfOnXHs2DHEx8fDx8cHT548ETskIpXGkQGicmRmZsLb2xs3b97EsWPH0KlTJ7FDogq4dOkSvLy80KpVKxw+fBimpqZih0SkklgMEJUhMzMTPXr0QHJyMo4dO4aOHTuKHRJVQmFB0LJlSxw5cgR169YVOyQilcNigKgUjx8/Ro8ePZCSkoLjx4/D0dFR7JCoCmJiYuDl5YXmzZvj6NGjLAiIimExQFTM48eP4eXlhbS0NBw/fhwdOnQQOyRSgMuXL8PT0xPNmjXD0aNHUa9ePbFDIlIZvIGQ6C2PHj2Cp6cnbt++jfDwcBYCtUiHDh1w/PhxpKamwsvLC48fPxY7JCKVwWKA6H8ePnwIT09P3LlzB+Hh4Wjfvr3YIZGCdejQAeHh4bh9+zY8PT3x6NEjsUMiUgm8TECE/ysE0tPTER4ejrZt24odEinR1atX0b17dzRu3BjHjh2Dubm52CERiYojA6T2Hjx4gO7duyMjIwMREREsBNRAu3btEBERgXv37sHT0xMPHz4UOyQiUbEYILX277//onv37rh//z4iIiLQpk0bsUOiatK2bVtEREQgIyMD3bt3x4MHD8QOiUg0LAZIbRUWAg8ePEBERAQcHBzEDomqWZs2bRARESH7Xfj333/FDolIFLxngNTS/fv30b17dzx+/BgRERGws7MTOyQS0fXr1+Hh4QFzc3OEh4fDwsJC7JCIqhVHBkjtZGRkwMPDg4UAydjb20MqleLRo0fw8PDA/fv3xQ6JqFqxGCC1kp6eDg8PD2RlZUEqlbIQIBk7OztIpVJkZmbCw8MDGRkZYodEVG1YDJDaKCwEnj59CqlUCltbW7FDIhVja2sLqVSKJ0+ewMPDA+np6WKHRFQtWAyQWrh37x7c3d2Rk5MDqVSK1q1bix0SqajWrVtDKpUiOzubBQGpDRYDVOvdvXsX7u7uyM3NhVQqRatWrcQOiVRcq1atIJVKkZOTA3d3d9y7d0/skIiUisUA1Wp3796Fh4cHXrx4AalUChsbG7FDohrCxsYGUqkUubm5cHd3x927d8UOiUhpWAxQrXXnzh24u7vLCoGWLVuKHRLVMIUFwYsXL+Du7o47d+6IHRKRUrAYoFrp9u3bcHd3R15eHqRSKVq0aCF2SFRDtWzZElKpFHl5eSwIqNZiMUC1TlpaGtzd3fHq1SsWAqQQLVq0gFQqxatXr+Du7o7bt2+LHRKRQrEYoFolNTUV7u7uKCgogFQqRfPmzcUOiWqJ5s2bFykI0tLSxA6JSGFYDFCN9fLlS0ybNk02wUxKSgrc3d0hCAKkUimsra3FDZBqHWtra0ilUhQUFMDd3R2pqakA3sxzMW3aNLx8+VLkCIkqh3MTUI21Z88e9OvXDwkJCdDV1YW7uzs0NTUhlUphZWUldnhUi6WmpsLDwwOCICAiIgIvX76EnZ0d9uzZg759+4odHlGFcWSAaqzt27ejXbt20NHRgbu7O7S0tHDixAkWAqR0zZo1g1QqhaamJtzd3aGnp4e2bdti+/btYodGVCkcGaAa6fnz57CwsMC4ceOwc+dO6OjoICIiAk2bNhU7NFIjhd9aefXqFfz9/fHbb7/h33//hYGBgdihEVUIRwaoRjp48CBycnLwxx9/QEdHB+vWrcNvv/0GPz8/5Obmih0e1XK5ubnw8/PDb7/9hl9++QXa2tr4448/kJOTg0OHDokdHlGFsRigGmnTpk3Q1NTEy5cvUVBQAG9vb6xevRqNGjWCtra22OFRLaetrY1GjRph9erV8Pb2BvDmhlZNTU1s2rRJ5OiIKo6XCajGKSgogLa2NgRBgKmpKT766CMMHDgQ3bt3h66urtjhkRrJy8vD8ePHsWPHDvz111/IysqChoYGXr16BU1NftaimoPFANU4giDgs88+g4eHB/z9/aGjoyN2SETIz8/Hjh07IJVK8csvv0BDQ0PskIjkxmKAiIhIzfHiqgKkpaXh4cOHYodB72Bubs6vHVK5mMu1C3NefiwGqigtLQ329va8g70GkEgkuH79Ok8OVCrmcu3DnJcfi4EqevjwIXJzc7F161bY29uLHQ6V4fr16xg2bBgePnzIEwOVirlcuzDnK4bFgILY29ujU6dOYodBRFXEXCZ1xO++EBERqTkWA0RERGqOxQAREZGaYzFARESk5lgMqCh3d3doaGhAQ0MD//zzj9zttm7dKms3ZcoU5QVIRJXG/CZVw2JAhY0bNw7p6emws7OTLUtLS0Pv3r0hkUhgYWGBr776Cq9evZKt//jjj5Geng5XV1cxQi7TixcvMHHiRJiZmcHIyAj+/v64f/9+uW1GjhwpO/EVvnr27FlNERMpV2n5PXnyZDg5OUFPTw+Ojo4l2jC/SVlYDKgwiUQCS0tL2Sx8r1+/Ru/evZGXl4ezZ89i8+bNCA4OxjfffCNro6+vD0tLyypP2JOdnY0nT55UaR9vmzp1Kvbu3YuwsDCcOHEC9+7dw0cfffTOdj179kR6errs9ccffygsJiIxFc9v4M28G6NHj8bgwYNLbcP8JmVhMSCC+/fvw8LCAsuXL5ctk0ql0NXVRWRkZJntjhw5gri4OGzduhWOjo7w9fXFd999hzVr1iAvL6/KcRUUFOD48eP45JNPYGlpidjY2CrvEwCePHmCjRs3YsWKFejevTucnJwQFBSEs2fP4ty5c+W21dPTg6WlpexVt25dhcREpCyVzW8AWLVqFSZOnIgWLVooPC7mN5WHxYAIGjRogA0bNmDevHmIjY1FVlYWhg8fjq+//rrc4b/IyEi0a9cODRo0kC3z8fHB06dPce3atUrHk5SUhPnz56N58+YYMGAAdHR0cODAAXTt2lW2ja+vL4yMjMp8tWnTpsz9R0dHIz8/H15eXrJldnZ2sLKyeufJUSqVwsLCAnZ2dvjiiy+QmZlZ6fdJVB0qm9/KwvwmefAJhCLx8/PDyJEjERgYiDZt2qBBgwZFhvtLk5GRUaQQACD7OSMjo0LHz8nJwfbt2xEcHIzIyEh4enrihx9+wIABAyCRSEpsv2HDBjx//rzM/ZU3jXBGRgZ0dXVhampaIvby4vb19cWgQYNgZWWFpKQkzJkzBxcvXsSZM2egpaX17jdJJJLK5LciMb+polgMiGjlypVo06YN9uzZg8uXL5ebcO9S0bnTd+zYgbFjx6Jt27a4cuUKHBwcyt2+cePGlY6tLIIglBv329dN27Zti/bt26Nly5Y4ceIEunfvrvB4iBRJkfldUcxvqiheJhBRUlIS0tPT8fr1a6Slpb1ze0tLyxJ36BZW3sVHDN5lwIABWLVqFXR1deHk5IRBgwZh3759Rb6Z8LaqDCNaWloiLy8PWVlZRZbfv3+/QnG3aNEC5ubmSExMlLsNkVgqmt+KxPymiuLIgEhevnyJwMBAjBgxApaWlhg1ahSuXr1a7g00rq6u+P7774sk2ZEjR2BsbPzOyr84ExMTTJo0CZMmTcLVq1cRFBSEMWPGAAACAgIwfPjwIpO1VGUY0cnJCTo6Ojh69CgGDhwIAIiPj8ft27crdA31zp07ePToERo2bCh3GyIxVCa/FYn5TRUmUJVER0cLAITo6OgKtZsyZYpgY2Mj5OTkCPn5+YKLi4swePBg2fpu3boJkydPLtLm1atXQtu2bYUePXoIMTExwsGDBwVzc3Nh9uzZJfZfWvt3yc/PF3bv3i30799f0NHREU6ePFmh9uX57LPPhKZNmwrh4eHCxYsXhffff19wdXUtso2tra3w119/CYIgCNnZ2cKMGTOEyMhIITk5WTh27JjQqVMnoVWrVsKLFy8qfPzK9hOpD0X+jlQmvwVBEBITE4WYmBjh008/FVq3bi3ExMQIMTExJbZjfr8bc75iODIgguPHj2PNmjU4efIkDA0NAbx5sljHjh0RGhqKoUOHltpOS0sL+/btw+effw43NzcYGhpixIgR+PbbbxUSl7a2Nvr164d+/frhwYMH0NRU3FWklStXQlNTE/7+/nj58iV8fHywdu3aItskJCTIvvuspaWFK1euYPPmzcjKykKjRo3g7e2N7777Dnp6egqLi0jRKpvfADB27FicOHFC9nPHjh0BvLn+XlXMbyoPiwEReHp6lnguQKtWrZCTk/POts2aNcOBAweUFZpM/fr1Fbo/fX19rFmzBmvWrClzm7dPeAYGBjh8+LBCYyCqDlXJb6lUqqSoimJ+U3G8gVCFrV27FkZGRrh+/brcbbZv3w4jIyOcOnVKiZERUVUxv0mVcGRARYWEhMhu6LGyspK7Xe/evWVPFiv+vV8iUg3Mb1I1LAZUVGW/92tkZAQbGxsFR0NEisT8JlXDywRERERqjsVADaGhoYHdu3fLvX1wcDCHEYlqCOY3iY3FQA2Rnp4OX19fubcfPHgwbty4ocSIgMePHyMwMBDGxsYwNTXFmDFj5LpjGnhzZ7Gvr2+Jk+Dly5cREBCApk2bQiKRwMHBAatXr1bSOyBSDbUlvz/77DPY2NjAwMAA9evXR79+/RAfH19iu+DgYLRv3x76+vpo2LAhJk2apKy3QXLiPQM1hKWlZYW2NzAwgIGBgZKieSMwMBDp6ek4evQo8vPzMWrUKIwfPx6hoaHvbPvTTz+V+tzy6Oho1K9fH1u3bkXTpk1x9uxZjB8/HlpaWpgwYYIy3gaR6GpLfnfq1AlDhw6FlZUVMjMzsXDhQnh7eyM5OVk2+dCKFSvw//7f/8Py5cvx3nvv4dmzZ0hJSVHqeyE5iPvMo5pPEU+5evr0qRAQECBIJBKhcePGwrp16wQnJydhwYIFsm0ACLt27RIEQRCSk5MFAMKOHTuErl27CgYGBkL79u2Fs2fPyrYPCgoSTExMKh3Tu8TFxQkAhAsXLsiWHTx4UNDQ0BDu3r1bbtvY2FihSZMmQnp6epH3VZYJEyYI3bt3r1K8fBoZvYuyfkfULb/fdvnyZQGAkJSUJAiCIDx69EgwMDAQjh07pvCYi2POVwwvE6iAadOmISoqCvv378eBAwewd+9eJCQkvLPd3LlzMXPmTMTGxqJVq1YICAgocyKS0rRp06bcyUnKG7aMjIyEqakpnJ2dZcu8vLygqamJqKioMtvl5uYiICAA//3vf+X+NPTkyZNqe6Y7kaKpU36/7dmzZwgKCkLz5s3RtGlTAMDRo0dRUFCAjIwMODg4oEmTJhg0aBBu374t9/si5eBlApFlZ2dj8+bN2LZtG9zd3QEAQUFBaNKkyTvbzpgxA7179wYALF68GPb29khKSoKdnZ1cxz5w4ADy8/PLXF/eMGRGRgYsLCyKLNPW1ka9evXKncN86tSpcHNzQ79+/eSKMTIyEn/++ScOHjwo1/ZEqkTd8ht48zClmTNn4tmzZ7Czs8OxY8egq6sLAEhOTkZBQQG+++47/PzzzzAxMcG8efPQo0cPXL16tVqneaaiWAyI7NatW8jPz0fnzp1lyywsLGBtbf3Oth06dJD9u/B7y//++6/cJ4tmzZpVLFg5COXMYb5nzx6Eh4cjJiZGrn3FxcWhX79+WLhwITw9PRUZJlG1UKf8LhQYGIgePXogPT0dP/74IwYOHIgzZ85AX18fBQUFyM/Px6pVq+Dt7Q0A+OOPP2BpaYnw8HD4+PgoPGaSDy8TiEwoYwKSspa/7e0qujBBCwoK5D52VYYRLS0tcf/+/SLL8vPzkZmZWeYc5uHh4bh58yZMTU2hra0Nbe03tai/v3+Jk0BcXBw8PDwwfvx4zJkzR+73RKRK1Cm/C5mYmKBVq1bo2rUrduzYgfj4eOzatQsAZNMTvz3lev369WFubo60tDS53xspHkcGRNayZUvo6Ojg4sWLsutqDx48QGpqqtKPXZVhRFdXVzx58gQXLlyQfeo5fvw4CgoK8N5775XaZtasWRg7dmyRZe3atcPKlSvh5+cnW3bt2jV0794dI0aMwOLFiyvylohUijrld1kEQcDLly8BAB988AGANzMYFl4qefz4MR4+fKiUkQySH4sBkdWpUwcjRozAV199hXr16sHMzAyzZs2Cnp7eO4fjqqoqyWdvb4+ePXti3Lhx+PXXX5Gfn49JkyZhyJAhaNSoEQDg7t278PT0xJYtW+Di4gJLS8tSbxq0srKSDZteu3YNHh4e8Pb2xrRp02TXJ7W0tBQ+0xqRsqlTfqempiIkJAQ+Pj6oX78+7t69i6VLl8LAwAC9evUCALRu3Rr9+vXD5MmTsX79ehgbG2P27Nmws7ODh4eHQt43VQ4vE6iAFStWoHPnzvD19YWPjw/69OkDKysr6Ovrix1auUJCQuDg4AAvLy/07t0bXbp0wfr162Xr8/PzkZCQgNzcXLn3GRYWhgcPHiAkJAQNGzaUvd6+5kpUk6hLfuvp6eHMmTPo1asXbGxsMGjQIBgaGuLs2bNFbkYsLB569eqFbt26QUdHB4cOHeLNgyLTEOS5eEVlunTpEpycnBAdHY1OnTopZJ9ZWVlo1KgRfv/9d/j7+ytkn+pOGf1EtUt1/Y4wv6sHc75ieJlABURHRyMxMRGdO3fG48eP8c0338DY2Bg9e/YUOzQiqiLmN9UELAZUgCAIWLZsGW7cuAE9PT24uLjg5MmTMDQ0FDs0Iqoi5jfVBCwGVICzszMuXbokdhhEpATMb6oJeAMhERGRmmMxoIYqOnc6EdUczG+qDBYDpHK+//57uLm5QSKRwNTUtNRtrly5gi5dukBfXx9NmzbFsmXLqjdIIqqUd+X3woULoaGhUeLFeyyUi8UAqZy8vDwMHDgQn3/+eanrnz59Cm9vbzRr1gzR0dFYvnw5Fi5cWOQ70ESkmt6V3zNmzEB6enqRl4ODAwYOHFjNkaoXFgNKtGPHDrRr1w4GBgYwMzODp6cnnj59CgCIioqCl5cXzMzMYGpqCi8vL1y7dk3WNiUlBRoaGti2bRvc3NxgYGAAV1dXpKamIiIiAu3atUOdOnUwePBgPHv2TNbO3d0dEydOxIQJE2BiYgILCwssWbKk3Dhv376NgQMHwsTEBObm5hg4cCDu3bsnWy+VSuHi4gJDQ0OYmprCzc0Nt27dUvD/1v9ZtGgRpk6dinbt2pW6PiQkBHl5edi0aRPatGmDIUOG4Msvv8SKFSuUFhNRcczvynlXfhsZGcmeVlo4R0JcXBzGjBmjtJiIxYDSpKenIyAgAKNHj8b169chlUqLPGAkOzsbo0aNwtmzZ3H69Gk0aNAAffv2lT3Du9C3336LRYsW4cKFC3jx4gUCAgKwePFiBAUF4fDhw4iIiMBPP/1UpM2WLVsgkUhw/vx5LF26FIsWLUJYWFipcebn58PHxwd169bFmTNncOLECRQUFMDPzw8FBQV49eoV+vfvj27duuHKlSuIjIzEp59+Ck3Nsn91qjJBijwiIyPRtWtX2bSoAODj44OEhARkZmZWad9E8mB+Ky+/i9uwYQNat26NLl26KHS/VIxAVRIdHS0AEKKjo0tdnpKSItd+Xrx4Iejo6AinTp0SBEEQkpOTBQDCpk2bZNv89ttvAgDh0qVLsmUTJ04UPD09ZT9369ZNcHBwKLLviRMnCq6urrKfAQi7du0SBEEQfv/9d8HOzk4oKCiQrc/Ozha0tLSEqKgo4dGjRwIAQSqVyvU+BEEQUlJShMTExDJfd+7ckWs/QUFBgomJSYnlPXr0EMaPH19k2bVr1wQAQlxcXKn7KqufiApV5HeE+a28/H7bixcvhLp16wpLly6VO75CzPmK4XMGlKRDhw7w9PREu3bt4OPjA29vb3z88ceoW7cugDfzks+fPx/h4eG4f/++bJ7v4tN4tm3bVvbvwqlDiy87efJkkTbFZxVzdXVFSEhIqXFevnwZiYmJqFOnTpHlr1+/xs2bN+Hi4oKRI0fCx8cHPXr0gJeXFwYNGiSbirQ0Ysw+JvzvqdrKnvyFCGB+V5e//voL2dnZGD58eLUdU13xMoGSaGlp4ejRozh06BAcHBywZs0a2NraIjk5GQAwYsQIxMTEYPXq1Th37hxiY2MhkUiQl5dXZD+lzWlefFnxOc5L+4NY1h/JnJwcODs7IzY2tsgrMTERffr0AQAEBQXh3LlzcHNzQ1hYGFq3bo1z586V+d6VPYxY2lzrhT+/a651IkVgflfPZYINGzagT58+pc52SorFkQEl0tDQgJubG9zc3LBgwQK0aNECu3btwrRp03D69GmsW7dO9nzy+Pj4Cs3uV56oqKgiP587dw52dnalbtuxY0f8+eefaNCgQYlPD29zdHSEo6MjZs+ejS5duiA0NBTvv/9+qdtWZR51ebi6umLOnDnIy8uT3Tdw5MgR2Nrayj6ZESkb87t0Vc3vQsnJyYiIiMCePXsUsj8qH4sBJYmKisLx48fh7e0NCwsLREVFISMjA/b29gCAVq1aYevWrXB2dsbjx48xY8aMIjfEVUVqaipmzpyJsWPHIjIyEhs2bEBwcHCp2wYGBmLZsmUYMGAAFi5ciMaNGyM5ORlhYWFYsmQJMjMzsX79evj5+aFRo0ZISEhAfHw8hg4dWubxqzqMmJaWhsePHyMtLQ2vX79GbGwsAMDBwQG6uroYOnQoFi1ahNGjR2P27Nm4evUqVq1aVeJGKyJlYX5X3rvyu9CmTZvQsGFDhd+QSKVjMaAkxsbGOHXqFH766Sc8ffoUzZo1w48//ij7xd64cSPGjRsHR0dHWFtbY/ny5Rg1apRCjj18+HA8efIEzs7O0NPTw7x58zB48OBStzU0NMTJkyfx9ddfo3///sjJyUHTpk3h7e0NfX19SCQSJCQkwN/fH48ePULDhg0xYcIEfPrppwqJtTTffPMNNm/eLPu5Y8eOAN58UrC2toaJiQkOHz6ML774Ak5OTjA3N8eCBQswfvx4pcVE9Dbmd+W9K78BoKCgAMHBwRg5ciS0tLSUFgv9Hw2h8M4rqhRVmzPb3d0djo6O/JRcjKr1E6memvA7wvyWX03oT1XCGwiJiIjUHIsBIiIiNcd7BmoZqVQqdghEpCTMb1IWjgwQERGpORYDKqxwMpPCr96oKnd3d9k0o//880+1H9/GxkZ2/KysrGo/PpE8mM+KcefOHVl8jo6OYodTa7AYIIUYN24c0tPTZQ8/CQ4OLnVOcg0NDfz7779y73fdunVo3749jI2NYWxsDFdXVxw8eLDINufOncPOnTsV+n6I1FnxfH7bo0eP0KRJk0oV3ydPnkTfvn3RqFEjaGhoYPfu3SW2+eyzz2BjYwMDAwPUr18f/fr1Q3x8vGx9o0aNkJ6ejunTp1f0bVE5WAyQQkgkElhaWkJb+81tKIMHDy4xJ7mPjw+6desGCwsLuffbuHFjLFmyBBcvXsTFixfh5eWFfv36FZkO1tzcHPXq1VP4eyJSV8Xz+W1jxoxB+/btK7XfZ8+eoUOHDvjvf/9b5jadOnXCpk2bcP36dRw5cgQA4O3tjdevXwMANDU1YWlpCSMjo0rFQKVjMaAka9asgZWVFYo/xsHT0xNffvklgHfPeV5ccHAwTE1Niyzbt29fieeS7969G46OjtDX10erVq2wbNmyEs83VzYDA4Mic5JraWkhPDy8wnOS+/n5oXfv3mjdujVat26N7777DkZGRuU+O51I0dQ9nwutW7cOWVlZmDFjRqXa+/r6YvHixfjoo4/K3Gb8+PHo2rUrrK2t0bFjR3z33Xe4ffs2UlJSKhk1yYPFgJIMGjQI6enpOHXqlGxZeno6pFIpAgMDAcg/53lFnD59GiNHjsT06dMRFxeHVatWYdWqVVi9enWZbUJCQsqdeMTIyKjI+6iMwjnYP/7440rv4/Xr19i2bRuePXsGV1fXKsVDVBHMZyAuLg7ffvsttmzZAk3N6vnT8ezZMwQFBaF58+Zo2rRptRxTXfGrhUpSv3599OjRA6GhoejatSsAYNu2bbC2tpZNQerl5VWkzaZNm1CnTh1cuHABH374YaWOu3DhQsyaNQuffPIJAKBFixaYN28eVq1ahcmTJ5faxs/Pr8S0qMU1bty4UvEU2rRpE4YOHVqpSUyuXr0KV1dXvHjxAkZGRti9ezccHByqFA9RRah7Pr98+RIBAQFYvnw5rKyscOvWrQq1r6i1a9di5syZePbsGezs7HDs2DGFze1ApWMxoERDhw7FlClTsHr1aujo6CA0NFT2KQKQf87zirh8+TLOnDmDxYsXy5a9fv263GHFOnXqlDujWVVFRkYiLi4OW7ZsqVR7W1tbxMbGIisrCzt37sTw4cNx4sQJFgRUrdQ5n2fPng17e3sMGzZMofstS2BgIHr06IH09HT8+OOPGDhwIM6cOQN9ff1qOb464mUCJerfvz+eP3+Ow4cPIzExERcvXiwyG5i8c54X0tTULHHNsvhUojk5OVi0aFGRucuvXr1a7rVLZV8m2LBhAxwdHeHk5FSp9rq6urCxsYGzszOWLFmCDh064Oeff650PESVoc75HB4ejrCwMGhra0NbWxuenp4A3ty8+8MPP1RoX/IwMTFBq1at0LVrV+zYsQPx8fHYtWuXwo9D/4cjA0pkZGQEPz8/hIaGwtbWFp06dSryVZ2Kznlev359ZGdn49mzZzA0NASAEt9Z7tixIxITE2FjYyN3nMq8TJCTk4M///wTS5YsqVT70giCUKXrsESVoc75vHPnTjx//lz284ULFzB69GicOnWqQrFVFnNe+VgMKFlgYCCGDBkCS0tLfP7550XWVXTO8/feew8SiQRz5szBl19+ifPnz2PTpk1Ftpk/fz78/PxgZWUFf39/AEBMTAxSUlIwd+7cUverzMsE27dvx6tXr4oMp1bEvHnz4O3tDSsrK2RnZ2Pbtm2QSqU4dOiQgiMlejd1zeeWLVsW+fnhw4cAAHt7+xLfiChPTk4OkpKSZD8nJycjNjZW9q2j1NRUhISEwMfHB/Xr18fdu3exdOlSGBgYoFevXgp5L1Q6XiZQMh8fH+jr6yM5ORlDhgwpsm7jxo14+PAhHB0dMXr0aMyePbvcJK5Xrx62bt2KAwcOoG3btti6dSsWLlxYZBtfX1/s2bMHBw4cgJOTE9zc3LBmzRrZPOHVbePGjfjoo49Qt27dEusKn8hW3vPWHzx4gOHDh8PW1haenp6IiorCoUOH0KNHDyVGTVQ6dc/n8siTzxcvXkTHjh3RsWNHAMC0adPQsWNH/PLLLwAAPT09nDlzBr169YKNjQ0GDRoEQ0NDnD17tkLPJ6GK48iAkuno6Miq6OI6duyIixcvFln29rbW1tYlrin2798f/fv3L7Ks+Hf3fX194evrW4WoFefs2bNlrktJSYGpqSk6dOhQ5ja//vqrMsIiqhR1z+dC7u7uJd6LPPlcWru3WVpaYv/+/QqLk+THkQFSiLVr18LIyAjXr1+Xu82hQ4cwZ86cUkcNKqJDhw4qd7IkqsnEzOd3uXfvHoyMjJRy46I648gAVVlISIjs5iIrKyu52/3nP/9RyPH37t0ru2Pb2NhYIfskUldi5/O7NGjQQHajpZ6eXrUcUx2wGKAqq+oDiaqqIicsIiqf2Pn8LlpaWtXyDQZ1w8sEREREao7FABERkZpjMUBERKTmeM+AglTkrluqfuwfkhd/V2oH9mPFsBioInNzc0gkkmqbwIMqTyKRwNzcXOwwSEUxl2sf5rz8NITyngBBcklLSyvzQSTV4eHDh/Dz88OIESPw6aefihZHaX755Rds2bIFe/bsET0pzc3N+c0DKpfYuVwa5nflMeflx2KgFpg6dSqCgoJkTwBTJVlZWbC2tsbo0aOxYsUKscMhqnGY31QdeANhDZeeno5ffvkFU6dOVbkTBQCYmppiypQpWLduHTIyMsQOh6hGYX5TdWExUMMtXboU+vr6mDJlitihlGnKlCnQ09PD0qVLxQ6FqEZhflN1YTFQg927dw+//PILpk2bBhMTE7HDKZOpqSmmTZuGX375Benp6WKHQ1QjML+pOrEYqMH+85//QCKRYPLkyWKH8k6TJ0+Gvr5+tT2/nKimY35TdWIxUEPdvXsX69evx/Tp02vE5DwmJiaYPn06fv31V9y9e1fscIhUGvObqhuLgRpqyZIlMDQ0xKRJk8QORW5ffvklDA0N+emB6B2Y31TdWAzUQHfu3MFvv/2GGTNm1IhPDYWMjY0xffp0rF+/Hnfu3BE7HCKVxPwmMfA5AzXQxIkTsX37diQnJ6NOnTpih1Mh2dnZsLa2RkBAAP773/+KHQ6RymF+kxg4MlDD3L59Gxs2bMCMGTNq3IkCAOrUqYMZM2bgt99+w+3bt8UOh0ilML9JLBwZqGE+//xz7NixA8nJyTAyMhI7nErJzs5G8+bNMWjQIKxdu1bscIhUBvObxMKRgRokNTUVGzduxFdffVVjTxTAm08PX331FTZs2IC0tDSxwyFSCcxvEhNHBmqQTz/9FH/99RdSUlJgaGgodjhVkpOTg+bNm8Pf3x+//PKL2OEQiY75TWLiyEANkZqaik2bNmHmzJk1/kQBAEZGRvjqq6+wadMmpKamih0OkaiY3yQ2jgzUEOPHj8fff/+NW7du1YqTBQA8e/YMzZs3x4ABA/Drr7+KHQ6RaJjfJDaODNQAycnJCAoKqjWfGgoZGhpi5syZ2LRpE1JSUsQOh0gUzG9SBRwZqAHGjh2Lffv24datW5BIJGKHo1DPnj1DixYt4Ofnh99++03scIiqHfObVAFHBlTcrVu3EBwcjK+//rrWnSiAN58evv76awQHByM5OVnscIiqFfObVAVHBlTcmDFjcODAAdy6dQsGBgZih6MUubm5aNGiBfr06YMNGzaIHQ5RtWF+k6rgyIAKu3nzJjZv3oyvv/661p4oAEAikcg+Pdy6dUvscIiqBfObVAlHBlTYqFGjcPjwYdy8ebNWnywA4Pnz52jRogV8fX2xadMmscMhUjrmN6kSjgyoqKSkJPz++++YNWtWrT9RAICBgQFmzZqFLVu2ICkpSexwiJSK+U2qhiMDKmrEiBE4duwYbt68CX19fbHDqRbPnz9Hy5Yt4e3tjeDgYLHDIVIa5new2OFQMRwZUEE3btzA1q1bMXv2bLU5UQBvPj3Mnj0bv//+OxITE8UOh0gpmN/Mb1XEkQEVNHz4cISHhyMpKUmtThYA8OLFC7Rs2RJeXl7YvHmz2OEQKRzzm/mtijgyoGISEhIQEhKidp8aCunr62P27NnYunUrbty4IXY4RArF/GZ+qyqODKiYYcOG4cSJE0hKSoKenp7Y4YjixYsXsLGxgYeHB37//XexwyFSGOY381tVcWRAhcTHx+OPP/7AnDlz1PZEAbz59DBnzhyEhoYiISFB7HCIFIL5/QbzWzVxZECFDB06FKdPn0ZiYqJanywA4OXLl2jVqhW6dOmCkJAQscMhqjLm9/9hfqsejgyoiLi4OGzbtg1z585V+xMFAOjp6WHOnDn4448/cP36dbHDIaoS5ndRzG/Vw5EBFREQEICzZ88iMTERurq6YoejEgo/PXz44YcIDQ0VOxyiSmN+l8T8Vi0cGVAB165dw/bt2zF37lyeKN6ip6eHuXPnYtu2bYiLixM7HKJKYX6XjvmtWjgyoAIGDx6MqKgo3LhxgyeLYvLy8tC6dWu8//772LZtm9jhEFUY87tszG/VwZEBkf3zzz8ICwvDvHnzeKIoha6uLubOnYs///wT165dEzscogphfpeP+a06ODIgsoEDB+LixYu4ceMGdHR0xA5HJeXl5cHW1hadO3fGn3/+KXY4RHJjfr8b81s1cGRARFeuXMGOHTswb948nijKUfjpISwsDFevXhU7HCK5ML/lw/xWDRwZENHHH3+MmJgYxMfH82TxDvn5+bC1tYWTkxPCwsLEDofonZjf8mN+i48jAyK5fPkydu7cyU8NctLR0cG8efOwY8cOXLlyRexwiMrF/K4Y5rf4ODIgko8++ghXrlxBfHw8tLW1xQ6nRsjPz4ednR0cHR2xc+dOscMhKhPzu+KY3+LiyIAIYmNjsWvXLsyfP58nigrQ0dHB/Pnz8ddffyE2NlbscIhKxfyuHOa3uDgyIIL+/fvj2rVruH79Ok8WFfTq1SvY2dmhXbt22LVrl9jhEJXA/K485rd4ODJQzS5duoS///6bnxoqSVtbG/Pnz8fu3bsRExMjdjhERTC/q4b5LR6ODFSzfv364fr164iLi+PJopJevXoFBwcHODg4YPfu3WKHQyTD/K465rc4ODJQjaKjo7Fnzx588803PFFUQeGnh7///huXLl0SOxwiAMxvRWF+i4MjA0oWHByMfv36oW7duujbty8SExNx7do1aGlpiR1ajfbq1Su0adMGtra22LNnDzIzM7Fnzx6MGDFC7NBIjTC/lYP5Xf1YDCjRy5cvoa+vj5CQELRq1QouLi4ICQnB0KFDxQ6tVggJCcGwYcNw4cIFJCQkYNiwYXjx4gXni6dqwfxWLuZ39eJlAiUqKCgAAAiCgIULF8LOzg6DBw8G66+qEwQBQ4YMga2tLRYuXCj7P+X/LVUX5rfyML+rH4uBanDz5k0cOHAA8+fPx9q1a2FiYoKkpCSxw6qxkpKSYGJignXr1mH+/PnYv38/bt26JXZYpKaY34rF/BYHLxMoUW5uLgwNDdGhQwc8f/5cdnfslClT8OOPP/K6YiW9fv0a06dPx88//4wBAwbg2rVrMDAwwOXLl5GbmwsDAwOxQyQ1wPxWDua3OFgMKNGzZ89gZGQEAKhfvz7y8/NlNxxR1e3evRujRo2Cjo4OHjx4AODN/7lEIhE5MlIHzG/lYn5XL14mqCYtWrRAbGwsTxQK1L9/f8TExKB58+Zih0JqjvmteMzv6sWRASV69eoVjIyM0KtXL2zbtg26urpih1Qr5eXlYfDgwTh48CBycnL4HW+qFszv6sH8rh4sBpRMEARoaGiIHYZa4P81VTf+zlUf/l8rF4sBIiIiNcd7BoiIiNScQi++pKWl4eHDh4rcJSmBubk5rKysqrwf9nfNwP5WL+xv9aKo/oagIKmpqYJEIhEA8KXiL4lEIqSmprK/1eTF/lavF/tbvV6K6G9BEASFjQw8fPgQubm52Lp1K+zt7RW1W1Kw69evY9iwYXj48GGVqkn2d83A/lYv7G/1oqj+BhR8mQAA7O3t0alTJ0XvllQU+1u9sL/VC/tbffAGQiIiIjXHYoCIiEjNsRggIiJSczW+GNDQ0MDu3bvl3j44OBimpqZKi4eUi/1du7F/1Rv7Xzw1vhhIT0+Hr6+v3NsPHjwYN27cUGJEwOPHjxEYGAhjY2OYmppizJgxyMnJKbfNixcvMHHiRJiZmcHIyAj+/v64f/++UuOsiWpLf7u7u0NDQ6PI67PPPlNqnDVBbenfQoIgwNfXt9Q/cgcPHoSLiwuMjIxgYWGBgIAA3Lt3TwnvoOaoLf1fE8/nNb4YsLS0hJ6entzbGxgYwMLCQokRAYGBgbh27RqOHj2Kffv24eTJkxg/fny5baZOnYq9e/ciLCwMJ06cwL179/DRRx8pNc6aqLb0NwCMGzcO6enpsteyZcuUGmdNUJv6FwB++umnUp+nf/PmTfTv3x/e3t64cuUK9u/fj5SUFAQGBio6/BqltvR/jTyfV/lJBf8THR0tABCio6MVtUvh6dOnQkBAgCCRSITGjRsL69atE5ycnIQFCxbItgEg7Nq1SxAEQUhOThYACDt27BC6du0qGBgYCO3btxfOnj0r2z4oKEgwMTFRWIzFxcXFCQCECxcuyJYdPHhQ0NDQEO7evVtqm6ysLEFHR0cICwuTLbt+/boAQIiMjFRofIrqJ/b3G5Xpb0EQhG7dugmTJ09WWlyFVKm/1al/BUEQYmNjhSZNmgjp6elF3pcgCEJYWJigo6MjFBQUyJaFhoYKRkZGVYpXlfq7OHXp/5p4PhcEQVDpkYFp06YhKioK+/fvx4EDB7B3714kJCS8s93cuXMxc+ZMxMbGolWrVggICMCrV6/kPm6bNm1gZGRU5qu8YazIyEiYmprC2dlZtszLywuampqIiooqtU10dDTy8/Ph5eUlW2ZnZwcrKytERkbKHXdNpy79XSgkJATm5uZo164d5s2bh+fPn8sdc02kTv2bm5uLgIAA/Pe//4WlpWWJ9c7OztDU1ERwcDAKCgqQmZmJbdu2oXfv3nK/r5pGXfq/pp7PVXZi6OzsbGzevBnbtm2Du7s7ACAoKAhNmjR5Z9sZM2bIkmrx4sWwt7dHUlIS7Ozs5Dr2gQMHkJ+fX+Z6AwODMtdlZGSUGLbS1tZGvXr1kJGRUWYbXV3dEjfCNGjQoMw2tY069TcADBs2DNbW1mjQoAEuX76MWbNmIT4+Hjt27JAr5ppG3fp36tSpcHNzQ79+/Updb21tjSNHjmDgwIEYP348Xr16BQ8PD/zxxx/veDc1kzr1f009n6tsMXDr1i3k5+ejc+fOsmUWFhawtrZ+Z9sOHTrI/t24cWMAwL///iv3L0+zZs0qFqwchErMxV2ZNjWVuvX32LFjZf9u164dGjVqBE9PT9y6dQstWrRQeDxiU6f+3bNnD8LDwxETE1Nm+4yMDIwdOxajR4/G4MGDkZmZiTlz5mDYsGH466+/FB6v2NSp/xXZpjqp7GUCQRAqtPxtOjo6sn8X/ucXFBTIfeyqDCtZWlqWuGs0Pz8fmZmZaNCgQZlt8vLykJWVVWT5/fv3y2xT26hTf5fmvffeAwAkJibK3aYmUaf+DQ8Px82bN2FqagptbW1oa7/5zOXv7w8fHx8AwJo1a2BiYoIlS5bA0dERHh4eCAoKwq5duxAfHy/3e6sp1Kn/a+r5XGVHBlq2bAkdHR1cvHgRTZs2BQA8ePAAqampSj92VYaVXF1d8eTJE1y4cEFWBR8/fhwFBQWyE35xTk5O0NHRwdGjRzFw4EAAQHx8PG7fvg1XV9cqvJOaQ536uzSxsbEAgIYNG8rdpiZRp/6dNWtWkZEf4M3oz8qVK+Hn5wfgzT0FWlpaRbYp/Lkif+hqCnXq/5p6PlfZYqBOnToYMWIEvvrqK9SrVw9mZmaYNWsW9PT0lD7UUpVhJXt7e/Ts2RPjxo3Dr7/+ivz8fEyaNAlDhgxBo0aNAAB3796Fp6cntmzZAhcXF5iYmGDMmDGYPn06zM3NYWxsjC+++AKurq54//33FfW2VJo69ffNmzcRGhqKXr16wczMDFeuXMHUqVPRtWtXtG/fXlFvS6WoU/9aWlqWetOglZWVbFi8d+/eWLlyJb7//nvZZYKvvvoKdnZ2aN26daXjVVXq1P819XyuspcJAGDFihXo3LkzfH194ePjgz59+sDKygr6+vpih1aukJAQODg4wMvLC71790aXLl2wfv162fr8/HwkJCQgNzdXtmzlypXo27cv/P390bVrVzRs2LBWXjssj7r0t66uLo4dOwZvb2/Y2dlh+vTp8Pf3x969e8V6C9VCXfpXHt27d0doaCh27NgBR0dH9OnTB+bm5ti3b5/sskJto079XyPP51X+cuL/KON7qcVlZmYKBgYGwo4dO5R2jNpOlb+HXBz7u+pUub/Zv4qnyv1dHPu/6hTZTypdgkZHRyMxMRGdO3fG48eP8c0338DY2Bg9e/YUOzRSAvZ37cb+VW/sf9Wm0sWAIAhYtmwZbty4AT09Pbi4uODkyZMwNDQUOzRSAvZ37cb+VW/sf9Wm0sWAs7MzLl26JHYYVE3Y37Ub+1e9sf9Vm0rfQEhERETKx2KgmIrOp001G/u79mLfEn8H5MdioIZ6+fIlHB0doaGhIXtgDdVO+/fvx3vvvQcDAwOYm5ur/lSoJJfvv/8ebm5ukEgkJZ5jX+jKlSvo0qUL9PX10bRpU05zXYtIpVJoaGiU+rpw4UK1x8NioIaaOXOm7KEXVHvt3LkTn3zyCUaNGoXLly/j5MmTGDJkiNhhkQLk5eVh4MCB+Pzzz0td//TpU3h7e6NZs2aIjo7G8uXLsXDhwiLfcaeay83NDenp6UVeY8eOhbW1dZFZEquLaMXAjh070K5dOxgYGMDMzAyenp54+vQpACAqKgpeXl4wMzODqakpvLy8cO3aNVnblJQUaGhoYNu2bXBzc4OBgQFcXV2RmpqKiIgItGvXDnXq1MHgwYPx7NkzWTt3d3dMnDgREyZMgImJCSwsLLBkyZJy47x9+zYGDhwIExMTmJubY+DAgbh3755svVQqhYuLCwwNDWFqago3NzfcunVLwf9bRR08eBBHjhzBjz/+qNTjKBL7u+JevXqFyZMnY/ny5fjss8/QunVrODg4YNCgQUo5XmWxbytn0aJFmDp1Ktq1a1fq+pCQEOTl5WHTpk1o06YNhgwZgi+//BIrVqxQWkyVxd+BitPV1ZU9rdLS0hJmZmbYs2cPRo8eLcqERqIUA+np6QgICMDo0aNx/fp1SKVS+Pv7y9ZnZ2dj1KhROHv2LE6fPo0GDRqgb9++ePnyZZH9fPvtt1i0aBEuXLiAFy9eICAgAIsXL0ZQUBAOHz6MiIgI/PTTT0XabNmyBRKJBOfPn8fSpUuxaNEihIWFlRpnfn4+fHx8ULduXZw5cwYnTpxAQUEB/Pz8UFBQgFevXqF///7o1q0brly5gsjISHz66afQ1Cz7v7Uqk2YAbya7GDduHH7//XdIJJJ3/E+rBvZ35fo7Ojoad+/ehY6ODpycnNCwYUP06tWryIlUbOzbyufyu0RGRqJr167Q1dWVLfPx8UFCQgIyMzOrtG9F4u+AYn4H9uzZg4cPH2LkyJFyt1GoKj+26H8q8iSkwm1TUlLk2veLFy8EHR0d4dSpU4IgCEJycrIAQNi0aZNsm99++00AIFy6dEm2bOLEiYKnp6fs527dugkODg5F9j1x4kTB1dVV9jMAYdeuXYIgCMLvv/8u2NnZCQUFBbL12dnZgpaWlhAVFSU8evRIACBIpVK53ocgCEJKSoqQmJhY5uvOnTtlti0oKBB69uwpfPfdd0X+H2JiYuQ+vhhPKGN/V66///jjDwGAYGVlJezYsUO4ePGiEBAQIJiZmQmPHj2S6/jK7m/2beX69m1BQUGCiYlJieU9evQQxo8fX2TZtWvXBABCXFxcqftiftfM3wFBEARfX1/B19dX7u0FoRY8gbBDhw7w9PREu3bt4OPjA29vb3z88ceoW7cugDdzVc+fPx/h4eG4f/8+CgoKkJ+fj7S0tCL7adu2rezfhVNDFl928uTJIm2KzzTl6uqKkJCQUuO8fPkyEhMTUadOnSLLX79+jZs3b8LFxQUjR46Ej48PevToAS8vLwwaNKjcmeeqMmnG6tWr8fTpU8yePbvS+xAD+7tyCmevmzt3ruyTVlBQEJo0aYKwsDB8+umnld63orBvq5fwvyl/xRhGLgt/B6ruzp07OHz4MP7880+F7K8yRLlMoKWlhaNHj+LQoUNwcHDAmjVrYGtri+TkZADAiBEjEBMTg9WrV+PcuXOIjY2FRCJBXl5ekf2UNs918WXFpwMtLYnKSqycnBw4OzsjNja2yCsxMRF9+vQB8ObkfO7cObi5uSEsLAytW7fGuXPnynzvVRlWCg8Px7lz56CnpwdtbW3Y2NgAePMwD1X4w1AW9nfl+rvwJOTg4CBbpqenhxYtWpQ4kYqFfau8ywSWlpa4f/9+kWWFPxf+sVQF/B2o+u9AUFAQzMzMZFNci0G0JxBqaGjAzc0Nbm5uWLBgAVq0aIFdu3Zh2rRpOH36NNatWyd7ZnV8fHyFZgQrT1RUVJGfz507Bzs7u1K37dixI/788080aNCgRDX5NkdHRzg6OmL27Nno0qULQkNDy5yqsipza69atQqLFy+W/Xzv3j34+Phg+/btKj1PNsD+Lkt5/e3k5AQ9PT0kJCTgww8/BPDmumdKSooon0rLwr4tXXl9Kw9XV1fMmTMHeXl5svsGjhw5AltbW9mnblXB34HSyfM7IAgCgoKCMHz48CLFT3UTpRiIiorC8ePH4e3tDQsLC0RFRSEjIwP29vYAgFatWmHr1q1wdnbG48ePMWPGjCI30VRFamoqZs6cibFjxyIyMhIbNmxAcHBwqdsGBgZi2bJlGDBgABYuXIjGjRsjOTkZYWFhWLJkCTIzM7F+/Xr4+fmhUaNGSEhIQHx8PIYOHVrm8atyEreysirys5GREQCgZcuWKv01Q/Z35RgbG+Ozzz7DggUL0LRpUzRr1gzLly8HAAwcOLDS+1Uk9m3lpaWl4fHjx0hLS8Pr169lzwtxcHCArq4uhg4dikWLFmH06NGYPXs2rl69ilWrVpW4iU5s/B2omvDwcCQnJ2PMmDFV3ldViFIMGBsb49SpU/jpp5/w9OlTNGvWDD/++KNsSGXjxo0YN24cHB0dYW1tjeXLl2PUqFEKOfbw4cPx5MkTODs7Q09PD/PmzcPgwYNL3dbQ0BAnT57E119/jf79+yMnJwdNmzaFt7c39PX1IZFIkJCQAH9/fzx69AgNGzbEhAkTVHrIXgzs78pbvnw5tLS0MGzYMLx8+RIuLi4IDw9XmU+G7NvK++abb7B582bZzx07dgQAJCcnw9raGiYmJjh8+DC++OILODk5wdzcHAsWLMD48eOVFlNl8HegajZu3Ag3NzdZ8SSaKt+C+D/VMf91VXXr1k2YPHmy2GGIqibNd15V7O/a29/s29LV1v4uDX8HFNtPfAIhERGRmmMxQEREpOZE+zaBGKRSqdghUDVif9de7Fvi74BicWSAiIhIzdWIYqBwIgtVn6rX3d1dNgXlP//8U+3Ht7GxkR0/Kyur2o+vKOxv+bC/qxf7WzHY3/Kp7v6uEcVATTJu3Dikp6eX+uCLR48eoUmTJpXu3DVr1sDa2hr6+vp47733cP78+SLrz507h507d1Y2dKqE4v396NEj9OzZE40bN4aenh6aNm2KL774QjaDm7zWrVuH9u3bw9jYGMbGxnB1dcXBgweLbMP+rn7KzO+7d+9i2LBhMDMzg0QiQceOHREdHS1bz/6ufqX1d1paGnr37g2JRAILCwt89dVXePXqVYX2a21tLftD//Zr4sSJsm2qu79ZDCiYRCKBpaUltLVL3o4xZswYtG/fvlL73b59O6ZNm4YFCxbg0qVL6NChA3x8fPDvv//KtjE3N0e9evUqHTtVXPH+1tTUhJ+fH/7++2/cuHEDmzdvxrFjx/DZZ59VaL+NGzfGkiVLcPHiRVy8eBFeXl7o169fkRkL2d/VT1n5nZmZiQ8++AA6Ojo4ePAgrl27hqVLl8LU1FS2Dfu7+hXv79evX6N3797Iy8vD2bNnsXnzZgQHB+Obb76p0H4vXLiA9PR02evo0aMAij5MrLr7W+nFwJo1a2BlZSWbYKOQp6cnvvzySwDvnu+6uODg4CJJAgD79u0r8Uzq3bt3w9HREfr6+mjVqhWWLVtW4tnW1WXdunXIysrCjBkzKtV+xYoVGDduHEaNGgUHBwf88ssvkEgk2LRpk4IjrRp17++6detiwoQJcHZ2RrNmzdC9e3dMmDABp06dqtB+/Pz80Lt3b7Ru3RqtW7fGd999ByMjo3Kfky4Gde/vQlXN76VLl6JJkyYICgqCi4sLmjdvDm9vb7Rs2VLBkVaNuvf3kSNHEBcXh61bt8LR0RG+vr747rvvsGbNmhJzLZSnfv36sLS0lL327duHli1bolu3bkqMvnxKLwYGDRqE9PT0IifD9PR0SKVSBAYGApB/vuuKOH36NEaOHInp06cjLi4Oq1atwqpVq7B69eoy24SEhJQ76YSRkVGFT+oAEBcXh2+//RZbtmwpd27ssuTl5SE6OhpeXl6yZZqamvDy8kJkZGSF96dM7O+i7t27h7/++qtKSf769Wts27YNz549U7k5KNjfVc9vAPj777/h4uKCIUOGwMLCAh07dsRvv/1WqX0pk7r3d2RkJNq1a1dkoigfHx88ffq03IKnPHl5edi6dStGjx4t6myUSv9qYf369dGjRw+Ehoaia9euAIBt27bB2tpaNv3k23/kAGDTpk2oU6cOLly4IJugpaIWLlyIWbNm4ZNPPgEAtGjRAvPmzcOqVaswefLkUtv4+fmVmBKzuMaNG1cojpcvXyIgIADLly+HlZUVbt26VaH2APDw4UO8fv26xExlDRo0QHx8fIX3p0zq3t+FAgIC8Pfff+P58+fo27cvNm7cWOF9XL16Fa6urnjx4gWMjIywe/fuIjMYqgJ1729F5Dfw5hHEa9euxbRp0/D111/j/Pnz+PLLL6Gnp4fhw4dXap/KoO79nZGRUep5uHBdZezevRtZWVkYOXJkpdorSrU8Z2Do0KGYMmUKVq9eDR0dHYSGhsqqSED++a4r4vLlyzhz5kyRWf5ev35d7rBSnTp1yp3NqjJmz54Ne3t7DBs2TKH7Bd7MdqVK85oXUuf+LrRy5UosWLAACQkJmDNnDqZNm4Y1a9ZUaB+2traIjY1FVlYWdu7cieHDh+PEiRMqVxCoc38rKr8LCgrg7OyMH374AcCbeQquXbuGdevWqVQxAKh3f5ensufijRs3wtfXV/TJ5qrlBsL+/fvj+fPnOHz4MBITE3Hx4sUiM0HJO9+1LGhNzRLXrIpPI5mTk4NFixYVmbf66tWr5Q7lKGNYKTw8HGFhYdDW1oa2tjY8PT0BvLk5pDDx38Xc3BxaWlqlzm2uSvOaF1Ln/i5kaWkJOzs79OvXD7/++ivWrl2L9PT0Cu1DV1cXNjY2cHZ2xpIlS9ChQwf8/PPPlYpHmdS5vxWR3wDQsGHDEkWevb19lf6AKos697elpWWJ83DhiEBlzsWpqak4duwYxo4dW+G2ilYtIwNGRkbw8/NDaGgobG1t0alTpyJf1ajofNf169dHdnY2nj17BkNDQwAo8Z3Vjh07IjExETY2NnLHqYxhpZ07d+L58+eyny9cuIDRo0fj1KlTcsemq6sLJycnHD16FP379wfw5pPE8ePHMWnSpArFUx3Uub9LU3iiq8o108L9VHUfyqDO/a2I/AaADz74AAkJCUWW3bhxQyFT5CqaOve3q6srvv/++yIfxI4cOQJjY+NKjdgFBQXBwsICvXv3rnBbRau2xxEHBgZiyJAhsLS0xOeff15kXUXnu37vvfcgkUgwZ84cfPnllzh//nyJu+rnz58PPz8/WFlZwd/fHwAQExODlJQUzJ07t9T9KmNYqfjdwA8fPgTwpuovfgdteaZNm4bhw4ejc+fOeO+997By5Urk5uYqbCpQRVPX/j58+DDu3buHzp07w8jICHFxcZg5cyY++OADWFtby72fefPmwdvbG1ZWVsjOzsa2bdsglUpx6NAhhcarKOra34rK76lTp8LNzQ0//PADBg0ahPPnz2P9+vVYv369IsNVGHXtb29vbzg4OOCTTz7BsmXLkJGRgfnz52PixInQ09Or0L4KCgoQFBSEESNGlPpV1WpX5XkP/+ddUynm5eUJZmZmgqampnDnzp0i6y5duiQ4OTkJenp6gq2trbBnzx7BzMxMCAoKEgRBEJKTkwUAQkxMjKzNrl27BBsbG0FfX1/o1auXsGHDBqH42zlw4IDw/vvvC/r6+oKJiYng6uoqbN26VVFvuQR5ptSMiIgQAAiZmZmyZYXvLyIioty2q1evFqysrARdXV3BxcVFOHfunFz7f1t1TXGqrv0tlUoFV1dXwcTERNDX1xdatWolfP311xXu7/HjxwvNmjUTdHV1hfr16wuenp7CkSNHSmzH/q49+b13716hbdu2gp6enmBnZyesX79erv2/jf2tOGX1d0pKiuDr6ysYGBgI5ubmwvTp04X8/HzZenn7+/DhwwIAISEhocxtqqu/BUEQqq0YUAeVnV87IiJCMDU1FR4/flzlGFTlZKEO2N/qhf2tXtSpvwVBEPgEQgVbu3YtjIyMcP36dbnbHDp0CHPmzEHdunWrdOwOHTrA19e3SvugimF/qxf2t3pRp/5WgQsVtUdISIjsZiIrKyu52/3nP/9RyPH37t0ru2PX2NhYIfuksrG/1Qv7W72oW3+zGFAgRdx5XhUV+YWlqmN/qxf2t3pRt/7mZQIiIiI1x2KAiIhIzbEYICIiUnMKv2egInddUvVTdP+wv1Ub+1u9sL/Vi0L7p8pfTvyf1NRUQSKRCAD4UvGXRCIRUlNT2d9q8mJ/q9eL/a1eL0X0tyAIgoYgFJshogrS0tJkj+Mk1WVubq6QO1XZ3zUD+1u9sL/Vi6L6W6HFABEREdU8vIGQiIhIzbEYICIiUnMsBoiIiNQciwEiIiI1x2KAiIhIzbEYICIiUnMsBoiIiNQciwEiIiI1x2KAiIhIzbEYICIiUnMsBoiIiNQciwEiIiI1x2KAiIhIzbEYICIiUnMsBoiIiNQciwEiIiI1x2KAiIhIzbEYICIiUnMsBoiIiNQciwEiIiI1x2KAiIhIzbEYICIiUnMsBoiIiNQciwEiIiI1x2KAiIhIzbEYICIiUnMsBoiIiNQciwEiIiI1x2KAiIhIzbEYICIiUnMsBoiIiNQciwEiIiI1x2KAiIhIzbEYICIiUnMsBoiIiNQciwEiIiI1x2KAiIhIzbEYICIiUnMsBoiIiNQciwEiIiI19/8Bc++pCOKxBj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gMAAAGFCAYAAABg2vAPAAAAOXRFWHRTb2Z0d2FyZQBNYXRwbG90bGliIHZlcnNpb24zLjcuMiwgaHR0cHM6Ly9tYXRwbG90bGliLm9yZy8pXeV/AAAACXBIWXMAAA9hAAAPYQGoP6dpAABkx0lEQVR4nO3deVyN6f8/8Fd7nVJRki0hWmxRmqkZlFKyhGksydiZGcZYx1gHM2Z8MD9m+GDGoBg1TAxjX+tYE1IYKUWLpYylKKHo/v3h0/lqdapzuk+d1/PxOI+H7vu+7vt9XL3v3ue673NfGoIgCCAiIiK1pSl2AERERCQuFgNERERqjsUAERGRmmMxQEREpOZYDBAREak5FgNERERqjsUAERGRmmMxQEREpOZYDBAREak5FgNERERqjsUAERGRmmMxQEREpOZYDBAREak5FgNERERqjsUAERGRmmMxQEREpOZYDBAREak5FgNERERqjsUAERGRmmMxQEREpOZYDBAREak5FgNERERqjsUAERGRmmMxQEREpOZYDBAREak5FgNERERqjsUAERGRmmMxQEREpOZYDBAREak5FgNERERqjsUAERGRmmMxQEREpOa0xQ6ASJWkpaXh4cOHYodB1cTc3BxWVlZih0EkOhYDRP+TlpYGe3t75Obmih0KVROJRILr16+zICC1x2KA6H8ePnyI3NxcbN26Ffb29mKHQ0p2/fp1DBs2DA8fPmQxQGqPxQBRMfb29ujUqZPYYRARVRveQEhERKTmWAwQERGpORYDREREao7FAJEKcHd3h4aGBjQ0NPDPP//I3W7r1q2ydlOmTFFegERUq7EYIFIR48aNQ3p6Ouzs7AAAly9fRkBAAJo2bQqJRAIHBwesXr26SJuPP/4Y6enpcHV1FSPkMr148QITJ06EmZkZjIyM4O/vj/v375fbZuTIkbLCpvDVs2fPaoqYSL3x2wREKkIikcDS0lL2c3R0NOrXr4+tW7eiadOmOHv2LMaPHw8tLS1MmDABAKCvrw9LS0vo6upW6djZ2dkoKCiAiYlJlfZTaOrUqdi/fz/CwsJgYmKCL774Ah999BHOnDlTbruePXsiKChI9rOenp5C4iGi8nFkgEjJ7t+/DwsLCyxfvly2TCqVQldXF5GRkWW2Gz16NFatWoVu3bqhRYsWGDZsGEaNGoWdO3cqJK6CggIcP34cn3zyCSwtLREbG6uQ/T558gQbN27EihUr0L17dzg5OSEoKAhnz57FuXPnym2rp6cHS0tL2atu3boKiYmIysdigEjJGjRogA0bNmDevHmIjY1FVlYWhg8fjq+//rrCw/tPnjyp8h/IpKQkzJ8/H82bN8eAAQOgo6ODAwcOoGvXrrJtfH19YWRkVOarTZs2Ze4/Ojoa+fn58PLyki2zs7ODlZVVucUP8KZIsrCwgJ2dHb744gtkZmZW6b0SkXx4mYCoGvj5+WHkyJEIDAxEmzZt0KBBA3zzzTcV2kdkZCT+/PNPHDx4sMLHz8nJwfbt2xEcHIzIyEh4enrihx9+wIABAyCRSEpsv2HDBjx//rzM/eno6JS5LiMjA7q6ujA1NS2yvEGDBsjIyCizna+vLwYNGgQrKyskJSVhzpw5uHjxIs6cOQMtLa13v0kiqjQWA0TVZOXKlWjTpg327NmDy5cvl/sHtbi4uDj069cPCxcuhKenZ4WPvWPHDowdOxZt27bFlStX4ODgUO72jRs3rvAx3kUQBGhoaJS5fvDgwbJ/t23bFu3bt0fLli1x4sQJdO/eXeHxENH/4WUComqSlJSE9PR0vH79GmlpaXK3i4uLg4eHB8aPH485c+ZU6tgDBgzAqlWroKurCycnJwwaNAj79u3Dq1evSt2+KpcJLC0tkZeXh6ysrCLL79+/jwYNGsgdc4sWLWBubo7ExES52xBR5XBkgKgavHz5EoGBgRgxYgQsLS0xatQoXL169Z3X/69du4bu3btjxIgRWLx4caWPb2JigkmTJmHSpEm4evUqgoKCMGbMGABAQEAAhg8fXmQ+hqpcJnBycoKOjg6OHj2KgQMHAgDi4+Nx+/btCt0jcefOHTx69AgNGzaUuw0RVQ6LAaJqMGvWLLx48QIrVqyAnp4eDh06hM8//xzbtm0rs821a9fg4eEBb29vTJs2TXa9XUtLC/Xr1690LO3atcOKFSuwbNky7N+/H8HBwXj//fdx/PhxdOnSBUDVLhOYmJhgzJgxmD59OszNzWFsbIwvvvgCrq6ueP/992Xb2dnZYcmSJRgwYABycnKwaNEi+Pv7w9LSEjdv3sTMmTNhY2MDHx+fSsdCRPJhMUCkZMePH8eaNWtw8uRJGBoaAnjz5MCOHTsiNDQUQ4cOLbVdWFgYHjx4gJCQEISEhMiWN2vWDCkpKVWOS1tbG/369UO/fv3w4MEDaGoq7qrhypUroampCX9/f7x8+RI+Pj5Yu3ZtkW0SEhLw5MkTAG8KnCtXrmDz5s3IyspCo0aN4O3tje+++47PGiCqBiwGiJTM09MTeXl5RZa1atUKOTk55bZbuHAhFi5cqMTI/k9VRhpKo6+vjzVr1mDNmjVlbiMIguzfBgYGOHz4sEJjICL58QZCIhWxdu1aGBkZ4fr163K32b59O4yMjHDq1CklRkZEtR1HBohUQEhIiOyGPSsrK7nb9e7dW/bkwOLf6ycikheLASIVUNkb9oyMjGBjY6PgaIhI3fAyARERkZpjMUCkAjQ0NLB79265tw8ODuZlASJSGBYDRCogPT0dvr6+cm8/ePBg3LhxQ4kRAY8fP0ZgYCCMjY1hamqKMWPGvPMbEIUEQYCvr2+pRc7Bgwfh4uICIyMjWFhYICAgAPfu3ZOtP336ND744AOYmZnBwMAAdnZ2WLlypSLfGhEVw2KASAVYWlpW6Pv0BgYGsLCwUGJEQGBgIK5du4ajR49i3759OHnyJMaPHy9X259++qnUeQhu3ryJ/v37w9vbG1euXMH+/fuRkpKCwMBA2TaGhoaYOHEiTpw4gevXr2P+/PmYP38+1q9fr7D3RkTFCEQkCIIgREdHCwCE6Ohohe736dOnQkBAgCCRSITGjRsL69atE5ycnIQFCxbItgEg7Nq1SxAEQUhOThYACDt27BC6du0qGBgYCO3btxfOnj0r2z4oKEgwMTFRaJxvi4uLEwAIFy5ckC07ePCgoKGhIdy9e7fctrGxsUKTJk2E9PT0Iu9LEAQhLCxM0NHREQoKCmTLQkNDBSMjo3L3OWDAAGHYsGGVezNlUFZ/E9VEHBkgUrJp06YhKioK+/fvx4EDB7B3714kJCS8s93cuXMxc+ZMxMbGolWrVggICChzYqHStGnTptzJhsq7LBEZGQlTU1M4OzvLlnl5eUFTUxNRUVFltsvNzUVAQAD++9//wtLSssR6Z2dnaGpqIjg4GAUFBcjMzMS2bdvQu3fvMvcZExODs2fPolu3bnK+cyKqKH61kEiJsrOzsXnzZmzbtg3u7u4AgKCgIDRp0uSdbWfMmCH7I7l48WLY29sjKSkJdnZ2ch37wIEDyM/PL3O9gYFBmesyMjJKXIbQ1tZGvXr1ZHMklGbq1Klwc3NDv379Sl1vbW2NI0eOYODAgRg/fjxevXoFDw8P/PHHHyW2bdKkCR48eIBXr15h0aJFGDt2bJnHJaKqYTFApES3bt1Cfn4+OnfuLFtmYWEBa2vrd7bt0KGD7N+FzyH4999/5S4GmjVrVrFg5SAIQqn3AgDAnj17EB4ejpiYmDLbZ2RkYOzYsRg9ejQGDx6MzMxMzJkzB8OGDcNff/1VZNtTp04hJycH586dw6xZs9CyZUsEBAQo9P0Q0RssBoiUSHjr+fvyLH/b29MEF/4BLigokPvYbdq0QWpqapnru3TpgoMHD5a6ztLSEvfv3y+yLD8/H5mZmWjQoEGpbcLDw3Hz5s0SX3n09/eHl5cXDh8+jDVr1sDExARLliyRrQ8KCoK9vT3i4+OLFDrNmzcH8GaWxfv372PhwoUsBoiUhMUAkRK1bNkSOjo6uHjxIpo2bQoAePDgQbl/pBWlKpcJXF1d8eTJE1y4cEE2qnH8+HEUFBTgvffeK7XNrFmzSgzlt2vXDitXroSfnx+AN/cUaGlpFdmm8OfyCh1BEPDy5csy1xNR1bAYIFKiOnXqYMSIEfjqq69Qr149mJmZYdasWdDT0ytzuF1RqnKZwN7eHj179sS4cePw66+/Ij8/H5MmTcKQIUPQqFEjAMDdu3fh6emJLVu2wMXFBZaWlqXeNGhlZSW7LNK7d2+sXLkS33//vewywVdffQU7Ozu0bt0aALBu3To0adJENkpw+vRp/Pjjj5g0aVKl3w8RlY/fJiBSshUrVqBz587w9fWFj48P+vTpAysrK+jr64sdWrlCQkLg4OAALy8v9O7dG126dCnyXf/8/HwkJCQgNzdX7n12794doaGh2LFjBxwdHdGnTx+Ym5tj37590NZ+89lEEATMnj0bjo6OcHZ2xurVq/Gf//wH3377rcLfIxG9oSHIc/GSSA1cunQJTk5OiI6ORqdOnZR2nKysLDRq1Ai///47/P39lXYcKl919TdRTcDLBERKFh0djcTERHTu3BmPHz/GN998A2NjY/Ts2VPs0IiIALAYIFI6QRCwbNky3LhxA3p6enBxccHJkydhaGgodmhERABYDBApnbOzMy5duiR2GEREZeINhERERGqOxQAREZGaYzFAVMtpaGhg9+7dYodBRCqMxQARiSYlJQVjxoxB8+bNYWBggJYtW2LRokVFnpy4cOFCaGholHjxBkwixeENhEQkmvj4eBQUFODXX3+FjY0N/vnnH4wbNw7Pnj3DsmXLALyZvfGzzz4r0s7T07PI5E9EVDUcGSBSkB07dqBdu3YwMDCAmZkZPD098fTpUwBAVFQUvLy8YGZmBlNTU3h5eeHatWuytikpKdDQ0MC2bdvg5uYGAwMDuLq6IjU1FREREWjXrh3q1KmDwYMH49mzZ7J27u7umDhxIiZMmAATExNYWFgUmQSoNLdv38bAgQNhYmICc3NzDBw4EPfu3ZOtl0qlcHFxgaGhIUxNTeHm5oZbt24p+H/rjZ49eyIoKAje3t5o0aIF/Pz8MGPGDOzcuVO2jZGRkexRx4UTKMXFxWHMmDFKiYlIHbEYIFKA9PR0BAQEYPTo0bh+/TqkUmmRpwtmZ2dj1KhROHv2LE6fPo0GDRqgb9++JSbf+fbbb7Fo0SJcuHABL168QEBAABYvXoygoCAcPnwYERER+Omnn4q02bJlCyQSCc6fP4+lS5di0aJFCAsLKzXO/Px8+Pj4oG7dujhz5gxOnDiBgoIC+Pn5oaCgAK9evUL//v3RrVs3XLlyBZGRkfj000+hqVn2qaJNmzYwMjIq8+Xr61uh/8snT56gbt26Za7fsGEDWrdujS5dulRov0RUDoGIBEEQhOjoaAGAEB0dXem2KSkpcm3/4sULQUdHRzh16pQgCIKQnJwsABA2bdok2+a3334TAAiXLl2SLZs4caLg6ekp+7lbt26Cg4NDkX1PnDhRcHV1lf0MQNi1a5cgCILw+++/C3Z2dkJBQYFsfXZ2tqClpSVERUUJjx49EgAIUqlU7veekpIiJCYmlvm6c+eO3PtKSkoSjI2NhY0bN5a6/sWLF0LdunWFpUuXyr3PslSlv4lqG94zQKQAHTp0gKenJ9q1awcfHx94e3vj448/ln3C/ffffzF//nyEh4fj/v37KCgoQH5+PtLS0orsp23btrJ/N2jQoNRlJ0+eLNKm+JTCrq6uCAkJKTXOy5cvIzExEXXq1Cmy/PXr17h58yZcXFwwcuRI+Pj4oEePHvDy8sKgQYPQsGHDMt97VWZHfNu9e/fQs2dPDB48GKNHjy51m7/++gvZ2dkYPny4Qo5JRG/wMgGRAmhpaeHo0aM4dOgQHBwcsGbNGtja2iI5ORkAMGLECMTExGD16tU4d+4cYmNjIZFIkJeXV2Q/Ojo6sn8XTnFcfFlBQUGRNqVNhVzW9Mg5OTlwdnZGbGxskVdiYiL69OkDAAgKCsK5c+fg5uaGsLAwtG7dGufOnSvzvSviMsG9e/fg4eEBV1dX/PLLL2Vut2HDBvTp06fUqZKJqPI4MkCkIBoaGnBzc4ObmxsWLFiAFi1aYNeuXZg2bRpOnz6NdevWySYnio+Pr9DUv+WJiooq8vO5c+dgZ2dX6rYdO3bEn3/+iQYNGpQYHXibo6MjHB0dMXv2bHTp0gWhoaF4//33S932wIEDRb4KWJyBgUG58d+9exceHh5wcnJCUFBQmfcnJCcnIyIiAnv27Cl3f0RUcSwGiBQgKioKx48fh7e3NywsLBAVFYWMjAzY29sDAFq1aoWtW7fC2dkZjx8/xowZM6Crq6uQY6empmLmzJkYO3YsIiMjsWHDBgQHB5e6bWBgIJYtW4YBAwZg4cKFaNy4MZKTkxEWFoYlS5YgMzMT69evh5+fHxo1aoSEhATEx8dj6NChZR6/KpcJ7t27B3d3d1hZWeHHH3/EgwcPZOuKf/rftGkTGjZsWOEbEono3VgMECmAsbExTp06hZ9++glPnz5Fs2bN8OOPP8r+cG3cuBHjxo2Do6MjrK2tsXz5cowaNUohxx4+fDiePHkCZ2dn6OnpYd68eRg8eHCp2xoaGuLkyZP4+uuv0b9/f+Tk5KBp06bw9vaGvr4+JBIJEhIS4O/vj0ePHqFhw4aYMGECPv30U4XEWtyRI0eQlJSEpKQkNGnSpMg6QRBk/y4oKEBwcDBGjhwJLS0tpcRCpM40hLczjkiNXbp0CU5OToiOjkanTp3EDkcu7u7ucHR0LPF1Q3q3mtjfRMrCGwiJiIjUHIsBIiIiNcd7BohqMKlUKnYIRFQLcGSAiIhIzbEYIKomhZMRxcbGih1Kudzd3WXTBP/zzz9ih1MpW7dulb2HKVOmiB0OkcpjMUBEJYwbNw7p6elFHl40efJkODk5QU9PD46OjiXapKenY+jQobC1tYWmpmal/wivX78e7u7uMDY2hoaGBrKyskrdLjg4GO3bt4e+vj4aNmyISZMmydZ9/PHHSE9Ph6ura6ViIFI3LAaIqASJRAJLS0toa//fbUWCIGD06NFlPsPg5cuXqF+/PubOnYsOHTpU+ti5ubno2bMn5syZU+Y2K1aswNy5czFr1ixcu3YNhw8fRo8ePWTr9fX1YWlpqbAHOxHVdiwGiOSwZs0aWFlZofhjOTw9PfHll18CePMUQi8vL5iZmcHU1BReXl64du1amfsMDg6GqalpkWX79u0rMa/A7t274ejoCH19fbRq1QrLli0rMT9BdVi1ahUmTpyIFi1alLre2toaP//8M4YPHw4TE5NKH2fKlCmYNWtWmY8/fvz4MebNm4ctW7Zg6NChaNmyJdq3bw8/P79KH5NI3bEYIJLDoEGDkJ6ejlOnTsmWpaenQyqVIjAwEACQnZ2NUaNG4ezZszh9+jQaNGiAvn374uXLl5U+7unTpzFy5EhMnz4dcXFxWLVqFVatWoXVq1eX2SYkJKTciYOMjIyKvI+a5ujRoygoKEBGRgYcHBzQpEkTDBo0CLdv3xY7NKIai18tJJJD/fr10aNHD4SGhqJr164AgG3btsHa2lo2hbCXl1eRNps2bUKdOnVw4cIFfPjhh5U67sKFCzFr1ix88sknAIAWLVpg3rx5WLVqFSZPnlxqGz8/vxLTGhfXuHHjSsWjCpKTk1FQUIDvvvsOP//8M0xMTDBv3jz06NEDV69eLTLLIxHJh8UAkZyGDh2KKVOmYPXq1dDR0UFoaKhsVAAA/v33X8yfPx/h4eG4f/8+CgoKkJ+fj7S0tEof8/Llyzhz5gwWL14sW/b69etyLxPUqVOn3BkJa7rC/9dVq1bB29sbAPDHH3/A0tIS4eHh8PHxETlCopqHxQCRnPr3749PP/0Uhw8fhq2tLS5evIjff/9dtn7EiBF49OgRVq9eDSsrK+jq6qJDhw7Iy8srdX+ampol7kEoPhVwTk4OFi1ahI8++kjuOENCQt45sdDBgwfRpUsXufepSho2bAgAcHBwkC2rX78+zM3Nq1R4EakzFgNEcjIyMoKfnx9CQ0Nha2uLTp06Ffnq3enTp7Fu3Tr07NkTABAfH4/c3Nwy91e/fn1kZ2fj2bNnMDQ0BIASzyDo2LEjEhMTYWNjI3ectf0ywQcffAAASEhIkM10+PjxYzx8+LBK0ykTqTMWA0QVEBgYiCFDhsDS0hKff/55kXWtWrXC1q1b4ezsjMePH2PGjBnlfrXtvffeg0QiwZw5c/Dll1/i/Pnz2LRpU5Ft5s+fDz8/P1hZWcHf3x8AEBMTg5SUFMydO7fU/SrrMkFSUhJycnKQkZGB58+fywqXt585ULgsJycHDx48QGxsLIyMjCpUzGRkZCAjIwNJSUkAgKtXr6JOnTqwsbGBkZERWrdujX79+mHy5MlYv349jI2NMXv2bNjZ2cHDw0NRb5dIvQhEJAiCIERHRwsAhOjo6DK3ycvLE8zMzARNTU3hzp07RdZdunRJcHJyEvT09ARbW1thz549gpmZmRAUFCQIgiAkJycLAISYmBhZm127dgk2NjaCvr6+0KtXL2HDhg1C8bQ8cOCA8P777wv6+vqCiYmJ4OrqKmzdulVh77u4bt26CZMnTy51OYASr7eVtr5bt26y9UFBQSXaFLdgwYJS9xMRESHb5smTJ8KoUaMEExMToV69esKAAQOEtLQ0ud+LIMjX30TqQkMQil20JFJTnN/+DXd3dzg6OuKnn35S+L4XLlwIqVRabRMslfde2N9E/4fPGSCiEtauXQsjIyNcv35dofs9fPgwli1bptB9lmb79u01/nkKRNWJ9wwQUREhISF4/vw5AMDKykqh+46MjFTo/srSu3dv2f0LxZ/ySEQlsRggoiJq8jcNClX0pkUidcfLBERERGqOxQAREZGaYzFARESk5njPAFExir6DnlQT+5no/7AYIPofc3NzSCQSDBs2TOxQqJpIJBKYm5uLHQaR6PjQIaK3pKWl4eHDhwrd58uXLzFjxgxcvHgRK1asgKurq0L3X1tFRkZi2rRp6Ny5M5YvXw49PT2FH8Pc3FzhX58kqolYDBAp0YsXL9C/f3+cOHECe/fuhZeXl9gh1SjHjh1D37594eHhgb/++gv6+vpih0RUK7EYIFKS58+fo3///jh16hT27t0LT09PsUOqkY4fP46+ffuia9eu2L17NwsCIiVgMUCkBM+fP0e/fv1w+vRp7Nu3D927dxc7pBotPDwcffr0QZcuXbB7924YGBiIHRJRrcJigEjBcnNz0a9fP5w9exb79++Hu7u72CHVChEREejduzc+/PBD/P333ywIiBSIxQCRAuXm5qJv3744d+4cDhw4gG7duokdUq0ilUrRu3dvuLm54e+//4ZEIhE7JKJagcUAkYI8e/YMffv2xfnz53HgwAF07dpV7JBqpZMnT6JXr1547733sHfvXhYERArAYoBIAZ49e4Y+ffrgwoULOHjwILp06SJ2SLXaqVOn4OvrCxcXF+zduxeGhoZih0RUo7EYIKqinJwc9O7dG5cuXcLBgwfx4Ycfih2SWjh9+jR8fX3h7OyMffv2sSAgqgIWA0RVkJOTg169eiEmJgaHDh3CBx98IHZIauXMmTPo2bMnnJycsH//fhYERJXEiYqIKik7Oxu+vr6IjY3F4cOHWQiI4IMPPsDhw4dx6dIl9OrVCzk5OWKHRFQjcWSAqBIKC4ErV67g8OHDfMSwyCIjI+Hj44MOHTrgwIEDqFOnjtghEdUoHBkgqqCnT5+iZ8+euHr1Ko4cOcJCQAW4urriyJEjuHLlCnx9fZGdnS12SEQ1CkcGiCqgsBCIi4vDkSNH4OLiInZI9JaoqCh4e3ujbdu2OHjwIIyNjcUOiahGYDFAJKcnT56gZ8+euH79Oo4ePYrOnTuLHRKV4vz58/D29oaDgwMOHTrEgoBIDiwGiOTw5MkT+Pj4ICEhAUePHoWzs7PYIVE5Lly4gB49esDe3h6HDh2CiYmJ2CERqTTeM0D0DllZWfD29saNGzdw7NgxFgI1QOfOnXHs2DHEx8fDx8cHT548ETskIpXGkQGicmRmZsLb2xs3b97EsWPH0KlTJ7FDogq4dOkSvLy80KpVKxw+fBimpqZih0SkklgMEJUhMzMTPXr0QHJyMo4dO4aOHTuKHRJVQmFB0LJlSxw5cgR169YVOyQilcNigKgUjx8/Ro8ePZCSkoLjx4/D0dFR7JCoCmJiYuDl5YXmzZvj6NGjLAiIimExQFTM48eP4eXlhbS0NBw/fhwdOnQQOyRSgMuXL8PT0xPNmjXD0aNHUa9ePbFDIlIZvIGQ6C2PHj2Cp6cnbt++jfDwcBYCtUiHDh1w/PhxpKamwsvLC48fPxY7JCKVwWKA6H8ePnwIT09P3LlzB+Hh4Wjfvr3YIZGCdejQAeHh4bh9+zY8PT3x6NEjsUMiUgm8TECE/ysE0tPTER4ejrZt24odEinR1atX0b17dzRu3BjHjh2Dubm52CERiYojA6T2Hjx4gO7duyMjIwMREREsBNRAu3btEBERgXv37sHT0xMPHz4UOyQiUbEYILX277//onv37rh//z4iIiLQpk0bsUOiatK2bVtEREQgIyMD3bt3x4MHD8QOiUg0LAZIbRUWAg8ePEBERAQcHBzEDomqWZs2bRARESH7Xfj333/FDolIFLxngNTS/fv30b17dzx+/BgRERGws7MTOyQS0fXr1+Hh4QFzc3OEh4fDwsJC7JCIqhVHBkjtZGRkwMPDg4UAydjb20MqleLRo0fw8PDA/fv3xQ6JqFqxGCC1kp6eDg8PD2RlZUEqlbIQIBk7OztIpVJkZmbCw8MDGRkZYodEVG1YDJDaKCwEnj59CqlUCltbW7FDIhVja2sLqVSKJ0+ewMPDA+np6WKHRFQtWAyQWrh37x7c3d2Rk5MDqVSK1q1bix0SqajWrVtDKpUiOzubBQGpDRYDVOvdvXsX7u7uyM3NhVQqRatWrcQOiVRcq1atIJVKkZOTA3d3d9y7d0/skIiUisUA1Wp3796Fh4cHXrx4AalUChsbG7FDohrCxsYGUqkUubm5cHd3x927d8UOiUhpWAxQrXXnzh24u7vLCoGWLVuKHRLVMIUFwYsXL+Du7o47d+6IHRKRUrAYoFrp9u3bcHd3R15eHqRSKVq0aCF2SFRDtWzZElKpFHl5eSwIqNZiMUC1TlpaGtzd3fHq1SsWAqQQLVq0gFQqxatXr+Du7o7bt2+LHRKRQrEYoFolNTUV7u7uKCgogFQqRfPmzcUOiWqJ5s2bFykI0tLSxA6JSGFYDFCN9fLlS0ybNk02wUxKSgrc3d0hCAKkUimsra3FDZBqHWtra0ilUhQUFMDd3R2pqakA3sxzMW3aNLx8+VLkCIkqh3MTUI21Z88e9OvXDwkJCdDV1YW7uzs0NTUhlUphZWUldnhUi6WmpsLDwwOCICAiIgIvX76EnZ0d9uzZg759+4odHlGFcWSAaqzt27ejXbt20NHRgbu7O7S0tHDixAkWAqR0zZo1g1QqhaamJtzd3aGnp4e2bdti+/btYodGVCkcGaAa6fnz57CwsMC4ceOwc+dO6OjoICIiAk2bNhU7NFIjhd9aefXqFfz9/fHbb7/h33//hYGBgdihEVUIRwaoRjp48CBycnLwxx9/QEdHB+vWrcNvv/0GPz8/5Obmih0e1XK5ubnw8/PDb7/9hl9++QXa2tr4448/kJOTg0OHDokdHlGFsRigGmnTpk3Q1NTEy5cvUVBQAG9vb6xevRqNGjWCtra22OFRLaetrY1GjRph9erV8Pb2BvDmhlZNTU1s2rRJ5OiIKo6XCajGKSgogLa2NgRBgKmpKT766CMMHDgQ3bt3h66urtjhkRrJy8vD8ePHsWPHDvz111/IysqChoYGXr16BU1NftaimoPFANU4giDgs88+g4eHB/z9/aGjoyN2SETIz8/Hjh07IJVK8csvv0BDQ0PskIjkxmKAiIhIzfHiqgKkpaXh4cOHYodB72Bubs6vHVK5mMu1C3NefiwGqigtLQ329va8g70GkEgkuH79Ok8OVCrmcu3DnJcfi4EqevjwIXJzc7F161bY29uLHQ6V4fr16xg2bBgePnzIEwOVirlcuzDnK4bFgILY29ujU6dOYodBRFXEXCZ1xO++EBERqTkWA0RERGqOxQAREZGaYzFARESk5lgMqCh3d3doaGhAQ0MD//zzj9zttm7dKms3ZcoU5QVIRJXG/CZVw2JAhY0bNw7p6emws7OTLUtLS0Pv3r0hkUhgYWGBr776Cq9evZKt//jjj5Geng5XV1cxQi7TixcvMHHiRJiZmcHIyAj+/v64f/9+uW1GjhwpO/EVvnr27FlNERMpV2n5PXnyZDg5OUFPTw+Ojo4l2jC/SVlYDKgwiUQCS0tL2Sx8r1+/Ru/evZGXl4ezZ89i8+bNCA4OxjfffCNro6+vD0tLyypP2JOdnY0nT55UaR9vmzp1Kvbu3YuwsDCcOHEC9+7dw0cfffTOdj179kR6errs9ccffygsJiIxFc9v4M28G6NHj8bgwYNLbcP8JmVhMSCC+/fvw8LCAsuXL5ctk0ql0NXVRWRkZJntjhw5gri4OGzduhWOjo7w9fXFd999hzVr1iAvL6/KcRUUFOD48eP45JNPYGlpidjY2CrvEwCePHmCjRs3YsWKFejevTucnJwQFBSEs2fP4ty5c+W21dPTg6WlpexVt25dhcREpCyVzW8AWLVqFSZOnIgWLVooPC7mN5WHxYAIGjRogA0bNmDevHmIjY1FVlYWhg8fjq+//rrc4b/IyEi0a9cODRo0kC3z8fHB06dPce3atUrHk5SUhPnz56N58+YYMGAAdHR0cODAAXTt2lW2ja+vL4yMjMp8tWnTpsz9R0dHIz8/H15eXrJldnZ2sLKyeufJUSqVwsLCAnZ2dvjiiy+QmZlZ6fdJVB0qm9/KwvwmefAJhCLx8/PDyJEjERgYiDZt2qBBgwZFhvtLk5GRUaQQACD7OSMjo0LHz8nJwfbt2xEcHIzIyEh4enrihx9+wIABAyCRSEpsv2HDBjx//rzM/ZU3jXBGRgZ0dXVhampaIvby4vb19cWgQYNgZWWFpKQkzJkzBxcvXsSZM2egpaX17jdJJJLK5LciMb+polgMiGjlypVo06YN9uzZg8uXL5ebcO9S0bnTd+zYgbFjx6Jt27a4cuUKHBwcyt2+cePGlY6tLIIglBv329dN27Zti/bt26Nly5Y4ceIEunfvrvB4iBRJkfldUcxvqiheJhBRUlIS0tPT8fr1a6Slpb1ze0tLyxJ36BZW3sVHDN5lwIABWLVqFXR1deHk5IRBgwZh3759Rb6Z8LaqDCNaWloiLy8PWVlZRZbfv3+/QnG3aNEC5ubmSExMlLsNkVgqmt+KxPymiuLIgEhevnyJwMBAjBgxApaWlhg1ahSuXr1a7g00rq6u+P7774sk2ZEjR2BsbPzOyr84ExMTTJo0CZMmTcLVq1cRFBSEMWPGAAACAgIwfPjwIpO1VGUY0cnJCTo6Ojh69CgGDhwIAIiPj8ft27crdA31zp07ePToERo2bCh3GyIxVCa/FYn5TRUmUJVER0cLAITo6OgKtZsyZYpgY2Mj5OTkCPn5+YKLi4swePBg2fpu3boJkydPLtLm1atXQtu2bYUePXoIMTExwsGDBwVzc3Nh9uzZJfZfWvt3yc/PF3bv3i30799f0NHREU6ePFmh9uX57LPPhKZNmwrh4eHCxYsXhffff19wdXUtso2tra3w119/CYIgCNnZ2cKMGTOEyMhIITk5WTh27JjQqVMnoVWrVsKLFy8qfPzK9hOpD0X+jlQmvwVBEBITE4WYmBjh008/FVq3bi3ExMQIMTExJbZjfr8bc75iODIgguPHj2PNmjU4efIkDA0NAbx5sljHjh0RGhqKoUOHltpOS0sL+/btw+effw43NzcYGhpixIgR+PbbbxUSl7a2Nvr164d+/frhwYMH0NRU3FWklStXQlNTE/7+/nj58iV8fHywdu3aItskJCTIvvuspaWFK1euYPPmzcjKykKjRo3g7e2N7777Dnp6egqLi0jRKpvfADB27FicOHFC9nPHjh0BvLn+XlXMbyoPiwEReHp6lnguQKtWrZCTk/POts2aNcOBAweUFZpM/fr1Fbo/fX19rFmzBmvWrClzm7dPeAYGBjh8+LBCYyCqDlXJb6lUqqSoimJ+U3G8gVCFrV27FkZGRrh+/brcbbZv3w4jIyOcOnVKiZERUVUxv0mVcGRARYWEhMhu6LGyspK7Xe/evWVPFiv+vV8iUg3Mb1I1LAZUVGW/92tkZAQbGxsFR0NEisT8JlXDywRERERqjsVADaGhoYHdu3fLvX1wcDCHEYlqCOY3iY3FQA2Rnp4OX19fubcfPHgwbty4ocSIgMePHyMwMBDGxsYwNTXFmDFj5LpjGnhzZ7Gvr2+Jk+Dly5cREBCApk2bQiKRwMHBAatXr1bSOyBSDbUlvz/77DPY2NjAwMAA9evXR79+/RAfH19iu+DgYLRv3x76+vpo2LAhJk2apKy3QXLiPQM1hKWlZYW2NzAwgIGBgZKieSMwMBDp6ek4evQo8vPzMWrUKIwfPx6hoaHvbPvTTz+V+tzy6Oho1K9fH1u3bkXTpk1x9uxZjB8/HlpaWpgwYYIy3gaR6GpLfnfq1AlDhw6FlZUVMjMzsXDhQnh7eyM5OVk2+dCKFSvw//7f/8Py5cvx3nvv4dmzZ0hJSVHqeyE5iPvMo5pPEU+5evr0qRAQECBIJBKhcePGwrp16wQnJydhwYIFsm0ACLt27RIEQRCSk5MFAMKOHTuErl27CgYGBkL79u2Fs2fPyrYPCgoSTExMKh3Tu8TFxQkAhAsXLsiWHTx4UNDQ0BDu3r1bbtvY2FihSZMmQnp6epH3VZYJEyYI3bt3r1K8fBoZvYuyfkfULb/fdvnyZQGAkJSUJAiCIDx69EgwMDAQjh07pvCYi2POVwwvE6iAadOmISoqCvv378eBAwewd+9eJCQkvLPd3LlzMXPmTMTGxqJVq1YICAgocyKS0rRp06bcyUnKG7aMjIyEqakpnJ2dZcu8vLygqamJqKioMtvl5uYiICAA//3vf+X+NPTkyZNqe6Y7kaKpU36/7dmzZwgKCkLz5s3RtGlTAMDRo0dRUFCAjIwMODg4oEmTJhg0aBBu374t9/si5eBlApFlZ2dj8+bN2LZtG9zd3QEAQUFBaNKkyTvbzpgxA7179wYALF68GPb29khKSoKdnZ1cxz5w4ADy8/PLXF/eMGRGRgYsLCyKLNPW1ka9evXKncN86tSpcHNzQ79+/eSKMTIyEn/++ScOHjwo1/ZEqkTd8ht48zClmTNn4tmzZ7Czs8OxY8egq6sLAEhOTkZBQQG+++47/PzzzzAxMcG8efPQo0cPXL16tVqneaaiWAyI7NatW8jPz0fnzp1lyywsLGBtbf3Oth06dJD9u/B7y//++6/cJ4tmzZpVLFg5COXMYb5nzx6Eh4cjJiZGrn3FxcWhX79+WLhwITw9PRUZJlG1UKf8LhQYGIgePXogPT0dP/74IwYOHIgzZ85AX18fBQUFyM/Px6pVq+Dt7Q0A+OOPP2BpaYnw8HD4+PgoPGaSDy8TiEwoYwKSspa/7e0qujBBCwoK5D52VYYRLS0tcf/+/SLL8vPzkZmZWeYc5uHh4bh58yZMTU2hra0Nbe03tai/v3+Jk0BcXBw8PDwwfvx4zJkzR+73RKRK1Cm/C5mYmKBVq1bo2rUrduzYgfj4eOzatQsAZNMTvz3lev369WFubo60tDS53xspHkcGRNayZUvo6Ojg4sWLsutqDx48QGpqqtKPXZVhRFdXVzx58gQXLlyQfeo5fvw4CgoK8N5775XaZtasWRg7dmyRZe3atcPKlSvh5+cnW3bt2jV0794dI0aMwOLFiyvylohUijrld1kEQcDLly8BAB988AGANzMYFl4qefz4MR4+fKiUkQySH4sBkdWpUwcjRozAV199hXr16sHMzAyzZs2Cnp7eO4fjqqoqyWdvb4+ePXti3Lhx+PXXX5Gfn49JkyZhyJAhaNSoEQDg7t278PT0xJYtW+Di4gJLS8tSbxq0srKSDZteu3YNHh4e8Pb2xrRp02TXJ7W0tBQ+0xqRsqlTfqempiIkJAQ+Pj6oX78+7t69i6VLl8LAwAC9evUCALRu3Rr9+vXD5MmTsX79ehgbG2P27Nmws7ODh4eHQt43VQ4vE6iAFStWoHPnzvD19YWPjw/69OkDKysr6Ovrix1auUJCQuDg4AAvLy/07t0bXbp0wfr162Xr8/PzkZCQgNzcXLn3GRYWhgcPHiAkJAQNGzaUvd6+5kpUk6hLfuvp6eHMmTPo1asXbGxsMGjQIBgaGuLs2bNFbkYsLB569eqFbt26QUdHB4cOHeLNgyLTEOS5eEVlunTpEpycnBAdHY1OnTopZJ9ZWVlo1KgRfv/9d/j7+ytkn+pOGf1EtUt1/Y4wv6sHc75ieJlABURHRyMxMRGdO3fG48eP8c0338DY2Bg9e/YUOzQiqiLmN9UELAZUgCAIWLZsGW7cuAE9PT24uLjg5MmTMDQ0FDs0Iqoi5jfVBCwGVICzszMuXbokdhhEpATMb6oJeAMhERGRmmMxoIYqOnc6EdUczG+qDBYDpHK+//57uLm5QSKRwNTUtNRtrly5gi5dukBfXx9NmzbFsmXLqjdIIqqUd+X3woULoaGhUeLFeyyUi8UAqZy8vDwMHDgQn3/+eanrnz59Cm9vbzRr1gzR0dFYvnw5Fi5cWOQ70ESkmt6V3zNmzEB6enqRl4ODAwYOHFjNkaoXFgNKtGPHDrRr1w4GBgYwMzODp6cnnj59CgCIioqCl5cXzMzMYGpqCi8vL1y7dk3WNiUlBRoaGti2bRvc3NxgYGAAV1dXpKamIiIiAu3atUOdOnUwePBgPHv2TNbO3d0dEydOxIQJE2BiYgILCwssWbKk3Dhv376NgQMHwsTEBObm5hg4cCDu3bsnWy+VSuHi4gJDQ0OYmprCzc0Nt27dUvD/1v9ZtGgRpk6dinbt2pW6PiQkBHl5edi0aRPatGmDIUOG4Msvv8SKFSuUFhNRcczvynlXfhsZGcmeVlo4R0JcXBzGjBmjtJiIxYDSpKenIyAgAKNHj8b169chlUqLPGAkOzsbo0aNwtmzZ3H69Gk0aNAAffv2lT3Du9C3336LRYsW4cKFC3jx4gUCAgKwePFiBAUF4fDhw4iIiMBPP/1UpM2WLVsgkUhw/vx5LF26FIsWLUJYWFipcebn58PHxwd169bFmTNncOLECRQUFMDPzw8FBQV49eoV+vfvj27duuHKlSuIjIzEp59+Ck3Nsn91qjJBijwiIyPRtWtX2bSoAODj44OEhARkZmZWad9E8mB+Ky+/i9uwYQNat26NLl26KHS/VIxAVRIdHS0AEKKjo0tdnpKSItd+Xrx4Iejo6AinTp0SBEEQkpOTBQDCpk2bZNv89ttvAgDh0qVLsmUTJ04UPD09ZT9369ZNcHBwKLLviRMnCq6urrKfAQi7du0SBEEQfv/9d8HOzk4oKCiQrc/Ozha0tLSEqKgo4dGjRwIAQSqVyvU+BEEQUlJShMTExDJfd+7ckWs/QUFBgomJSYnlPXr0EMaPH19k2bVr1wQAQlxcXKn7KqufiApV5HeE+a28/H7bixcvhLp16wpLly6VO75CzPmK4XMGlKRDhw7w9PREu3bt4OPjA29vb3z88ceoW7cugDfzks+fPx/h4eG4f/++bJ7v4tN4tm3bVvbvwqlDiy87efJkkTbFZxVzdXVFSEhIqXFevnwZiYmJqFOnTpHlr1+/xs2bN+Hi4oKRI0fCx8cHPXr0gJeXFwYNGiSbirQ0Ysw+JvzvqdrKnvyFCGB+V5e//voL2dnZGD58eLUdU13xMoGSaGlp4ejRozh06BAcHBywZs0a2NraIjk5GQAwYsQIxMTEYPXq1Th37hxiY2MhkUiQl5dXZD+lzWlefFnxOc5L+4NY1h/JnJwcODs7IzY2tsgrMTERffr0AQAEBQXh3LlzcHNzQ1hYGFq3bo1z586V+d6VPYxY2lzrhT+/a651IkVgflfPZYINGzagT58+pc52SorFkQEl0tDQgJubG9zc3LBgwQK0aNECu3btwrRp03D69GmsW7dO9nzy+Pj4Cs3uV56oqKgiP587dw52dnalbtuxY0f8+eefaNCgQYlPD29zdHSEo6MjZs+ejS5duiA0NBTvv/9+qdtWZR51ebi6umLOnDnIy8uT3Tdw5MgR2Nrayj6ZESkb87t0Vc3vQsnJyYiIiMCePXsUsj8qH4sBJYmKisLx48fh7e0NCwsLREVFISMjA/b29gCAVq1aYevWrXB2dsbjx48xY8aMIjfEVUVqaipmzpyJsWPHIjIyEhs2bEBwcHCp2wYGBmLZsmUYMGAAFi5ciMaNGyM5ORlhYWFYsmQJMjMzsX79evj5+aFRo0ZISEhAfHw8hg4dWubxqzqMmJaWhsePHyMtLQ2vX79GbGwsAMDBwQG6uroYOnQoFi1ahNGjR2P27Nm4evUqVq1aVeJGKyJlYX5X3rvyu9CmTZvQsGFDhd+QSKVjMaAkxsbGOHXqFH766Sc8ffoUzZo1w48//ij7xd64cSPGjRsHR0dHWFtbY/ny5Rg1apRCjj18+HA8efIEzs7O0NPTw7x58zB48OBStzU0NMTJkyfx9ddfo3///sjJyUHTpk3h7e0NfX19SCQSJCQkwN/fH48ePULDhg0xYcIEfPrppwqJtTTffPMNNm/eLPu5Y8eOAN58UrC2toaJiQkOHz6ML774Ak5OTjA3N8eCBQswfvx4pcVE9Dbmd+W9K78BoKCgAMHBwRg5ciS0tLSUFgv9Hw2h8M4rqhRVmzPb3d0djo6O/JRcjKr1E6memvA7wvyWX03oT1XCGwiJiIjUHIsBIiIiNcd7BmoZqVQqdghEpCTMb1IWjgwQERGpORYDKqxwMpPCr96oKnd3d9k0o//880+1H9/GxkZ2/KysrGo/PpE8mM+KcefOHVl8jo6OYodTa7AYIIUYN24c0tPTZQ8/CQ4OLnVOcg0NDfz7779y73fdunVo3749jI2NYWxsDFdXVxw8eLDINufOncPOnTsV+n6I1FnxfH7bo0eP0KRJk0oV3ydPnkTfvn3RqFEjaGhoYPfu3SW2+eyzz2BjYwMDAwPUr18f/fr1Q3x8vGx9o0aNkJ6ejunTp1f0bVE5WAyQQkgkElhaWkJb+81tKIMHDy4xJ7mPjw+6desGCwsLuffbuHFjLFmyBBcvXsTFixfh5eWFfv36FZkO1tzcHPXq1VP4eyJSV8Xz+W1jxoxB+/btK7XfZ8+eoUOHDvjvf/9b5jadOnXCpk2bcP36dRw5cgQA4O3tjdevXwMANDU1YWlpCSMjo0rFQKVjMaAka9asgZWVFYo/xsHT0xNffvklgHfPeV5ccHAwTE1Niyzbt29fieeS7969G46OjtDX10erVq2wbNmyEs83VzYDA4Mic5JraWkhPDy8wnOS+/n5oXfv3mjdujVat26N7777DkZGRuU+O51I0dQ9nwutW7cOWVlZmDFjRqXa+/r6YvHixfjoo4/K3Gb8+PHo2rUrrK2t0bFjR3z33Xe4ffs2UlJSKhk1yYPFgJIMGjQI6enpOHXqlGxZeno6pFIpAgMDAcg/53lFnD59GiNHjsT06dMRFxeHVatWYdWqVVi9enWZbUJCQsqdeMTIyKjI+6iMwjnYP/7440rv4/Xr19i2bRuePXsGV1fXKsVDVBHMZyAuLg7ffvsttmzZAk3N6vnT8ezZMwQFBaF58+Zo2rRptRxTXfGrhUpSv3599OjRA6GhoejatSsAYNu2bbC2tpZNQerl5VWkzaZNm1CnTh1cuHABH374YaWOu3DhQsyaNQuffPIJAKBFixaYN28eVq1ahcmTJ5faxs/Pr8S0qMU1bty4UvEU2rRpE4YOHVqpSUyuXr0KV1dXvHjxAkZGRti9ezccHByqFA9RRah7Pr98+RIBAQFYvnw5rKyscOvWrQq1r6i1a9di5syZePbsGezs7HDs2DGFze1ApWMxoERDhw7FlClTsHr1aujo6CA0NFT2KQKQf87zirh8+TLOnDmDxYsXy5a9fv263GHFOnXqlDujWVVFRkYiLi4OW7ZsqVR7W1tbxMbGIisrCzt37sTw4cNx4sQJFgRUrdQ5n2fPng17e3sMGzZMofstS2BgIHr06IH09HT8+OOPGDhwIM6cOQN9ff1qOb464mUCJerfvz+eP3+Ow4cPIzExERcvXiwyG5i8c54X0tTULHHNsvhUojk5OVi0aFGRucuvXr1a7rVLZV8m2LBhAxwdHeHk5FSp9rq6urCxsYGzszOWLFmCDh064Oeff650PESVoc75HB4ejrCwMGhra0NbWxuenp4A3ty8+8MPP1RoX/IwMTFBq1at0LVrV+zYsQPx8fHYtWuXwo9D/4cjA0pkZGQEPz8/hIaGwtbWFp06dSryVZ2Kznlev359ZGdn49mzZzA0NASAEt9Z7tixIxITE2FjYyN3nMq8TJCTk4M///wTS5YsqVT70giCUKXrsESVoc75vHPnTjx//lz284ULFzB69GicOnWqQrFVFnNe+VgMKFlgYCCGDBkCS0tLfP7550XWVXTO8/feew8SiQRz5szBl19+ifPnz2PTpk1Ftpk/fz78/PxgZWUFf39/AEBMTAxSUlIwd+7cUverzMsE27dvx6tXr4oMp1bEvHnz4O3tDSsrK2RnZ2Pbtm2QSqU4dOiQgiMlejd1zeeWLVsW+fnhw4cAAHt7+xLfiChPTk4OkpKSZD8nJycjNjZW9q2j1NRUhISEwMfHB/Xr18fdu3exdOlSGBgYoFevXgp5L1Q6XiZQMh8fH+jr6yM5ORlDhgwpsm7jxo14+PAhHB0dMXr0aMyePbvcJK5Xrx62bt2KAwcOoG3btti6dSsWLlxYZBtfX1/s2bMHBw4cgJOTE9zc3LBmzRrZPOHVbePGjfjoo49Qt27dEusKn8hW3vPWHzx4gOHDh8PW1haenp6IiorCoUOH0KNHDyVGTVQ6dc/n8siTzxcvXkTHjh3RsWNHAMC0adPQsWNH/PLLLwAAPT09nDlzBr169YKNjQ0GDRoEQ0NDnD17tkLPJ6GK48iAkuno6Miq6OI6duyIixcvFln29rbW1tYlrin2798f/fv3L7Ks+Hf3fX194evrW4WoFefs2bNlrktJSYGpqSk6dOhQ5ja//vqrMsIiqhR1z+dC7u7uJd6LPPlcWru3WVpaYv/+/QqLk+THkQFSiLVr18LIyAjXr1+Xu82hQ4cwZ86cUkcNKqJDhw4qd7IkqsnEzOd3uXfvHoyMjJRy46I648gAVVlISIjs5iIrKyu52/3nP/9RyPH37t0ru2Pb2NhYIfskUldi5/O7NGjQQHajpZ6eXrUcUx2wGKAqq+oDiaqqIicsIiqf2Pn8LlpaWtXyDQZ1w8sEREREao7FABERkZpjMUBERKTmeM+AglTkrluqfuwfkhd/V2oH9mPFsBioInNzc0gkkmqbwIMqTyKRwNzcXOwwSEUxl2sf5rz8NITyngBBcklLSyvzQSTV4eHDh/Dz88OIESPw6aefihZHaX755Rds2bIFe/bsET0pzc3N+c0DKpfYuVwa5nflMeflx2KgFpg6dSqCgoJkTwBTJVlZWbC2tsbo0aOxYsUKscMhqnGY31QdeANhDZeeno5ffvkFU6dOVbkTBQCYmppiypQpWLduHTIyMsQOh6hGYX5TdWExUMMtXboU+vr6mDJlitihlGnKlCnQ09PD0qVLxQ6FqEZhflN1YTFQg927dw+//PILpk2bBhMTE7HDKZOpqSmmTZuGX375Benp6WKHQ1QjML+pOrEYqMH+85//QCKRYPLkyWKH8k6TJ0+Gvr5+tT2/nKimY35TdWIxUEPdvXsX69evx/Tp02vE5DwmJiaYPn06fv31V9y9e1fscIhUGvObqhuLgRpqyZIlMDQ0xKRJk8QORW5ffvklDA0N+emB6B2Y31TdWAzUQHfu3MFvv/2GGTNm1IhPDYWMjY0xffp0rF+/Hnfu3BE7HCKVxPwmMfA5AzXQxIkTsX37diQnJ6NOnTpih1Mh2dnZsLa2RkBAAP773/+KHQ6RymF+kxg4MlDD3L59Gxs2bMCMGTNq3IkCAOrUqYMZM2bgt99+w+3bt8UOh0ilML9JLBwZqGE+//xz7NixA8nJyTAyMhI7nErJzs5G8+bNMWjQIKxdu1bscIhUBvObxMKRgRokNTUVGzduxFdffVVjTxTAm08PX331FTZs2IC0tDSxwyFSCcxvEhNHBmqQTz/9FH/99RdSUlJgaGgodjhVkpOTg+bNm8Pf3x+//PKL2OEQiY75TWLiyEANkZqaik2bNmHmzJk1/kQBAEZGRvjqq6+wadMmpKamih0OkaiY3yQ2jgzUEOPHj8fff/+NW7du1YqTBQA8e/YMzZs3x4ABA/Drr7+KHQ6RaJjfJDaODNQAycnJCAoKqjWfGgoZGhpi5syZ2LRpE1JSUsQOh0gUzG9SBRwZqAHGjh2Lffv24datW5BIJGKHo1DPnj1DixYt4Ofnh99++03scIiqHfObVAFHBlTcrVu3EBwcjK+//rrWnSiAN58evv76awQHByM5OVnscIiqFfObVAVHBlTcmDFjcODAAdy6dQsGBgZih6MUubm5aNGiBfr06YMNGzaIHQ5RtWF+k6rgyIAKu3nzJjZv3oyvv/661p4oAEAikcg+Pdy6dUvscIiqBfObVAlHBlTYqFGjcPjwYdy8ebNWnywA4Pnz52jRogV8fX2xadMmscMhUjrmN6kSjgyoqKSkJPz++++YNWtWrT9RAICBgQFmzZqFLVu2ICkpSexwiJSK+U2qhiMDKmrEiBE4duwYbt68CX19fbHDqRbPnz9Hy5Yt4e3tjeDgYLHDIVIa5new2OFQMRwZUEE3btzA1q1bMXv2bLU5UQBvPj3Mnj0bv//+OxITE8UOh0gpmN/Mb1XEkQEVNHz4cISHhyMpKUmtThYA8OLFC7Rs2RJeXl7YvHmz2OEQKRzzm/mtijgyoGISEhIQEhKidp8aCunr62P27NnYunUrbty4IXY4RArF/GZ+qyqODKiYYcOG4cSJE0hKSoKenp7Y4YjixYsXsLGxgYeHB37//XexwyFSGOY381tVcWRAhcTHx+OPP/7AnDlz1PZEAbz59DBnzhyEhoYiISFB7HCIFIL5/QbzWzVxZECFDB06FKdPn0ZiYqJanywA4OXLl2jVqhW6dOmCkJAQscMhqjLm9/9hfqsejgyoiLi4OGzbtg1z585V+xMFAOjp6WHOnDn4448/cP36dbHDIaoS5ndRzG/Vw5EBFREQEICzZ88iMTERurq6YoejEgo/PXz44YcIDQ0VOxyiSmN+l8T8Vi0cGVAB165dw/bt2zF37lyeKN6ip6eHuXPnYtu2bYiLixM7HKJKYX6XjvmtWjgyoAIGDx6MqKgo3LhxgyeLYvLy8tC6dWu8//772LZtm9jhEFUY87tszG/VwZEBkf3zzz8ICwvDvHnzeKIoha6uLubOnYs///wT165dEzscogphfpeP+a06ODIgsoEDB+LixYu4ceMGdHR0xA5HJeXl5cHW1hadO3fGn3/+KXY4RHJjfr8b81s1cGRARFeuXMGOHTswb948nijKUfjpISwsDFevXhU7HCK5ML/lw/xWDRwZENHHH3+MmJgYxMfH82TxDvn5+bC1tYWTkxPCwsLEDofonZjf8mN+i48jAyK5fPkydu7cyU8NctLR0cG8efOwY8cOXLlyRexwiMrF/K4Y5rf4ODIgko8++ghXrlxBfHw8tLW1xQ6nRsjPz4ednR0cHR2xc+dOscMhKhPzu+KY3+LiyIAIYmNjsWvXLsyfP58nigrQ0dHB/Pnz8ddffyE2NlbscIhKxfyuHOa3uDgyIIL+/fvj2rVruH79Ok8WFfTq1SvY2dmhXbt22LVrl9jhEJXA/K485rd4ODJQzS5duoS///6bnxoqSVtbG/Pnz8fu3bsRExMjdjhERTC/q4b5LR6ODFSzfv364fr164iLi+PJopJevXoFBwcHODg4YPfu3WKHQyTD/K465rc4ODJQjaKjo7Fnzx588803PFFUQeGnh7///huXLl0SOxwiAMxvRWF+i4MjA0oWHByMfv36oW7duujbty8SExNx7do1aGlpiR1ajfbq1Su0adMGtra22LNnDzIzM7Fnzx6MGDFC7NBIjTC/lYP5Xf1YDCjRy5cvoa+vj5CQELRq1QouLi4ICQnB0KFDxQ6tVggJCcGwYcNw4cIFJCQkYNiwYXjx4gXni6dqwfxWLuZ39eJlAiUqKCgAAAiCgIULF8LOzg6DBw8G66+qEwQBQ4YMga2tLRYuXCj7P+X/LVUX5rfyML+rH4uBanDz5k0cOHAA8+fPx9q1a2FiYoKkpCSxw6qxkpKSYGJignXr1mH+/PnYv38/bt26JXZYpKaY34rF/BYHLxMoUW5uLgwNDdGhQwc8f/5cdnfslClT8OOPP/K6YiW9fv0a06dPx88//4wBAwbg2rVrMDAwwOXLl5GbmwsDAwOxQyQ1wPxWDua3OFgMKNGzZ89gZGQEAKhfvz7y8/NlNxxR1e3evRujRo2Cjo4OHjx4AODN/7lEIhE5MlIHzG/lYn5XL14mqCYtWrRAbGwsTxQK1L9/f8TExKB58+Zih0JqjvmteMzv6sWRASV69eoVjIyM0KtXL2zbtg26urpih1Qr5eXlYfDgwTh48CBycnL4HW+qFszv6sH8rh4sBpRMEARoaGiIHYZa4P81VTf+zlUf/l8rF4sBIiIiNcd7BoiIiNScQi++pKWl4eHDh4rcJSmBubk5rKysqrwf9nfNwP5WL+xv9aKo/oagIKmpqYJEIhEA8KXiL4lEIqSmprK/1eTF/lavF/tbvV6K6G9BEASFjQw8fPgQubm52Lp1K+zt7RW1W1Kw69evY9iwYXj48GGVqkn2d83A/lYv7G/1oqj+BhR8mQAA7O3t0alTJ0XvllQU+1u9sL/VC/tbffAGQiIiIjXHYoCIiEjNsRggIiJSczW+GNDQ0MDu3bvl3j44OBimpqZKi4eUi/1du7F/1Rv7Xzw1vhhIT0+Hr6+v3NsPHjwYN27cUGJEwOPHjxEYGAhjY2OYmppizJgxyMnJKbfNixcvMHHiRJiZmcHIyAj+/v64f/++UuOsiWpLf7u7u0NDQ6PI67PPPlNqnDVBbenfQoIgwNfXt9Q/cgcPHoSLiwuMjIxgYWGBgIAA3Lt3TwnvoOaoLf1fE8/nNb4YsLS0hJ6entzbGxgYwMLCQokRAYGBgbh27RqOHj2Kffv24eTJkxg/fny5baZOnYq9e/ciLCwMJ06cwL179/DRRx8pNc6aqLb0NwCMGzcO6enpsteyZcuUGmdNUJv6FwB++umnUp+nf/PmTfTv3x/e3t64cuUK9u/fj5SUFAQGBio6/BqltvR/jTyfV/lJBf8THR0tABCio6MVtUvh6dOnQkBAgCCRSITGjRsL69atE5ycnIQFCxbItgEg7Nq1SxAEQUhOThYACDt27BC6du0qGBgYCO3btxfOnj0r2z4oKEgwMTFRWIzFxcXFCQCECxcuyJYdPHhQ0NDQEO7evVtqm6ysLEFHR0cICwuTLbt+/boAQIiMjFRofIrqJ/b3G5Xpb0EQhG7dugmTJ09WWlyFVKm/1al/BUEQYmNjhSZNmgjp6elF3pcgCEJYWJigo6MjFBQUyJaFhoYKRkZGVYpXlfq7OHXp/5p4PhcEQVDpkYFp06YhKioK+/fvx4EDB7B3714kJCS8s93cuXMxc+ZMxMbGolWrVggICMCrV6/kPm6bNm1gZGRU5qu8YazIyEiYmprC2dlZtszLywuampqIiooqtU10dDTy8/Ph5eUlW2ZnZwcrKytERkbKHXdNpy79XSgkJATm5uZo164d5s2bh+fPn8sdc02kTv2bm5uLgIAA/Pe//4WlpWWJ9c7OztDU1ERwcDAKCgqQmZmJbdu2oXfv3nK/r5pGXfq/pp7PVXZi6OzsbGzevBnbtm2Du7s7ACAoKAhNmjR5Z9sZM2bIkmrx4sWwt7dHUlIS7Ozs5Dr2gQMHkJ+fX+Z6AwODMtdlZGSUGLbS1tZGvXr1kJGRUWYbXV3dEjfCNGjQoMw2tY069TcADBs2DNbW1mjQoAEuX76MWbNmIT4+Hjt27JAr5ppG3fp36tSpcHNzQ79+/Updb21tjSNHjmDgwIEYP348Xr16BQ8PD/zxxx/veDc1kzr1f009n6tsMXDr1i3k5+ejc+fOsmUWFhawtrZ+Z9sOHTrI/t24cWMAwL///iv3L0+zZs0qFqwchErMxV2ZNjWVuvX32LFjZf9u164dGjVqBE9PT9y6dQstWrRQeDxiU6f+3bNnD8LDwxETE1Nm+4yMDIwdOxajR4/G4MGDkZmZiTlz5mDYsGH466+/FB6v2NSp/xXZpjqp7GUCQRAqtPxtOjo6sn8X/ucXFBTIfeyqDCtZWlqWuGs0Pz8fmZmZaNCgQZlt8vLykJWVVWT5/fv3y2xT26hTf5fmvffeAwAkJibK3aYmUaf+DQ8Px82bN2FqagptbW1oa7/5zOXv7w8fHx8AwJo1a2BiYoIlS5bA0dERHh4eCAoKwq5duxAfHy/3e6sp1Kn/a+r5XGVHBlq2bAkdHR1cvHgRTZs2BQA8ePAAqampSj92VYaVXF1d8eTJE1y4cEFWBR8/fhwFBQWyE35xTk5O0NHRwdGjRzFw4EAAQHx8PG7fvg1XV9cqvJOaQ536uzSxsbEAgIYNG8rdpiZRp/6dNWtWkZEf4M3oz8qVK+Hn5wfgzT0FWlpaRbYp/Lkif+hqCnXq/5p6PlfZYqBOnToYMWIEvvrqK9SrVw9mZmaYNWsW9PT0lD7UUpVhJXt7e/Ts2RPjxo3Dr7/+ivz8fEyaNAlDhgxBo0aNAAB3796Fp6cntmzZAhcXF5iYmGDMmDGYPn06zM3NYWxsjC+++AKurq54//33FfW2VJo69ffNmzcRGhqKXr16wczMDFeuXMHUqVPRtWtXtG/fXlFvS6WoU/9aWlqWetOglZWVbFi8d+/eWLlyJb7//nvZZYKvvvoKdnZ2aN26daXjVVXq1P819XyuspcJAGDFihXo3LkzfH194ePjgz59+sDKygr6+vpih1aukJAQODg4wMvLC71790aXLl2wfv162fr8/HwkJCQgNzdXtmzlypXo27cv/P390bVrVzRs2LBWXjssj7r0t66uLo4dOwZvb2/Y2dlh+vTp8Pf3x969e8V6C9VCXfpXHt27d0doaCh27NgBR0dH9OnTB+bm5ti3b5/sskJto079XyPP51X+cuL/KON7qcVlZmYKBgYGwo4dO5R2jNpOlb+HXBz7u+pUub/Zv4qnyv1dHPu/6hTZTypdgkZHRyMxMRGdO3fG48eP8c0338DY2Bg9e/YUOzRSAvZ37cb+VW/sf9Wm0sWAIAhYtmwZbty4AT09Pbi4uODkyZMwNDQUOzRSAvZ37cb+VW/sf9Wm0sWAs7MzLl26JHYYVE3Y37Ub+1e9sf9Vm0rfQEhERETKx2KgmIrOp001G/u79mLfEn8H5MdioIZ6+fIlHB0doaGhIXtgDdVO+/fvx3vvvQcDAwOYm5ur/lSoJJfvv/8ebm5ukEgkJZ5jX+jKlSvo0qUL9PX10bRpU05zXYtIpVJoaGiU+rpw4UK1x8NioIaaOXOm7KEXVHvt3LkTn3zyCUaNGoXLly/j5MmTGDJkiNhhkQLk5eVh4MCB+Pzzz0td//TpU3h7e6NZs2aIjo7G8uXLsXDhwiLfcaeay83NDenp6UVeY8eOhbW1dZFZEquLaMXAjh070K5dOxgYGMDMzAyenp54+vQpACAqKgpeXl4wMzODqakpvLy8cO3aNVnblJQUaGhoYNu2bXBzc4OBgQFcXV2RmpqKiIgItGvXDnXq1MHgwYPx7NkzWTt3d3dMnDgREyZMgImJCSwsLLBkyZJy47x9+zYGDhwIExMTmJubY+DAgbh3755svVQqhYuLCwwNDWFqago3NzfcunVLwf9bRR08eBBHjhzBjz/+qNTjKBL7u+JevXqFyZMnY/ny5fjss8/QunVrODg4YNCgQUo5XmWxbytn0aJFmDp1Ktq1a1fq+pCQEOTl5WHTpk1o06YNhgwZgi+//BIrVqxQWkyVxd+BitPV1ZU9rdLS0hJmZmbYs2cPRo8eLcqERqIUA+np6QgICMDo0aNx/fp1SKVS+Pv7y9ZnZ2dj1KhROHv2LE6fPo0GDRqgb9++ePnyZZH9fPvtt1i0aBEuXLiAFy9eICAgAIsXL0ZQUBAOHz6MiIgI/PTTT0XabNmyBRKJBOfPn8fSpUuxaNEihIWFlRpnfn4+fHx8ULduXZw5cwYnTpxAQUEB/Pz8UFBQgFevXqF///7o1q0brly5gsjISHz66afQ1Cz7v7Uqk2YAbya7GDduHH7//XdIJJJ3/E+rBvZ35fo7Ojoad+/ehY6ODpycnNCwYUP06tWryIlUbOzbyufyu0RGRqJr167Q1dWVLfPx8UFCQgIyMzOrtG9F4u+AYn4H9uzZg4cPH2LkyJFyt1GoKj+26H8q8iSkwm1TUlLk2veLFy8EHR0d4dSpU4IgCEJycrIAQNi0aZNsm99++00AIFy6dEm2bOLEiYKnp6fs527dugkODg5F9j1x4kTB1dVV9jMAYdeuXYIgCMLvv/8u2NnZCQUFBbL12dnZgpaWlhAVFSU8evRIACBIpVK53ocgCEJKSoqQmJhY5uvOnTtlti0oKBB69uwpfPfdd0X+H2JiYuQ+vhhPKGN/V66///jjDwGAYGVlJezYsUO4ePGiEBAQIJiZmQmPHj2S6/jK7m/2beX69m1BQUGCiYlJieU9evQQxo8fX2TZtWvXBABCXFxcqftiftfM3wFBEARfX1/B19dX7u0FoRY8gbBDhw7w9PREu3bt4OPjA29vb3z88ceoW7cugDdzVc+fPx/h4eG4f/8+CgoKkJ+fj7S0tCL7adu2rezfhVNDFl928uTJIm2KzzTl6uqKkJCQUuO8fPkyEhMTUadOnSLLX79+jZs3b8LFxQUjR46Ej48PevToAS8vLwwaNKjcmeeqMmnG6tWr8fTpU8yePbvS+xAD+7tyCmevmzt3ruyTVlBQEJo0aYKwsDB8+umnld63orBvq5fwvyl/xRhGLgt/B6ruzp07OHz4MP7880+F7K8yRLlMoKWlhaNHj+LQoUNwcHDAmjVrYGtri+TkZADAiBEjEBMTg9WrV+PcuXOIjY2FRCJBXl5ekf2UNs918WXFpwMtLYnKSqycnBw4OzsjNja2yCsxMRF9+vQB8ObkfO7cObi5uSEsLAytW7fGuXPnynzvVRlWCg8Px7lz56CnpwdtbW3Y2NgAePMwD1X4w1AW9nfl+rvwJOTg4CBbpqenhxYtWpQ4kYqFfau8ywSWlpa4f/9+kWWFPxf+sVQF/B2o+u9AUFAQzMzMZFNci0G0JxBqaGjAzc0Nbm5uWLBgAVq0aIFdu3Zh2rRpOH36NNatWyd7ZnV8fHyFZgQrT1RUVJGfz507Bzs7u1K37dixI/788080aNCgRDX5NkdHRzg6OmL27Nno0qULQkNDy5yqsipza69atQqLFy+W/Xzv3j34+Phg+/btKj1PNsD+Lkt5/e3k5AQ9PT0kJCTgww8/BPDmumdKSooon0rLwr4tXXl9Kw9XV1fMmTMHeXl5svsGjhw5AltbW9mnblXB34HSyfM7IAgCgoKCMHz48CLFT3UTpRiIiorC8ePH4e3tDQsLC0RFRSEjIwP29vYAgFatWmHr1q1wdnbG48ePMWPGjCI30VRFamoqZs6cibFjxyIyMhIbNmxAcHBwqdsGBgZi2bJlGDBgABYuXIjGjRsjOTkZYWFhWLJkCTIzM7F+/Xr4+fmhUaNGSEhIQHx8PIYOHVrm8atyEreysirys5GREQCgZcuWKv01Q/Z35RgbG+Ozzz7DggUL0LRpUzRr1gzLly8HAAwcOLDS+1Uk9m3lpaWl4fHjx0hLS8Pr169lzwtxcHCArq4uhg4dikWLFmH06NGYPXs2rl69ilWrVpW4iU5s/B2omvDwcCQnJ2PMmDFV3ldViFIMGBsb49SpU/jpp5/w9OlTNGvWDD/++KNsSGXjxo0YN24cHB0dYW1tjeXLl2PUqFEKOfbw4cPx5MkTODs7Q09PD/PmzcPgwYNL3dbQ0BAnT57E119/jf79+yMnJwdNmzaFt7c39PX1IZFIkJCQAH9/fzx69AgNGzbEhAkTVHrIXgzs78pbvnw5tLS0MGzYMLx8+RIuLi4IDw9XmU+G7NvK++abb7B582bZzx07dgQAJCcnw9raGiYmJjh8+DC++OILODk5wdzcHAsWLMD48eOVFlNl8HegajZu3Ag3NzdZ8SSaKt+C+D/VMf91VXXr1k2YPHmy2GGIqibNd15V7O/a29/s29LV1v4uDX8HFNtPfAIhERGRmmMxQEREpOZE+zaBGKRSqdghUDVif9de7Fvi74BicWSAiIhIzdWIYqBwIgtVn6rX3d1dNgXlP//8U+3Ht7GxkR0/Kyur2o+vKOxv+bC/qxf7WzHY3/Kp7v6uEcVATTJu3Dikp6eX+uCLR48eoUmTJpXu3DVr1sDa2hr6+vp47733cP78+SLrz507h507d1Y2dKqE4v396NEj9OzZE40bN4aenh6aNm2KL774QjaDm7zWrVuH9u3bw9jYGMbGxnB1dcXBgweLbMP+rn7KzO+7d+9i2LBhMDMzg0QiQceOHREdHS1bz/6ufqX1d1paGnr37g2JRAILCwt89dVXePXqVYX2a21tLftD//Zr4sSJsm2qu79ZDCiYRCKBpaUltLVL3o4xZswYtG/fvlL73b59O6ZNm4YFCxbg0qVL6NChA3x8fPDvv//KtjE3N0e9evUqHTtVXPH+1tTUhJ+fH/7++2/cuHEDmzdvxrFjx/DZZ59VaL+NGzfGkiVLcPHiRVy8eBFeXl7o169fkRkL2d/VT1n5nZmZiQ8++AA6Ojo4ePAgrl27hqVLl8LU1FS2Dfu7+hXv79evX6N3797Iy8vD2bNnsXnzZgQHB+Obb76p0H4vXLiA9PR02evo0aMAij5MrLr7W+nFwJo1a2BlZSWbYKOQp6cnvvzySwDvnu+6uODg4CJJAgD79u0r8Uzq3bt3w9HREfr6+mjVqhWWLVtW4tnW1WXdunXIysrCjBkzKtV+xYoVGDduHEaNGgUHBwf88ssvkEgk2LRpk4IjrRp17++6detiwoQJcHZ2RrNmzdC9e3dMmDABp06dqtB+/Pz80Lt3b7Ru3RqtW7fGd999ByMjo3Kfky4Gde/vQlXN76VLl6JJkyYICgqCi4sLmjdvDm9vb7Rs2VLBkVaNuvf3kSNHEBcXh61bt8LR0RG+vr747rvvsGbNmhJzLZSnfv36sLS0lL327duHli1bolu3bkqMvnxKLwYGDRqE9PT0IifD9PR0SKVSBAYGApB/vuuKOH36NEaOHInp06cjLi4Oq1atwqpVq7B69eoy24SEhJQ76YSRkVGFT+oAEBcXh2+//RZbtmwpd27ssuTl5SE6OhpeXl6yZZqamvDy8kJkZGSF96dM7O+i7t27h7/++qtKSf769Wts27YNz549U7k5KNjfVc9vAPj777/h4uKCIUOGwMLCAh07dsRvv/1WqX0pk7r3d2RkJNq1a1dkoigfHx88ffq03IKnPHl5edi6dStGjx4t6myUSv9qYf369dGjRw+Ehoaia9euAIBt27bB2tpaNv3k23/kAGDTpk2oU6cOLly4IJugpaIWLlyIWbNm4ZNPPgEAtGjRAvPmzcOqVaswefLkUtv4+fmVmBKzuMaNG1cojpcvXyIgIADLly+HlZUVbt26VaH2APDw4UO8fv26xExlDRo0QHx8fIX3p0zq3t+FAgIC8Pfff+P58+fo27cvNm7cWOF9XL16Fa6urnjx4gWMjIywe/fuIjMYqgJ1729F5Dfw5hHEa9euxbRp0/D111/j/Pnz+PLLL6Gnp4fhw4dXap/KoO79nZGRUep5uHBdZezevRtZWVkYOXJkpdorSrU8Z2Do0KGYMmUKVq9eDR0dHYSGhsqqSED++a4r4vLlyzhz5kyRWf5ev35d7rBSnTp1yp3NqjJmz54Ne3t7DBs2TKH7Bd7MdqVK85oXUuf+LrRy5UosWLAACQkJmDNnDqZNm4Y1a9ZUaB+2traIjY1FVlYWdu7cieHDh+PEiRMqVxCoc38rKr8LCgrg7OyMH374AcCbeQquXbuGdevWqVQxAKh3f5ensufijRs3wtfXV/TJ5qrlBsL+/fvj+fPnOHz4MBITE3Hx4sUiM0HJO9+1LGhNzRLXrIpPI5mTk4NFixYVmbf66tWr5Q7lKGNYKTw8HGFhYdDW1oa2tjY8PT0BvLk5pDDx38Xc3BxaWlqlzm2uSvOaF1Ln/i5kaWkJOzs79OvXD7/++ivWrl2L9PT0Cu1DV1cXNjY2cHZ2xpIlS9ChQwf8/PPPlYpHmdS5vxWR3wDQsGHDEkWevb19lf6AKos697elpWWJ83DhiEBlzsWpqak4duwYxo4dW+G2ilYtIwNGRkbw8/NDaGgobG1t0alTpyJf1ajofNf169dHdnY2nj17BkNDQwAo8Z3Vjh07IjExETY2NnLHqYxhpZ07d+L58+eyny9cuIDRo0fj1KlTcsemq6sLJycnHD16FP379wfw5pPE8ePHMWnSpArFUx3Uub9LU3iiq8o108L9VHUfyqDO/a2I/AaADz74AAkJCUWW3bhxQyFT5CqaOve3q6srvv/++yIfxI4cOQJjY+NKjdgFBQXBwsICvXv3rnBbRau2xxEHBgZiyJAhsLS0xOeff15kXUXnu37vvfcgkUgwZ84cfPnllzh//nyJu+rnz58PPz8/WFlZwd/fHwAQExODlJQUzJ07t9T9KmNYqfjdwA8fPgTwpuovfgdteaZNm4bhw4ejc+fOeO+997By5Urk5uYqbCpQRVPX/j58+DDu3buHzp07w8jICHFxcZg5cyY++OADWFtby72fefPmwdvbG1ZWVsjOzsa2bdsglUpx6NAhhcarKOra34rK76lTp8LNzQ0//PADBg0ahPPnz2P9+vVYv369IsNVGHXtb29vbzg4OOCTTz7BsmXLkJGRgfnz52PixInQ09Or0L4KCgoQFBSEESNGlPpV1WpX5XkP/+ddUynm5eUJZmZmgqampnDnzp0i6y5duiQ4OTkJenp6gq2trbBnzx7BzMxMCAoKEgRBEJKTkwUAQkxMjKzNrl27BBsbG0FfX1/o1auXsGHDBqH42zlw4IDw/vvvC/r6+oKJiYng6uoqbN26VVFvuQR5ptSMiIgQAAiZmZmyZYXvLyIioty2q1evFqysrARdXV3BxcVFOHfunFz7f1t1TXGqrv0tlUoFV1dXwcTERNDX1xdatWolfP311xXu7/HjxwvNmjUTdHV1hfr16wuenp7CkSNHSmzH/q49+b13716hbdu2gp6enmBnZyesX79erv2/jf2tOGX1d0pKiuDr6ysYGBgI5ubmwvTp04X8/HzZenn7+/DhwwIAISEhocxtqqu/BUEQqq0YUAeVnV87IiJCMDU1FR4/flzlGFTlZKEO2N/qhf2tXtSpvwVBEPgEQgVbu3YtjIyMcP36dbnbHDp0CHPmzEHdunWrdOwOHTrA19e3SvugimF/qxf2t3pRp/5WgQsVtUdISIjsZiIrKyu52/3nP/9RyPH37t0ru2PX2NhYIfuksrG/1Qv7W72oW3+zGFAgRdx5XhUV+YWlqmN/qxf2t3pRt/7mZQIiIiI1x2KAiIhIzbEYICIiUnMKv2egInddUvVTdP+wv1Ub+1u9sL/Vi0L7p8pfTvyf1NRUQSKRCAD4UvGXRCIRUlNT2d9q8mJ/q9eL/a1eL0X0tyAIgoYgFJshogrS0tJkj+Mk1WVubq6QO1XZ3zUD+1u9sL/Vi6L6W6HFABEREdU8vIGQiIhIzbEYICIiUnMsBoiIiNQciwEiIiI1x2KAiIhIzbEYICIiUnMsBoiIiNQciwEiIiI1x2KAiIhIzbEYICIiUnMsBoiIiNQciwEiIiI1x2KAiIhIzbEYICIiUnMsBoiIiNQciwEiIiI1x2KAiIhIzbEYICIiUnMsBoiIiNQciwEiIiI1x2KAiIhIzbEYICIiUnMsBoiIiNQciwEiIiI1x2KAiIhIzbEYICIiUnMsBoiIiNQciwEiIiI1x2KAiIhIzbEYICIiUnMsBoiIiNQciwEiIiI1x2KAiIhIzbEYICIiUnMsBoiIiNQciwEiIiI1x2KAiIhIzbEYICIiUnMsBoiIiNQciwEiIiI19/8Bc++pCOKxBj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gMAAAGFCAYAAABg2vAPAAAAOXRFWHRTb2Z0d2FyZQBNYXRwbG90bGliIHZlcnNpb24zLjcuMiwgaHR0cHM6Ly9tYXRwbG90bGliLm9yZy8pXeV/AAAACXBIWXMAAA9hAAAPYQGoP6dpAABkx0lEQVR4nO3deVyN6f8/8Fd7nVJRki0hWmxRmqkZlFKyhGksydiZGcZYx1gHM2Z8MD9m+GDGoBg1TAxjX+tYE1IYKUWLpYylKKHo/v3h0/lqdapzuk+d1/PxOI+H7vu+7vt9XL3v3ue673NfGoIgCCAiIiK1pSl2AERERCQuFgNERERqjsUAERGRmmMxQEREpOZYDBAREak5FgNERERqjsUAERGRmmMxQEREpOZYDBAREak5FgNERERqjsUAERGRmmMxQEREpOZYDBAREak5FgNERERqjsUAERGRmmMxQEREpOZYDBAREak5FgNERERqjsUAERGRmmMxQEREpOZYDBAREak5FgNERERqjsUAERGRmmMxQEREpOZYDBAREak5FgNERERqjsUAERGRmmMxQEREpOZYDBAREak5FgNERERqjsUAERGRmmMxQEREpOa0xQ6ASJWkpaXh4cOHYodB1cTc3BxWVlZih0EkOhYDRP+TlpYGe3t75Obmih0KVROJRILr16+zICC1x2KA6H8ePnyI3NxcbN26Ffb29mKHQ0p2/fp1DBs2DA8fPmQxQGqPxQBRMfb29ujUqZPYYRARVRveQEhERKTmWAwQERGpORYDREREao7FAJEKcHd3h4aGBjQ0NPDPP//I3W7r1q2ydlOmTFFegERUq7EYIFIR48aNQ3p6Ouzs7AAAly9fRkBAAJo2bQqJRAIHBwesXr26SJuPP/4Y6enpcHV1FSPkMr148QITJ06EmZkZjIyM4O/vj/v375fbZuTIkbLCpvDVs2fPaoqYSL3x2wREKkIikcDS0lL2c3R0NOrXr4+tW7eiadOmOHv2LMaPHw8tLS1MmDABAKCvrw9LS0vo6upW6djZ2dkoKCiAiYlJlfZTaOrUqdi/fz/CwsJgYmKCL774Ah999BHOnDlTbruePXsiKChI9rOenp5C4iGi8nFkgEjJ7t+/DwsLCyxfvly2TCqVQldXF5GRkWW2Gz16NFatWoVu3bqhRYsWGDZsGEaNGoWdO3cqJK6CggIcP34cn3zyCSwtLREbG6uQ/T558gQbN27EihUr0L17dzg5OSEoKAhnz57FuXPnym2rp6cHS0tL2atu3boKiYmIysdigEjJGjRogA0bNmDevHmIjY1FVlYWhg8fjq+//rrCw/tPnjyp8h/IpKQkzJ8/H82bN8eAAQOgo6ODAwcOoGvXrrJtfH19YWRkVOarTZs2Ze4/Ojoa+fn58PLyki2zs7ODlZVVucUP8KZIsrCwgJ2dHb744gtkZmZW6b0SkXx4mYCoGvj5+WHkyJEIDAxEmzZt0KBBA3zzzTcV2kdkZCT+/PNPHDx4sMLHz8nJwfbt2xEcHIzIyEh4enrihx9+wIABAyCRSEpsv2HDBjx//rzM/eno6JS5LiMjA7q6ujA1NS2yvEGDBsjIyCizna+vLwYNGgQrKyskJSVhzpw5uHjxIs6cOQMtLa13v0kiqjQWA0TVZOXKlWjTpg327NmDy5cvl/sHtbi4uDj069cPCxcuhKenZ4WPvWPHDowdOxZt27bFlStX4ODgUO72jRs3rvAx3kUQBGhoaJS5fvDgwbJ/t23bFu3bt0fLli1x4sQJdO/eXeHxENH/4WUComqSlJSE9PR0vH79GmlpaXK3i4uLg4eHB8aPH485c+ZU6tgDBgzAqlWroKurCycnJwwaNAj79u3Dq1evSt2+KpcJLC0tkZeXh6ysrCLL79+/jwYNGsgdc4sWLWBubo7ExES52xBR5XBkgKgavHz5EoGBgRgxYgQsLS0xatQoXL169Z3X/69du4bu3btjxIgRWLx4caWPb2JigkmTJmHSpEm4evUqgoKCMGbMGABAQEAAhg8fXmQ+hqpcJnBycoKOjg6OHj2KgQMHAgDi4+Nx+/btCt0jcefOHTx69AgNGzaUuw0RVQ6LAaJqMGvWLLx48QIrVqyAnp4eDh06hM8//xzbtm0rs821a9fg4eEBb29vTJs2TXa9XUtLC/Xr1690LO3atcOKFSuwbNky7N+/H8HBwXj//fdx/PhxdOnSBUDVLhOYmJhgzJgxmD59OszNzWFsbIwvvvgCrq6ueP/992Xb2dnZYcmSJRgwYABycnKwaNEi+Pv7w9LSEjdv3sTMmTNhY2MDHx+fSsdCRPJhMUCkZMePH8eaNWtw8uRJGBoaAnjz5MCOHTsiNDQUQ4cOLbVdWFgYHjx4gJCQEISEhMiWN2vWDCkpKVWOS1tbG/369UO/fv3w4MEDaGoq7qrhypUroampCX9/f7x8+RI+Pj5Yu3ZtkW0SEhLw5MkTAG8KnCtXrmDz5s3IyspCo0aN4O3tje+++47PGiCqBiwGiJTM09MTeXl5RZa1atUKOTk55bZbuHAhFi5cqMTI/k9VRhpKo6+vjzVr1mDNmjVlbiMIguzfBgYGOHz4sEJjICL58QZCIhWxdu1aGBkZ4fr163K32b59O4yMjHDq1CklRkZEtR1HBohUQEhIiOyGPSsrK7nb9e7dW/bkwOLf6ycikheLASIVUNkb9oyMjGBjY6PgaIhI3fAyARERkZpjMUCkAjQ0NLB79265tw8ODuZlASJSGBYDRCogPT0dvr6+cm8/ePBg3LhxQ4kRAY8fP0ZgYCCMjY1hamqKMWPGvPMbEIUEQYCvr2+pRc7Bgwfh4uICIyMjWFhYICAgAPfu3ZOtP336ND744AOYmZnBwMAAdnZ2WLlypSLfGhEVw2KASAVYWlpW6Pv0BgYGsLCwUGJEQGBgIK5du4ajR49i3759OHnyJMaPHy9X259++qnUeQhu3ryJ/v37w9vbG1euXMH+/fuRkpKCwMBA2TaGhoaYOHEiTpw4gevXr2P+/PmYP38+1q9fr7D3RkTFCEQkCIIgREdHCwCE6Ohohe736dOnQkBAgCCRSITGjRsL69atE5ycnIQFCxbItgEg7Nq1SxAEQUhOThYACDt27BC6du0qGBgYCO3btxfOnj0r2z4oKEgwMTFRaJxvi4uLEwAIFy5ckC07ePCgoKGhIdy9e7fctrGxsUKTJk2E9PT0Iu9LEAQhLCxM0NHREQoKCmTLQkNDBSMjo3L3OWDAAGHYsGGVezNlUFZ/E9VEHBkgUrJp06YhKioK+/fvx4EDB7B3714kJCS8s93cuXMxc+ZMxMbGolWrVggICChzYqHStGnTptzJhsq7LBEZGQlTU1M4OzvLlnl5eUFTUxNRUVFltsvNzUVAQAD++9//wtLSssR6Z2dnaGpqIjg4GAUFBcjMzMS2bdvQu3fvMvcZExODs2fPolu3bnK+cyKqKH61kEiJsrOzsXnzZmzbtg3u7u4AgKCgIDRp0uSdbWfMmCH7I7l48WLY29sjKSkJdnZ2ch37wIEDyM/PL3O9gYFBmesyMjJKXIbQ1tZGvXr1ZHMklGbq1Klwc3NDv379Sl1vbW2NI0eOYODAgRg/fjxevXoFDw8P/PHHHyW2bdKkCR48eIBXr15h0aJFGDt2bJnHJaKqYTFApES3bt1Cfn4+OnfuLFtmYWEBa2vrd7bt0KGD7N+FzyH4999/5S4GmjVrVrFg5SAIQqn3AgDAnj17EB4ejpiYmDLbZ2RkYOzYsRg9ejQGDx6MzMxMzJkzB8OGDcNff/1VZNtTp04hJycH586dw6xZs9CyZUsEBAQo9P0Q0RssBoiUSHjr+fvyLH/b29MEF/4BLigokPvYbdq0QWpqapnru3TpgoMHD5a6ztLSEvfv3y+yLD8/H5mZmWjQoEGpbcLDw3Hz5s0SX3n09/eHl5cXDh8+jDVr1sDExARLliyRrQ8KCoK9vT3i4+OLFDrNmzcH8GaWxfv372PhwoUsBoiUhMUAkRK1bNkSOjo6uHjxIpo2bQoAePDgQbl/pBWlKpcJXF1d8eTJE1y4cEE2qnH8+HEUFBTgvffeK7XNrFmzSgzlt2vXDitXroSfnx+AN/cUaGlpFdmm8OfyCh1BEPDy5csy1xNR1bAYIFKiOnXqYMSIEfjqq69Qr149mJmZYdasWdDT0ytzuF1RqnKZwN7eHj179sS4cePw66+/Ij8/H5MmTcKQIUPQqFEjAMDdu3fh6emJLVu2wMXFBZaWlqXeNGhlZSW7LNK7d2+sXLkS33//vewywVdffQU7Ozu0bt0aALBu3To0adJENkpw+vRp/Pjjj5g0aVKl3w8RlY/fJiBSshUrVqBz587w9fWFj48P+vTpAysrK+jr64sdWrlCQkLg4OAALy8v9O7dG126dCnyXf/8/HwkJCQgNzdX7n12794doaGh2LFjBxwdHdGnTx+Ym5tj37590NZ+89lEEATMnj0bjo6OcHZ2xurVq/Gf//wH3377rcLfIxG9oSHIc/GSSA1cunQJTk5OiI6ORqdOnZR2nKysLDRq1Ai///47/P39lXYcKl919TdRTcDLBERKFh0djcTERHTu3BmPHz/GN998A2NjY/Ts2VPs0IiIALAYIFI6QRCwbNky3LhxA3p6enBxccHJkydhaGgodmhERABYDBApnbOzMy5duiR2GEREZeINhERERGqOxQAREZGaYzFAVMtpaGhg9+7dYodBRCqMxQARiSYlJQVjxoxB8+bNYWBggJYtW2LRokVFnpy4cOFCaGholHjxBkwixeENhEQkmvj4eBQUFODXX3+FjY0N/vnnH4wbNw7Pnj3DsmXLALyZvfGzzz4r0s7T07PI5E9EVDUcGSBSkB07dqBdu3YwMDCAmZkZPD098fTpUwBAVFQUvLy8YGZmBlNTU3h5eeHatWuytikpKdDQ0MC2bdvg5uYGAwMDuLq6IjU1FREREWjXrh3q1KmDwYMH49mzZ7J27u7umDhxIiZMmAATExNYWFgUmQSoNLdv38bAgQNhYmICc3NzDBw4EPfu3ZOtl0qlcHFxgaGhIUxNTeHm5oZbt24p+H/rjZ49eyIoKAje3t5o0aIF/Pz8MGPGDOzcuVO2jZGRkexRx4UTKMXFxWHMmDFKiYlIHbEYIFKA9PR0BAQEYPTo0bh+/TqkUmmRpwtmZ2dj1KhROHv2LE6fPo0GDRqgb9++JSbf+fbbb7Fo0SJcuHABL168QEBAABYvXoygoCAcPnwYERER+Omnn4q02bJlCyQSCc6fP4+lS5di0aJFCAsLKzXO/Px8+Pj4oG7dujhz5gxOnDiBgoIC+Pn5oaCgAK9evUL//v3RrVs3XLlyBZGRkfj000+hqVn2qaJNmzYwMjIq8+Xr61uh/8snT56gbt26Za7fsGEDWrdujS5dulRov0RUDoGIBEEQhOjoaAGAEB0dXem2KSkpcm3/4sULQUdHRzh16pQgCIKQnJwsABA2bdok2+a3334TAAiXLl2SLZs4caLg6ekp+7lbt26Cg4NDkX1PnDhRcHV1lf0MQNi1a5cgCILw+++/C3Z2dkJBQYFsfXZ2tqClpSVERUUJjx49EgAIUqlU7veekpIiJCYmlvm6c+eO3PtKSkoSjI2NhY0bN5a6/sWLF0LdunWFpUuXyr3PslSlv4lqG94zQKQAHTp0gKenJ9q1awcfHx94e3vj448/ln3C/ffffzF//nyEh4fj/v37KCgoQH5+PtLS0orsp23btrJ/N2jQoNRlJ0+eLNKm+JTCrq6uCAkJKTXOy5cvIzExEXXq1Cmy/PXr17h58yZcXFwwcuRI+Pj4oEePHvDy8sKgQYPQsGHDMt97VWZHfNu9e/fQs2dPDB48GKNHjy51m7/++gvZ2dkYPny4Qo5JRG/wMgGRAmhpaeHo0aM4dOgQHBwcsGbNGtja2iI5ORkAMGLECMTExGD16tU4d+4cYmNjIZFIkJeXV2Q/Ojo6sn8XTnFcfFlBQUGRNqVNhVzW9Mg5OTlwdnZGbGxskVdiYiL69OkDAAgKCsK5c+fg5uaGsLAwtG7dGufOnSvzvSviMsG9e/fg4eEBV1dX/PLLL2Vut2HDBvTp06fUqZKJqPI4MkCkIBoaGnBzc4ObmxsWLFiAFi1aYNeuXZg2bRpOnz6NdevWySYnio+Pr9DUv+WJiooq8vO5c+dgZ2dX6rYdO3bEn3/+iQYNGpQYHXibo6MjHB0dMXv2bHTp0gWhoaF4//33S932wIEDRb4KWJyBgUG58d+9exceHh5wcnJCUFBQmfcnJCcnIyIiAnv27Cl3f0RUcSwGiBQgKioKx48fh7e3NywsLBAVFYWMjAzY29sDAFq1aoWtW7fC2dkZjx8/xowZM6Crq6uQY6empmLmzJkYO3YsIiMjsWHDBgQHB5e6bWBgIJYtW4YBAwZg4cKFaNy4MZKTkxEWFoYlS5YgMzMT69evh5+fHxo1aoSEhATEx8dj6NChZR6/KpcJ7t27B3d3d1hZWeHHH3/EgwcPZOuKf/rftGkTGjZsWOEbEono3VgMECmAsbExTp06hZ9++glPnz5Fs2bN8OOPP8r+cG3cuBHjxo2Do6MjrK2tsXz5cowaNUohxx4+fDiePHkCZ2dn6OnpYd68eRg8eHCp2xoaGuLkyZP4+uuv0b9/f+Tk5KBp06bw9vaGvr4+JBIJEhIS4O/vj0ePHqFhw4aYMGECPv30U4XEWtyRI0eQlJSEpKQkNGnSpMg6QRBk/y4oKEBwcDBGjhwJLS0tpcRCpM40hLczjkiNXbp0CU5OToiOjkanTp3EDkcu7u7ucHR0LPF1Q3q3mtjfRMrCGwiJiIjUHIsBIiIiNcd7BohqMKlUKnYIRFQLcGSAiIhIzbEYIKomhZMRxcbGih1Kudzd3WXTBP/zzz9ih1MpW7dulb2HKVOmiB0OkcpjMUBEJYwbNw7p6elFHl40efJkODk5QU9PD46OjiXapKenY+jQobC1tYWmpmal/wivX78e7u7uMDY2hoaGBrKyskrdLjg4GO3bt4e+vj4aNmyISZMmydZ9/PHHSE9Ph6ura6ViIFI3LAaIqASJRAJLS0toa//fbUWCIGD06NFlPsPg5cuXqF+/PubOnYsOHTpU+ti5ubno2bMn5syZU+Y2K1aswNy5czFr1ixcu3YNhw8fRo8ePWTr9fX1YWlpqbAHOxHVdiwGiOSwZs0aWFlZofhjOTw9PfHll18CePMUQi8vL5iZmcHU1BReXl64du1amfsMDg6GqalpkWX79u0rMa/A7t274ejoCH19fbRq1QrLli0rMT9BdVi1ahUmTpyIFi1alLre2toaP//8M4YPHw4TE5NKH2fKlCmYNWtWmY8/fvz4MebNm4ctW7Zg6NChaNmyJdq3bw8/P79KH5NI3bEYIJLDoEGDkJ6ejlOnTsmWpaenQyqVIjAwEACQnZ2NUaNG4ezZszh9+jQaNGiAvn374uXLl5U+7unTpzFy5EhMnz4dcXFxWLVqFVatWoXVq1eX2SYkJKTciYOMjIyKvI+a5ujRoygoKEBGRgYcHBzQpEkTDBo0CLdv3xY7NKIai18tJJJD/fr10aNHD4SGhqJr164AgG3btsHa2lo2hbCXl1eRNps2bUKdOnVw4cIFfPjhh5U67sKFCzFr1ix88sknAIAWLVpg3rx5WLVqFSZPnlxqGz8/vxLTGhfXuHHjSsWjCpKTk1FQUIDvvvsOP//8M0xMTDBv3jz06NEDV69eLTLLIxHJh8UAkZyGDh2KKVOmYPXq1dDR0UFoaKhsVAAA/v33X8yfPx/h4eG4f/8+CgoKkJ+fj7S0tEof8/Llyzhz5gwWL14sW/b69etyLxPUqVOn3BkJa7rC/9dVq1bB29sbAPDHH3/A0tIS4eHh8PHxETlCopqHxQCRnPr3749PP/0Uhw8fhq2tLS5evIjff/9dtn7EiBF49OgRVq9eDSsrK+jq6qJDhw7Iy8srdX+ampol7kEoPhVwTk4OFi1ahI8++kjuOENCQt45sdDBgwfRpUsXufepSho2bAgAcHBwkC2rX78+zM3Nq1R4EakzFgNEcjIyMoKfnx9CQ0Nha2uLTp06Ffnq3enTp7Fu3Tr07NkTABAfH4/c3Nwy91e/fn1kZ2fj2bNnMDQ0BIASzyDo2LEjEhMTYWNjI3ectf0ywQcffAAASEhIkM10+PjxYzx8+LBK0ykTqTMWA0QVEBgYiCFDhsDS0hKff/55kXWtWrXC1q1b4ezsjMePH2PGjBnlfrXtvffeg0QiwZw5c/Dll1/i/Pnz2LRpU5Ft5s+fDz8/P1hZWcHf3x8AEBMTg5SUFMydO7fU/SrrMkFSUhJycnKQkZGB58+fywqXt585ULgsJycHDx48QGxsLIyMjCpUzGRkZCAjIwNJSUkAgKtXr6JOnTqwsbGBkZERWrdujX79+mHy5MlYv349jI2NMXv2bNjZ2cHDw0NRb5dIvQhEJAiCIERHRwsAhOjo6DK3ycvLE8zMzARNTU3hzp07RdZdunRJcHJyEvT09ARbW1thz549gpmZmRAUFCQIgiAkJycLAISYmBhZm127dgk2NjaCvr6+0KtXL2HDhg1C8bQ8cOCA8P777wv6+vqCiYmJ4OrqKmzdulVh77u4bt26CZMnTy51OYASr7eVtr5bt26y9UFBQSXaFLdgwYJS9xMRESHb5smTJ8KoUaMEExMToV69esKAAQOEtLQ0ud+LIMjX30TqQkMQil20JFJTnN/+DXd3dzg6OuKnn35S+L4XLlwIqVRabRMslfde2N9E/4fPGSCiEtauXQsjIyNcv35dofs9fPgwli1bptB9lmb79u01/nkKRNWJ9wwQUREhISF4/vw5AMDKykqh+46MjFTo/srSu3dv2f0LxZ/ySEQlsRggoiJq8jcNClX0pkUidcfLBERERGqOxQAREZGaYzFARESk5njPAFExir6DnlQT+5no/7AYIPofc3NzSCQSDBs2TOxQqJpIJBKYm5uLHQaR6PjQIaK3pKWl4eHDhwrd58uXLzFjxgxcvHgRK1asgKurq0L3X1tFRkZi2rRp6Ny5M5YvXw49PT2FH8Pc3FzhX58kqolYDBAp0YsXL9C/f3+cOHECe/fuhZeXl9gh1SjHjh1D37594eHhgb/++gv6+vpih0RUK7EYIFKS58+fo3///jh16hT27t0LT09PsUOqkY4fP46+ffuia9eu2L17NwsCIiVgMUCkBM+fP0e/fv1w+vRp7Nu3D927dxc7pBotPDwcffr0QZcuXbB7924YGBiIHRJRrcJigEjBcnNz0a9fP5w9exb79++Hu7u72CHVChEREejduzc+/PBD/P333ywIiBSIxQCRAuXm5qJv3744d+4cDhw4gG7duokdUq0ilUrRu3dvuLm54e+//4ZEIhE7JKJagcUAkYI8e/YMffv2xfnz53HgwAF07dpV7JBqpZMnT6JXr1547733sHfvXhYERArAYoBIAZ49e4Y+ffrgwoULOHjwILp06SJ2SLXaqVOn4OvrCxcXF+zduxeGhoZih0RUo7EYIKqinJwc9O7dG5cuXcLBgwfx4Ycfih2SWjh9+jR8fX3h7OyMffv2sSAgqgIWA0RVkJOTg169eiEmJgaHDh3CBx98IHZIauXMmTPo2bMnnJycsH//fhYERJXEiYqIKik7Oxu+vr6IjY3F4cOHWQiI4IMPPsDhw4dx6dIl9OrVCzk5OWKHRFQjcWSAqBIKC4ErV67g8OHDfMSwyCIjI+Hj44MOHTrgwIEDqFOnjtghEdUoHBkgqqCnT5+iZ8+euHr1Ko4cOcJCQAW4urriyJEjuHLlCnx9fZGdnS12SEQ1CkcGiCqgsBCIi4vDkSNH4OLiInZI9JaoqCh4e3ujbdu2OHjwIIyNjcUOiahGYDFAJKcnT56gZ8+euH79Oo4ePYrOnTuLHRKV4vz58/D29oaDgwMOHTrEgoBIDiwGiOTw5MkT+Pj4ICEhAUePHoWzs7PYIVE5Lly4gB49esDe3h6HDh2CiYmJ2CERqTTeM0D0DllZWfD29saNGzdw7NgxFgI1QOfOnXHs2DHEx8fDx8cHT548ETskIpXGkQGicmRmZsLb2xs3b97EsWPH0KlTJ7FDogq4dOkSvLy80KpVKxw+fBimpqZih0SkklgMEJUhMzMTPXr0QHJyMo4dO4aOHTuKHRJVQmFB0LJlSxw5cgR169YVOyQilcNigKgUjx8/Ro8ePZCSkoLjx4/D0dFR7JCoCmJiYuDl5YXmzZvj6NGjLAiIimExQFTM48eP4eXlhbS0NBw/fhwdOnQQOyRSgMuXL8PT0xPNmjXD0aNHUa9ePbFDIlIZvIGQ6C2PHj2Cp6cnbt++jfDwcBYCtUiHDh1w/PhxpKamwsvLC48fPxY7JCKVwWKA6H8ePnwIT09P3LlzB+Hh4Wjfvr3YIZGCdejQAeHh4bh9+zY8PT3x6NEjsUMiUgm8TECE/ysE0tPTER4ejrZt24odEinR1atX0b17dzRu3BjHjh2Dubm52CERiYojA6T2Hjx4gO7duyMjIwMREREsBNRAu3btEBERgXv37sHT0xMPHz4UOyQiUbEYILX277//onv37rh//z4iIiLQpk0bsUOiatK2bVtEREQgIyMD3bt3x4MHD8QOiUg0LAZIbRUWAg8ePEBERAQcHBzEDomqWZs2bRARESH7Xfj333/FDolIFLxngNTS/fv30b17dzx+/BgRERGws7MTOyQS0fXr1+Hh4QFzc3OEh4fDwsJC7JCIqhVHBkjtZGRkwMPDg4UAydjb20MqleLRo0fw8PDA/fv3xQ6JqFqxGCC1kp6eDg8PD2RlZUEqlbIQIBk7OztIpVJkZmbCw8MDGRkZYodEVG1YDJDaKCwEnj59CqlUCltbW7FDIhVja2sLqVSKJ0+ewMPDA+np6WKHRFQtWAyQWrh37x7c3d2Rk5MDqVSK1q1bix0SqajWrVtDKpUiOzubBQGpDRYDVOvdvXsX7u7uyM3NhVQqRatWrcQOiVRcq1atIJVKkZOTA3d3d9y7d0/skIiUisUA1Wp3796Fh4cHXrx4AalUChsbG7FDohrCxsYGUqkUubm5cHd3x927d8UOiUhpWAxQrXXnzh24u7vLCoGWLVuKHRLVMIUFwYsXL+Du7o47d+6IHRKRUrAYoFrp9u3bcHd3R15eHqRSKVq0aCF2SFRDtWzZElKpFHl5eSwIqNZiMUC1TlpaGtzd3fHq1SsWAqQQLVq0gFQqxatXr+Du7o7bt2+LHRKRQrEYoFolNTUV7u7uKCgogFQqRfPmzcUOiWqJ5s2bFykI0tLSxA6JSGFYDFCN9fLlS0ybNk02wUxKSgrc3d0hCAKkUimsra3FDZBqHWtra0ilUhQUFMDd3R2pqakA3sxzMW3aNLx8+VLkCIkqh3MTUI21Z88e9OvXDwkJCdDV1YW7uzs0NTUhlUphZWUldnhUi6WmpsLDwwOCICAiIgIvX76EnZ0d9uzZg759+4odHlGFcWSAaqzt27ejXbt20NHRgbu7O7S0tHDixAkWAqR0zZo1g1QqhaamJtzd3aGnp4e2bdti+/btYodGVCkcGaAa6fnz57CwsMC4ceOwc+dO6OjoICIiAk2bNhU7NFIjhd9aefXqFfz9/fHbb7/h33//hYGBgdihEVUIRwaoRjp48CBycnLwxx9/QEdHB+vWrcNvv/0GPz8/5Obmih0e1XK5ubnw8/PDb7/9hl9++QXa2tr4448/kJOTg0OHDokdHlGFsRigGmnTpk3Q1NTEy5cvUVBQAG9vb6xevRqNGjWCtra22OFRLaetrY1GjRph9erV8Pb2BvDmhlZNTU1s2rRJ5OiIKo6XCajGKSgogLa2NgRBgKmpKT766CMMHDgQ3bt3h66urtjhkRrJy8vD8ePHsWPHDvz111/IysqChoYGXr16BU1NftaimoPFANU4giDgs88+g4eHB/z9/aGjoyN2SETIz8/Hjh07IJVK8csvv0BDQ0PskIjkxmKAiIhIzfHiqgKkpaXh4cOHYodB72Bubs6vHVK5mMu1C3NefiwGqigtLQ329va8g70GkEgkuH79Ok8OVCrmcu3DnJcfi4EqevjwIXJzc7F161bY29uLHQ6V4fr16xg2bBgePnzIEwOVirlcuzDnK4bFgILY29ujU6dOYodBRFXEXCZ1xO++EBERqTkWA0RERGqOxQAREZGaYzFARESk5lgMqCh3d3doaGhAQ0MD//zzj9zttm7dKms3ZcoU5QVIRJXG/CZVw2JAhY0bNw7p6emws7OTLUtLS0Pv3r0hkUhgYWGBr776Cq9evZKt//jjj5Geng5XV1cxQi7TixcvMHHiRJiZmcHIyAj+/v64f/9+uW1GjhwpO/EVvnr27FlNERMpV2n5PXnyZDg5OUFPTw+Ojo4l2jC/SVlYDKgwiUQCS0tL2Sx8r1+/Ru/evZGXl4ezZ89i8+bNCA4OxjfffCNro6+vD0tLyypP2JOdnY0nT55UaR9vmzp1Kvbu3YuwsDCcOHEC9+7dw0cfffTOdj179kR6errs9ccffygsJiIxFc9v4M28G6NHj8bgwYNLbcP8JmVhMSCC+/fvw8LCAsuXL5ctk0ql0NXVRWRkZJntjhw5gri4OGzduhWOjo7w9fXFd999hzVr1iAvL6/KcRUUFOD48eP45JNPYGlpidjY2CrvEwCePHmCjRs3YsWKFejevTucnJwQFBSEs2fP4ty5c+W21dPTg6WlpexVt25dhcREpCyVzW8AWLVqFSZOnIgWLVooPC7mN5WHxYAIGjRogA0bNmDevHmIjY1FVlYWhg8fjq+//rrc4b/IyEi0a9cODRo0kC3z8fHB06dPce3atUrHk5SUhPnz56N58+YYMGAAdHR0cODAAXTt2lW2ja+vL4yMjMp8tWnTpsz9R0dHIz8/H15eXrJldnZ2sLKyeufJUSqVwsLCAnZ2dvjiiy+QmZlZ6fdJVB0qm9/KwvwmefAJhCLx8/PDyJEjERgYiDZt2qBBgwZFhvtLk5GRUaQQACD7OSMjo0LHz8nJwfbt2xEcHIzIyEh4enrihx9+wIABAyCRSEpsv2HDBjx//rzM/ZU3jXBGRgZ0dXVhampaIvby4vb19cWgQYNgZWWFpKQkzJkzBxcvXsSZM2egpaX17jdJJJLK5LciMb+polgMiGjlypVo06YN9uzZg8uXL5ebcO9S0bnTd+zYgbFjx6Jt27a4cuUKHBwcyt2+cePGlY6tLIIglBv329dN27Zti/bt26Nly5Y4ceIEunfvrvB4iBRJkfldUcxvqiheJhBRUlIS0tPT8fr1a6Slpb1ze0tLyxJ36BZW3sVHDN5lwIABWLVqFXR1deHk5IRBgwZh3759Rb6Z8LaqDCNaWloiLy8PWVlZRZbfv3+/QnG3aNEC5ubmSExMlLsNkVgqmt+KxPymiuLIgEhevnyJwMBAjBgxApaWlhg1ahSuXr1a7g00rq6u+P7774sk2ZEjR2BsbPzOyr84ExMTTJo0CZMmTcLVq1cRFBSEMWPGAAACAgIwfPjwIpO1VGUY0cnJCTo6Ojh69CgGDhwIAIiPj8ft27crdA31zp07ePToERo2bCh3GyIxVCa/FYn5TRUmUJVER0cLAITo6OgKtZsyZYpgY2Mj5OTkCPn5+YKLi4swePBg2fpu3boJkydPLtLm1atXQtu2bYUePXoIMTExwsGDBwVzc3Nh9uzZJfZfWvt3yc/PF3bv3i30799f0NHREU6ePFmh9uX57LPPhKZNmwrh4eHCxYsXhffff19wdXUtso2tra3w119/CYIgCNnZ2cKMGTOEyMhIITk5WTh27JjQqVMnoVWrVsKLFy8qfPzK9hOpD0X+jlQmvwVBEBITE4WYmBjh008/FVq3bi3ExMQIMTExJbZjfr8bc75iODIgguPHj2PNmjU4efIkDA0NAbx5sljHjh0RGhqKoUOHltpOS0sL+/btw+effw43NzcYGhpixIgR+PbbbxUSl7a2Nvr164d+/frhwYMH0NRU3FWklStXQlNTE/7+/nj58iV8fHywdu3aItskJCTIvvuspaWFK1euYPPmzcjKykKjRo3g7e2N7777Dnp6egqLi0jRKpvfADB27FicOHFC9nPHjh0BvLn+XlXMbyoPiwEReHp6lnguQKtWrZCTk/POts2aNcOBAweUFZpM/fr1Fbo/fX19rFmzBmvWrClzm7dPeAYGBjh8+LBCYyCqDlXJb6lUqqSoimJ+U3G8gVCFrV27FkZGRrh+/brcbbZv3w4jIyOcOnVKiZERUVUxv0mVcGRARYWEhMhu6LGyspK7Xe/evWVPFiv+vV8iUg3Mb1I1LAZUVGW/92tkZAQbGxsFR0NEisT8JlXDywRERERqjsVADaGhoYHdu3fLvX1wcDCHEYlqCOY3iY3FQA2Rnp4OX19fubcfPHgwbty4ocSIgMePHyMwMBDGxsYwNTXFmDFj5LpjGnhzZ7Gvr2+Jk+Dly5cREBCApk2bQiKRwMHBAatXr1bSOyBSDbUlvz/77DPY2NjAwMAA9evXR79+/RAfH19iu+DgYLRv3x76+vpo2LAhJk2apKy3QXLiPQM1hKWlZYW2NzAwgIGBgZKieSMwMBDp6ek4evQo8vPzMWrUKIwfPx6hoaHvbPvTTz+V+tzy6Oho1K9fH1u3bkXTpk1x9uxZjB8/HlpaWpgwYYIy3gaR6GpLfnfq1AlDhw6FlZUVMjMzsXDhQnh7eyM5OVk2+dCKFSvw//7f/8Py5cvx3nvv4dmzZ0hJSVHqeyE5iPvMo5pPEU+5evr0qRAQECBIJBKhcePGwrp16wQnJydhwYIFsm0ACLt27RIEQRCSk5MFAMKOHTuErl27CgYGBkL79u2Fs2fPyrYPCgoSTExMKh3Tu8TFxQkAhAsXLsiWHTx4UNDQ0BDu3r1bbtvY2FihSZMmQnp6epH3VZYJEyYI3bt3r1K8fBoZvYuyfkfULb/fdvnyZQGAkJSUJAiCIDx69EgwMDAQjh07pvCYi2POVwwvE6iAadOmISoqCvv378eBAwewd+9eJCQkvLPd3LlzMXPmTMTGxqJVq1YICAgocyKS0rRp06bcyUnKG7aMjIyEqakpnJ2dZcu8vLygqamJqKioMtvl5uYiICAA//3vf+X+NPTkyZNqe6Y7kaKpU36/7dmzZwgKCkLz5s3RtGlTAMDRo0dRUFCAjIwMODg4oEmTJhg0aBBu374t9/si5eBlApFlZ2dj8+bN2LZtG9zd3QEAQUFBaNKkyTvbzpgxA7179wYALF68GPb29khKSoKdnZ1cxz5w4ADy8/PLXF/eMGRGRgYsLCyKLNPW1ka9evXKncN86tSpcHNzQ79+/eSKMTIyEn/++ScOHjwo1/ZEqkTd8ht48zClmTNn4tmzZ7Czs8OxY8egq6sLAEhOTkZBQQG+++47/PzzzzAxMcG8efPQo0cPXL16tVqneaaiWAyI7NatW8jPz0fnzp1lyywsLGBtbf3Oth06dJD9u/B7y//++6/cJ4tmzZpVLFg5COXMYb5nzx6Eh4cjJiZGrn3FxcWhX79+WLhwITw9PRUZJlG1UKf8LhQYGIgePXogPT0dP/74IwYOHIgzZ85AX18fBQUFyM/Px6pVq+Dt7Q0A+OOPP2BpaYnw8HD4+PgoPGaSDy8TiEwoYwKSspa/7e0qujBBCwoK5D52VYYRLS0tcf/+/SLL8vPzkZmZWeYc5uHh4bh58yZMTU2hra0Nbe03tai/v3+Jk0BcXBw8PDwwfvx4zJkzR+73RKRK1Cm/C5mYmKBVq1bo2rUrduzYgfj4eOzatQsAZNMTvz3lev369WFubo60tDS53xspHkcGRNayZUvo6Ojg4sWLsutqDx48QGpqqtKPXZVhRFdXVzx58gQXLlyQfeo5fvw4CgoK8N5775XaZtasWRg7dmyRZe3atcPKlSvh5+cnW3bt2jV0794dI0aMwOLFiyvylohUijrld1kEQcDLly8BAB988AGANzMYFl4qefz4MR4+fKiUkQySH4sBkdWpUwcjRozAV199hXr16sHMzAyzZs2Cnp7eO4fjqqoqyWdvb4+ePXti3Lhx+PXXX5Gfn49JkyZhyJAhaNSoEQDg7t278PT0xJYtW+Di4gJLS8tSbxq0srKSDZteu3YNHh4e8Pb2xrRp02TXJ7W0tBQ+0xqRsqlTfqempiIkJAQ+Pj6oX78+7t69i6VLl8LAwAC9evUCALRu3Rr9+vXD5MmTsX79ehgbG2P27Nmws7ODh4eHQt43VQ4vE6iAFStWoHPnzvD19YWPjw/69OkDKysr6Ovrix1auUJCQuDg4AAvLy/07t0bXbp0wfr162Xr8/PzkZCQgNzcXLn3GRYWhgcPHiAkJAQNGzaUvd6+5kpUk6hLfuvp6eHMmTPo1asXbGxsMGjQIBgaGuLs2bNFbkYsLB569eqFbt26QUdHB4cOHeLNgyLTEOS5eEVlunTpEpycnBAdHY1OnTopZJ9ZWVlo1KgRfv/9d/j7+ytkn+pOGf1EtUt1/Y4wv6sHc75ieJlABURHRyMxMRGdO3fG48eP8c0338DY2Bg9e/YUOzQiqiLmN9UELAZUgCAIWLZsGW7cuAE9PT24uLjg5MmTMDQ0FDs0Iqoi5jfVBCwGVICzszMuXbokdhhEpATMb6oJeAMhERGRmmMxoIYqOnc6EdUczG+qDBYDpHK+//57uLm5QSKRwNTUtNRtrly5gi5dukBfXx9NmzbFsmXLqjdIIqqUd+X3woULoaGhUeLFeyyUi8UAqZy8vDwMHDgQn3/+eanrnz59Cm9vbzRr1gzR0dFYvnw5Fi5cWOQ70ESkmt6V3zNmzEB6enqRl4ODAwYOHFjNkaoXFgNKtGPHDrRr1w4GBgYwMzODp6cnnj59CgCIioqCl5cXzMzMYGpqCi8vL1y7dk3WNiUlBRoaGti2bRvc3NxgYGAAV1dXpKamIiIiAu3atUOdOnUwePBgPHv2TNbO3d0dEydOxIQJE2BiYgILCwssWbKk3Dhv376NgQMHwsTEBObm5hg4cCDu3bsnWy+VSuHi4gJDQ0OYmprCzc0Nt27dUvD/1v9ZtGgRpk6dinbt2pW6PiQkBHl5edi0aRPatGmDIUOG4Msvv8SKFSuUFhNRcczvynlXfhsZGcmeVlo4R0JcXBzGjBmjtJiIxYDSpKenIyAgAKNHj8b169chlUqLPGAkOzsbo0aNwtmzZ3H69Gk0aNAAffv2lT3Du9C3336LRYsW4cKFC3jx4gUCAgKwePFiBAUF4fDhw4iIiMBPP/1UpM2WLVsgkUhw/vx5LF26FIsWLUJYWFipcebn58PHxwd169bFmTNncOLECRQUFMDPzw8FBQV49eoV+vfvj27duuHKlSuIjIzEp59+Ck3Nsn91qjJBijwiIyPRtWtX2bSoAODj44OEhARkZmZWad9E8mB+Ky+/i9uwYQNat26NLl26KHS/VIxAVRIdHS0AEKKjo0tdnpKSItd+Xrx4Iejo6AinTp0SBEEQkpOTBQDCpk2bZNv89ttvAgDh0qVLsmUTJ04UPD09ZT9369ZNcHBwKLLviRMnCq6urrKfAQi7du0SBEEQfv/9d8HOzk4oKCiQrc/Ozha0tLSEqKgo4dGjRwIAQSqVyvU+BEEQUlJShMTExDJfd+7ckWs/QUFBgomJSYnlPXr0EMaPH19k2bVr1wQAQlxcXKn7KqufiApV5HeE+a28/H7bixcvhLp16wpLly6VO75CzPmK4XMGlKRDhw7w9PREu3bt4OPjA29vb3z88ceoW7cugDfzks+fPx/h4eG4f/++bJ7v4tN4tm3bVvbvwqlDiy87efJkkTbFZxVzdXVFSEhIqXFevnwZiYmJqFOnTpHlr1+/xs2bN+Hi4oKRI0fCx8cHPXr0gJeXFwYNGiSbirQ0Ysw+JvzvqdrKnvyFCGB+V5e//voL2dnZGD58eLUdU13xMoGSaGlp4ejRozh06BAcHBywZs0a2NraIjk5GQAwYsQIxMTEYPXq1Th37hxiY2MhkUiQl5dXZD+lzWlefFnxOc5L+4NY1h/JnJwcODs7IzY2tsgrMTERffr0AQAEBQXh3LlzcHNzQ1hYGFq3bo1z586V+d6VPYxY2lzrhT+/a651IkVgflfPZYINGzagT58+pc52SorFkQEl0tDQgJubG9zc3LBgwQK0aNECu3btwrRp03D69GmsW7dO9nzy+Pj4Cs3uV56oqKgiP587dw52dnalbtuxY0f8+eefaNCgQYlPD29zdHSEo6MjZs+ejS5duiA0NBTvv/9+qdtWZR51ebi6umLOnDnIy8uT3Tdw5MgR2Nrayj6ZESkb87t0Vc3vQsnJyYiIiMCePXsUsj8qH4sBJYmKisLx48fh7e0NCwsLREVFISMjA/b29gCAVq1aYevWrXB2dsbjx48xY8aMIjfEVUVqaipmzpyJsWPHIjIyEhs2bEBwcHCp2wYGBmLZsmUYMGAAFi5ciMaNGyM5ORlhYWFYsmQJMjMzsX79evj5+aFRo0ZISEhAfHw8hg4dWubxqzqMmJaWhsePHyMtLQ2vX79GbGwsAMDBwQG6uroYOnQoFi1ahNGjR2P27Nm4evUqVq1aVeJGKyJlYX5X3rvyu9CmTZvQsGFDhd+QSKVjMaAkxsbGOHXqFH766Sc8ffoUzZo1w48//ij7xd64cSPGjRsHR0dHWFtbY/ny5Rg1apRCjj18+HA8efIEzs7O0NPTw7x58zB48OBStzU0NMTJkyfx9ddfo3///sjJyUHTpk3h7e0NfX19SCQSJCQkwN/fH48ePULDhg0xYcIEfPrppwqJtTTffPMNNm/eLPu5Y8eOAN58UrC2toaJiQkOHz6ML774Ak5OTjA3N8eCBQswfvx4pcVE9Dbmd+W9K78BoKCgAMHBwRg5ciS0tLSUFgv9Hw2h8M4rqhRVmzPb3d0djo6O/JRcjKr1E6memvA7wvyWX03oT1XCGwiJiIjUHIsBIiIiNcd7BmoZqVQqdghEpCTMb1IWjgwQERGpORYDKqxwMpPCr96oKnd3d9k0o//880+1H9/GxkZ2/KysrGo/PpE8mM+KcefOHVl8jo6OYodTa7AYIIUYN24c0tPTZQ8/CQ4OLnVOcg0NDfz7779y73fdunVo3749jI2NYWxsDFdXVxw8eLDINufOncPOnTsV+n6I1FnxfH7bo0eP0KRJk0oV3ydPnkTfvn3RqFEjaGhoYPfu3SW2+eyzz2BjYwMDAwPUr18f/fr1Q3x8vGx9o0aNkJ6ejunTp1f0bVE5WAyQQkgkElhaWkJb+81tKIMHDy4xJ7mPjw+6desGCwsLuffbuHFjLFmyBBcvXsTFixfh5eWFfv36FZkO1tzcHPXq1VP4eyJSV8Xz+W1jxoxB+/btK7XfZ8+eoUOHDvjvf/9b5jadOnXCpk2bcP36dRw5cgQA4O3tjdevXwMANDU1YWlpCSMjo0rFQKVjMaAka9asgZWVFYo/xsHT0xNffvklgHfPeV5ccHAwTE1Niyzbt29fieeS7969G46OjtDX10erVq2wbNmyEs83VzYDA4Mic5JraWkhPDy8wnOS+/n5oXfv3mjdujVat26N7777DkZGRuU+O51I0dQ9nwutW7cOWVlZmDFjRqXa+/r6YvHixfjoo4/K3Gb8+PHo2rUrrK2t0bFjR3z33Xe4ffs2UlJSKhk1yYPFgJIMGjQI6enpOHXqlGxZeno6pFIpAgMDAcg/53lFnD59GiNHjsT06dMRFxeHVatWYdWqVVi9enWZbUJCQsqdeMTIyKjI+6iMwjnYP/7440rv4/Xr19i2bRuePXsGV1fXKsVDVBHMZyAuLg7ffvsttmzZAk3N6vnT8ezZMwQFBaF58+Zo2rRptRxTXfGrhUpSv3599OjRA6GhoejatSsAYNu2bbC2tpZNQerl5VWkzaZNm1CnTh1cuHABH374YaWOu3DhQsyaNQuffPIJAKBFixaYN28eVq1ahcmTJ5faxs/Pr8S0qMU1bty4UvEU2rRpE4YOHVqpSUyuXr0KV1dXvHjxAkZGRti9ezccHByqFA9RRah7Pr98+RIBAQFYvnw5rKyscOvWrQq1r6i1a9di5syZePbsGezs7HDs2DGFze1ApWMxoERDhw7FlClTsHr1aujo6CA0NFT2KQKQf87zirh8+TLOnDmDxYsXy5a9fv263GHFOnXqlDujWVVFRkYiLi4OW7ZsqVR7W1tbxMbGIisrCzt37sTw4cNx4sQJFgRUrdQ5n2fPng17e3sMGzZMofstS2BgIHr06IH09HT8+OOPGDhwIM6cOQN9ff1qOb464mUCJerfvz+eP3+Ow4cPIzExERcvXiwyG5i8c54X0tTULHHNsvhUojk5OVi0aFGRucuvXr1a7rVLZV8m2LBhAxwdHeHk5FSp9rq6urCxsYGzszOWLFmCDh064Oeff650PESVoc75HB4ejrCwMGhra0NbWxuenp4A3ty8+8MPP1RoX/IwMTFBq1at0LVrV+zYsQPx8fHYtWuXwo9D/4cjA0pkZGQEPz8/hIaGwtbWFp06dSryVZ2Kznlev359ZGdn49mzZzA0NASAEt9Z7tixIxITE2FjYyN3nMq8TJCTk4M///wTS5YsqVT70giCUKXrsESVoc75vHPnTjx//lz284ULFzB69GicOnWqQrFVFnNe+VgMKFlgYCCGDBkCS0tLfP7550XWVXTO8/feew8SiQRz5szBl19+ifPnz2PTpk1Ftpk/fz78/PxgZWUFf39/AEBMTAxSUlIwd+7cUverzMsE27dvx6tXr4oMp1bEvHnz4O3tDSsrK2RnZ2Pbtm2QSqU4dOiQgiMlejd1zeeWLVsW+fnhw4cAAHt7+xLfiChPTk4OkpKSZD8nJycjNjZW9q2j1NRUhISEwMfHB/Xr18fdu3exdOlSGBgYoFevXgp5L1Q6XiZQMh8fH+jr6yM5ORlDhgwpsm7jxo14+PAhHB0dMXr0aMyePbvcJK5Xrx62bt2KAwcOoG3btti6dSsWLlxYZBtfX1/s2bMHBw4cgJOTE9zc3LBmzRrZPOHVbePGjfjoo49Qt27dEusKn8hW3vPWHzx4gOHDh8PW1haenp6IiorCoUOH0KNHDyVGTVQ6dc/n8siTzxcvXkTHjh3RsWNHAMC0adPQsWNH/PLLLwAAPT09nDlzBr169YKNjQ0GDRoEQ0NDnD17tkLPJ6GK48iAkuno6Miq6OI6duyIixcvFln29rbW1tYlrin2798f/fv3L7Ks+Hf3fX194evrW4WoFefs2bNlrktJSYGpqSk6dOhQ5ja//vqrMsIiqhR1z+dC7u7uJd6LPPlcWru3WVpaYv/+/QqLk+THkQFSiLVr18LIyAjXr1+Xu82hQ4cwZ86cUkcNKqJDhw4qd7IkqsnEzOd3uXfvHoyMjJRy46I648gAVVlISIjs5iIrKyu52/3nP/9RyPH37t0ru2Pb2NhYIfskUldi5/O7NGjQQHajpZ6eXrUcUx2wGKAqq+oDiaqqIicsIiqf2Pn8LlpaWtXyDQZ1w8sEREREao7FABERkZpjMUBERKTmeM+AglTkrluqfuwfkhd/V2oH9mPFsBioInNzc0gkkmqbwIMqTyKRwNzcXOwwSEUxl2sf5rz8NITyngBBcklLSyvzQSTV4eHDh/Dz88OIESPw6aefihZHaX755Rds2bIFe/bsET0pzc3N+c0DKpfYuVwa5nflMeflx2KgFpg6dSqCgoJkTwBTJVlZWbC2tsbo0aOxYsUKscMhqnGY31QdeANhDZeeno5ffvkFU6dOVbkTBQCYmppiypQpWLduHTIyMsQOh6hGYX5TdWExUMMtXboU+vr6mDJlitihlGnKlCnQ09PD0qVLxQ6FqEZhflN1YTFQg927dw+//PILpk2bBhMTE7HDKZOpqSmmTZuGX375Benp6WKHQ1QjML+pOrEYqMH+85//QCKRYPLkyWKH8k6TJ0+Gvr5+tT2/nKimY35TdWIxUEPdvXsX69evx/Tp02vE5DwmJiaYPn06fv31V9y9e1fscIhUGvObqhuLgRpqyZIlMDQ0xKRJk8QORW5ffvklDA0N+emB6B2Y31TdWAzUQHfu3MFvv/2GGTNm1IhPDYWMjY0xffp0rF+/Hnfu3BE7HCKVxPwmMfA5AzXQxIkTsX37diQnJ6NOnTpih1Mh2dnZsLa2RkBAAP773/+KHQ6RymF+kxg4MlDD3L59Gxs2bMCMGTNq3IkCAOrUqYMZM2bgt99+w+3bt8UOh0ilML9JLBwZqGE+//xz7NixA8nJyTAyMhI7nErJzs5G8+bNMWjQIKxdu1bscIhUBvObxMKRgRokNTUVGzduxFdffVVjTxTAm08PX331FTZs2IC0tDSxwyFSCcxvEhNHBmqQTz/9FH/99RdSUlJgaGgodjhVkpOTg+bNm8Pf3x+//PKL2OEQiY75TWLiyEANkZqaik2bNmHmzJk1/kQBAEZGRvjqq6+wadMmpKamih0OkaiY3yQ2jgzUEOPHj8fff/+NW7du1YqTBQA8e/YMzZs3x4ABA/Drr7+KHQ6RaJjfJDaODNQAycnJCAoKqjWfGgoZGhpi5syZ2LRpE1JSUsQOh0gUzG9SBRwZqAHGjh2Lffv24datW5BIJGKHo1DPnj1DixYt4Ofnh99++03scIiqHfObVAFHBlTcrVu3EBwcjK+//rrWnSiAN58evv76awQHByM5OVnscIiqFfObVAVHBlTcmDFjcODAAdy6dQsGBgZih6MUubm5aNGiBfr06YMNGzaIHQ5RtWF+k6rgyIAKu3nzJjZv3oyvv/661p4oAEAikcg+Pdy6dUvscIiqBfObVAlHBlTYqFGjcPjwYdy8ebNWnywA4Pnz52jRogV8fX2xadMmscMhUjrmN6kSjgyoqKSkJPz++++YNWtWrT9RAICBgQFmzZqFLVu2ICkpSexwiJSK+U2qhiMDKmrEiBE4duwYbt68CX19fbHDqRbPnz9Hy5Yt4e3tjeDgYLHDIVIa5new2OFQMRwZUEE3btzA1q1bMXv2bLU5UQBvPj3Mnj0bv//+OxITE8UOh0gpmN/Mb1XEkQEVNHz4cISHhyMpKUmtThYA8OLFC7Rs2RJeXl7YvHmz2OEQKRzzm/mtijgyoGISEhIQEhKidp8aCunr62P27NnYunUrbty4IXY4RArF/GZ+qyqODKiYYcOG4cSJE0hKSoKenp7Y4YjixYsXsLGxgYeHB37//XexwyFSGOY381tVcWRAhcTHx+OPP/7AnDlz1PZEAbz59DBnzhyEhoYiISFB7HCIFIL5/QbzWzVxZECFDB06FKdPn0ZiYqJanywA4OXLl2jVqhW6dOmCkJAQscMhqjLm9/9hfqsejgyoiLi4OGzbtg1z585V+xMFAOjp6WHOnDn4448/cP36dbHDIaoS5ndRzG/Vw5EBFREQEICzZ88iMTERurq6YoejEgo/PXz44YcIDQ0VOxyiSmN+l8T8Vi0cGVAB165dw/bt2zF37lyeKN6ip6eHuXPnYtu2bYiLixM7HKJKYX6XjvmtWjgyoAIGDx6MqKgo3LhxgyeLYvLy8tC6dWu8//772LZtm9jhEFUY87tszG/VwZEBkf3zzz8ICwvDvHnzeKIoha6uLubOnYs///wT165dEzscogphfpeP+a06ODIgsoEDB+LixYu4ceMGdHR0xA5HJeXl5cHW1hadO3fGn3/+KXY4RHJjfr8b81s1cGRARFeuXMGOHTswb948nijKUfjpISwsDFevXhU7HCK5ML/lw/xWDRwZENHHH3+MmJgYxMfH82TxDvn5+bC1tYWTkxPCwsLEDofonZjf8mN+i48jAyK5fPkydu7cyU8NctLR0cG8efOwY8cOXLlyRexwiMrF/K4Y5rf4ODIgko8++ghXrlxBfHw8tLW1xQ6nRsjPz4ednR0cHR2xc+dOscMhKhPzu+KY3+LiyIAIYmNjsWvXLsyfP58nigrQ0dHB/Pnz8ddffyE2NlbscIhKxfyuHOa3uDgyIIL+/fvj2rVruH79Ok8WFfTq1SvY2dmhXbt22LVrl9jhEJXA/K485rd4ODJQzS5duoS///6bnxoqSVtbG/Pnz8fu3bsRExMjdjhERTC/q4b5LR6ODFSzfv364fr164iLi+PJopJevXoFBwcHODg4YPfu3WKHQyTD/K465rc4ODJQjaKjo7Fnzx588803PFFUQeGnh7///huXLl0SOxwiAMxvRWF+i4MjA0oWHByMfv36oW7duujbty8SExNx7do1aGlpiR1ajfbq1Su0adMGtra22LNnDzIzM7Fnzx6MGDFC7NBIjTC/lYP5Xf1YDCjRy5cvoa+vj5CQELRq1QouLi4ICQnB0KFDxQ6tVggJCcGwYcNw4cIFJCQkYNiwYXjx4gXni6dqwfxWLuZ39eJlAiUqKCgAAAiCgIULF8LOzg6DBw8G66+qEwQBQ4YMga2tLRYuXCj7P+X/LVUX5rfyML+rH4uBanDz5k0cOHAA8+fPx9q1a2FiYoKkpCSxw6qxkpKSYGJignXr1mH+/PnYv38/bt26JXZYpKaY34rF/BYHLxMoUW5uLgwNDdGhQwc8f/5cdnfslClT8OOPP/K6YiW9fv0a06dPx88//4wBAwbg2rVrMDAwwOXLl5GbmwsDAwOxQyQ1wPxWDua3OFgMKNGzZ89gZGQEAKhfvz7y8/NlNxxR1e3evRujRo2Cjo4OHjx4AODN/7lEIhE5MlIHzG/lYn5XL14mqCYtWrRAbGwsTxQK1L9/f8TExKB58+Zih0JqjvmteMzv6sWRASV69eoVjIyM0KtXL2zbtg26urpih1Qr5eXlYfDgwTh48CBycnL4HW+qFszv6sH8rh4sBpRMEARoaGiIHYZa4P81VTf+zlUf/l8rF4sBIiIiNcd7BoiIiNScQi++pKWl4eHDh4rcJSmBubk5rKysqrwf9nfNwP5WL+xv9aKo/oagIKmpqYJEIhEA8KXiL4lEIqSmprK/1eTF/lavF/tbvV6K6G9BEASFjQw8fPgQubm52Lp1K+zt7RW1W1Kw69evY9iwYXj48GGVqkn2d83A/lYv7G/1oqj+BhR8mQAA7O3t0alTJ0XvllQU+1u9sL/VC/tbffAGQiIiIjXHYoCIiEjNsRggIiJSczW+GNDQ0MDu3bvl3j44OBimpqZKi4eUi/1du7F/1Rv7Xzw1vhhIT0+Hr6+v3NsPHjwYN27cUGJEwOPHjxEYGAhjY2OYmppizJgxyMnJKbfNixcvMHHiRJiZmcHIyAj+/v64f/++UuOsiWpLf7u7u0NDQ6PI67PPPlNqnDVBbenfQoIgwNfXt9Q/cgcPHoSLiwuMjIxgYWGBgIAA3Lt3TwnvoOaoLf1fE8/nNb4YsLS0hJ6entzbGxgYwMLCQokRAYGBgbh27RqOHj2Kffv24eTJkxg/fny5baZOnYq9e/ciLCwMJ06cwL179/DRRx8pNc6aqLb0NwCMGzcO6enpsteyZcuUGmdNUJv6FwB++umnUp+nf/PmTfTv3x/e3t64cuUK9u/fj5SUFAQGBio6/BqltvR/jTyfV/lJBf8THR0tABCio6MVtUvh6dOnQkBAgCCRSITGjRsL69atE5ycnIQFCxbItgEg7Nq1SxAEQUhOThYACDt27BC6du0qGBgYCO3btxfOnj0r2z4oKEgwMTFRWIzFxcXFCQCECxcuyJYdPHhQ0NDQEO7evVtqm6ysLEFHR0cICwuTLbt+/boAQIiMjFRofIrqJ/b3G5Xpb0EQhG7dugmTJ09WWlyFVKm/1al/BUEQYmNjhSZNmgjp6elF3pcgCEJYWJigo6MjFBQUyJaFhoYKRkZGVYpXlfq7OHXp/5p4PhcEQVDpkYFp06YhKioK+/fvx4EDB7B3714kJCS8s93cuXMxc+ZMxMbGolWrVggICMCrV6/kPm6bNm1gZGRU5qu8YazIyEiYmprC2dlZtszLywuampqIiooqtU10dDTy8/Ph5eUlW2ZnZwcrKytERkbKHXdNpy79XSgkJATm5uZo164d5s2bh+fPn8sdc02kTv2bm5uLgIAA/Pe//4WlpWWJ9c7OztDU1ERwcDAKCgqQmZmJbdu2oXfv3nK/r5pGXfq/pp7PVXZi6OzsbGzevBnbtm2Du7s7ACAoKAhNmjR5Z9sZM2bIkmrx4sWwt7dHUlIS7Ozs5Dr2gQMHkJ+fX+Z6AwODMtdlZGSUGLbS1tZGvXr1kJGRUWYbXV3dEjfCNGjQoMw2tY069TcADBs2DNbW1mjQoAEuX76MWbNmIT4+Hjt27JAr5ppG3fp36tSpcHNzQ79+/Updb21tjSNHjmDgwIEYP348Xr16BQ8PD/zxxx/veDc1kzr1f009n6tsMXDr1i3k5+ejc+fOsmUWFhawtrZ+Z9sOHTrI/t24cWMAwL///iv3L0+zZs0qFqwchErMxV2ZNjWVuvX32LFjZf9u164dGjVqBE9PT9y6dQstWrRQeDxiU6f+3bNnD8LDwxETE1Nm+4yMDIwdOxajR4/G4MGDkZmZiTlz5mDYsGH466+/FB6v2NSp/xXZpjqp7GUCQRAqtPxtOjo6sn8X/ucXFBTIfeyqDCtZWlqWuGs0Pz8fmZmZaNCgQZlt8vLykJWVVWT5/fv3y2xT26hTf5fmvffeAwAkJibK3aYmUaf+DQ8Px82bN2FqagptbW1oa7/5zOXv7w8fHx8AwJo1a2BiYoIlS5bA0dERHh4eCAoKwq5duxAfHy/3e6sp1Kn/a+r5XGVHBlq2bAkdHR1cvHgRTZs2BQA8ePAAqampSj92VYaVXF1d8eTJE1y4cEFWBR8/fhwFBQWyE35xTk5O0NHRwdGjRzFw4EAAQHx8PG7fvg1XV9cqvJOaQ536uzSxsbEAgIYNG8rdpiZRp/6dNWtWkZEf4M3oz8qVK+Hn5wfgzT0FWlpaRbYp/Lkif+hqCnXq/5p6PlfZYqBOnToYMWIEvvrqK9SrVw9mZmaYNWsW9PT0lD7UUpVhJXt7e/Ts2RPjxo3Dr7/+ivz8fEyaNAlDhgxBo0aNAAB3796Fp6cntmzZAhcXF5iYmGDMmDGYPn06zM3NYWxsjC+++AKurq54//33FfW2VJo69ffNmzcRGhqKXr16wczMDFeuXMHUqVPRtWtXtG/fXlFvS6WoU/9aWlqWetOglZWVbFi8d+/eWLlyJb7//nvZZYKvvvoKdnZ2aN26daXjVVXq1P819XyuspcJAGDFihXo3LkzfH194ePjgz59+sDKygr6+vpih1aukJAQODg4wMvLC71790aXLl2wfv162fr8/HwkJCQgNzdXtmzlypXo27cv/P390bVrVzRs2LBWXjssj7r0t66uLo4dOwZvb2/Y2dlh+vTp8Pf3x969e8V6C9VCXfpXHt27d0doaCh27NgBR0dH9OnTB+bm5ti3b5/sskJto079XyPP51X+cuL/KON7qcVlZmYKBgYGwo4dO5R2jNpOlb+HXBz7u+pUub/Zv4qnyv1dHPu/6hTZTypdgkZHRyMxMRGdO3fG48eP8c0338DY2Bg9e/YUOzRSAvZ37cb+VW/sf9Wm0sWAIAhYtmwZbty4AT09Pbi4uODkyZMwNDQUOzRSAvZ37cb+VW/sf9Wm0sWAs7MzLl26JHYYVE3Y37Ub+1e9sf9Vm0rfQEhERETKx2KgmIrOp001G/u79mLfEn8H5MdioIZ6+fIlHB0doaGhIXtgDdVO+/fvx3vvvQcDAwOYm5ur/lSoJJfvv/8ebm5ukEgkJZ5jX+jKlSvo0qUL9PX10bRpU05zXYtIpVJoaGiU+rpw4UK1x8NioIaaOXOm7KEXVHvt3LkTn3zyCUaNGoXLly/j5MmTGDJkiNhhkQLk5eVh4MCB+Pzzz0td//TpU3h7e6NZs2aIjo7G8uXLsXDhwiLfcaeay83NDenp6UVeY8eOhbW1dZFZEquLaMXAjh070K5dOxgYGMDMzAyenp54+vQpACAqKgpeXl4wMzODqakpvLy8cO3aNVnblJQUaGhoYNu2bXBzc4OBgQFcXV2RmpqKiIgItGvXDnXq1MHgwYPx7NkzWTt3d3dMnDgREyZMgImJCSwsLLBkyZJy47x9+zYGDhwIExMTmJubY+DAgbh3755svVQqhYuLCwwNDWFqago3NzfcunVLwf9bRR08eBBHjhzBjz/+qNTjKBL7u+JevXqFyZMnY/ny5fjss8/QunVrODg4YNCgQUo5XmWxbytn0aJFmDp1Ktq1a1fq+pCQEOTl5WHTpk1o06YNhgwZgi+//BIrVqxQWkyVxd+BitPV1ZU9rdLS0hJmZmbYs2cPRo8eLcqERqIUA+np6QgICMDo0aNx/fp1SKVS+Pv7y9ZnZ2dj1KhROHv2LE6fPo0GDRqgb9++ePnyZZH9fPvtt1i0aBEuXLiAFy9eICAgAIsXL0ZQUBAOHz6MiIgI/PTTT0XabNmyBRKJBOfPn8fSpUuxaNEihIWFlRpnfn4+fHx8ULduXZw5cwYnTpxAQUEB/Pz8UFBQgFevXqF///7o1q0brly5gsjISHz66afQ1Cz7v7Uqk2YAbya7GDduHH7//XdIJJJ3/E+rBvZ35fo7Ojoad+/ehY6ODpycnNCwYUP06tWryIlUbOzbyufyu0RGRqJr167Q1dWVLfPx8UFCQgIyMzOrtG9F4u+AYn4H9uzZg4cPH2LkyJFyt1GoKj+26H8q8iSkwm1TUlLk2veLFy8EHR0d4dSpU4IgCEJycrIAQNi0aZNsm99++00AIFy6dEm2bOLEiYKnp6fs527dugkODg5F9j1x4kTB1dVV9jMAYdeuXYIgCMLvv/8u2NnZCQUFBbL12dnZgpaWlhAVFSU8evRIACBIpVK53ocgCEJKSoqQmJhY5uvOnTtlti0oKBB69uwpfPfdd0X+H2JiYuQ+vhhPKGN/V66///jjDwGAYGVlJezYsUO4ePGiEBAQIJiZmQmPHj2S6/jK7m/2beX69m1BQUGCiYlJieU9evQQxo8fX2TZtWvXBABCXFxcqftiftfM3wFBEARfX1/B19dX7u0FoRY8gbBDhw7w9PREu3bt4OPjA29vb3z88ceoW7cugDdzVc+fPx/h4eG4f/8+CgoKkJ+fj7S0tCL7adu2rezfhVNDFl928uTJIm2KzzTl6uqKkJCQUuO8fPkyEhMTUadOnSLLX79+jZs3b8LFxQUjR46Ej48PevToAS8vLwwaNKjcmeeqMmnG6tWr8fTpU8yePbvS+xAD+7tyCmevmzt3ruyTVlBQEJo0aYKwsDB8+umnld63orBvq5fwvyl/xRhGLgt/B6ruzp07OHz4MP7880+F7K8yRLlMoKWlhaNHj+LQoUNwcHDAmjVrYGtri+TkZADAiBEjEBMTg9WrV+PcuXOIjY2FRCJBXl5ekf2UNs918WXFpwMtLYnKSqycnBw4OzsjNja2yCsxMRF9+vQB8ObkfO7cObi5uSEsLAytW7fGuXPnynzvVRlWCg8Px7lz56CnpwdtbW3Y2NgAePMwD1X4w1AW9nfl+rvwJOTg4CBbpqenhxYtWpQ4kYqFfau8ywSWlpa4f/9+kWWFPxf+sVQF/B2o+u9AUFAQzMzMZFNci0G0JxBqaGjAzc0Nbm5uWLBgAVq0aIFdu3Zh2rRpOH36NNatWyd7ZnV8fHyFZgQrT1RUVJGfz507Bzs7u1K37dixI/788080aNCgRDX5NkdHRzg6OmL27Nno0qULQkNDy5yqsipza69atQqLFy+W/Xzv3j34+Phg+/btKj1PNsD+Lkt5/e3k5AQ9PT0kJCTgww8/BPDmumdKSooon0rLwr4tXXl9Kw9XV1fMmTMHeXl5svsGjhw5AltbW9mnblXB34HSyfM7IAgCgoKCMHz48CLFT3UTpRiIiorC8ePH4e3tDQsLC0RFRSEjIwP29vYAgFatWmHr1q1wdnbG48ePMWPGjCI30VRFamoqZs6cibFjxyIyMhIbNmxAcHBwqdsGBgZi2bJlGDBgABYuXIjGjRsjOTkZYWFhWLJkCTIzM7F+/Xr4+fmhUaNGSEhIQHx8PIYOHVrm8atyEreysirys5GREQCgZcuWKv01Q/Z35RgbG+Ozzz7DggUL0LRpUzRr1gzLly8HAAwcOLDS+1Uk9m3lpaWl4fHjx0hLS8Pr169lzwtxcHCArq4uhg4dikWLFmH06NGYPXs2rl69ilWrVpW4iU5s/B2omvDwcCQnJ2PMmDFV3ldViFIMGBsb49SpU/jpp5/w9OlTNGvWDD/++KNsSGXjxo0YN24cHB0dYW1tjeXLl2PUqFEKOfbw4cPx5MkTODs7Q09PD/PmzcPgwYNL3dbQ0BAnT57E119/jf79+yMnJwdNmzaFt7c39PX1IZFIkJCQAH9/fzx69AgNGzbEhAkTVHrIXgzs78pbvnw5tLS0MGzYMLx8+RIuLi4IDw9XmU+G7NvK++abb7B582bZzx07dgQAJCcnw9raGiYmJjh8+DC++OILODk5wdzcHAsWLMD48eOVFlNl8HegajZu3Ag3NzdZ8SSaKt+C+D/VMf91VXXr1k2YPHmy2GGIqibNd15V7O/a29/s29LV1v4uDX8HFNtPfAIhERGRmmMxQEREpOZE+zaBGKRSqdghUDVif9de7Fvi74BicWSAiIhIzdWIYqBwIgtVn6rX3d1dNgXlP//8U+3Ht7GxkR0/Kyur2o+vKOxv+bC/qxf7WzHY3/Kp7v6uEcVATTJu3Dikp6eX+uCLR48eoUmTJpXu3DVr1sDa2hr6+vp47733cP78+SLrz507h507d1Y2dKqE4v396NEj9OzZE40bN4aenh6aNm2KL774QjaDm7zWrVuH9u3bw9jYGMbGxnB1dcXBgweLbMP+rn7KzO+7d+9i2LBhMDMzg0QiQceOHREdHS1bz/6ufqX1d1paGnr37g2JRAILCwt89dVXePXqVYX2a21tLftD//Zr4sSJsm2qu79ZDCiYRCKBpaUltLVL3o4xZswYtG/fvlL73b59O6ZNm4YFCxbg0qVL6NChA3x8fPDvv//KtjE3N0e9evUqHTtVXPH+1tTUhJ+fH/7++2/cuHEDmzdvxrFjx/DZZ59VaL+NGzfGkiVLcPHiRVy8eBFeXl7o169fkRkL2d/VT1n5nZmZiQ8++AA6Ojo4ePAgrl27hqVLl8LU1FS2Dfu7+hXv79evX6N3797Iy8vD2bNnsXnzZgQHB+Obb76p0H4vXLiA9PR02evo0aMAij5MrLr7W+nFwJo1a2BlZSWbYKOQp6cnvvzySwDvnu+6uODg4CJJAgD79u0r8Uzq3bt3w9HREfr6+mjVqhWWLVtW4tnW1WXdunXIysrCjBkzKtV+xYoVGDduHEaNGgUHBwf88ssvkEgk2LRpk4IjrRp17++6detiwoQJcHZ2RrNmzdC9e3dMmDABp06dqtB+/Pz80Lt3b7Ru3RqtW7fGd999ByMjo3Kfky4Gde/vQlXN76VLl6JJkyYICgqCi4sLmjdvDm9vb7Rs2VLBkVaNuvf3kSNHEBcXh61bt8LR0RG+vr747rvvsGbNmhJzLZSnfv36sLS0lL327duHli1bolu3bkqMvnxKLwYGDRqE9PT0IifD9PR0SKVSBAYGApB/vuuKOH36NEaOHInp06cjLi4Oq1atwqpVq7B69eoy24SEhJQ76YSRkVGFT+oAEBcXh2+//RZbtmwpd27ssuTl5SE6OhpeXl6yZZqamvDy8kJkZGSF96dM7O+i7t27h7/++qtKSf769Wts27YNz549U7k5KNjfVc9vAPj777/h4uKCIUOGwMLCAh07dsRvv/1WqX0pk7r3d2RkJNq1a1dkoigfHx88ffq03IKnPHl5edi6dStGjx4t6myUSv9qYf369dGjRw+Ehoaia9euAIBt27bB2tpaNv3k23/kAGDTpk2oU6cOLly4IJugpaIWLlyIWbNm4ZNPPgEAtGjRAvPmzcOqVaswefLkUtv4+fmVmBKzuMaNG1cojpcvXyIgIADLly+HlZUVbt26VaH2APDw4UO8fv26xExlDRo0QHx8fIX3p0zq3t+FAgIC8Pfff+P58+fo27cvNm7cWOF9XL16Fa6urnjx4gWMjIywe/fuIjMYqgJ1729F5Dfw5hHEa9euxbRp0/D111/j/Pnz+PLLL6Gnp4fhw4dXap/KoO79nZGRUep5uHBdZezevRtZWVkYOXJkpdorSrU8Z2Do0KGYMmUKVq9eDR0dHYSGhsqqSED++a4r4vLlyzhz5kyRWf5ev35d7rBSnTp1yp3NqjJmz54Ne3t7DBs2TKH7Bd7MdqVK85oXUuf+LrRy5UosWLAACQkJmDNnDqZNm4Y1a9ZUaB+2traIjY1FVlYWdu7cieHDh+PEiRMqVxCoc38rKr8LCgrg7OyMH374AcCbeQquXbuGdevWqVQxAKh3f5ensufijRs3wtfXV/TJ5qrlBsL+/fvj+fPnOHz4MBITE3Hx4sUiM0HJO9+1LGhNzRLXrIpPI5mTk4NFixYVmbf66tWr5Q7lKGNYKTw8HGFhYdDW1oa2tjY8PT0BvLk5pDDx38Xc3BxaWlqlzm2uSvOaF1Ln/i5kaWkJOzs79OvXD7/++ivWrl2L9PT0Cu1DV1cXNjY2cHZ2xpIlS9ChQwf8/PPPlYpHmdS5vxWR3wDQsGHDEkWevb19lf6AKos697elpWWJ83DhiEBlzsWpqak4duwYxo4dW+G2ilYtIwNGRkbw8/NDaGgobG1t0alTpyJf1ajofNf169dHdnY2nj17BkNDQwAo8Z3Vjh07IjExETY2NnLHqYxhpZ07d+L58+eyny9cuIDRo0fj1KlTcsemq6sLJycnHD16FP379wfw5pPE8ePHMWnSpArFUx3Uub9LU3iiq8o108L9VHUfyqDO/a2I/AaADz74AAkJCUWW3bhxQyFT5CqaOve3q6srvv/++yIfxI4cOQJjY+NKjdgFBQXBwsICvXv3rnBbRau2xxEHBgZiyJAhsLS0xOeff15kXUXnu37vvfcgkUgwZ84cfPnllzh//nyJu+rnz58PPz8/WFlZwd/fHwAQExODlJQUzJ07t9T9KmNYqfjdwA8fPgTwpuovfgdteaZNm4bhw4ejc+fOeO+997By5Urk5uYqbCpQRVPX/j58+DDu3buHzp07w8jICHFxcZg5cyY++OADWFtby72fefPmwdvbG1ZWVsjOzsa2bdsglUpx6NAhhcarKOra34rK76lTp8LNzQ0//PADBg0ahPPnz2P9+vVYv369IsNVGHXtb29vbzg4OOCTTz7BsmXLkJGRgfnz52PixInQ09Or0L4KCgoQFBSEESNGlPpV1WpX5XkP/+ddUynm5eUJZmZmgqampnDnzp0i6y5duiQ4OTkJenp6gq2trbBnzx7BzMxMCAoKEgRBEJKTkwUAQkxMjKzNrl27BBsbG0FfX1/o1auXsGHDBqH42zlw4IDw/vvvC/r6+oKJiYng6uoqbN26VVFvuQR5ptSMiIgQAAiZmZmyZYXvLyIioty2q1evFqysrARdXV3BxcVFOHfunFz7f1t1TXGqrv0tlUoFV1dXwcTERNDX1xdatWolfP311xXu7/HjxwvNmjUTdHV1hfr16wuenp7CkSNHSmzH/q49+b13716hbdu2gp6enmBnZyesX79erv2/jf2tOGX1d0pKiuDr6ysYGBgI5ubmwvTp04X8/HzZenn7+/DhwwIAISEhocxtqqu/BUEQqq0YUAeVnV87IiJCMDU1FR4/flzlGFTlZKEO2N/qhf2tXtSpvwVBEPgEQgVbu3YtjIyMcP36dbnbHDp0CHPmzEHdunWrdOwOHTrA19e3SvugimF/qxf2t3pRp/5WgQsVtUdISIjsZiIrKyu52/3nP/9RyPH37t0ru2PX2NhYIfuksrG/1Qv7W72oW3+zGFAgRdx5XhUV+YWlqmN/qxf2t3pRt/7mZQIiIiI1x2KAiIhIzbEYICIiUnMKv2egInddUvVTdP+wv1Ub+1u9sL/Vi0L7p8pfTvyf1NRUQSKRCAD4UvGXRCIRUlNT2d9q8mJ/q9eL/a1eL0X0tyAIgoYgFJshogrS0tJkj+Mk1WVubq6QO1XZ3zUD+1u9sL/Vi6L6W6HFABEREdU8vIGQiIhIzbEYICIiUnMsBoiIiNQciwEiIiI1x2KAiIhIzbEYICIiUnMsBoiIiNQciwEiIiI1x2KAiIhIzbEYICIiUnMsBoiIiNQciwEiIiI1x2KAiIhIzbEYICIiUnMsBoiIiNQciwEiIiI1x2KAiIhIzbEYICIiUnMsBoiIiNQciwEiIiI1x2KAiIhIzbEYICIiUnMsBoiIiNQciwEiIiI1x2KAiIhIzbEYICIiUnMsBoiIiNQciwEiIiI1x2KAiIhIzbEYICIiUnMsBoiIiNQciwEiIiI1x2KAiIhIzbEYICIiUnMsBoiIiNQciwEiIiI1x2KAiIhIzbEYICIiUnMsBoiIiNQciwEiIiI19/8Bc++pCOKxBj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80928"/>
            <a:ext cx="4905375" cy="3705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Plotting of tree with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sklearn.tree</a:t>
            </a:r>
            <a:r>
              <a:rPr lang="en-US" dirty="0" smtClean="0"/>
              <a:t> import </a:t>
            </a:r>
            <a:r>
              <a:rPr lang="en-US" dirty="0" err="1" smtClean="0"/>
              <a:t>plot_tree</a:t>
            </a:r>
            <a:endParaRPr lang="en-US" dirty="0" smtClean="0"/>
          </a:p>
          <a:p>
            <a:r>
              <a:rPr lang="en-US" dirty="0" smtClean="0"/>
              <a:t>fn = ['Weather', 'gender', '</a:t>
            </a:r>
            <a:r>
              <a:rPr lang="en-US" dirty="0" err="1" smtClean="0"/>
              <a:t>wake_time</a:t>
            </a:r>
            <a:r>
              <a:rPr lang="en-US" dirty="0" smtClean="0"/>
              <a:t>', 'foodie']</a:t>
            </a:r>
          </a:p>
          <a:p>
            <a:r>
              <a:rPr lang="en-US" dirty="0" err="1" smtClean="0"/>
              <a:t>cn</a:t>
            </a:r>
            <a:r>
              <a:rPr lang="en-US" dirty="0" smtClean="0"/>
              <a:t>=['yes', 'no']</a:t>
            </a:r>
          </a:p>
          <a:p>
            <a:r>
              <a:rPr lang="en-US" dirty="0" err="1" smtClean="0"/>
              <a:t>dec_tree</a:t>
            </a:r>
            <a:r>
              <a:rPr lang="en-US" dirty="0" smtClean="0"/>
              <a:t> = </a:t>
            </a:r>
            <a:r>
              <a:rPr lang="en-US" dirty="0" err="1" smtClean="0"/>
              <a:t>plot_tree</a:t>
            </a:r>
            <a:r>
              <a:rPr lang="en-US" dirty="0" smtClean="0"/>
              <a:t>(</a:t>
            </a:r>
            <a:r>
              <a:rPr lang="en-US" dirty="0" err="1" smtClean="0"/>
              <a:t>decision_tree</a:t>
            </a:r>
            <a:r>
              <a:rPr lang="en-US" dirty="0" smtClean="0"/>
              <a:t>=</a:t>
            </a:r>
            <a:r>
              <a:rPr lang="en-US" dirty="0" err="1" smtClean="0"/>
              <a:t>clf</a:t>
            </a:r>
            <a:r>
              <a:rPr lang="en-US" dirty="0" smtClean="0"/>
              <a:t>, </a:t>
            </a:r>
            <a:r>
              <a:rPr lang="en-US" dirty="0" err="1" smtClean="0"/>
              <a:t>feature_names</a:t>
            </a:r>
            <a:r>
              <a:rPr lang="en-US" dirty="0" smtClean="0"/>
              <a:t> = fn, </a:t>
            </a:r>
            <a:r>
              <a:rPr lang="en-US" dirty="0" err="1" smtClean="0"/>
              <a:t>class_names</a:t>
            </a:r>
            <a:r>
              <a:rPr lang="en-US" dirty="0" smtClean="0"/>
              <a:t> =</a:t>
            </a:r>
            <a:r>
              <a:rPr lang="en-US" dirty="0" err="1" smtClean="0"/>
              <a:t>cn</a:t>
            </a:r>
            <a:r>
              <a:rPr lang="en-US" dirty="0" smtClean="0"/>
              <a:t> , filled = True , precision = 4, rounded = True)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Plotting of tree with labels…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29408"/>
            <a:ext cx="864096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Accuracy of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1"/>
            <a:ext cx="8640960" cy="21168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</a:t>
            </a:r>
            <a:r>
              <a:rPr lang="en-US" dirty="0" smtClean="0"/>
              <a:t> import metrics </a:t>
            </a:r>
          </a:p>
          <a:p>
            <a:r>
              <a:rPr lang="en-US" dirty="0" err="1" smtClean="0"/>
              <a:t>Y_pred</a:t>
            </a:r>
            <a:r>
              <a:rPr lang="en-US" dirty="0" smtClean="0"/>
              <a:t>=</a:t>
            </a:r>
            <a:r>
              <a:rPr lang="en-US" dirty="0" err="1" smtClean="0"/>
              <a:t>clf.predict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print("Accuracy:",</a:t>
            </a:r>
            <a:r>
              <a:rPr lang="en-US" dirty="0" err="1" smtClean="0"/>
              <a:t>metrics.accuracy_score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</a:t>
            </a:r>
            <a:r>
              <a:rPr lang="en-US" dirty="0" smtClean="0"/>
              <a:t>))</a:t>
            </a:r>
          </a:p>
          <a:p>
            <a:r>
              <a:rPr lang="en-US" sz="3100" dirty="0" smtClean="0"/>
              <a:t>print("Classification report - \n", </a:t>
            </a:r>
            <a:r>
              <a:rPr lang="en-US" sz="3100" dirty="0" err="1" smtClean="0"/>
              <a:t>classification_report</a:t>
            </a:r>
            <a:r>
              <a:rPr lang="en-US" sz="3100" dirty="0" smtClean="0"/>
              <a:t>(</a:t>
            </a:r>
            <a:r>
              <a:rPr lang="en-US" sz="3100" dirty="0" err="1" smtClean="0"/>
              <a:t>Y_test</a:t>
            </a:r>
            <a:r>
              <a:rPr lang="en-US" sz="3100" dirty="0" smtClean="0"/>
              <a:t>, </a:t>
            </a:r>
            <a:r>
              <a:rPr lang="en-US" sz="3100" dirty="0" err="1" smtClean="0"/>
              <a:t>Y_pred</a:t>
            </a:r>
            <a:r>
              <a:rPr lang="en-US" sz="3100" dirty="0" smtClean="0"/>
              <a:t>))</a:t>
            </a:r>
            <a:endParaRPr lang="en-US" sz="31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89040"/>
            <a:ext cx="7488832" cy="27995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Plotting Tree with </a:t>
            </a:r>
            <a:r>
              <a:rPr lang="en-US" b="1" dirty="0" err="1" smtClean="0"/>
              <a:t>graphviz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six import </a:t>
            </a:r>
            <a:r>
              <a:rPr lang="en-US" dirty="0" err="1" smtClean="0"/>
              <a:t>StringIO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dot_data</a:t>
            </a:r>
            <a:r>
              <a:rPr lang="en-US" dirty="0" smtClean="0"/>
              <a:t> = </a:t>
            </a:r>
            <a:r>
              <a:rPr lang="en-US" dirty="0" err="1" smtClean="0"/>
              <a:t>StringIO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export_graphviz</a:t>
            </a:r>
            <a:r>
              <a:rPr lang="en-US" dirty="0" smtClean="0"/>
              <a:t>(</a:t>
            </a:r>
            <a:r>
              <a:rPr lang="en-US" dirty="0" err="1" smtClean="0"/>
              <a:t>clf</a:t>
            </a:r>
            <a:r>
              <a:rPr lang="en-US" dirty="0" smtClean="0"/>
              <a:t>, </a:t>
            </a:r>
            <a:r>
              <a:rPr lang="en-US" dirty="0" err="1" smtClean="0"/>
              <a:t>out_file</a:t>
            </a:r>
            <a:r>
              <a:rPr lang="en-US" dirty="0" smtClean="0"/>
              <a:t>=</a:t>
            </a:r>
            <a:r>
              <a:rPr lang="en-US" dirty="0" err="1" smtClean="0"/>
              <a:t>dot_data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                                  filled=True, rounded=True,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  <a:r>
              <a:rPr lang="en-US" dirty="0" err="1" smtClean="0"/>
              <a:t>special_characters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graph = </a:t>
            </a:r>
            <a:r>
              <a:rPr lang="en-US" dirty="0" err="1" smtClean="0"/>
              <a:t>pydotplus.graph_from_dot_data</a:t>
            </a:r>
            <a:r>
              <a:rPr lang="en-US" dirty="0" smtClean="0"/>
              <a:t>(</a:t>
            </a:r>
            <a:r>
              <a:rPr lang="en-US" dirty="0" err="1" smtClean="0"/>
              <a:t>dot_data.getvalue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graph.write_png</a:t>
            </a:r>
            <a:r>
              <a:rPr lang="en-US" dirty="0" smtClean="0"/>
              <a:t>('work.png')</a:t>
            </a:r>
          </a:p>
          <a:p>
            <a:r>
              <a:rPr lang="en-US" dirty="0" smtClean="0"/>
              <a:t>Image(</a:t>
            </a:r>
            <a:r>
              <a:rPr lang="en-US" dirty="0" err="1" smtClean="0"/>
              <a:t>graph.create_png</a:t>
            </a:r>
            <a:r>
              <a:rPr lang="en-US" dirty="0" smtClean="0"/>
              <a:t>())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Installing </a:t>
            </a:r>
            <a:r>
              <a:rPr lang="en-US" b="1" dirty="0" err="1" smtClean="0"/>
              <a:t>Graphviz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994" y="1867415"/>
            <a:ext cx="7964012" cy="39915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Plotting Tree with </a:t>
            </a:r>
            <a:r>
              <a:rPr lang="en-US" b="1" dirty="0" err="1" smtClean="0"/>
              <a:t>graphviz</a:t>
            </a:r>
            <a:endParaRPr lang="en-US" b="1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636" y="1508664"/>
            <a:ext cx="8509844" cy="508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Tree with labels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features=['Weather', 'gender', '</a:t>
            </a:r>
            <a:r>
              <a:rPr lang="en-US" dirty="0" err="1" smtClean="0"/>
              <a:t>wake_time</a:t>
            </a:r>
            <a:r>
              <a:rPr lang="en-US" dirty="0" smtClean="0"/>
              <a:t>', 'foodie']</a:t>
            </a:r>
          </a:p>
          <a:p>
            <a:r>
              <a:rPr lang="en-US" dirty="0" err="1" smtClean="0"/>
              <a:t>dot_data</a:t>
            </a:r>
            <a:r>
              <a:rPr lang="en-US" dirty="0" smtClean="0"/>
              <a:t> = </a:t>
            </a:r>
            <a:r>
              <a:rPr lang="en-US" dirty="0" err="1" smtClean="0"/>
              <a:t>StringIO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export_graphviz</a:t>
            </a:r>
            <a:r>
              <a:rPr lang="en-US" dirty="0" smtClean="0"/>
              <a:t>(</a:t>
            </a:r>
            <a:r>
              <a:rPr lang="en-US" dirty="0" err="1" smtClean="0"/>
              <a:t>clf</a:t>
            </a:r>
            <a:r>
              <a:rPr lang="en-US" dirty="0" smtClean="0"/>
              <a:t>, </a:t>
            </a:r>
            <a:r>
              <a:rPr lang="en-US" dirty="0" err="1" smtClean="0"/>
              <a:t>out_file</a:t>
            </a:r>
            <a:r>
              <a:rPr lang="en-US" dirty="0" smtClean="0"/>
              <a:t>=</a:t>
            </a:r>
            <a:r>
              <a:rPr lang="en-US" dirty="0" err="1" smtClean="0"/>
              <a:t>dot_data</a:t>
            </a:r>
            <a:r>
              <a:rPr lang="en-US" dirty="0" smtClean="0"/>
              <a:t>, filled=True, rounded=</a:t>
            </a:r>
            <a:r>
              <a:rPr lang="en-US" dirty="0" err="1" smtClean="0"/>
              <a:t>True,special_characters</a:t>
            </a:r>
            <a:r>
              <a:rPr lang="en-US" dirty="0" smtClean="0"/>
              <a:t>=True, </a:t>
            </a:r>
            <a:r>
              <a:rPr lang="en-US" dirty="0" err="1" smtClean="0"/>
              <a:t>feature_names</a:t>
            </a:r>
            <a:r>
              <a:rPr lang="en-US" dirty="0" smtClean="0"/>
              <a:t> = features, </a:t>
            </a:r>
            <a:r>
              <a:rPr lang="en-US" dirty="0" err="1" smtClean="0"/>
              <a:t>class_names</a:t>
            </a:r>
            <a:r>
              <a:rPr lang="en-US" dirty="0" smtClean="0"/>
              <a:t>=['</a:t>
            </a:r>
            <a:r>
              <a:rPr lang="en-US" dirty="0" err="1" smtClean="0"/>
              <a:t>yes','no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graph = </a:t>
            </a:r>
            <a:r>
              <a:rPr lang="en-US" dirty="0" err="1" smtClean="0"/>
              <a:t>pydotplus.graph_from_dot_data</a:t>
            </a:r>
            <a:r>
              <a:rPr lang="en-US" dirty="0" smtClean="0"/>
              <a:t>(</a:t>
            </a:r>
            <a:r>
              <a:rPr lang="en-US" dirty="0" err="1" smtClean="0"/>
              <a:t>dot_data.getvalue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graph.write_png</a:t>
            </a:r>
            <a:r>
              <a:rPr lang="en-US" dirty="0" smtClean="0"/>
              <a:t>('work.png')</a:t>
            </a:r>
          </a:p>
          <a:p>
            <a:r>
              <a:rPr lang="en-US" dirty="0" smtClean="0"/>
              <a:t>Image(</a:t>
            </a:r>
            <a:r>
              <a:rPr lang="en-US" dirty="0" err="1" smtClean="0"/>
              <a:t>graph.create_png</a:t>
            </a:r>
            <a:r>
              <a:rPr lang="en-US" dirty="0" smtClean="0"/>
              <a:t>())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Tree with labels…</a:t>
            </a:r>
            <a:endParaRPr lang="en-US" b="1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332325" cy="51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err="1" smtClean="0"/>
              <a:t>Visualise</a:t>
            </a:r>
            <a:r>
              <a:rPr lang="en-US" b="1" dirty="0" smtClean="0"/>
              <a:t> all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 plot pair plot to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visualise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the attributes all at once</a:t>
            </a:r>
          </a:p>
          <a:p>
            <a:r>
              <a:rPr lang="en-US" dirty="0" err="1" smtClean="0"/>
              <a:t>sns.pairplot</a:t>
            </a:r>
            <a:r>
              <a:rPr lang="en-US" dirty="0" smtClean="0"/>
              <a:t>(data=</a:t>
            </a:r>
            <a:r>
              <a:rPr lang="en-US" dirty="0" err="1" smtClean="0"/>
              <a:t>df</a:t>
            </a:r>
            <a:r>
              <a:rPr lang="en-US" dirty="0" smtClean="0"/>
              <a:t>, hue = 'do_ exercise')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4293096"/>
            <a:ext cx="828092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</a:t>
            </a:r>
            <a:r>
              <a:rPr lang="en-US" sz="2000" dirty="0" err="1" smtClean="0"/>
              <a:t>Pairplot</a:t>
            </a:r>
            <a:r>
              <a:rPr lang="en-US" sz="2000" dirty="0" smtClean="0"/>
              <a:t> allows to plot </a:t>
            </a:r>
            <a:r>
              <a:rPr lang="en-US" sz="2000" dirty="0" err="1" smtClean="0"/>
              <a:t>pairwise</a:t>
            </a:r>
            <a:r>
              <a:rPr lang="en-US" sz="2000" dirty="0" smtClean="0"/>
              <a:t> relationships between variables within a dataset.  pairs plot allows to see both the distribution of single variables and relationships between two variables in a dataset. This creates a </a:t>
            </a:r>
            <a:r>
              <a:rPr lang="en-US" sz="2000" dirty="0" err="1" smtClean="0"/>
              <a:t>visualisation</a:t>
            </a:r>
            <a:r>
              <a:rPr lang="en-US" sz="2000" dirty="0" smtClean="0"/>
              <a:t> and helps to understand the data by </a:t>
            </a:r>
            <a:r>
              <a:rPr lang="en-US" sz="2000" dirty="0" err="1" smtClean="0"/>
              <a:t>summarising</a:t>
            </a:r>
            <a:r>
              <a:rPr lang="en-US" sz="2000" dirty="0" smtClean="0"/>
              <a:t> a large amount of data in a single figure. This is essential when exploring dataset and trying to become familiar with it.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Pair plot</a:t>
            </a:r>
            <a:endParaRPr lang="en-US" b="1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352928" cy="54726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Correlation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2880320" cy="748679"/>
          </a:xfrm>
          <a:solidFill>
            <a:srgbClr val="FFC000"/>
          </a:solidFill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# correlation matrix</a:t>
            </a:r>
          </a:p>
          <a:p>
            <a:pPr>
              <a:buNone/>
            </a:pPr>
            <a:r>
              <a:rPr lang="en-US" dirty="0" err="1" smtClean="0"/>
              <a:t>sns.heatmap</a:t>
            </a:r>
            <a:r>
              <a:rPr lang="en-US" dirty="0" smtClean="0"/>
              <a:t>(</a:t>
            </a:r>
            <a:r>
              <a:rPr lang="en-US" dirty="0" err="1" smtClean="0"/>
              <a:t>df.corr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54274" name="AutoShape 2" descr="data:image/png;base64,iVBORw0KGgoAAAANSUhEUgAAAgMAAAGiCAYAAAB6c8WBAAAAOXRFWHRTb2Z0d2FyZQBNYXRwbG90bGliIHZlcnNpb24zLjcuMiwgaHR0cHM6Ly9tYXRwbG90bGliLm9yZy8pXeV/AAAACXBIWXMAAA9hAAAPYQGoP6dpAABMAklEQVR4nO3deVxUZf8//tfIviMiiLiLG6mooCWGiLmbuXT/NHEXTfPODXGhLJdUTHO93bLUsrzL3OrOvFW6BQRxQUAxwQ0X1EACRURlkbl+f/hlPg2gzBzOMIzzevo4jwdcc8513nM4OG+u7SiEEAJERERktGroOwAiIiLSLyYDRERERo7JABERkZFjMkBERGTkmAwQEREZOSYDRERERo7JABERkZFjMkBERGTkmAwQEREZOSYDRERERo7JABERUTVx/PhxDBgwAHXr1oVCocDPP/9c4TFRUVHw9vaGpaUlmjRpgi1btmh9XiYDRERE1cTjx4/h5eWFDRs2aLT/jRs30K9fP/j5+SExMREfffQRpk2bhn379ml1XgUfVERERFT9KBQKHDhwAIMGDXrhPnPnzsV//vMfpKSkqMomT56M8+fP4+TJkxqfiy0DREREOlRQUIDc3Fy1raCgQJa6T548iV69eqmV9e7dG2fPnkVRUZHG9ZjKEo0MirKu6zsEg9XGc5i+QyAiLbW3ctd3CAbth1s/67R+OT+TwjbsxKJFi9TKFixYgIULF1a67oyMDLi6uqqVubq64tmzZ8jKyoKbm5tG9VSbZICIiKjaUBbLVlVoaCiCg4PVyiwsLGSrX6FQqH1f0vtfuvxlmAwQERGVJpSyVWVhYSHrh//f1alTBxkZGWplmZmZMDU1Ra1atTSuh2MGiIiIDFTnzp0RHh6uVnb06FH4+PjAzMxM43qYDBAREZWmVMq3aSEvLw/nzp3DuXPnADyfOnju3DmkpaUBeN7lMHr0aNX+kydPxq1btxAcHIyUlBRs374d27ZtQ0hIiFbnZTcBERFRKULGbgJtnD17FgEBAarvS8YajBkzBt988w3S09NViQEANG7cGIcOHcLMmTOxceNG1K1bF+vXr8e7776r1XmrzToDnE0gHWcTEBkeziaoHF3PJij886JsdZnXfU22unSFLQNERESladm8b+iYDBAREZWmp24CfeEAQiIiIiOndTLw7NkzLFq0CLdv39ZFPERERPqnLJZvMwBaJwOmpqZYuXIliosN4w0SERFpTSjl2wyApG6CHj16IDIyUuZQiIiISB8kDSDs27cvQkND8ccff8Db2xs2NjZqr7/zzjuyBEdERKQXnE1QsQ8++AAAsHr16jKvKRQKdiEQEZFB09eiQ/oiKRlQGlnGRERERsbIPucqPbUwPz9fjjiIiIhITyQlA8XFxfjss8/g7u4OW1tbXL/+fCnhTz75BNu2bZM1QCIioirH2QQVW7p0Kb755husWLEC5ubmqvI2bdrg66+/li04IiIiveA6AxXbuXMntm7dihEjRsDExERV3rZtW1y6dEm24IiIiEj3JA0gvHv3Ljw8PMqUK5VKFBUVVTooIiIivTKQ5n25SGoZeO211xAdHV2mfM+ePWjfvn2lgyIiItIrpVK+zQBIahlYsGABRo0ahbt370KpVGL//v24fPkydu7ciYMHD8odIxEREemQpJaBAQMGYPfu3Th06BAUCgU+/fRTpKSk4Ndff0XPnj3ljpGIiKhqGdlsAkktAwDQu3dv9O7dW85YiIiIqgcDad6Xi+RkAAAKCwuRmZlZZkXCBg0aVCooIiIiqjqSkoGrV69i/PjxiI2NVSsXQvDZBEREZPCEMK7PMUnJwNixY2FqaoqDBw/Czc0NCoVC7riIiIj0x0D6+uUiKRk4d+4c4uPj0bJlS7njISIi0j8jGzMgaTaBp6cnsrKy5I6FiIiI9EDjZCA3N1e1ff7555gzZw4iIyORnZ2t9lpubq4u4yUiItI9Ti0sn6Ojo9rYACEE3nrrLbV9OICQiIheCQbygCG5aJwMRERE6DIOIiIi0hONkwF/f3/V12lpaahfv36ZWQRCCNy+fVu+6IiIiPTBQJr35SJpAGHjxo3x119/lSm/f/8+GjduXOmgiIiI9IoPKqpYydiA0vLy8mBpaVnh8QUFBSgoKFArq1FQAAsLCynhEBERUSVolQwEBwcDABQKBT755BNYW1urXisuLsbp06fRrl27CusJCwvDokWL1Mrmz56GT+dM1yYcIiIi3TCybgKtkoHExEQAz1sGLly4AHNzc9Vr5ubm8PLyQkhISIX1hIaGqhKLEjUe3dUmFCIiIt0xkOZ9uWiVDJTMKBg3bhzWrVsHe3t7SSe1sLAo0yVQVMhFjIiIiPRB0piBHTt2yB0HERFR9cGWAc3ExcVhz549SEtLQ2Fhodpr+/fvr3RgRERE+mJsTy2UNLXwxx9/RJcuXZCcnIwDBw6gqKgIycnJOHbsGBwcHOSOkYiIqGoZ2dRCScnAsmXLsGbNGhw8eBDm5uZYt24dUlJSMHToUDRo0EDuGImIiEiHJCUDqamp6N+/P4DngwEfP34MhUKBmTNnYuvWrbIGSEREVOWM7EFFkpIBJycnPHr0CADg7u6OP/74AwCQk5ODJ0+eyBcdERGRPhhZN4GkAYR+fn4IDw9HmzZtMHToUEyfPh3Hjh1DeHh4mScZEhERUfUmKRnYsGED8vPzATxfQMjMzAwxMTEYMmQIPvnkE1kDJCIiqnIG0rwvF0nJgJOTk+rrGjVqYM6cOZgzZ45sQREREemVgTTvy0XSmAHg+SDC+fPnY/jw4cjMzAQAHD58GBcvXpQtOCIiItI9SclAVFQU2rRpg9OnT2P//v3Iy8sDACQlJWHBggWyBkhERFTlOJugYvPmzcOSJUsQHh6u9rCigIAAnDx5UrbgiIiI9MLIZhNISgYuXLiAwYMHlymvXbs2srOzKx0UERERVR1JyYCjoyPS09PLlCcmJsLd3b3SQREREekVWwYqFhgYiLlz5yIjIwMKhQJKpRInTpxASEgIRo8eLXeMREREVYtjBl7s2rVrAIClS5eiYcOGcHd3R15eHjw9PdG1a1f4+vpi/vz5OgmUiIioyhhZy4BW6ww0b94c7u7uCAgIwFtvvYXFixcjISEBSqUS7du3R7NmzXQVJxEREemIVslAVFQUoqKiEBkZiQ8//BD5+flo0KABunfvjsLCQlhbW3PMABERGT4Dad6Xi1bJgJ+fH/z8/DB//nwUFRXh5MmTiIyMRGRkJH744QcUFBTAw8MDly9f1lW8REREumcgzftykbQcMQCYmZmha9eu6NixIzp37owjR47gq6++Uo0rICIiIsOgdTKQn5+P2NhYREREIDIyEnFxcWjcuDH8/f2xefNm+Pv76yJOIiKiqsNughfz9/dHXFwcmjZtiq5du2Lq1Knw9/eHq6urruIjIiKqeuwmeLHY2Fi4ubkhICAA3bp1Q9euXeHs7Kyr2IiIiKgKaLXOQE5ODrZu3Qpra2t8/vnncHd3R5s2bfDhhx9i7969+Ouvv3QVJxERUdXR8zoDmzZtQuPGjWFpaQlvb29ER0e/dP9du3bBy8sL1tbWcHNzw7hx47R6PIBWyYCNjQ369OmD5cuX4/Tp08jKysKKFStgbW2NFStWoF69emjdurU2VRIREVU/Qsi3aWn37t2YMWMGPv74YyQmJsLPzw99+/ZFWlpaufvHxMRg9OjRCAoKwsWLF7Fnzx7ExcVhwoQJGp9T0nLEJWxsbODk5AQnJyfUrFkTpqamSElJqUyVRERERm316tUICgrChAkT0KpVK6xduxb169fH5s2by93/1KlTaNSoEaZNm4bGjRvjzTffxKRJk3D27FmNz6lVMqBUKnHmzBmsWLECffv2haOjI3x9fbFp0ybUqVMHGzduxPXr17WpkoiIqPqRsZugoKAAubm5altBQUG5py0sLER8fDx69eqlVt6rVy/ExsaWe4yvry/u3LmDQ4cOQQiBe/fuYe/evejfv7/Gb1erAYSOjo54/Pgx3Nzc0K1bN6xevRoBAQFo2rSpNtUQERFVbzLOJggLC8OiRYvUyhYsWICFCxeW2TcrKwvFxcVlZum5uroiIyOj3Pp9fX2xa9cuDBs2DPn5+Xj27Bneeecd/Otf/9I4Rq2SgZUrVyIgIADNmzfX5jAiIiLDIuM6A6Gh8xEcHKxWZmFh8dJjFAqFejhClCkrkZycjGnTpuHTTz9F7969kZ6ejtmzZ2Py5MnYtm2bRjFqlQxMmjRJm92JiIiMnoWFRYUf/iWcnZ1hYmJSphUgMzPzhWv6hIWFoUuXLpg9ezYAoG3btrCxsYGfnx+WLFkCNze3Cs9bqQGEREREryQ9TS00NzeHt7c3wsPD1crDw8Ph6+tb7jFPnjxBjRrqH+cmJiYAnrcoaELyswmIiIheWRKmBMolODgYo0aNgo+PDzp37oytW7ciLS0NkydPBgCEhobi7t272LlzJwBgwIABmDhxIjZv3qzqJpgxYwY6deqEunXranROJgNERETVyLBhw5CdnY3FixcjPT0drVu3xqFDh9CwYUMAQHp6utqaA2PHjsWjR4+wYcMGzJo1C46OjujevTs+//xzjc+pEJq2IehYURanJErVxnOYvkMgIi21t3LXdwgG7YdbP+u0/qc75shWl9W4FbLVpSvVpmWAH2jSXUjere8QDBrvPdKHRgprfYdAL2NkDyriAEIiIiIjV21aBoiIiKoNGdcZMARMBoiIiEoRymoxnK7KMBkgIiIqjWMGiIiIyJiwZYCIiKg0jhkgIiIyckY2ZoDdBEREREaOLQNERESlGdkAQiYDREREpRlZMsBuAiIiIiPHlgEiIqLSqscz/KoMkwEiIqLS2E1ARERExkTrZKC4uBhRUVF48OCBLuIhIiLSP6WQbzMAWicDJiYm6N27N3JycnQQDhERUTUglPJtBkBSN0GbNm1w/fp1uWMhIiKqHtgyULGlS5ciJCQEBw8eRHp6OnJzc9U2IiIiMhySZhP06dMHAPDOO+9AoVCoyoUQUCgUKC4ulic6IiIiPRBGNptAUjIQEREhdxxERETVh4E078tFUjLg7+8vdxxERESkJ5LXGYiOjsbIkSPh6+uLu3fvAgC+++47xMTEyBYcERGRXnA2QcX27duH3r17w8rKCgkJCSgoKAAAPHr0CMuWLZM1QCIioirH2QQVW7JkCbZs2YKvvvoKZmZmqnJfX18kJCTIFhwRERHpnqQxA5cvX0bXrl3LlNvb23MxIiIiMnxGNptAUsuAm5sbrl27VqY8JiYGTZo0qXRQREREesVugopNmjQJ06dPx+nTp6FQKPDnn39i165dCAkJwZQpU+SOkYiIiHRIUjfBnDlz8PDhQwQEBCA/Px9du3aFhYUFQkJC8OGHH8odIxERUdUykFkAcpGUDADPlyT++OOPkZycDKVSCU9PT9ja2soZGxERkX4YSPO+XCQnAwBgbW0NHx8fuWIhIiKqFrgc8QsMGTJE40r3798vKRgiIiKqehonAw4ODqqvhRA4cOAAHBwcVC0D8fHxyMnJ0SppICIiqpbYTVC+HTt2qL6eO3cuhg4dii1btsDExAQAUFxcjClTpsDe3l7+KImIiKqSkSUDkqYWbt++HSEhIapEAABMTEwQHByM7du3yxYcERER6Z6kZODZs2dISUkpU56SkgKlkQ26ICKiV5CRPahI0myCcePGYfz48bh27RreeOMNAMCpU6ewfPlyjBs3rsLjCwoKVA83KqEUStRQSH6IIhERkXyMrJtAUjLwxRdfoE6dOlizZg3S09MBPF+ieM6cOZg1a1aFx4eFhWHRokVqZbWs3eBs4y4lHCIiIqoEhRCiUulPbm4uAGg1cLC8lgGfpgFsGZDoQvJufYdg0Np4DtN3CGSEBls303cIBi3s5r91Wv+jGQNkq8tu7a+y1aUrlVp0CNAuCShhYWEBCwsLtTImAkREVG0YWTeBpE/ge/fuYdSoUahbty5MTU1hYmKithEREZHhkNQyMHbsWKSlpeGTTz6Bm5sbFAqF3HERERHpj5HNjJOUDMTExCA6Ohrt2rWTORwiIqJqwMi6CSQlA/Xr10clxx0SERFVX0aWDEgaM7B27VrMmzcPN2/elDkcIiIiqmqSWgaGDRuGJ0+eoGnTprC2toaZmZna6/fv35clOCIiIn0wttZvScnA2rVrZQ6DiIioGjGybgJJycCYMWPkjoOIiIj0RPJKP6mpqZg/fz6GDx+OzMxMAMDhw4dx8eJF2YIjIiLSC6WQbzMAkpKBqKgotGnTBqdPn8b+/fuRl5cHAEhKSsKCBQtkDZCIiKiqCaWQbTMEkpKBefPmYcmSJQgPD4e5ubmqPCAgACdPnpQtOCIiItI9SWMGLly4gH//u+xDImrXro3s7OxKB0VERKRXBvIXvVwktQw4OjqqHl38d4mJiXB352OIiYjIwCll3AyApGQgMDAQc+fORUZGBhQKBZRKJU6cOIGQkBCMHj1a7hiJiIhIhyQlA0uXLkWDBg3g7u6OvLw8eHp6ws/PD76+vpg/f77cMRIREVUpYxtAKGnMgJmZGXbt2oXPPvsMCQkJUCqVaN++PZo1ayZ3fERERFXPQD7E5SIpGQgODi5TdurUKSgUClhaWsLDwwMDBw6Ek5NTpQMkIiKqcnru69+0aRNWrlyJ9PR0vPbaa1i7di38/PxeuH9BQQEWL16M77//HhkZGahXrx4+/vhjjB8/XqPzSUoGEhMTkZCQgOLiYrRo0QJCCFy9ehUmJiZo2bIlNm3ahFmzZiEmJgaenp5STkFERGSUdu/ejRkzZmDTpk3o0qULvvzyS/Tt2xfJyclo0KBBuccMHToU9+7dw7Zt2+Dh4YHMzEw8e/ZM43NKSgZK/urfsWMH7O3tAQC5ubkICgrCm2++iYkTJyIwMBAzZ87EkSNHpJyCiIhIb+Ts6y8oKEBBQYFamYWFBSwsLMrdf/Xq1QgKCsKECRMAPH8e0JEjR7B582aEhYWV2f/w4cOIiorC9evXVS3yjRo10ipGSQMIV65cic8++0yVCACAvb09Fi5ciBUrVsDa2hqffvop4uPjpVRPRESkXzJOLQwLC4ODg4PaVt6HOgAUFhYiPj4evXr1Uivv1asXYmNjyz3mP//5D3x8fLBixQq4u7ujefPmCAkJwdOnTzV+u5JaBh4+fIjMzMwyXQB//fUXcnNzATxfi6CwsFBK9URERK+M0NDQMmPtXtQqkJWVheLiYri6uqqVu7q6IiMjo9xjrl+/jpiYGFhaWuLAgQPIysrClClTcP/+fWzfvl2jGCV3E4wfPx6rVq1Cx44doVAocObMGYSEhGDQoEEAgDNnzqB58+ZSqiciItIrObsJXtYl8CIKhUI9HiHKlJVQKpVQKBTYtWsXHBwcADzvavjHP/6BjRs3wsrKqsLzSUoGvvzyS8ycORPvvfeeaoCCqakpxowZgzVr1gAAWrZsia+//lpK9URERPqlp9kEzs7OMDExKdMKkJmZWaa1oISbmxvc3d1ViQAAtGrVCkII3LlzR6Np/5LGDNja2uKrr75Cdna2amZBdnY2tm7dChsbGwBAu3bt0K5dOynVExERGSVzc3N4e3sjPDxcrTw8PBy+vr7lHtOlSxf8+eefqicIA8CVK1dQo0YN1KtXT6PzSkoGStja2qJt27bw8vKCra1tZaoiIiKqNoRSvk1bwcHB+Prrr7F9+3akpKRg5syZSEtLw+TJkwE8H4Pw96X/AwMDUatWLYwbNw7Jyck4fvw4Zs+ejfHjx2vURQBI7CYgIiJ6pelx0aFhw4YhOzsbixcvRnp6Olq3bo1Dhw6hYcOGAID09HSkpaWp9re1tUV4eDimTp0KHx8f1KpVC0OHDsWSJUs0PqdCCFEt1lxs6dJR3yEYrAvJu/UdgkFr4zlM3yGQERpszeXbKyPs5r91Wn92f3/Z6qr1W5RsdekKWwaIiIhKkdK8b8iYDBAREZXGZICIiMi4GVvLQKVmExAREZHhY8sAERFRKcbWMsBkgIiIqBRjSwbYTUBERGTk2DLwCuA8+crhOg3S8d6TbqzlA32HQC8jyn8o0KuKyQAREVEp7CYgIiIio8KWASIiolKE0ri6CSS3DERHR2PkyJHo3Lkz7t69CwD47rvvEBMTI1twRERE+qDPpxbqg6RkYN++fejduzesrKyQmJiIgoICAMCjR4+wbNkyWQMkIiIi3ZKUDCxZsgRbtmzBV199BTMzM1W5r68vEhISZAuOiIhIH4RQyLYZAkljBi5fvoyuXbuWKbe3t0dOTk5lYyIiItIrQ2nel4uklgE3Nzdcu3atTHlMTAyaNGlS6aCIiIj0SSgVsm2GQFIyMGnSJEyfPh2nT5+GQqHAn3/+iV27diEkJARTpkyRO0YiIiLSIUndBHPmzMHDhw8REBCA/Px8dO3aFRYWFggJCcGHH34od4xERERVSgh9R1C1JK8zsHTpUnz88cdITk6GUqmEp6cnbG1t5YyNiIhILwyleV8ulVp0yNraGj4+PnLFQkRERHogKRnIz8/Hv/71L0RERCAzMxNKpfqwS04vJCIiQ8aWAQ2MHz8e4eHh+Mc//oFOnTpBoTCui0ZERK82jhnQwG+//YZDhw6hS5cucsdDREREVUxSMuDu7g47Ozu5YyEiIqoWjK2bQNI6A6tWrcLcuXNx69YtueMhIiLSOy5HrAEfHx/k5+ejSZMmsLa2Vns+AQDcv39fluCIiIhI9yQlA8OHD8fdu3exbNkyuLq6cgAhERG9Uozt2QSSkoHY2FicPHkSXl5ecsdDRESkd0oDad6Xi6RkoGXLlnj69KncsRAREVULhtLXLxdJAwiXL1+OWbNmITIyEtnZ2cjNzVXbiIiIyHBIahno06cPAOCtt95SKxdCQKFQoLi4uPKRERER6YmxTS2UlAxERETIHQcREVG1wRUINeDv7y93HERERKQnGicDSUlJaN26NWrUqIGkpKSX7tu2bdtKB0ZERKQv7CZ4gXbt2iEjIwMuLi5o164dFAoFRDntKBwzQEREho5TC1/gxo0bqF27tuprIiIiejVonAw0bNhQ9fWtW7fg6+sLU1P1w589e4bY2Fi1fYmIiAwN1xnQQEBAQLnPH3j48CECAgIqHRQREZE+CSHfZggkJQMl6wmUlp2dDRsbm0oHRURERFVHq6mFQ4YMAfB8kODYsWNhYWGheq24uBhJSUnw9fWVN0IiIqIqxgGEL+Hg4ADgecuAnZ0drKysVK+Zm5vjjTfewMSJE+WNkIiIqIoZ25gBrZKBHTt2AAAaNWqEkJCQCrsETpw4AR8fH7UWBCIiourOUPr65SJpzMCCBQs0GhvQt29f3L17V8opiIiIqIpIWo5YU+UtSgQABQUFKCgoUCtTCiVqKCTlJkRERLIytjEDevn0DQsLg4ODg9p2/0m6PkIhIiIqQwiFbJsh0EsyEBoaiocPH6ptTtZu+giFiIjI6Om0m+BFLCwsygwqZBcBERFVF8bWTaDTZKC8hYmIiIiqOyObTKDbboIXDSAkIiKi6kNyy8CzZ88QGRmJ1NRUBAYGws7ODn/++Sfs7e1ha2sLAHj06JFsgRIREVUVdhNo4NatW+jTpw/S0tJQUFCAnj17ws7ODitWrEB+fj62bNkid5xERERVxlBmAchFUjfB9OnT4ePjgwcPHqgtSTx48GD873//ky04IiIi0j1JLQMxMTE4ceIEzM3N1cobNmzIFQeJiMjgKfUdQBWTlAwolUoUFxeXKb9z5w7s7OwqHRQREZE+CbCboEI9e/bE2rVrVd8rFArk5eVhwYIF6Nevn1yxERER6YVSyLcZAknJwJo1axAVFQVPT0/k5+cjMDAQjRo1wt27d/H555/LHSMREZFR2bRpExo3bgxLS0t4e3sjOjpao+NOnDgBU1NTtGvXTqvzSeomqFu3Ls6dO4cff/wR8fHxUCqVCAoKwogRI9QGFBIRERkipR67CXbv3o0ZM2Zg06ZN6NKlC7788kv07dsXycnJaNCgwQuPe/jwIUaPHo233noL9+7d0+qcCiFhZaDvv/8eI0eOLPe12bNnY+XKldpWiZYuHbU+hkgOF5J36zsEg9XGc5i+QzBYvzg56zsEg9bi0n91Wv//XOW7t9+6p93/Ma+//jo6dOiAzZs3q8patWqFQYMGISws7IXHvffee2jWrBlMTEzw888/49y5cxqfU1I3wYcffoiDBw+WKZ85cya+//57KVUSERG9kgoKCpCbm6u2FRQUlLtvYWEh4uPj0atXL7XyXr16ITY29oXn2LFjB1JTU7FgwQJJMUpKBn788UeMHDkSx48fV5VNnToVP/30EyIiIiQFQkREVF0oZdzCwsLg4OCgtr3oL/ysrCwUFxfD1dVVrdzV1RUZGRnlHnP16lXMmzcPu3btgqmptIWFJR3Vp08fbNmyBYMGDcLRo0exfft2/PLLL4iIiEDz5s0lBUJERFRdyDm1MDQ0FMHBwWplpZ/cW1rpB/0JIcp9+F9xcTECAwOxaNGiSn3+Sn42wXvvvYcHDx7gzTffRO3atREVFQUPDw/JgRAREb2KLCwsKvzwL+Hs7AwTE5MyrQCZmZllWguA588AOnv2LBITE/Hhhx8CeL4WkBACpqamOHr0KLp3717heTVOBkpnNSVcXFzQvn17bNq0SVW2evVqTaslIiKqdvS1AqG5uTm8vb0RHh6OwYMHq8rDw8MxcODAMvvb29vjwoULamWbNm3CsWPHsHfvXjRu3Fij82qcDCQmJpZb3rRpU+Tm5qpeL68Zg4iIyJDoczni4OBgjBo1Cj4+PujcuTO2bt2KtLQ0TJ48GcDzboe7d+9i586dqFGjBlq3bq12vIuLCywtLcuUv4zGyQAHBhIREenesGHDkJ2djcWLFyM9PR2tW7fGoUOH0LBhQwBAeno60tLSZD2npHUGdIHrDJC+cJ0B6bjOgHRcZ6BydL3OwG+uw2Wrq/+9H2SrS1ckDyCMi4vDnj17kJaWhsLCQrXX9u/fX+nAiIiI9EVpZD3ektcZ6NKlC5KTk3HgwAEUFRUhOTkZx44dg4ODg9wxEhERVSklFLJthkBSMrBs2TKsWbMGBw8ehLm5OdatW4eUlBQMHTr0pesmExERUfUjKRlITU1F//79ATyfP/n48WMoFArMnDkTW7dulTVAIiKiqiZk3AyBpGTAyckJjx49AgC4u7vjjz/+AADk5OTgyZMn8kVHRESkB3IuR2wIJA0g9PPzQ3h4ONq0aYOhQ4di+vTpOHbsGMLDw/HWW2/JHSMRERHpkKRkYMOGDcjPzwfwfPEDMzMzxMTEYMiQIfjkk09kDZCIiKiqKY1sAT1JycDUqVPRrVs3+Pv7o3nz5pgzZw7mzJkjd2xERER6YSh9/XKRNGbA1tYWq1atQsuWLVG3bl0MHz4cW7ZswaVLl+SOj4iIiHRMUjLw5Zdf4tKlS/jzzz+xevVqODg4YN26dXjttdfg5uYmd4xERERVigMItWBnZ4eaNWuiZs2acHR0hKmpKerUqSNXbERERHrBFQg1MHfuXLzxxhtwdnbG/PnzUVhYiNDQUNy7d++FTzckIiKi6klSy8DKlStRu3ZtLFiwAAMHDkSrVq3kjouIiEhvDGUZYblISgYSExMRFRWFyMhIrFq1CiYmJvD390e3bt3QrVs3JgdERGTQjG02gaRkwMvLC15eXpg2bRoA4Pz581i7di2mTZsGpVKJ4uJiWYMkIiKqSsY2ZkDyAMLExERERkYiMjIS0dHRyM3NRbt27RAQECBnfEQ618ZzmL5DMFgXknfrOwSDZVXXT98hGLRn+g7gFSMpGahZsyby8vLg5eWFbt26YeLEiejatSvs7e3ljo+IiKjKGcqUQLlISga+++47fvgTEdEri2MGNPD222/LHQcRERHpSaUWHSIiInoVcQAhERGRkTO2MQOSViAkIiKiVwdbBoiIiEoxtpYBJgNERESlCCMbM8BuAiIiIiPHlgEiIqJS2E1ARERk5JgMEBERGTljW4GQYwaIiIiMHFsGiIiISuEKhEREREbO2MYMsJuAiIjIyLFlgIiIqBRjaxlgMkBERFQKZxNoKCcnB19//TVCQ0Nx//59AEBCQgLu3r0rW3BERESke5JaBpKSktCjRw84ODjg5s2bmDhxIpycnHDgwAHcunULO3fulDtOIiKiKmNsswkktQwEBwdj7NixuHr1KiwtLVXlffv2xfHjx2ULjoiISB+UMm6GQFIyEBcXh0mTJpUpd3d3R0ZGRqWDIiIioqojqZvA0tISubm5ZcovX76M2rVrVzooIiIifeIAQg0MHDgQixcvRlFREQBAoVAgLS0N8+bNw7vvvitrgERERFVNCSHbZggkJQNffPEF/vrrL7i4uODp06fw9/eHh4cH7OzssHTpUrljJCIiqlLGNmZAUjeBvb09YmJicOzYMSQkJECpVKJDhw7o0aOH3PERERGRjlVq0aHu3buje/fucsVCRERULRhG4758NE4G1q9fj/fffx+WlpZYv379S/edNm1apQMjIiLSF0Np3peLxsnAmjVrMGLECFhaWmLNmjUv3E+hUDAZICIiMiAaJwM3btwo92siIqJXjbGtQMgHFREREZViKFMC5aJxMhAcHKxxpatXr5YUDBEREVU9jZOBxMREte/j4+NRXFyMFi1aAACuXLkCExMTeHt7yxshERFRFTOudgEtkoGIiAjV16tXr4adnR2+/fZb1KxZEwDw4MEDjBs3Dn5+fvJHSUREVIWMbTaBpBUIV61ahbCwMFUiAAA1a9bEkiVLsGrVKtmCIyIiIt2TNIAwNzcX9+7dw2uvvaZWnpmZiUePHlV4fEFBAQoKCtTKlEKJGgpJuQkREZGsjG0AoaRP38GDB2PcuHHYu3cv7ty5gzt37mDv3r0ICgrCkCFDKjw+LCwMDg4Oatv9J+lSQiEiIpKdkHEzBAohhNaxPnnyBCEhIdi+fbvqyYWmpqYICgrCypUrYWNj89Ljy2sZ8GkawJYBIgNzIXm3vkMwWFZ1Ob6qMp4V3tVp/SGNhstW1xc3f5CtLl2R1E1gbW2NTZs2YeXKlUhNTYUQAh4eHhUmASUsLCxgYWGhVsZEgIiISD8q9QlsY2MDJycnODs7a5wIEBERVXdKCNk2KTZt2oTGjRvD0tIS3t7eiI6OfuG++/fvR8+ePVG7dm3Y29ujc+fOOHLkiFbnk5QMKJVKLF68GA4ODmjYsCEaNGgAR0dHfPbZZ1AqjW1CBhERvWr0OWZg9+7dmDFjBj7++GMkJibCz88Pffv2RVpaWrn7Hz9+HD179sShQ4cQHx+PgIAADBgwoMz6QC8jacxAaGgotm3bhkWLFqFLly4QQuDEiRNYuHAhJk6ciKVLl2pbJVq6dNT6GCLSL44ZkI5jBipH12MGZjZ6T7a61tz8Uav9X3/9dXTo0AGbN29WlbVq1QqDBg1CWFiYRnW89tprGDZsGD799FON9pc0ZuDbb7/F119/jXfeeUdV5uXlBXd3d0yZMkVSMkBERFRdyNnGXd6g+fLGzgFAYWEh4uPjMW/ePLXyXr16ITY2VqPzKZVKPHr0CE5OThrHKKmb4P79+2jZsmWZ8pYtW+L+/ftSqiQiIqo2hIz/yptO/6K/8LOyslBcXAxXV1e1cldXV2RkZGgU+6pVq/D48WMMHTpU4/crKRnw8vLChg0bypRv2LABXl5eUqokIiJ6JYWGhuLhw4dqW2ho6EuPUSjUn6EshChTVp4ffvgBCxcuxO7du+Hi4qJxjJK6CVasWIH+/fvj999/R+fOnaFQKBAbG4vbt2/j0KFDUqokIiKqNuTsJnhRl0B5nJ2dYWJiUqYVIDMzs0xrQWm7d+9GUFAQ9uzZgx49emgVo6SWAX9/f1y5cgWDBw9GTk4O7t+/jyFDhuDy5ct8UBERERk8fU0tNDc3h7e3N8LDw9XKw8PD4evr+8LjfvjhB4wdOxb//ve/0b9/f63fr6SWAQCoW7cuBwoSERHJLDg4GKNGjYKPjw86d+6MrVu3Ii0tDZMnTwbwvNvh7t272LlzJ4DnicDo0aOxbt06vPHGG6pWBSsrKzg4OGh0TsnJQE5ODrZt24aUlBQoFAp4enpi/PjxGp+YiIioutLnMwWGDRuG7OxsLF68GOnp6WjdujUOHTqEhg0bAgDS09PV1hz48ssv8ezZM/zzn//EP//5T1X5mDFj8M0332h0TknrDJw9exa9e/eGlZUVOnXqBCEEzp49i6dPn+Lo0aPo0KGDtlVynQEiA8R1BqTjOgOVo+t1BiY1+v9kq+vLm3tkq0tXJLUMzJw5E++88w6++uormJo+r+LZs2eYMGECZsyYgePHj8saJBERUVUytrV0JSUDZ8+eVUsEgOdPLZwzZw58fHxkC46IiIh0T9JsAnt7+3LXSL59+zbs7OwqHRQREZE+ybnokCGQlAwMGzYMQUFB2L17N27fvo07d+7gxx9/xIQJEzB8uHzPgCYiItIHpYybIdC4myApKQmtW7dGjRo18MUXX0ChUGD06NF49uwZAMDMzAwffPABli9frrNgiYiISH4aJwPt27dHeno6XFxc0LJlS8TFxSEsLAzXrl0DAHh4eMDa2lpngRIREVUVQ2nel4vGyYCjoyNu3LgBFxcX3Lx5E0qlEtbW1mjbtq0u4yMiIqpyhtK8LxeNk4F3330X/v7+cHNzg0KhgI+PD0xMTMrd9/r167IFSERERLqlcTKwdetWDBkyBNeuXcO0adMwceJEzhwgIqJXklL79fgMmlbrDPTp0wcAEB8fj+nTpzMZICKiV5JxpQISFx3asWOH3HEQERGRnkh+UBEREdGrSttHDxs6JgNERESlcGohERGRkTO2qYWSliMmIiKiVwdbBoiIiErhmAEiIiIjZ2xjBthNQEREZOTYMkBERFQKBxBq6Nq1azhy5AiePn0KABBGtnQjERG9uoQQsm2GQOtkIDs7Gz169EDz5s3Rr18/pKenAwAmTJiAWbNmyR4gERER6ZbWycDMmTNhamqKtLQ0WFtbq8qHDRuGw4cPyxocERGRPighZNsMgdZjBo4ePYojR46gXr16auXNmjXDrVu3ZAuMiIhIX4xtzIDWycDjx4/VWgRKZGVlwcLCQnIg7a3cJR9r7Bopyv48SHNjLR/oOwSDZVXXT98hGKynf0brOwQiFa27Cbp27YqdO3eqvlcoFFAqlVi5ciUCAgJkDY6IiEgfhIz/DIHWLQMrV65Et27dcPbsWRQWFmLOnDm4ePEi7t+/jxMnTugiRiIioiplKH39ctG6ZcDT0xNJSUno1KkTevbsicePH2PIkCFITExE06ZNdREjERFRlTK2qYWSFh2qU6cOFi1aJHcsREREpAdatwwcPnwYMTExqu83btyIdu3aITAwEA8ecCAWEREZPqWMmyHQOhmYPXs2cnNzAQAXLlxAcHAw+vXrh+vXryM4OFj2AImIiKoaBxBW4MaNG/D09AQA7Nu3DwMGDMCyZcuQkJCAfv36yR4gERER6ZbWLQPm5uZ48uQJAOD3339Hr169AABOTk6qFgMiIiJDxhUIK/Dmm28iODgYXbp0wZkzZ7B7924AwJUrV8qsSkhERGSIDGUWgFy0bhnYsGEDTE1NsXfvXmzevBnu7s9XDvzvf/+LPn36yB4gERER6ZbWLQMNGjTAwYMHy5SvWbNGloCIiIj0zVCa9+WiUTKQm5sLe3t71dcvU7IfERGRoTKUWQBy0SgZqFmzJtLT0+Hi4gJHR0coFIoy+wghoFAoUFxcLHuQREREVUlpZGMGNEoGjh07BicnJwBARESETgMiIiKiqqVRMuDv71/u10RERK8i42oXkDCbYMeOHdizZ0+Z8j179uDbb7+VJSgiIiJ9MrZ1BrROBpYvXw5nZ+cy5S4uLli2bJksQREREVHV0Xpq4a1bt9C4ceMy5Q0bNkRaWposQREREemTofxFLxetWwZcXFyQlJRUpvz8+fOoVauWLEERERHpkxBCts0QaJ0MvPfee5g2bRoiIiJQXFyM4uJiHDt2DNOnT8d7772nixiJiIhIh7TuJliyZAlu3bqFt956C6amzw9XKpUYPXo0xwwQEdErwdi6CbRKBoQQSE9Px44dO7BkyRKcO3cOVlZWaNOmDRo2bKirGImIiKoUVyB8CSEEmjVrhosXL6JZs2Zo1qyZruIiIiKiKqLVmIEaNWqgWbNmyM7O1lU8REREescBhBVYsWIFZs+ejT/++EMX8RAREemdsS06pPUAwpEjR+LJkyfw8vKCubk5rKys1F6/f/++bMERERHpg6H8RS8XrZOBtWvX6iAMIiIi0hetk4ExY8boIg4iIqJqw1Ca9+Wi9ZgBAEhNTcX8+fMxfPhwZGZmAgAOHz6MixcvyhocERGRPggZ/xkCrZOBqKgotGnTBqdPn8b+/fuRl5cHAEhKSsKCBQtkD5CIiIh0S+tkYN68eViyZAnCw8Nhbm6uKg8ICMDJkydlDY6IiEgflELIthkCrccMXLhwAf/+97/LlNeuXZvrDxAR0SvBUJr35aJ1y4CjoyPS09PLlCcmJsLd3V2WoIiIiIzZpk2b0LhxY1haWsLb2xvR0dEv3T8qKgre3t6wtLREkyZNsGXLFq3Op3UyEBgYiLlz5yIjIwMKhQJKpRInTpxASEgIRo8erW11RERE1Y4+uwl2796NGTNm4OOPP0ZiYiL8/PzQt29fpKWllbv/jRs30K9fP/j5+SExMREfffQRpk2bhn379ml8ToXQcmWFoqIijB07Fj/++COEEDA1NUVxcTECAwPxzTffwMTERJvqVIY3HCTpOAIaKaz1HYJBG2v5QN8hGKzXrifpOwSD9fTPl/+lRy9n5txEp/W3dOkoW13nb8egoKBArczCwgIWFhbl7v/666+jQ4cO2Lx5s6qsVatWGDRoEMLCwsrsP3fuXPznP/9BSkqKqmzy5Mk4f/68xmP5tG4ZMDMzw65du3D16lX89NNP+P7773Hp0iV89913GicCBQUFyM3NVduKRbG2oRAREVV7YWFhcHBwUNvK+1AHgMLCQsTHx6NXr15q5b169UJsbGy5x5w8ebLM/r1798bZs2dRVFSkUYxaJwO///47AKBJkyb4xz/+gaFDh6qeXvjll19qVEd5Fyb54VVtQyEiItIJObsJQkND8fDhQ7UtNDS03PNmZWWhuLgYrq6uauWurq7IyMgo95iMjIxy93/27BmysrI0er9aJwP9+/fHrFmzUFhYqCr766+/MGDAgBe+udLKuzCeDnwcMhERVQ9yLjpkYWEBe3t7te1FXQQlFAqFejxClCmraP/yyl9E62Tg+PHj+PXXX9GxY0dcvHgRv/32G1q3bo28vDycP39eozrKuzAmCmljDYiIiOSmrwGEzs7OMDExKdMKkJmZWeav/xJ16tQpd39TU1PUqlVLo/NqnQy8/vrrSExMRNu2beHt7Y3Bgwdj1qxZOHbsGOrXr69tdURERPT/mJubw9vbG+Hh4Wrl4eHh8PX1LfeYzp07l9n/6NGj8PHxgZmZmUbnlfRsgsuXLyMuLg716tWDqakpLl26hCdPnkipioiIqNrR57MJgoOD8fXXX2P79u1ISUnBzJkzkZaWhsmTJwN43tX+96n8kydPxq1btxAcHIyUlBRs374d27ZtQ0hIiMbn1DoZWL58OTp37oyePXvijz/+QFxcnKqlgMsRExHRq0AIpWybtoYNG4a1a9di8eLFaNeuHY4fP45Dhw6hYcOGAID09HS1NQcaN26MQ4cOITIyEu3atcNnn32G9evX491339X4nFqvM+Dm5obt27ejb9++qrKioiJ89NFHWL9+fZm5lJriOgPScZ2ByuE6A9JxnQHpuM5A5eh6nYHGtbxkq+tGtmbj6fRJ0rMJnJ2d1crMzMywcuVKvP3227IFRkREpC9KI3s2gdbJgLOzM3JycrB3716kpqZi9uzZcHJyQkJCAjw8PHQRIxERUZXSstHc4GmdDCQlJaFHjx5wcHDAzZs3MXHiRDg5OeHAgQO4desWdu7cqYs4iYiISEe0HkAYHByMsWPH4urVq7C0tFSV9+3bF8ePH5c1OCIiIn1QQsi2GQKtWwbi4uLKXXbY3d39hUslEhERGRJj6ybQumXA0tISubm5ZcovX76M2rVryxIUERERVR2tk4GBAwdi8eLFqichKRQKpKWlYd68eVrNaSQiIqqu9LUcsb5onQx88cUX+Ouvv+Di4oKnT5/C398fHh4esLOzw9KlS3URIxERUZXS5wqE+qD1mAF7e3vExMTg2LFjSEhIgFKpRIcOHdCjRw9dxEdERFTljG3MgNbJQInu3buje/fucsZCREREeiA5GSAiInpVGcqUQLkwGSAiIirF2LoJJD3CmIiIiF4dOksGli9fjpycHF1VT0REpDOcWiiTZcuW4f79+7qqnoiISGeEELJthkBnyYChXAAiIiJjxwGEREREpXA2ARERkZEzttZtziYgIiIycmwZICIiKsVQZgHIRWfJgJ+fH6ysrHRVPRERkc4YygOG5CIpGSguLsbPP/+MlJQUKBQKtGrVCgMHDoSJiYlqn0OHDskWJBERUVViy0AFrl27hv79++POnTto0aIFhBC4cuUK6tevj99++w1NmzbVRZxERESkI1oPIJw2bRqaNGmC27dvIyEhAYmJiUhLS0Pjxo0xbdo0XcRIRERUpYxt0SGtWwaioqJw6tQpODk5qcpq1aqF5cuXo0uXLrIGR0REpA/GNmZA65YBCwsLPHr0qEx5Xl4ezM3NZQmKiIiIqo7WycDbb7+N999/H6dPn1Y1gZw6dQqTJ0/GO++8o4sYiYiIqpSxdRNonQysX78eTZs2RefOnWFpaQlLS0t06dIFHh4eWLdunS5iJCIiqlLGlgxoPWbA0dERv/zyC65evYpLly5BCAFPT094eHjoIj4iIiLSMcmLDjVr1gzNmjWTMxYiIqJqwTD+npePQmjQhhEcHKxxhatXr65UQNVRQUEBwsLCEBoaCgsLC32HY1B47aTjtascXj/peO2Mj0bJQEBAgNr38fHxKC4uRosWLQAAV65cgYmJCby9vXHs2DHdRKpHubm5cHBwwMOHD2Fvb6/vcAwKr510vHaVw+snHa+d8dGomyAiIkL19erVq2FnZ4dvv/0WNWvWBAA8ePAA48aNg5+fn26iJCIiIp3RejbBqlWrEBYWpkoEAKBmzZpYsmQJVq1aJWtwREREpHtaJwO5ubm4d+9emfLMzMxyFyMiIiKi6k3rZGDw4MEYN24c9u7dizt37uDOnTvYu3cvgoKCMGTIEF3EqHcWFhZYsGABB9JIwGsnHa9d5fD6ScdrZ3w0GkD4d0+ePEFISAi2b9+OoqIiAICpqSmCgoKwcuVK2NjY6CRQIiIi0g2tk4ESjx8/RmpqKoQQ8PDwYBJARERkoCQnA0RERPRq0HrMABEREb1amAwQEREZOSYDlRQZGQmFQoGcnBx9h2KQxo4di0GDBuk7DJ3p1q0bZsyYUWXnu3nzJhQKBc6dO1dl55SLEALvv/8+nJycdPoeSv9MGjVqhLVr1+rkXJqq6vukOuD/ndWLQSYDW7ZsgZ2dHZ49e6Yqy8vLg5mZWZlVEKOjo6FQKHDlypVKn9cYf2Gp+iovkapfvz7S09PRunVr/QRVCYcPH8Y333yDgwcPVul7iIuLw/vvv18l56L/4+vri/T0dDg4OOg7FIKBJgMBAQHIy8vD2bNnVWXR0dGoU6cO4uLi8OTJE1V5ZGQk6tati+bNm+sjVMlKpm3Sywkh1JJCY2diYoI6derA1FTyA0n1JjU1FW5ubvD19a3S91C7dm1YW1tXybmMRXFxMZRK5Uv3MTc3R506daBQKKooKnoZg0wGWrRogbp16yIyMlJVFhkZiYEDB6Jp06aIjY1VKw8ICEBhYSHmzJkDd3d32NjY4PXXX1c7Pjs7G8OHD0e9evVgbW2NNm3a4IcfflC9PnbsWERFRWHdunVQKBRQKBS4efOm6vX4+Hj4+PjA2toavr6+uHz5slrMv/76K7y9vWFpaYkmTZpg0aJFah9iCoUCW7ZswcCBA2FjY4MlS5bId8E08OjRI4wYMQI2NjZwc3PDmjVr1FpCKrp+33zzDRwdHXHkyBG0atUKtra26NOnD9LT01X7FBcXIzg4GI6OjqhVqxbmzJmD0pNZhBBYsWIFmjRpAisrK3h5eWHv3r2q10uaFo8cOQIfHx9YWFggOjpatuvw66+/wtHRUfUf2blz56BQKDB79mzVPpMmTcLw4cMrvGfKc/jwYTg4OGDnzp0AgLt372LYsGGoWbMmatWqhYEDB6rdVy+ycOFCfPvtt/jll19U92NkZGSZboK/X6/27dvDysoK3bt3R2ZmJv773/+iVatWsLe3x/Dhw9WS6Ip+DnIbO3Yspk6dirS0NCgUCjRq1AgFBQWYNm0aXFxcYGlpiTfffBNxcXFqx0VFRaFTp06wsLCAm5sb5s2bp/Z79fjxY4wePRq2trZwc3Mrd8n00t0EDx8+xPvvvw8XFxfY29uje/fuOH/+vGzvVZOYHjx4gNGjR6NmzZqwtrZG3759cfXqVcnnfNl7+uuvv1CnTh0sW7ZMtf/p06dhbm6Oo0ePAtD89//gwYPw9PSEhYUFbt26hYKCAsyZMwf169eHhYUFmjVrhm3btgEo201w69YtDBgwADVr1oSNjQ1ee+01HDp0SHWO5ORk9OvXD7a2tnB1dcWoUaOQlZUl+ZpQKcJABQYGil69eqm+79ixo9izZ4/44IMPxEcffSSEEKKgoEBYWVmJr7/+WgQGBgpfX19x/Phxce3aNbFy5UphYWEhrly5IoQQ4s6dO2LlypUiMTFRpKamivXr1wsTExNx6tQpIYQQOTk5onPnzmLixIkiPT1dpKeni2fPnomIiAgBQLz++usiMjJSXLx4Ufj5+QlfX19VbIcPHxb29vbim2++EampqeLo0aOiUaNGYuHChap9AAgXFxexbds2kZqaKm7evFkVl1FlwoQJomHDhuL3338XFy5cEIMHDxZ2dnZi+vTpQghR4fXbsWOHMDMzEz169BBxcXEiPj5etGrVSgQGBqrO8fnnnwsHBwexd+9ekZycLIKCgoSdnZ0YOHCgap+PPvpItGzZUhw+fFikpqaKHTt2CAsLCxEZGSmEEKrr3bZtW3H06FFx7do1kZWVJdt1yMnJETVq1BBnz54VQgixdu1a4ezsLDp27Kjap3nz5mLz5s0V3jNCCOHv76+6hj/88IOws7MTP//8sxBCiMePH4tmzZqJ8ePHi6SkJJGcnCwCAwNFixYtREFBwUvjfPTokRg6dKjo06eP6n4sKCgQN27cEABEYmKi2vV64403RExMjEhISBAeHh7C399f9OrVSyQkJIjjx4+LWrVqieXLl6vqr+jnILecnByxePFiUa9ePZGeni4yMzPFtGnTRN26dcWhQ4fExYsXxZgxY0TNmjVFdna2EOL576y1tbWYMmWKSElJEQcOHBDOzs5iwYIFqno/+OADUa9ePXH06FGRlJQk3n77bWFra6v6mQghRMOGDcWaNWuEEEIolUrRpUsXMWDAABEXFyeuXLkiZs2aJWrVqqU6b2VpEtM777wjWrVqJY4fPy7OnTsnevfuLTw8PERhYaHW59PkPf3222/CzMxMxMXFiUePHgkPDw+1eDT9/ff19RUnTpwQly5dEnl5eWLo0KGifv36Yv/+/SI1NVX8/vvv4scffxRC/N+9+eDBAyGEEP379xc9e/YUSUlJIjU1Vfz6668iKipKCCHEn3/+KZydnUVoaKhISUkRCQkJomfPniIgIEDCT4DKY7DJwNatW4WNjY0oKioSubm5wtTUVNy7d0/8+OOPqg/iqKgoAUBcu3ZNKBQKcffuXbU63nrrLREaGvrCc/Tr10/MmjVL9f3f/2MvUXJD//7776qy3377TQAQT58+FUII4efnJ5YtW6Z23HfffSfc3NxU3wMQM2bM0O4iyCQ3N1eYmZmJPXv2qMpycnKEtbW1mD59ukbXb8eOHaprXWLjxo3C1dVV9b2bm5vaB05RUZGoV6+eKhnIy8sTlpaWIjY2Vu08QUFBYvjw4UKI/7veJR+outChQwfxxRdfCCGEGDRokFi6dKkwNzcXubm5Ij09XQAQKSkp5R77ontm48aNwsHBQRw7dkz12rZt20SLFi2EUqlUlZUksEeOHKkwzjFjxqglUkKIFyYDf78/w8LCBACRmpqqKps0aZLo3bu3EEKzn4MurFmzRjRs2FAVg5mZmdi1a5fq9cLCQlG3bl2xYsUKIcTzhKX09du4caOwtbUVxcXF4tGjR8Lc3Fz14SOEENnZ2cLKyuqFycD//vc/YW9vL/Lz89Via9q0qfjyyy8r/R41ienKlSsCgDhx4oRqn6ysLGFlZSV++uknrc+p6XuaMmWKaN68uRgxYoRo3bq16v8vbX7/z507p3r98uXLAoAIDw8vN67SyUCbNm3U/kD6u08++UTtjz8hhLh9+7YAIC5fvqzBVaCKGF7H4v8TEBCAx48fIy4uDg8ePEDz5s3h4uICf39/jBo1Co8fP0ZkZCQaNGiAhIQECCHKjBsoKChArVq1ADxvwl6+fDl2796Nu3fvoqCgAAUFBRqvrNi2bVvV125ubgCeP7ypQYMGiI+PR1xcHJYuXarap7i4GPn5+Xjy5Imqv9LHx6dS10Sq69evo6ioCJ06dVKVOTg4oEWLFgCg0fUDAGtrazRt2lT1vZubGzIzMwE8b6ZMT09H586dVa+bmprCx8dH1VWQnJyM/Px89OzZU+08hYWFaN++vVqZLq9Vt27dEBkZieDgYERHR2PJkiXYt28fYmJikJOTA1dXV7Rs2VLje2bfvn24d+8eYmJi1K5xfHw8rl27Bjs7O7X98/PzkZqaKut7+vv96erqCmtrazRp0kSt7MyZMwC0+znoSmpqKoqKitClSxdVmZmZGTp16oSUlBQAQEpKCjp37qzW59ylSxfk5eXhzp07ePDgAQoLC9XuOScnJ9V9XZ74+Hjk5eWp3dcA8PTpU1l+JqmpqRXGlJKSAlNTU7z++uuqslq1aqFFixaq964NTd/TF198gdatW+Onn37C2bNnYWlpCUDz339zc3O1++zcuXMwMTGBv7+/RnFOmzYNH3zwAY4ePYoePXrg3XffVdUXHx+PiIgI2NraljkuNTXV4MaEVUcGmwx4eHigXr16iIiIwIMHD1Q3XJ06ddC4cWOcOHECERER6N69O5RKJUxMTBAfHw8TExO1ekpurlWrVmHNmjVYu3Yt2rRpAxsbG8yYMQOFhYUaxWNmZqb6uuQ/p5J+Z6VSiUWLFpX7IKeSXzgAelvSueTDuPRAnpJyTa4foH4NSuoTWixwWXK9fvvtN7i7u6u9VvqBKbq8Vt26dcO2bdtw/vx51KhRA56envD390dUVJTavabpPdOuXTskJCRgx44d6Nixo9r94e3tjV27dpWJoXbt2rK+p9L3Z3k/q7/fr4BmPwddedk9WVL296/LO06be6+EUqmEm5ubWn94CUdHR63rK02TmF60T3nvVxOavqfr16/jzz//hFKpxK1bt1QfxJr+/ltZWanFZ2VlpVWcEyZMQO/evfHbb7/h6NGjCAsLw6pVqzB16lQolUoMGDAAn3/+eZnjSv74osox2GQAeN46EBkZiQcPHqgN8PL398eRI0dw6tQpjBs3Du3bt0dxcTEyMzPLTD0sER0djYEDB2LkyJEAnv8CXL16Fa1atVLtY25ujuLiYq3j7NChAy5fvgwPDw+tj60KTZs2hZmZGc6cOYP69esDeP6o6qtXr8Lf31+j61cRBwcHuLm54dSpU+jatSsA4NmzZ4iPj0eHDh0AQDXwKC0tTeO/JnSha9euePToEdauXQt/f38oFAr4+/sjLCwMDx48wPTp0wFods8Az6/vqlWr0K1bN5iYmGDDhg0Ant8Xu3fvVg3q0pbU+7Ei1eHn4OHhAXNzc8TExCAwMBDA8xk2Z8+eVQ1q9fT0xL59+9Q+JGNjY2FnZwd3d3fUrFkTZmZmOHXqFBo0aADg+cC8K1euvPB9dejQARkZGTA1NUWjRo108r4qisnT0xPPnj3D6dOn4evrC+D5AOcrV66Uubc0ocl7KiwsxIgRIzBs2DC0bNkSQUFBuHDhAlxdXSX//rdp0wZKpRJRUVHo0aOHRsfUr18fkydPxuTJkxEaGoqvvvoKU6dORYcOHbBv3z40atTIIGfKGAKDnE1QIiAgADExMTh37pzaL7e/vz+++uor5OfnIyAgAM2bN8eIESMwevRo7N+/Hzdu3EBcXBw+//xz1WhVDw8PhIeHIzY2FikpKZg0aRIyMjLUzteoUSOcPn0aN2/eRFZWVoVTZ0p8+umn2LlzJxYuXIiLFy8iJSUFu3fvxvz58+W7GJVgZ2eHMWPGYPbs2YiIiMDFixcxfvx41KhRAwqFQqPrp4np06dj+fLlOHDgAC5duoQpU6aoLThiZ2eHkJAQzJw5E99++y1SU1ORmJiIjRs34ttvv9XBOy+fg4MD2rVrh++//x7dunUD8DxBSEhIwJUrV1RlmtwzJZo3b46IiAjs27dP9WE2YsQIODs7Y+DAgYiOjsaNGzcQFRWF6dOn486dOxXG2ahRIyQlJeHy5cvIysqSbTpqdfg52NjY4IMPPsDs2bNx+PBhJCcnY+LEiXjy5AmCgoIAAFOmTMHt27cxdepUXLp0Cb/88gsWLFiA4OBg1KhRA7a2tggKCsLs2bPxv//9D3/88QfGjh2LGjVe/N9ejx490LlzZwwaNAhHjhzBzZs3ERsbi/nz56tNZZZKk5iaNWuGgQMHYuLEiYiJicH58+cxcuRIuLu7Y+DAgVqfU5P39PHHH+Phw4dYv3495syZg1atWqmus9Tf/0aNGmHMmDEYP348fv75Z9y4cQORkZH46aefyt1/xowZOHLkCG7cuIGEhAQcO3ZMlfz885//xP379zF8+HCcOXMG169fx9GjRzF+/HidJMRGqeqHKcinZLBUy5Yt1cpLBpY0bdpUVVZYWCg+/fRT0ahRI2FmZibq1KkjBg8eLJKSkoQQzwfxDBw4UNja2goXFxcxf/58MXr0aLUBWpcvXxZvvPGGsLKyEgDEjRs3ygyCEUKIxMRE1eslDh8+LHx9fYWVlZWwt7cXnTp1Elu3blW9DkAcOHBA1uujjdzcXBEYGCisra1FnTp1xOrVq0WnTp3EvHnzhBAVX78dO3YIBwcHtToPHDgg/n6LFRUVienTpwt7e3vh6OgogoODy1xjpVIp1q1bJ1q0aCHMzMxE7dq1Re/evVWjisu73rowa9YsAUD88ccfqjIvLy9Ru3Zt1YA1Te6Z0oNOk5OThYuLiwgODhZCCJGeni5Gjx4tnJ2dhYWFhWjSpImYOHGiePjwYYUxZmZmip49ewpbW1sBQERERLxwAOHfr1d5P6sFCxYILy8v1fcV/Rx04e8DCIUQ4unTp2Lq1Kmqa9OlSxdx5swZtWMiIyNFx44dhbm5uahTp46YO3euKCoqUr3+6NEjMXLkSGFtbS1cXV3FihUryvxM/j6AUIjnvwtTp04VdevWFWZmZqJ+/fpixIgRIi0tTZb3qUlM9+/fF6NGjRIODg7CyspK9O7dWzVyX4qXvaeIiAhhamoqoqOjVfvfunVLODg4iE2bNgkhpP3+C/H8Zzhz5kzh5uYmzM3NhYeHh9i+fbsQouy9+eGHH4qmTZsKCwsLUbt2bTFq1Ci1mUJXrlwRgwcPFo6OjsLKykq0bNlSzJgxQ20AKUnHpxZSuR4/fgx3d3esWrVK9RcCERG9mtj5QgCAxMREXLp0CZ06dcLDhw+xePFiAJDULElERIbFoMcMkLy++OILeHl5oUePHnj8+DGio6Ph7Oys77CMlq2t7Qs3OVddJMPSt2/fF94Xf19FkEgb7CYgqqauXbv2wtfc3d21nrpFr4a7d+/i6dOn5b7m5OQEJyenKo6IXgVMBoiIiIwcuwmIiIiMHJMBIiIiI8dkgIiIyMgxGSAiIjJyTAaIiIiMHJMBIiIiI8dkgIiIyMj9/3ZvF4GS7Ue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00808"/>
            <a:ext cx="5969991" cy="48455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333685"/>
            <a:ext cx="27718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A correlation </a:t>
            </a:r>
            <a:r>
              <a:rPr lang="en-US" sz="1600" dirty="0" err="1" smtClean="0"/>
              <a:t>heatmap</a:t>
            </a:r>
            <a:r>
              <a:rPr lang="en-US" sz="1600" dirty="0" smtClean="0"/>
              <a:t> is a graphical tool that displays the correlation between multiple variables as a color-coded matrix.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It’s like a color chart that shows how closely related different variables are.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 a correlation </a:t>
            </a:r>
            <a:r>
              <a:rPr lang="en-US" sz="1600" dirty="0" err="1" smtClean="0"/>
              <a:t>heatmap</a:t>
            </a:r>
            <a:r>
              <a:rPr lang="en-US" sz="1600" dirty="0" smtClean="0"/>
              <a:t>, each variable is represented by a row and a column, and the cells show the correlation between them.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The color of each cell represents the strength and direction of the correlation, with darker colors indicating stronger correlations.</a:t>
            </a:r>
            <a:endParaRPr 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Confusion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cm = </a:t>
            </a:r>
            <a:r>
              <a:rPr lang="en-US" dirty="0" err="1" smtClean="0"/>
              <a:t>confusion_matrix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=(5,5))</a:t>
            </a:r>
          </a:p>
          <a:p>
            <a:r>
              <a:rPr lang="en-US" dirty="0" err="1" smtClean="0"/>
              <a:t>sns.heatmap</a:t>
            </a:r>
            <a:r>
              <a:rPr lang="en-US" dirty="0" smtClean="0"/>
              <a:t>(data=</a:t>
            </a:r>
            <a:r>
              <a:rPr lang="en-US" dirty="0" err="1" smtClean="0"/>
              <a:t>cm,linewidths</a:t>
            </a:r>
            <a:r>
              <a:rPr lang="en-US" dirty="0" smtClean="0"/>
              <a:t>=.5, </a:t>
            </a:r>
            <a:r>
              <a:rPr lang="en-US" dirty="0" err="1" smtClean="0"/>
              <a:t>annot</a:t>
            </a:r>
            <a:r>
              <a:rPr lang="en-US" dirty="0" smtClean="0"/>
              <a:t>=</a:t>
            </a:r>
            <a:r>
              <a:rPr lang="en-US" dirty="0" err="1" smtClean="0"/>
              <a:t>True,square</a:t>
            </a:r>
            <a:r>
              <a:rPr lang="en-US" dirty="0" smtClean="0"/>
              <a:t> = True,  </a:t>
            </a:r>
            <a:r>
              <a:rPr lang="en-US" dirty="0" err="1" smtClean="0"/>
              <a:t>cmap</a:t>
            </a:r>
            <a:r>
              <a:rPr lang="en-US" dirty="0" smtClean="0"/>
              <a:t> = 'Blues')</a:t>
            </a:r>
          </a:p>
          <a:p>
            <a:r>
              <a:rPr lang="en-US" dirty="0" err="1" smtClean="0"/>
              <a:t>plt.ylabel</a:t>
            </a:r>
            <a:r>
              <a:rPr lang="en-US" dirty="0" smtClean="0"/>
              <a:t>('Actual label')</a:t>
            </a:r>
          </a:p>
          <a:p>
            <a:r>
              <a:rPr lang="en-US" dirty="0" err="1" smtClean="0"/>
              <a:t>plt.xlabel</a:t>
            </a:r>
            <a:r>
              <a:rPr lang="en-US" dirty="0" smtClean="0"/>
              <a:t>('Predicted label')</a:t>
            </a:r>
          </a:p>
          <a:p>
            <a:r>
              <a:rPr lang="en-US" dirty="0" err="1" smtClean="0"/>
              <a:t>all_sample_title</a:t>
            </a:r>
            <a:r>
              <a:rPr lang="en-US" dirty="0" smtClean="0"/>
              <a:t> = 'Accuracy Score: {0}'.format(</a:t>
            </a:r>
            <a:r>
              <a:rPr lang="en-US" dirty="0" err="1" smtClean="0"/>
              <a:t>clf.score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</a:t>
            </a:r>
            <a:r>
              <a:rPr lang="en-US" dirty="0" err="1" smtClean="0"/>
              <a:t>all_sample_title</a:t>
            </a:r>
            <a:r>
              <a:rPr lang="en-US" dirty="0" smtClean="0"/>
              <a:t>, size = 10)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Confusion matrix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416824" cy="52565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b="1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229600" cy="4392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glance…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892480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Installing </a:t>
            </a:r>
            <a:r>
              <a:rPr lang="en-US" b="1" dirty="0" err="1" smtClean="0"/>
              <a:t>Graphviz</a:t>
            </a:r>
            <a:r>
              <a:rPr lang="en-US" b="1" dirty="0" smtClean="0"/>
              <a:t>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1484"/>
            <a:ext cx="8229600" cy="40433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87" y="1988840"/>
            <a:ext cx="8825480" cy="3816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0561"/>
            <a:ext cx="7056784" cy="52251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4248472" cy="51360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20688"/>
            <a:ext cx="2876550" cy="60309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615975" cy="44644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5134692" cy="39439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89240"/>
            <a:ext cx="4362450" cy="1009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74" y="1600200"/>
            <a:ext cx="6030546" cy="50962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984776" cy="52271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93186"/>
            <a:ext cx="5040560" cy="52869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3"/>
            <a:ext cx="8229600" cy="12241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800722"/>
            <a:ext cx="6192688" cy="40572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472608" cy="522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Check where anaconda folder exist</a:t>
            </a:r>
            <a:endParaRPr 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910" y="1600200"/>
            <a:ext cx="780618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9552" y="1988840"/>
            <a:ext cx="32403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2708920"/>
            <a:ext cx="2664296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Go to anaconda folder by using </a:t>
            </a:r>
            <a:r>
              <a:rPr lang="en-US" b="1" dirty="0" err="1" smtClean="0"/>
              <a:t>cd</a:t>
            </a:r>
            <a:r>
              <a:rPr lang="en-US" b="1" dirty="0" smtClean="0"/>
              <a:t> command</a:t>
            </a:r>
          </a:p>
          <a:p>
            <a:r>
              <a:rPr lang="en-US" b="1" dirty="0" smtClean="0"/>
              <a:t>Type </a:t>
            </a:r>
            <a:r>
              <a:rPr lang="en-US" b="1" dirty="0" err="1" smtClean="0"/>
              <a:t>conda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7807679" cy="40324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76785"/>
            <a:ext cx="6120680" cy="52451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Program at a glance</a:t>
            </a:r>
            <a:endParaRPr lang="en-US" dirty="0"/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00200"/>
            <a:ext cx="6912768" cy="50327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b="1" dirty="0" smtClean="0">
                <a:latin typeface="Gigi" pitchFamily="82" charset="0"/>
              </a:rPr>
              <a:t>Thank You</a:t>
            </a:r>
            <a:endParaRPr lang="en-US" b="1" dirty="0">
              <a:latin typeface="Gigi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Install </a:t>
            </a:r>
            <a:r>
              <a:rPr lang="en-US" b="1" dirty="0" err="1" smtClean="0"/>
              <a:t>Graphviz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/>
          <a:lstStyle/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(base) c:\users\Administrator\anaconda3&gt; </a:t>
            </a:r>
            <a:r>
              <a:rPr lang="en-US" sz="2000" b="1" dirty="0" err="1" smtClean="0">
                <a:solidFill>
                  <a:schemeClr val="accent1"/>
                </a:solidFill>
              </a:rPr>
              <a:t>conda</a:t>
            </a:r>
            <a:r>
              <a:rPr lang="en-US" sz="2000" b="1" dirty="0" smtClean="0">
                <a:solidFill>
                  <a:schemeClr val="accent1"/>
                </a:solidFill>
              </a:rPr>
              <a:t> install python-</a:t>
            </a:r>
            <a:r>
              <a:rPr lang="en-US" sz="2000" b="1" dirty="0" err="1" smtClean="0">
                <a:solidFill>
                  <a:schemeClr val="accent1"/>
                </a:solidFill>
              </a:rPr>
              <a:t>graphviz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US" b="1" dirty="0" smtClean="0"/>
              <a:t>Type ‘y’ to proceed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00200"/>
            <a:ext cx="8064896" cy="492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95536" y="4581128"/>
            <a:ext cx="19442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6093296"/>
            <a:ext cx="37444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Search for </a:t>
            </a:r>
            <a:r>
              <a:rPr lang="en-US" b="1" dirty="0" err="1" smtClean="0"/>
              <a:t>graphviz</a:t>
            </a:r>
            <a:r>
              <a:rPr lang="en-US" b="1" dirty="0" smtClean="0"/>
              <a:t> folder on your PC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9368"/>
            <a:ext cx="670944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51312" y="6021288"/>
            <a:ext cx="61926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C:\Users\Administrator\anaconda3\Lib\site-packages\graphviz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Adding </a:t>
            </a:r>
            <a:r>
              <a:rPr lang="en-IN" b="1" dirty="0" err="1" smtClean="0"/>
              <a:t>Graphviz</a:t>
            </a:r>
            <a:r>
              <a:rPr lang="en-IN" b="1" dirty="0" smtClean="0"/>
              <a:t> to path variable</a:t>
            </a:r>
            <a:endParaRPr lang="en-IN" b="1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6489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52120" y="2204864"/>
            <a:ext cx="19675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b="1" dirty="0" smtClean="0"/>
              <a:t>Click on properties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17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960</Words>
  <Application>Microsoft Office PowerPoint</Application>
  <PresentationFormat>On-screen Show (4:3)</PresentationFormat>
  <Paragraphs>168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Decision tree implementation</vt:lpstr>
      <vt:lpstr>Data set</vt:lpstr>
      <vt:lpstr>Installing Graphviz</vt:lpstr>
      <vt:lpstr>Installing Graphviz…</vt:lpstr>
      <vt:lpstr>Check where anaconda folder exist</vt:lpstr>
      <vt:lpstr> Install Graphviz </vt:lpstr>
      <vt:lpstr>Type ‘y’ to proceed</vt:lpstr>
      <vt:lpstr>Search for graphviz folder on your PC</vt:lpstr>
      <vt:lpstr>Adding Graphviz to path variable</vt:lpstr>
      <vt:lpstr>This PC Properties</vt:lpstr>
      <vt:lpstr>Click on Advanced system settings</vt:lpstr>
      <vt:lpstr>Click on Environment Variables…</vt:lpstr>
      <vt:lpstr>Select Path and click on Edit…</vt:lpstr>
      <vt:lpstr>Click on New</vt:lpstr>
      <vt:lpstr>Add path to Graphviz folder </vt:lpstr>
      <vt:lpstr>Adding path to environment variable</vt:lpstr>
      <vt:lpstr>Installing pydotplus</vt:lpstr>
      <vt:lpstr>Importing Libraries</vt:lpstr>
      <vt:lpstr>Importing Libraries…</vt:lpstr>
      <vt:lpstr>Libraries for Visualizing tree</vt:lpstr>
      <vt:lpstr>Reading and mapping data</vt:lpstr>
      <vt:lpstr>Dataset info</vt:lpstr>
      <vt:lpstr>Separating features and class label</vt:lpstr>
      <vt:lpstr>Training Decision tree</vt:lpstr>
      <vt:lpstr>Plotting of tree</vt:lpstr>
      <vt:lpstr>Plotting of tree with labels</vt:lpstr>
      <vt:lpstr>Plotting of tree with labels…</vt:lpstr>
      <vt:lpstr>Accuracy of Model</vt:lpstr>
      <vt:lpstr>Plotting Tree with graphviz</vt:lpstr>
      <vt:lpstr>Plotting Tree with graphviz</vt:lpstr>
      <vt:lpstr>Tree with labels</vt:lpstr>
      <vt:lpstr>Tree with labels…</vt:lpstr>
      <vt:lpstr>Visualise all attributes</vt:lpstr>
      <vt:lpstr>Pair plot</vt:lpstr>
      <vt:lpstr>Correlation matrix</vt:lpstr>
      <vt:lpstr>Confusion matrix</vt:lpstr>
      <vt:lpstr>Confusion matrix</vt:lpstr>
      <vt:lpstr>Program at a glance</vt:lpstr>
      <vt:lpstr>Program at a glance…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Program at a glance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implementation</dc:title>
  <dc:creator>Admin</dc:creator>
  <cp:lastModifiedBy>Admin</cp:lastModifiedBy>
  <cp:revision>76</cp:revision>
  <dcterms:created xsi:type="dcterms:W3CDTF">2023-11-17T06:47:48Z</dcterms:created>
  <dcterms:modified xsi:type="dcterms:W3CDTF">2023-11-21T11:06:48Z</dcterms:modified>
</cp:coreProperties>
</file>