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6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8" r:id="rId23"/>
    <p:sldId id="286" r:id="rId24"/>
    <p:sldId id="287" r:id="rId25"/>
    <p:sldId id="270" r:id="rId26"/>
    <p:sldId id="265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2" autoAdjust="0"/>
  </p:normalViewPr>
  <p:slideViewPr>
    <p:cSldViewPr>
      <p:cViewPr>
        <p:scale>
          <a:sx n="100" d="100"/>
          <a:sy n="100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A59D2-27EC-4D92-80BC-DD0514E0EC80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5DFB-E318-4914-9EC5-94297B072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F5DFB-E318-4914-9EC5-94297B0727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9E750-182D-4F56-80C7-8CDA48EAF04E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56D89-1A28-437D-ACAB-9177F79A5C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K-Nearest Neighbors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040" y="6093296"/>
            <a:ext cx="4064496" cy="62292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lackadder ITC" pitchFamily="82" charset="0"/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  <a:latin typeface="Blackadder ITC" pitchFamily="82" charset="0"/>
              </a:rPr>
              <a:t>Kavita</a:t>
            </a:r>
            <a:r>
              <a:rPr lang="en-US" b="1" dirty="0" smtClean="0">
                <a:solidFill>
                  <a:schemeClr val="tx1"/>
                </a:solidFill>
                <a:latin typeface="Blackadder ITC" pitchFamily="82" charset="0"/>
              </a:rPr>
              <a:t> S. </a:t>
            </a:r>
            <a:r>
              <a:rPr lang="en-US" b="1" dirty="0" err="1" smtClean="0">
                <a:solidFill>
                  <a:schemeClr val="tx1"/>
                </a:solidFill>
                <a:latin typeface="Blackadder ITC" pitchFamily="82" charset="0"/>
              </a:rPr>
              <a:t>Oza</a:t>
            </a:r>
            <a:endParaRPr lang="en-US" b="1" dirty="0">
              <a:solidFill>
                <a:schemeClr val="tx1"/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Euclidean distance with the help of unknown data points.</a:t>
            </a:r>
          </a:p>
          <a:p>
            <a:endParaRPr lang="en-US" dirty="0"/>
          </a:p>
        </p:txBody>
      </p:sp>
      <p:pic>
        <p:nvPicPr>
          <p:cNvPr id="26626" name="Picture 2" descr="https://www.simplilearn.com/ice9/free_resources_article_thumb/distance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842493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326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table shows the calculated Euclidean distance of unknown data points from all points.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s://www.simplilearn.com/ice9/free_resources_article_thumb/he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70015"/>
            <a:ext cx="6840760" cy="4687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Now, determine its class. </a:t>
            </a:r>
          </a:p>
          <a:p>
            <a:r>
              <a:rPr lang="en-US" sz="2400" dirty="0" smtClean="0"/>
              <a:t>Looking at the new data, we can consider the last three rows from the table—K=3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k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914" y="1484784"/>
            <a:ext cx="3851086" cy="576064"/>
          </a:xfrm>
          <a:prstGeom prst="rect">
            <a:avLst/>
          </a:prstGeom>
          <a:noFill/>
        </p:spPr>
      </p:pic>
      <p:pic>
        <p:nvPicPr>
          <p:cNvPr id="28674" name="Picture 2" descr="r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0673"/>
            <a:ext cx="8136904" cy="3606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majority of neighbors are classified as normal as per the KNN algorithm, the data point (57, 170) should be normal.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Practical implementation: Using Jupiter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 the modules needed.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is a popular library for machine learning in Python.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matplotlib.pyplot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plt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from 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sklearn.neighbors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 import 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KNeighborsClassifier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600" b="1" dirty="0" smtClean="0"/>
              <a:t>X= weight, Y= height,  classes= Whether normal or underweight</a:t>
            </a:r>
            <a:endParaRPr lang="en-US" sz="2600" b="1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x=[51, 62, 69, 64, 65, 56, 58, 57, 55, 54]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y=[167, 182, 176, 173, 172, 174, 169, 173, 170, 174]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#classes = ['U', 'N', 'N', 'N', 'N', 'U', 'N', 'N', 'N', 'U']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classes = ['red', 'blue', 'blue', 'blue', 'blue', 'red', 'blue', 'blue', 'blue', 'red']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plt.scatter</a:t>
            </a:r>
            <a:r>
              <a:rPr lang="en-US" b="1" dirty="0" smtClean="0">
                <a:solidFill>
                  <a:schemeClr val="accent1"/>
                </a:solidFill>
              </a:rPr>
              <a:t>(x, y, c=classes)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plt.show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26" name="AutoShape 2" descr="data:image/png;base64,iVBORw0KGgoAAAANSUhEUgAAAXcAAAD4CAYAAAAXUaZHAAAAOXRFWHRTb2Z0d2FyZQBNYXRwbG90bGliIHZlcnNpb24zLjUuMSwgaHR0cHM6Ly9tYXRwbG90bGliLm9yZy/YYfK9AAAACXBIWXMAAAsTAAALEwEAmpwYAAAXYUlEQVR4nO3dfZBV9Z3n8fcHGtBuRFQ6lk8IGDSFxsGkZY2KEmIcdzQxYxyUcRWz47RrxZ1KKutO3CmfaiaT0dGkJkXiDisEY0wHY0g2M3FiNklFanxuFAUUF2JQOxi6DQaliTx+949zWC7N7b5N38t9+PXnVXWr7/2de7ifuhw+nP7dc89RRGBmZmkZUesAZmZWeS53M7MEudzNzBLkcjczS5DL3cwsQU21DgAwYcKEmDRpUq1jmJk1lOXLl78VEa3FltVFuU+aNInOzs5axzAzayiSXutvmadlzMwS5HI3M0uQy93MLEEudzOzBLnczercxo2wbBl0ddU6iTWSkuUuaZGkbkmrCsamS3pK0gpJnZJm5OMfl7Rc0sr85+yDGd4sZbt2wXXXwYknwic/CVOnwuWXw3vv1TqZNYLB7LkvBi7qM3YXcEdETAduzR8DvAV8IiI+CMwDHqhMTLPh5847oaMDtm2DzZuzUn/kEbjpplons0ZQstwjYhmwqe8wMC6/fziwIX/u8xGxIR9fDRwiaUyFspoNK1/7Gmzduu/YH/4ACxfC7t21yWSNY6hfYvoc8Kiku8n+gzi7yHM+DTwfEduK/QGS2oF2gIkTJw4xhlm63nmn+Pi2bbBjB4zxbpMNYKgfqN4AfD4iTgA+DywsXCjpVOBO4Pr+/oCIWBARbRHR1tpa9NuzZsPaOecUHz/1VBe7lTbUcp8HLM3vfw+YsWeBpOOBHwDXRMSvyotnNnx99atw2GHQlP9+PXIkNDfDN75R21zWGIZa7huA8/P7s4G1AJLGAz8Gbo6Ix8tOZzaMnXYavPACtLfDmWfCNddAZyece26tk1kjKDnnLqkDmAVMkNQF3Ab8JfBPkpqA98jnzoEbgfcDt0i6JR+7MCK6Kx3cbDiYPBm+/vVap7BGVLLcI2JuP4s+XOS5fwf8XbmhzMysPP6GqplZglzuZmYJcrmbmSXI5W5mliCXu5lZglzuZmYJcrmbmSXI5W5mliCXu5lZglzuZmYJcrmbmSXI5W5mliCXu5lZglzuZmYJcrmbmSXI5W5mliCXu5lZgkqWu6RFkrolrSoYmy7pKUkrJHVKKrxA9s2S1kl6RdIfH6zgZmbWv8HsuS8GLuozdhdwR0RMB27NHyNpGnAlcGq+zjckjaxUWDMzG5yS5R4Ry4BNfYeBcfn9w4EN+f1Lge9GxLaI+DWwDpiBmZlVVckLZPfjc8Cjku4m+w/i7Hz8OOCpgud15WNmZlZFQ/1A9Qbg8xFxAvB5YGE+riLPjWJ/gKT2fL6+s6enZ4gxzMysmKGW+zxgaX7/e+ydeukCTih43vHsnbLZR0QsiIi2iGhrbW0dYgwzMytmqOW+ATg/vz8bWJvf/xFwpaQxkiYDU4FnyotoZmYHquScu6QOYBYwQVIXcBvwl8A/SWoC3gPaASJitaSHgJeAncBnI2LXQcpuZmb9KFnuETG3n0Uf7uf5XwK+VE4oMzMrj7+hamaWIJe7mVmCXO5mZglyuZuZJcjlbmaWIJe7mVmCXO5mZglyuZuZJcjlbmaWIJe7mVmCXO5mZglyuZuZJcjlbmaWIJe7mVmCXO5mZglyuZuZJcjlbmaWIJe7mVmCSpa7pEWSuiWtKhhbImlFflsvaUU+PkrS/ZJWSnpZ0s0HMbuZmfWj5DVUgcXAfOBbewYi4oo99yXdA2zOH/4ZMCYiPiipGXhJUkdErK9YYjMzK2kwF8heJmlSsWWSBMwBZu95OtAiqQk4FNgOvFOZqGZmNljlzrnPBDZGxNr88cNAL/Am8Dpwd0RsKraipHZJnZI6e3p6yoxhZmaFyi33uUBHweMZwC7gWGAy8AVJU4qtGBELIqItItpaW1vLjGFmZoUGM+deVD71chnw4YLhPwd+EhE7gG5JjwNtwKtlpTQzswNSzp77BcCaiOgqGHsdmK1MC3AWsKacgGZmduAGcyhkB/AkcIqkLkl/kS+6kn2nZAC+DowFVgHPAt+MiBcrmNfMzAZhMEfLzO1n/NoiY1vIDoc0M7Ma8jdUzcwS5HI3M0uQy93MLEEudzOzBLnczcwS5HI3M0uQy93MLEEudzOzBLnczcwS5HI3M0uQy93MLEEudzOzBLnczcwS5HI3M0uQy93MLEEudzOzBLnczcxqYPduWLMG1q8/OH/+YC6zt0hSt6RVBWNLJK3Ib+slrShYdrqkJyWtlrRS0iEHJ7qZWWN67DGYOBHa2mDaNPijP4J16yr7GiUvswcsBuYD39ozEBFX7Lkv6R5gc36/Cfg2cHVEvCDpKGBHJQObmTWy3/wGLr4Yenv3jq1aBeedB6+/Dk2DaeVBKLnnHhHLgE3FlkkSMIe9F8q+EHgxIl7I1/1dROyqTFQzs8a3aBHs3Lnv2O7dsGUL/PSnlXudcufcZwIbI2Jt/vhkICQ9Kuk5Sf+9vxUltUvqlNTZ09NTZgwzs8bw2muwbdv+47t2wYYNlXudcst9Lnv32iGb5jkXuCr/+aeSPlZsxYhYEBFtEdHW2tpaZgwzs8Yweza0tOw/HgFnn1251xlyuefz65cBSwqGu4DHIuKtiNgKPAJ8qLyIZmbpuPxymDIFDik41KSlBT71qezD1UopZ8/9AmBNRHQVjD0KnC6pOS//84GXygloZpaS0aPhiSfg5pvhAx+AM86Ar3wFHnigsq9T8nNZSR3ALGCCpC7gtohYCFzJvlMyRMTbkr4CPAsE8EhE/Liykc3MGtvYsXDrrdntYClZ7hExt5/xa/sZ/zbZ4ZBmZlYj/oaqmVmCXO5mZglyuZuZJcjlbmaWIJe7mVmCXO5mZglyuZuZJcjlbmaWIJe7mVmCXO5mZglyuZuZJcjlbmaWIJe7mVmCXO5mZglyuZuZJcjlbmaWIJe7mVmCXO71YOlSOOssmDwZrr8eurpKr1NpO3fC/Plw2mkwdSrccgu8+271c5hZRSgiBn6CtAi4BOiOiNPysSXAKflTxgO/j4jpBetMJLsw9u0RcXepEG1tbdHZ2TmU/I3vy1+GL30Jenuzx01NcPjh8OKLcOyx1cvx6U/DT34CW7dmjw85JLtE+/PPZ1f0NbO6I2l5RLQVWzaYPffFwEWFAxFxRURMzwv9+8DSPut8Ffi3A486zLz7Lvzt3+4tdsj2oN99F+65p3o5Vq7ct9gB3nsPXn8dHn64ejnMrGJKlntELAM2FVsmScAcoKNg7FPAq8DqykRM2Msvw6hR+49v3w4//3n1cjz1VPHxLVvgsceql8PMKqbcOfeZwMaIWAsgqQX4a+COUitKapfUKamzp6enzBgN6phjsiIv5sQTq5fjuONg5Mj9xw85BCZNql4OM6uYcst9LgV77WSl/tWI2FJqxYhYEBFtEdHW2tpaZowGdcIJMHPm/nPazc1w003Vy3HhhTBuHIzoszk0NcG111Yvh5lVzJDLXVITcBmwpGD4PwB3SVoPfA74H5JuLCdg8r73Pfj4x2HMGBg7Fo44Av75n+Hcc6uXoakJli2D6dOzvfXmZpg4MZuHP+aY6uUws4ppKmPdC4A1EfH/j9uLiJl77ku6HdgSEfPLeI30HX44/Ou/wltvwe9+ByedlJVttU2ZAsuXZ4dhbtuWPZaqn8PMKqJki0jqAGYBEyR1AbdFxELgSvadkrFyTJiQ3Wrt+ONrncDMKqBkuUfE3H7Gry2x3u1Di2RmZuXyN1TNzBLkcjczS5DL3cwsQTU4LMNSFQGPPgoPPJAdaHP11dkh9D7opvG9+ircey+sXQsf/Sh85jPZVyOsfpU8cVg1DOsThyWkvR2+8529p8ppaYGrrsoO27fG9ctfwiWXZF+m3rEj+xrEkUdmR86+7321Tje8lXviMLOSli+HBx/c9xxovb3w7W9nJ5a0xhQB8+Zlf5c7dmRjW7fCxo3ZOe+sfrncrSIefTT77lNf27dnX3S1xtTVBcVO/bRjB/zwh1WPYwfA5W4VcdhhxU9wOWpUtswaU3Mz7NpVfNnYsdXNYgfG5W4VMWdO/x+czplT3SxWOUcdlZ3mqO8ZMZqb4UafNaquudytIo4+GpYsyT5EHTcuu7W0wEMP+UO3Rved78AHPpDtqR92WHZuucsvhxtuqHUyG4gPhbSK+cQnsg/afvGL7PHHPpbt4VljO/ro7KqPTz8Nb7wBbW3Z5X6tvrncraJaWrKSt7RI2TXczzqr1klssDwtY2aWIJe7mVmCXO5mZglyuZuZJcgfqJpZVbz7LixdCt3dcN55MGOGTyp3MA3mMnuLgEuA7og4LR9bApySP2U88PuImC7p48A/AKOB7cBNEfGLgxHczBpHZydccEH2bddt22D06Ozx978PI0fWOl2aBjMtsxi4qHAgIq6IiOkRMR34PrA0X/QW8ImI+CAwD3igclHNrBFFwGWXwebNsGVLdl6a3l742c/g/vtrnS5dJcs9IpYBm4otkyRgDvmFsiPi+YjYkC9eDRwiaUyFsppZA1q5Et5+e//x3l64777q5xkuyv1AdSawMSLWFln2aeD5iChyrkCQ1C6pU1JnT7HTzplZEnbv7n9Zfycls/KVW+5zyffaC0k6FbgTuL6/FSNiQUS0RURba2trmTHMrF6dfnrxM0g2N8O111Y9zrAx5HKX1ARcBizpM3488APgmoj4VXnxzKzRjRgBDz+cFfyhh2ZjY8fCRz4C111X22wpK+dQyAuANRHRtWdA0njgx8DNEfF4mdnMLBHnnAPr10NHR3ZyufPPz04s50MhD57BHArZAcwCJkjqAm6LiIXAlew/JXMj8H7gFkm35GMXRkR35SKbWSM66iifA76afIFsM7MG5Qtkm5kNMy53M7MEudzNzBLkcjczS5DL3cwsQS53M7MEudzNzBLkcjczS5DL3cwsQS53M7MEudzNzBLkcjczS5DL3cwsQS53M7MEudzNzBLkcjczS5DLPSHvvAO//S3UwfVXzKzGSpa7pEWSuiWtKhhbImlFflsvaUXBspslrZP0iqQ/Pki5rcCmTXDJJdDaCpMmwUknwS9/WetUZlZLg7lA9mJgPvCtPQMRccWe+5LuATbn96eRXVv1VOBY4GeSTo6IXRXMbH1cdBGsWAE7dmSPf/1ruPhieOEFeP/7axrNzGqk5J57RCwDNhVbJknAHPZeKPtS4LsRsS0ifg2sA2ZUKKsVsWIFrF69t9j32L4dvva1mkQyszpQ7pz7TGBjRKzNHx8HvFGwvCsf24+kdkmdkjp7enrKjDF8vfYaNBX5/WvnTnjllernMbP6UG65z2XvXjuAijyn6Md7EbEgItoioq21tbXMGMPXGWdke+l9HXoozJpV9ThmVieGXO6SmoDLgCUFw13ACQWPjwc2DPU1rLSJE2HuXGhu3jvW1ATjxsH119cul5nVVjl77hcAayKiq2DsR8CVksZImgxMBZ4pJ6CVdt998OUvZx+eHn00XHMNPPccHHlkrZOZWa2UPFpGUgcwC5ggqQu4LSIWkh0VUzglQ0SslvQQ8BKwE/isj5Q5+EaMgL/6q+xmZgagqINvvLS1tUVnZ2etY5iZNRRJyyOirdgyf0PVzCxBLnczswS53M3MEuRyNzNLkMvd6sqbb8JVV8Hhh8OECXDTTfCHP9Q6lVnjGcyJw8yqYssWaGuD7u7s9AkA8+fD00/DY4+Bin3/2cyK8p671Y0HH4TNm/cWO8B772VfyHr22drlMmtELnerG888A729+49HZKcvNrPBc7lb3Zg2LTvhWV8jRsDUqdXPY9bIXO5WNz7zGRgzZt+59VGjspOjnX9+7XKZNSKXu9WNI4+Exx+Hs86CkSOzYr/4Yn+YajYUPlrG6sq0afDEE9nhjyNHwujRtU5k1phc7laXis29m9ngeVrGzCxBLnczswS53M3MEuRyNzNLkMvdzCxBJctd0iJJ3ZJW9Rn/r5JekbRa0l352ChJ90taKellSTcfrOBmZta/wRwKuRiYD3xrz4CkjwKXAqdHxDZJ78sX/RkwJiI+KKkZeElSR0Ssr2xsMzMbSMk994hYBmzqM3wD8A8RsS1/TveepwMtkpqAQ4HtwDuVi2tmZoMx1Dn3k4GZkp6W9JikM/Pxh4Fe4E3gdeDuiOj7HwMAktoldUrq7OnpGWIMMzMrZqjl3gQcAZwF3AQ8JEnADGAXcCwwGfiCpCnF/oCIWBARbRHR1traOsQYZmZWzFDLvQtYGplngN3ABODPgZ9ExI58quZxoK0yUc3MbLCGWu4/BGYDSDoZGA28RTYVM1uZFrI9+zUVyGlmZgdgMIdCdgBPAqdI6pL0F8AiYEp+eOR3gXkREcDXgbHAKuBZ4JsR8eJBS29mZkWVPBQyIub2s+g/FXnuFrLDIc3MrIb8DVUzswS53M3MEuRyNzNLUONeiWnLFnjwQXjuOTj1VLjmGhg/vtapzMzqQmOW+4YNcOaZsHkz9PZCczPccQc8+SScfHKt05mZ1VxjTst84QuwcWNW7ABbt8Lbb0N7e21zmZnVicYs93/5F9i1a9+xCPj3f4cdO2qTycysjjRmuY8aVXx8xIjsZmY2zDVmE159NYwZs+/YqFFw6aUwcmRtMpmZ1ZHGLPe//3s44wxoack+TB07FqZOhXvvrXUyM7O60JhHy4wdC088kR0ds3JlVuyzZnlKxsws15jlDiDB2WdnNzMz24d3dc3MEuRyNzNLkMvdzCxBLnczswS53M3MEqTs6ng1DiH1AK/VOkcJE8iuE1vvnLPyGiWrc1ZevWc9MSJaiy2oi3JvBJI6I6Kt1jlKcc7Ka5Sszll5jZS1L0/LmJklyOVuZpYgl/vgLah1gEFyzsprlKzOWXmNlHUfnnM3M0uQ99zNzBLkcjczS5DLHZC0XtJKSSskdeZj/yhpjaQXJf1A0vjBrlvlnLdL+k0+tkLSn/Sz7kWSXpG0TtIXa5BzSUHG9ZJWDHbdg5hzvKSH87/nlyV9RNKRkv6PpLX5zyP6Wbdq7+cAWetxGy2Wsx630WI5624bLUtEDPsbsB6Y0GfsQqApv38ncOdg161yztuB/1ZivZHAr4ApwGjgBWBaNXP2WX4PcGsdvJ/3A9fl90cD44G7gC/mY18s9vde7fdzgKz1uI0Wy1mP2+h+OetxGy3n5j33fkTETyNiZ/7wKeD4WuYp0wxgXUS8GhHbge8Cl9YiiCQBc4COWrx+QY5xwHnAQoCI2B4Rvyd7X+7Pn3Y/8Kkiq1f1/ewva71towO8p4NRtfe0VM562UbL5XLPBPBTScsltRdZ/p+BfxviupXU32vdmP9qvqifaYTjgDcKHnflY9XOCTAT2BgRa4ewbiVNAXqAb0p6XtJ9klqAoyPiTYD85/uKrFvt97O/rIXqYRsdKGc9baOl3s962UbL4nLPnBMRHwL+I/BZSeftWSDpb4CdwIMHum6Vct4LnARMB94k+3WyLxUZO5jHwA70nsxl4D2iar2fTcCHgHsj4gygl2waZjCq/X4OmLWOttH+ctbbNlrq775ettGyuNyBiNiQ/+wGfkD2KyKS5gGXAFdFPtk22HWrlTMiNkbErojYDfyvfl6/Czih4PHxwIZq5gSQ1ARcBiw50HUPgi6gKyKezh8/TPYPfqOkY/K8xwDd/axbtfdzgKz1to0WzVmH2+hA72c9baNlGfblLqlF0mF77pN9SLVK0kXAXwOfjIitB7JulXMeU/C0P+3n9Z8FpkqaLGk0cCXwo2rmzBdfAKyJiK4hrFtREfFb4A1Jp+RDHwNeIntf5uVj84D/XWT1qr2fA2Wtt210gJx1tY0O8HcPdbSNlq3Wn+jW+kY2//ZCflsN/E0+vo5sDnBFfvuf+fixwCMDrVvlnA8AK4EXyf4xHNM3Z/74T4D/S3ZEQtVz5ssWA/+lz/Nr8n7mrzcd6Mzfux8CRwBHAT8H1uY/j6zl+1kia11towPkrKtttL+c9biNlnPz6QfMzBI07KdlzMxS5HI3M0uQy93MLEEudzOzBLnczcwS5HI3M0uQy93MLEH/D/uXMKMGrlq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XcAAAD4CAYAAAAXUaZHAAAAOXRFWHRTb2Z0d2FyZQBNYXRwbG90bGliIHZlcnNpb24zLjUuMSwgaHR0cHM6Ly9tYXRwbG90bGliLm9yZy/YYfK9AAAACXBIWXMAAAsTAAALEwEAmpwYAAAXYUlEQVR4nO3dfZBV9Z3n8fcHGtBuRFQ6lk8IGDSFxsGkZY2KEmIcdzQxYxyUcRWz47RrxZ1KKutO3CmfaiaT0dGkJkXiDisEY0wHY0g2M3FiNklFanxuFAUUF2JQOxi6DQaliTx+949zWC7N7b5N38t9+PXnVXWr7/2de7ifuhw+nP7dc89RRGBmZmkZUesAZmZWeS53M7MEudzNzBLkcjczS5DL3cwsQU21DgAwYcKEmDRpUq1jmJk1lOXLl78VEa3FltVFuU+aNInOzs5axzAzayiSXutvmadlzMwS5HI3M0uQy93MLEEudzOzBLnczercxo2wbBl0ddU6iTWSkuUuaZGkbkmrCsamS3pK0gpJnZJm5OMfl7Rc0sr85+yDGd4sZbt2wXXXwYknwic/CVOnwuWXw3vv1TqZNYLB7LkvBi7qM3YXcEdETAduzR8DvAV8IiI+CMwDHqhMTLPh5847oaMDtm2DzZuzUn/kEbjpplons0ZQstwjYhmwqe8wMC6/fziwIX/u8xGxIR9fDRwiaUyFspoNK1/7Gmzduu/YH/4ACxfC7t21yWSNY6hfYvoc8Kiku8n+gzi7yHM+DTwfEduK/QGS2oF2gIkTJw4xhlm63nmn+Pi2bbBjB4zxbpMNYKgfqN4AfD4iTgA+DywsXCjpVOBO4Pr+/oCIWBARbRHR1tpa9NuzZsPaOecUHz/1VBe7lTbUcp8HLM3vfw+YsWeBpOOBHwDXRMSvyotnNnx99atw2GHQlP9+PXIkNDfDN75R21zWGIZa7huA8/P7s4G1AJLGAz8Gbo6Ix8tOZzaMnXYavPACtLfDmWfCNddAZyece26tk1kjKDnnLqkDmAVMkNQF3Ab8JfBPkpqA98jnzoEbgfcDt0i6JR+7MCK6Kx3cbDiYPBm+/vVap7BGVLLcI2JuP4s+XOS5fwf8XbmhzMysPP6GqplZglzuZmYJcrmbmSXI5W5mliCXu5lZglzuZmYJcrmbmSXI5W5mliCXu5lZglzuZmYJcrmbmSXI5W5mliCXu5lZglzuZmYJcrmbmSXI5W5mliCXu5lZgkqWu6RFkrolrSoYmy7pKUkrJHVKKrxA9s2S1kl6RdIfH6zgZmbWv8HsuS8GLuozdhdwR0RMB27NHyNpGnAlcGq+zjckjaxUWDMzG5yS5R4Ry4BNfYeBcfn9w4EN+f1Lge9GxLaI+DWwDpiBmZlVVckLZPfjc8Cjku4m+w/i7Hz8OOCpgud15WNmZlZFQ/1A9Qbg8xFxAvB5YGE+riLPjWJ/gKT2fL6+s6enZ4gxzMysmKGW+zxgaX7/e+ydeukCTih43vHsnbLZR0QsiIi2iGhrbW0dYgwzMytmqOW+ATg/vz8bWJvf/xFwpaQxkiYDU4FnyotoZmYHquScu6QOYBYwQVIXcBvwl8A/SWoC3gPaASJitaSHgJeAncBnI2LXQcpuZmb9KFnuETG3n0Uf7uf5XwK+VE4oMzMrj7+hamaWIJe7mVmCXO5mZglyuZuZJcjlbmaWIJe7mVmCXO5mZglyuZuZJcjlbmaWIJe7mVmCXO5mZglyuZuZJcjlbmaWIJe7mVmCXO5mZglyuZuZJcjlbmaWIJe7mVmCSpa7pEWSuiWtKhhbImlFflsvaUU+PkrS/ZJWSnpZ0s0HMbuZmfWj5DVUgcXAfOBbewYi4oo99yXdA2zOH/4ZMCYiPiipGXhJUkdErK9YYjMzK2kwF8heJmlSsWWSBMwBZu95OtAiqQk4FNgOvFOZqGZmNljlzrnPBDZGxNr88cNAL/Am8Dpwd0RsKraipHZJnZI6e3p6yoxhZmaFyi33uUBHweMZwC7gWGAy8AVJU4qtGBELIqItItpaW1vLjGFmZoUGM+deVD71chnw4YLhPwd+EhE7gG5JjwNtwKtlpTQzswNSzp77BcCaiOgqGHsdmK1MC3AWsKacgGZmduAGcyhkB/AkcIqkLkl/kS+6kn2nZAC+DowFVgHPAt+MiBcrmNfMzAZhMEfLzO1n/NoiY1vIDoc0M7Ma8jdUzcwS5HI3M0uQy93MLEEudzOzBLnczcwS5HI3M0uQy93MLEEudzOzBLnczcwS5HI3M0uQy93MLEEudzOzBLnczcwS5HI3M0uQy93MLEEudzOzBLnczcxqYPduWLMG1q8/OH/+YC6zt0hSt6RVBWNLJK3Ib+slrShYdrqkJyWtlrRS0iEHJ7qZWWN67DGYOBHa2mDaNPijP4J16yr7GiUvswcsBuYD39ozEBFX7Lkv6R5gc36/Cfg2cHVEvCDpKGBHJQObmTWy3/wGLr4Yenv3jq1aBeedB6+/Dk2DaeVBKLnnHhHLgE3FlkkSMIe9F8q+EHgxIl7I1/1dROyqTFQzs8a3aBHs3Lnv2O7dsGUL/PSnlXudcufcZwIbI2Jt/vhkICQ9Kuk5Sf+9vxUltUvqlNTZ09NTZgwzs8bw2muwbdv+47t2wYYNlXudcst9Lnv32iGb5jkXuCr/+aeSPlZsxYhYEBFtEdHW2tpaZgwzs8Yweza0tOw/HgFnn1251xlyuefz65cBSwqGu4DHIuKtiNgKPAJ8qLyIZmbpuPxymDIFDik41KSlBT71qezD1UopZ8/9AmBNRHQVjD0KnC6pOS//84GXygloZpaS0aPhiSfg5pvhAx+AM86Ar3wFHnigsq9T8nNZSR3ALGCCpC7gtohYCFzJvlMyRMTbkr4CPAsE8EhE/Liykc3MGtvYsXDrrdntYClZ7hExt5/xa/sZ/zbZ4ZBmZlYj/oaqmVmCXO5mZglyuZuZJcjlbmaWIJe7mVmCXO5mZglyuZuZJcjlbmaWIJe7mVmCXO5mZglyuZuZJcjlbmaWIJe7mVmCXO5mZglyuZuZJcjlbmaWIJe7mVmCXO71YOlSOOssmDwZrr8eurpKr1NpO3fC/Plw2mkwdSrccgu8+271c5hZRSgiBn6CtAi4BOiOiNPysSXAKflTxgO/j4jpBetMJLsw9u0RcXepEG1tbdHZ2TmU/I3vy1+GL30Jenuzx01NcPjh8OKLcOyx1cvx6U/DT34CW7dmjw85JLtE+/PPZ1f0NbO6I2l5RLQVWzaYPffFwEWFAxFxRURMzwv9+8DSPut8Ffi3A486zLz7Lvzt3+4tdsj2oN99F+65p3o5Vq7ct9gB3nsPXn8dHn64ejnMrGJKlntELAM2FVsmScAcoKNg7FPAq8DqykRM2Msvw6hR+49v3w4//3n1cjz1VPHxLVvgsceql8PMKqbcOfeZwMaIWAsgqQX4a+COUitKapfUKamzp6enzBgN6phjsiIv5sQTq5fjuONg5Mj9xw85BCZNql4OM6uYcst9LgV77WSl/tWI2FJqxYhYEBFtEdHW2tpaZowGdcIJMHPm/nPazc1w003Vy3HhhTBuHIzoszk0NcG111Yvh5lVzJDLXVITcBmwpGD4PwB3SVoPfA74H5JuLCdg8r73Pfj4x2HMGBg7Fo44Av75n+Hcc6uXoakJli2D6dOzvfXmZpg4MZuHP+aY6uUws4ppKmPdC4A1EfH/j9uLiJl77ku6HdgSEfPLeI30HX44/Ou/wltvwe9+ByedlJVttU2ZAsuXZ4dhbtuWPZaqn8PMKqJki0jqAGYBEyR1AbdFxELgSvadkrFyTJiQ3Wrt+ONrncDMKqBkuUfE3H7Gry2x3u1Di2RmZuXyN1TNzBLkcjczS5DL3cwsQTU4LMNSFQGPPgoPPJAdaHP11dkh9D7opvG9+ircey+sXQsf/Sh85jPZVyOsfpU8cVg1DOsThyWkvR2+8529p8ppaYGrrsoO27fG9ctfwiWXZF+m3rEj+xrEkUdmR86+7321Tje8lXviMLOSli+HBx/c9xxovb3w7W9nJ5a0xhQB8+Zlf5c7dmRjW7fCxo3ZOe+sfrncrSIefTT77lNf27dnX3S1xtTVBcVO/bRjB/zwh1WPYwfA5W4VcdhhxU9wOWpUtswaU3Mz7NpVfNnYsdXNYgfG5W4VMWdO/x+czplT3SxWOUcdlZ3mqO8ZMZqb4UafNaquudytIo4+GpYsyT5EHTcuu7W0wEMP+UO3Rved78AHPpDtqR92WHZuucsvhxtuqHUyG4gPhbSK+cQnsg/afvGL7PHHPpbt4VljO/ro7KqPTz8Nb7wBbW3Z5X6tvrncraJaWrKSt7RI2TXczzqr1klssDwtY2aWIJe7mVmCXO5mZglyuZuZJcgfqJpZVbz7LixdCt3dcN55MGOGTyp3MA3mMnuLgEuA7og4LR9bApySP2U88PuImC7p48A/AKOB7cBNEfGLgxHczBpHZydccEH2bddt22D06Ozx978PI0fWOl2aBjMtsxi4qHAgIq6IiOkRMR34PrA0X/QW8ImI+CAwD3igclHNrBFFwGWXwebNsGVLdl6a3l742c/g/vtrnS5dJcs9IpYBm4otkyRgDvmFsiPi+YjYkC9eDRwiaUyFsppZA1q5Et5+e//x3l64777q5xkuyv1AdSawMSLWFln2aeD5iChyrkCQ1C6pU1JnT7HTzplZEnbv7n9Zfycls/KVW+5zyffaC0k6FbgTuL6/FSNiQUS0RURba2trmTHMrF6dfnrxM0g2N8O111Y9zrAx5HKX1ARcBizpM3488APgmoj4VXnxzKzRjRgBDz+cFfyhh2ZjY8fCRz4C111X22wpK+dQyAuANRHRtWdA0njgx8DNEfF4mdnMLBHnnAPr10NHR3ZyufPPz04s50MhD57BHArZAcwCJkjqAm6LiIXAlew/JXMj8H7gFkm35GMXRkR35SKbWSM66iifA76afIFsM7MG5Qtkm5kNMy53M7MEudzNzBLkcjczS5DL3cwsQS53M7MEudzNzBLkcjczS5DL3cwsQS53M7MEudzNzBLkcjczS5DL3cwsQS53M7MEudzNzBLkcjczS5DLPSHvvAO//S3UwfVXzKzGSpa7pEWSuiWtKhhbImlFflsvaUXBspslrZP0iqQ/Pki5rcCmTXDJJdDaCpMmwUknwS9/WetUZlZLg7lA9mJgPvCtPQMRccWe+5LuATbn96eRXVv1VOBY4GeSTo6IXRXMbH1cdBGsWAE7dmSPf/1ruPhieOEFeP/7axrNzGqk5J57RCwDNhVbJknAHPZeKPtS4LsRsS0ifg2sA2ZUKKsVsWIFrF69t9j32L4dvva1mkQyszpQ7pz7TGBjRKzNHx8HvFGwvCsf24+kdkmdkjp7enrKjDF8vfYaNBX5/WvnTnjllernMbP6UG65z2XvXjuAijyn6Md7EbEgItoioq21tbXMGMPXGWdke+l9HXoozJpV9ThmVieGXO6SmoDLgCUFw13ACQWPjwc2DPU1rLSJE2HuXGhu3jvW1ATjxsH119cul5nVVjl77hcAayKiq2DsR8CVksZImgxMBZ4pJ6CVdt998OUvZx+eHn00XHMNPPccHHlkrZOZWa2UPFpGUgcwC5ggqQu4LSIWkh0VUzglQ0SslvQQ8BKwE/isj5Q5+EaMgL/6q+xmZgagqINvvLS1tUVnZ2etY5iZNRRJyyOirdgyf0PVzCxBLnczswS53M3MEuRyNzNLkMvd6sqbb8JVV8Hhh8OECXDTTfCHP9Q6lVnjGcyJw8yqYssWaGuD7u7s9AkA8+fD00/DY4+Bin3/2cyK8p671Y0HH4TNm/cWO8B772VfyHr22drlMmtELnerG888A729+49HZKcvNrPBc7lb3Zg2LTvhWV8jRsDUqdXPY9bIXO5WNz7zGRgzZt+59VGjspOjnX9+7XKZNSKXu9WNI4+Exx+Hs86CkSOzYr/4Yn+YajYUPlrG6sq0afDEE9nhjyNHwujRtU5k1phc7laXis29m9ngeVrGzCxBLnczswS53M3MEuRyNzNLkMvdzCxBJctd0iJJ3ZJW9Rn/r5JekbRa0l352ChJ90taKellSTcfrOBmZta/wRwKuRiYD3xrz4CkjwKXAqdHxDZJ78sX/RkwJiI+KKkZeElSR0Ssr2xsMzMbSMk994hYBmzqM3wD8A8RsS1/TveepwMtkpqAQ4HtwDuVi2tmZoMx1Dn3k4GZkp6W9JikM/Pxh4Fe4E3gdeDuiOj7HwMAktoldUrq7OnpGWIMMzMrZqjl3gQcAZwF3AQ8JEnADGAXcCwwGfiCpCnF/oCIWBARbRHR1traOsQYZmZWzFDLvQtYGplngN3ABODPgZ9ExI58quZxoK0yUc3MbLCGWu4/BGYDSDoZGA28RTYVM1uZFrI9+zUVyGlmZgdgMIdCdgBPAqdI6pL0F8AiYEp+eOR3gXkREcDXgbHAKuBZ4JsR8eJBS29mZkWVPBQyIub2s+g/FXnuFrLDIc3MrIb8DVUzswS53M3MEuRyNzNLUONeiWnLFnjwQXjuOTj1VLjmGhg/vtapzMzqQmOW+4YNcOaZsHkz9PZCczPccQc8+SScfHKt05mZ1VxjTst84QuwcWNW7ABbt8Lbb0N7e21zmZnVicYs93/5F9i1a9+xCPj3f4cdO2qTycysjjRmuY8aVXx8xIjsZmY2zDVmE159NYwZs+/YqFFw6aUwcmRtMpmZ1ZHGLPe//3s44wxoack+TB07FqZOhXvvrXUyM7O60JhHy4wdC088kR0ds3JlVuyzZnlKxsws15jlDiDB2WdnNzMz24d3dc3MEuRyNzNLkMvdzCxBLnczswS53M3MEqTs6ng1DiH1AK/VOkcJE8iuE1vvnLPyGiWrc1ZevWc9MSJaiy2oi3JvBJI6I6Kt1jlKcc7Ka5Sszll5jZS1L0/LmJklyOVuZpYgl/vgLah1gEFyzsprlKzOWXmNlHUfnnM3M0uQ99zNzBLkcjczS5DLHZC0XtJKSSskdeZj/yhpjaQXJf1A0vjBrlvlnLdL+k0+tkLSn/Sz7kWSXpG0TtIXa5BzSUHG9ZJWDHbdg5hzvKSH87/nlyV9RNKRkv6PpLX5zyP6Wbdq7+cAWetxGy2Wsx630WI5624bLUtEDPsbsB6Y0GfsQqApv38ncOdg161yztuB/1ZivZHAr4ApwGjgBWBaNXP2WX4PcGsdvJ/3A9fl90cD44G7gC/mY18s9vde7fdzgKz1uI0Wy1mP2+h+OetxGy3n5j33fkTETyNiZ/7wKeD4WuYp0wxgXUS8GhHbge8Cl9YiiCQBc4COWrx+QY5xwHnAQoCI2B4Rvyd7X+7Pn3Y/8Kkiq1f1/ewva71towO8p4NRtfe0VM562UbL5XLPBPBTScsltRdZ/p+BfxviupXU32vdmP9qvqifaYTjgDcKHnflY9XOCTAT2BgRa4ewbiVNAXqAb0p6XtJ9klqAoyPiTYD85/uKrFvt97O/rIXqYRsdKGc9baOl3s962UbL4nLPnBMRHwL+I/BZSeftWSDpb4CdwIMHum6Vct4LnARMB94k+3WyLxUZO5jHwA70nsxl4D2iar2fTcCHgHsj4gygl2waZjCq/X4OmLWOttH+ctbbNlrq775ettGyuNyBiNiQ/+wGfkD2KyKS5gGXAFdFPtk22HWrlTMiNkbErojYDfyvfl6/Czih4PHxwIZq5gSQ1ARcBiw50HUPgi6gKyKezh8/TPYPfqOkY/K8xwDd/axbtfdzgKz1to0WzVmH2+hA72c9baNlGfblLqlF0mF77pN9SLVK0kXAXwOfjIitB7JulXMeU/C0P+3n9Z8FpkqaLGk0cCXwo2rmzBdfAKyJiK4hrFtREfFb4A1Jp+RDHwNeIntf5uVj84D/XWT1qr2fA2Wtt210gJx1tY0O8HcPdbSNlq3Wn+jW+kY2//ZCflsN/E0+vo5sDnBFfvuf+fixwCMDrVvlnA8AK4EXyf4xHNM3Z/74T4D/S3ZEQtVz5ssWA/+lz/Nr8n7mrzcd6Mzfux8CRwBHAT8H1uY/j6zl+1kia11towPkrKtttL+c9biNlnPz6QfMzBI07KdlzMxS5HI3M0uQy93MLEEudzOzBLnczcwS5HI3M0uQy93MLEH/D/uXMKMGrlq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XcAAAD4CAYAAAAXUaZHAAAAOXRFWHRTb2Z0d2FyZQBNYXRwbG90bGliIHZlcnNpb24zLjUuMSwgaHR0cHM6Ly9tYXRwbG90bGliLm9yZy/YYfK9AAAACXBIWXMAAAsTAAALEwEAmpwYAAAXYUlEQVR4nO3dfZBV9Z3n8fcHGtBuRFQ6lk8IGDSFxsGkZY2KEmIcdzQxYxyUcRWz47RrxZ1KKutO3CmfaiaT0dGkJkXiDisEY0wHY0g2M3FiNklFanxuFAUUF2JQOxi6DQaliTx+949zWC7N7b5N38t9+PXnVXWr7/2de7ifuhw+nP7dc89RRGBmZmkZUesAZmZWeS53M7MEudzNzBLkcjczS5DL3cwsQU21DgAwYcKEmDRpUq1jmJk1lOXLl78VEa3FltVFuU+aNInOzs5axzAzayiSXutvmadlzMwS5HI3M0uQy93MLEEudzOzBLnczercxo2wbBl0ddU6iTWSkuUuaZGkbkmrCsamS3pK0gpJnZJm5OMfl7Rc0sr85+yDGd4sZbt2wXXXwYknwic/CVOnwuWXw3vv1TqZNYLB7LkvBi7qM3YXcEdETAduzR8DvAV8IiI+CMwDHqhMTLPh5847oaMDtm2DzZuzUn/kEbjpplons0ZQstwjYhmwqe8wMC6/fziwIX/u8xGxIR9fDRwiaUyFspoNK1/7Gmzduu/YH/4ACxfC7t21yWSNY6hfYvoc8Kiku8n+gzi7yHM+DTwfEduK/QGS2oF2gIkTJw4xhlm63nmn+Pi2bbBjB4zxbpMNYKgfqN4AfD4iTgA+DywsXCjpVOBO4Pr+/oCIWBARbRHR1tpa9NuzZsPaOecUHz/1VBe7lTbUcp8HLM3vfw+YsWeBpOOBHwDXRMSvyotnNnx99atw2GHQlP9+PXIkNDfDN75R21zWGIZa7huA8/P7s4G1AJLGAz8Gbo6Ix8tOZzaMnXYavPACtLfDmWfCNddAZyece26tk1kjKDnnLqkDmAVMkNQF3Ab8JfBPkpqA98jnzoEbgfcDt0i6JR+7MCK6Kx3cbDiYPBm+/vVap7BGVLLcI2JuP4s+XOS5fwf8XbmhzMysPP6GqplZglzuZmYJcrmbmSXI5W5mliCXu5lZglzuZmYJcrmbmSXI5W5mliCXu5lZglzuZmYJcrmbmSXI5W5mliCXu5lZglzuZmYJcrmbmSXI5W5mliCXu5lZgkqWu6RFkrolrSoYmy7pKUkrJHVKKrxA9s2S1kl6RdIfH6zgZmbWv8HsuS8GLuozdhdwR0RMB27NHyNpGnAlcGq+zjckjaxUWDMzG5yS5R4Ry4BNfYeBcfn9w4EN+f1Lge9GxLaI+DWwDpiBmZlVVckLZPfjc8Cjku4m+w/i7Hz8OOCpgud15WNmZlZFQ/1A9Qbg8xFxAvB5YGE+riLPjWJ/gKT2fL6+s6enZ4gxzMysmKGW+zxgaX7/e+ydeukCTih43vHsnbLZR0QsiIi2iGhrbW0dYgwzMytmqOW+ATg/vz8bWJvf/xFwpaQxkiYDU4FnyotoZmYHquScu6QOYBYwQVIXcBvwl8A/SWoC3gPaASJitaSHgJeAncBnI2LXQcpuZmb9KFnuETG3n0Uf7uf5XwK+VE4oMzMrj7+hamaWIJe7mVmCXO5mZglyuZuZJcjlbmaWIJe7mVmCXO5mZglyuZuZJcjlbmaWIJe7mVmCXO5mZglyuZuZJcjlbmaWIJe7mVmCXO5mZglyuZuZJcjlbmaWIJe7mVmCSpa7pEWSuiWtKhhbImlFflsvaUU+PkrS/ZJWSnpZ0s0HMbuZmfWj5DVUgcXAfOBbewYi4oo99yXdA2zOH/4ZMCYiPiipGXhJUkdErK9YYjMzK2kwF8heJmlSsWWSBMwBZu95OtAiqQk4FNgOvFOZqGZmNljlzrnPBDZGxNr88cNAL/Am8Dpwd0RsKraipHZJnZI6e3p6yoxhZmaFyi33uUBHweMZwC7gWGAy8AVJU4qtGBELIqItItpaW1vLjGFmZoUGM+deVD71chnw4YLhPwd+EhE7gG5JjwNtwKtlpTQzswNSzp77BcCaiOgqGHsdmK1MC3AWsKacgGZmduAGcyhkB/AkcIqkLkl/kS+6kn2nZAC+DowFVgHPAt+MiBcrmNfMzAZhMEfLzO1n/NoiY1vIDoc0M7Ma8jdUzcwS5HI3M0uQy93MLEEudzOzBLnczcwS5HI3M0uQy93MLEEudzOzBLnczcwS5HI3M0uQy93MLEEudzOzBLnczcwS5HI3M0uQy93MLEEudzOzBLnczcxqYPduWLMG1q8/OH/+YC6zt0hSt6RVBWNLJK3Ib+slrShYdrqkJyWtlrRS0iEHJ7qZWWN67DGYOBHa2mDaNPijP4J16yr7GiUvswcsBuYD39ozEBFX7Lkv6R5gc36/Cfg2cHVEvCDpKGBHJQObmTWy3/wGLr4Yenv3jq1aBeedB6+/Dk2DaeVBKLnnHhHLgE3FlkkSMIe9F8q+EHgxIl7I1/1dROyqTFQzs8a3aBHs3Lnv2O7dsGUL/PSnlXudcufcZwIbI2Jt/vhkICQ9Kuk5Sf+9vxUltUvqlNTZ09NTZgwzs8bw2muwbdv+47t2wYYNlXudcst9Lnv32iGb5jkXuCr/+aeSPlZsxYhYEBFtEdHW2tpaZgwzs8Yweza0tOw/HgFnn1251xlyuefz65cBSwqGu4DHIuKtiNgKPAJ8qLyIZmbpuPxymDIFDik41KSlBT71qezD1UopZ8/9AmBNRHQVjD0KnC6pOS//84GXygloZpaS0aPhiSfg5pvhAx+AM86Ar3wFHnigsq9T8nNZSR3ALGCCpC7gtohYCFzJvlMyRMTbkr4CPAsE8EhE/Liykc3MGtvYsXDrrdntYClZ7hExt5/xa/sZ/zbZ4ZBmZlYj/oaqmVmCXO5mZglyuZuZJcjlbmaWIJe7mVmCXO5mZglyuZuZJcjlbmaWIJe7mVmCXO5mZglyuZuZJcjlbmaWIJe7mVmCXO5mZglyuZuZJcjlbmaWIJe7mVmCXO71YOlSOOssmDwZrr8eurpKr1NpO3fC/Plw2mkwdSrccgu8+271c5hZRSgiBn6CtAi4BOiOiNPysSXAKflTxgO/j4jpBetMJLsw9u0RcXepEG1tbdHZ2TmU/I3vy1+GL30Jenuzx01NcPjh8OKLcOyx1cvx6U/DT34CW7dmjw85JLtE+/PPZ1f0NbO6I2l5RLQVWzaYPffFwEWFAxFxRURMzwv9+8DSPut8Ffi3A486zLz7Lvzt3+4tdsj2oN99F+65p3o5Vq7ct9gB3nsPXn8dHn64ejnMrGJKlntELAM2FVsmScAcoKNg7FPAq8DqykRM2Msvw6hR+49v3w4//3n1cjz1VPHxLVvgsceql8PMKqbcOfeZwMaIWAsgqQX4a+COUitKapfUKamzp6enzBgN6phjsiIv5sQTq5fjuONg5Mj9xw85BCZNql4OM6uYcst9LgV77WSl/tWI2FJqxYhYEBFtEdHW2tpaZowGdcIJMHPm/nPazc1w003Vy3HhhTBuHIzoszk0NcG111Yvh5lVzJDLXVITcBmwpGD4PwB3SVoPfA74H5JuLCdg8r73Pfj4x2HMGBg7Fo44Av75n+Hcc6uXoakJli2D6dOzvfXmZpg4MZuHP+aY6uUws4ppKmPdC4A1EfH/j9uLiJl77ku6HdgSEfPLeI30HX44/Ou/wltvwe9+ByedlJVttU2ZAsuXZ4dhbtuWPZaqn8PMKqJki0jqAGYBEyR1AbdFxELgSvadkrFyTJiQ3Wrt+ONrncDMKqBkuUfE3H7Gry2x3u1Di2RmZuXyN1TNzBLkcjczS5DL3cwsQTU4LMNSFQGPPgoPPJAdaHP11dkh9D7opvG9+ircey+sXQsf/Sh85jPZVyOsfpU8cVg1DOsThyWkvR2+8529p8ppaYGrrsoO27fG9ctfwiWXZF+m3rEj+xrEkUdmR86+7321Tje8lXviMLOSli+HBx/c9xxovb3w7W9nJ5a0xhQB8+Zlf5c7dmRjW7fCxo3ZOe+sfrncrSIefTT77lNf27dnX3S1xtTVBcVO/bRjB/zwh1WPYwfA5W4VcdhhxU9wOWpUtswaU3Mz7NpVfNnYsdXNYgfG5W4VMWdO/x+czplT3SxWOUcdlZ3mqO8ZMZqb4UafNaquudytIo4+GpYsyT5EHTcuu7W0wEMP+UO3Rved78AHPpDtqR92WHZuucsvhxtuqHUyG4gPhbSK+cQnsg/afvGL7PHHPpbt4VljO/ro7KqPTz8Nb7wBbW3Z5X6tvrncraJaWrKSt7RI2TXczzqr1klssDwtY2aWIJe7mVmCXO5mZglyuZuZJcgfqJpZVbz7LixdCt3dcN55MGOGTyp3MA3mMnuLgEuA7og4LR9bApySP2U88PuImC7p48A/AKOB7cBNEfGLgxHczBpHZydccEH2bddt22D06Ozx978PI0fWOl2aBjMtsxi4qHAgIq6IiOkRMR34PrA0X/QW8ImI+CAwD3igclHNrBFFwGWXwebNsGVLdl6a3l742c/g/vtrnS5dJcs9IpYBm4otkyRgDvmFsiPi+YjYkC9eDRwiaUyFsppZA1q5Et5+e//x3l64777q5xkuyv1AdSawMSLWFln2aeD5iChyrkCQ1C6pU1JnT7HTzplZEnbv7n9Zfycls/KVW+5zyffaC0k6FbgTuL6/FSNiQUS0RURba2trmTHMrF6dfnrxM0g2N8O111Y9zrAx5HKX1ARcBizpM3488APgmoj4VXnxzKzRjRgBDz+cFfyhh2ZjY8fCRz4C111X22wpK+dQyAuANRHRtWdA0njgx8DNEfF4mdnMLBHnnAPr10NHR3ZyufPPz04s50MhD57BHArZAcwCJkjqAm6LiIXAlew/JXMj8H7gFkm35GMXRkR35SKbWSM66iifA76afIFsM7MG5Qtkm5kNMy53M7MEudzNzBLkcjczS5DL3cwsQS53M7MEudzNzBLkcjczS5DL3cwsQS53M7MEudzNzBLkcjczS5DL3cwsQS53M7MEudzNzBLkcjczS5DLPSHvvAO//S3UwfVXzKzGSpa7pEWSuiWtKhhbImlFflsvaUXBspslrZP0iqQ/Pki5rcCmTXDJJdDaCpMmwUknwS9/WetUZlZLg7lA9mJgPvCtPQMRccWe+5LuATbn96eRXVv1VOBY4GeSTo6IXRXMbH1cdBGsWAE7dmSPf/1ruPhieOEFeP/7axrNzGqk5J57RCwDNhVbJknAHPZeKPtS4LsRsS0ifg2sA2ZUKKsVsWIFrF69t9j32L4dvva1mkQyszpQ7pz7TGBjRKzNHx8HvFGwvCsf24+kdkmdkjp7enrKjDF8vfYaNBX5/WvnTnjllernMbP6UG65z2XvXjuAijyn6Md7EbEgItoioq21tbXMGMPXGWdke+l9HXoozJpV9ThmVieGXO6SmoDLgCUFw13ACQWPjwc2DPU1rLSJE2HuXGhu3jvW1ATjxsH119cul5nVVjl77hcAayKiq2DsR8CVksZImgxMBZ4pJ6CVdt998OUvZx+eHn00XHMNPPccHHlkrZOZWa2UPFpGUgcwC5ggqQu4LSIWkh0VUzglQ0SslvQQ8BKwE/isj5Q5+EaMgL/6q+xmZgagqINvvLS1tUVnZ2etY5iZNRRJyyOirdgyf0PVzCxBLnczswS53M3MEuRyNzNLkMvd6sqbb8JVV8Hhh8OECXDTTfCHP9Q6lVnjGcyJw8yqYssWaGuD7u7s9AkA8+fD00/DY4+Bin3/2cyK8p671Y0HH4TNm/cWO8B772VfyHr22drlMmtELnerG888A729+49HZKcvNrPBc7lb3Zg2LTvhWV8jRsDUqdXPY9bIXO5WNz7zGRgzZt+59VGjspOjnX9+7XKZNSKXu9WNI4+Exx+Hs86CkSOzYr/4Yn+YajYUPlrG6sq0afDEE9nhjyNHwujRtU5k1phc7laXis29m9ngeVrGzCxBLnczswS53M3MEuRyNzNLkMvdzCxBJctd0iJJ3ZJW9Rn/r5JekbRa0l352ChJ90taKellSTcfrOBmZta/wRwKuRiYD3xrz4CkjwKXAqdHxDZJ78sX/RkwJiI+KKkZeElSR0Ssr2xsMzMbSMk994hYBmzqM3wD8A8RsS1/TveepwMtkpqAQ4HtwDuVi2tmZoMx1Dn3k4GZkp6W9JikM/Pxh4Fe4E3gdeDuiOj7HwMAktoldUrq7OnpGWIMMzMrZqjl3gQcAZwF3AQ8JEnADGAXcCwwGfiCpCnF/oCIWBARbRHR1traOsQYZmZWzFDLvQtYGplngN3ABODPgZ9ExI58quZxoK0yUc3MbLCGWu4/BGYDSDoZGA28RTYVM1uZFrI9+zUVyGlmZgdgMIdCdgBPAqdI6pL0F8AiYEp+eOR3gXkREcDXgbHAKuBZ4JsR8eJBS29mZkWVPBQyIub2s+g/FXnuFrLDIc3MrIb8DVUzswS53M3MEuRyNzNLUONeiWnLFnjwQXjuOTj1VLjmGhg/vtapzMzqQmOW+4YNcOaZsHkz9PZCczPccQc8+SScfHKt05mZ1VxjTst84QuwcWNW7ABbt8Lbb0N7e21zmZnVicYs93/5F9i1a9+xCPj3f4cdO2qTycysjjRmuY8aVXx8xIjsZmY2zDVmE159NYwZs+/YqFFw6aUwcmRtMpmZ1ZHGLPe//3s44wxoack+TB07FqZOhXvvrXUyM7O60JhHy4wdC088kR0ds3JlVuyzZnlKxsws15jlDiDB2WdnNzMz24d3dc3MEuRyNzNLkMvdzCxBLnczswS53M3MEqTs6ng1DiH1AK/VOkcJE8iuE1vvnLPyGiWrc1ZevWc9MSJaiy2oi3JvBJI6I6Kt1jlKcc7Ka5Sszll5jZS1L0/LmJklyOVuZpYgl/vgLah1gEFyzsprlKzOWXmNlHUfnnM3M0uQ99zNzBLkcjczS5DLHZC0XtJKSSskdeZj/yhpjaQXJf1A0vjBrlvlnLdL+k0+tkLSn/Sz7kWSXpG0TtIXa5BzSUHG9ZJWDHbdg5hzvKSH87/nlyV9RNKRkv6PpLX5zyP6Wbdq7+cAWetxGy2Wsx630WI5624bLUtEDPsbsB6Y0GfsQqApv38ncOdg161yztuB/1ZivZHAr4ApwGjgBWBaNXP2WX4PcGsdvJ/3A9fl90cD44G7gC/mY18s9vde7fdzgKz1uI0Wy1mP2+h+OetxGy3n5j33fkTETyNiZ/7wKeD4WuYp0wxgXUS8GhHbge8Cl9YiiCQBc4COWrx+QY5xwHnAQoCI2B4Rvyd7X+7Pn3Y/8Kkiq1f1/ewva71towO8p4NRtfe0VM562UbL5XLPBPBTScsltRdZ/p+BfxviupXU32vdmP9qvqifaYTjgDcKHnflY9XOCTAT2BgRa4ewbiVNAXqAb0p6XtJ9klqAoyPiTYD85/uKrFvt97O/rIXqYRsdKGc9baOl3s962UbL4nLPnBMRHwL+I/BZSeftWSDpb4CdwIMHum6Vct4LnARMB94k+3WyLxUZO5jHwA70nsxl4D2iar2fTcCHgHsj4gygl2waZjCq/X4OmLWOttH+ctbbNlrq775ettGyuNyBiNiQ/+wGfkD2KyKS5gGXAFdFPtk22HWrlTMiNkbErojYDfyvfl6/Czih4PHxwIZq5gSQ1ARcBiw50HUPgi6gKyKezh8/TPYPfqOkY/K8xwDd/axbtfdzgKz1to0WzVmH2+hA72c9baNlGfblLqlF0mF77pN9SLVK0kXAXwOfjIitB7JulXMeU/C0P+3n9Z8FpkqaLGk0cCXwo2rmzBdfAKyJiK4hrFtREfFb4A1Jp+RDHwNeIntf5uVj84D/XWT1qr2fA2Wtt210gJx1tY0O8HcPdbSNlq3Wn+jW+kY2//ZCflsN/E0+vo5sDnBFfvuf+fixwCMDrVvlnA8AK4EXyf4xHNM3Z/74T4D/S3ZEQtVz5ssWA/+lz/Nr8n7mrzcd6Mzfux8CRwBHAT8H1uY/j6zl+1kia11towPkrKtttL+c9biNlnPz6QfMzBI07KdlzMxS5HI3M0uQy93MLEEudzOzBLnczcwS5HI3M0uQy93MLEH/D/uXMKMGrlq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780928"/>
            <a:ext cx="5544616" cy="375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9512" y="3068960"/>
            <a:ext cx="23762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x=[51, 62, 69, 64, 65, 56, 58, 57, 55, 54]</a:t>
            </a:r>
          </a:p>
          <a:p>
            <a:pPr algn="just"/>
            <a:r>
              <a:rPr lang="en-US" b="1" dirty="0" smtClean="0"/>
              <a:t>y=[167, 182, 176, 173, 172, 174, 169, 173, 170, 174]</a:t>
            </a:r>
          </a:p>
          <a:p>
            <a:pPr algn="just"/>
            <a:r>
              <a:rPr lang="en-US" b="1" dirty="0" smtClean="0"/>
              <a:t>classes = ['red', 'blue', 'blue', 'blue', 'blue', 'red', 'blue', 'blue', 'blue', 'red']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Pairing of data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84976" cy="2376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1560" y="1844824"/>
            <a:ext cx="566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Turn the input features into a set of points: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KNN model with K=1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8912" cy="34563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Making predictions for unseen data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056784" cy="27667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7544" y="5517232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x=[51, 62, 69, 64, 65, 56, 58, 57, 55, 54]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y=[167, 182, 176, 173, 172, 174, 169, 173, 170, 174]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classes = ['U', 'N', 'N', 'N', 'N', 'U', 'N', 'N', 'N', 'U']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013176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dataset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Making predictions for unseen data…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6696744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21088"/>
            <a:ext cx="6768752" cy="2376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</a:t>
            </a:r>
            <a:r>
              <a:rPr lang="en-US" dirty="0"/>
              <a:t>machine learning </a:t>
            </a:r>
            <a:r>
              <a:rPr lang="en-US" dirty="0" smtClean="0"/>
              <a:t>algorithm.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is classification algorithm , can also be </a:t>
            </a:r>
            <a:r>
              <a:rPr lang="en-US" dirty="0"/>
              <a:t>used in regression </a:t>
            </a:r>
            <a:r>
              <a:rPr lang="en-US" dirty="0" smtClean="0"/>
              <a:t>problems.</a:t>
            </a:r>
          </a:p>
          <a:p>
            <a:r>
              <a:rPr lang="en-US" dirty="0" smtClean="0"/>
              <a:t>Algorithm </a:t>
            </a:r>
            <a:r>
              <a:rPr lang="en-US" dirty="0"/>
              <a:t>assumes that similar things exist in close </a:t>
            </a:r>
            <a:r>
              <a:rPr lang="en-US" dirty="0" smtClean="0"/>
              <a:t>proximity</a:t>
            </a:r>
          </a:p>
          <a:p>
            <a:r>
              <a:rPr lang="en-US" dirty="0" smtClean="0"/>
              <a:t>It </a:t>
            </a:r>
            <a:r>
              <a:rPr lang="en-US" dirty="0"/>
              <a:t>captures the idea of </a:t>
            </a:r>
            <a:r>
              <a:rPr lang="en-US" b="1" dirty="0">
                <a:solidFill>
                  <a:srgbClr val="0070C0"/>
                </a:solidFill>
              </a:rPr>
              <a:t>similarity</a:t>
            </a:r>
            <a:r>
              <a:rPr lang="en-US" dirty="0"/>
              <a:t> </a:t>
            </a:r>
            <a:r>
              <a:rPr lang="en-US" dirty="0" smtClean="0"/>
              <a:t>(distance</a:t>
            </a:r>
            <a:r>
              <a:rPr lang="en-US" dirty="0"/>
              <a:t>, proximity, or closeness) with some </a:t>
            </a:r>
            <a:r>
              <a:rPr lang="en-US" dirty="0" smtClean="0"/>
              <a:t>mathematics(Euclidian distance, Manhattan distance, Weighted distance).</a:t>
            </a:r>
          </a:p>
          <a:p>
            <a:r>
              <a:rPr lang="en-US" dirty="0" smtClean="0"/>
              <a:t>It assumes </a:t>
            </a:r>
            <a:r>
              <a:rPr lang="en-US" dirty="0"/>
              <a:t>the similarity between the new </a:t>
            </a:r>
            <a:r>
              <a:rPr lang="en-US" dirty="0" smtClean="0"/>
              <a:t>data </a:t>
            </a:r>
            <a:r>
              <a:rPr lang="en-US" dirty="0"/>
              <a:t>and available </a:t>
            </a:r>
            <a:r>
              <a:rPr lang="en-US" dirty="0" smtClean="0"/>
              <a:t>data,  </a:t>
            </a:r>
            <a:r>
              <a:rPr lang="en-US" dirty="0"/>
              <a:t>and put the new </a:t>
            </a:r>
            <a:r>
              <a:rPr lang="en-US" dirty="0" smtClean="0"/>
              <a:t>data </a:t>
            </a:r>
            <a:r>
              <a:rPr lang="en-US" dirty="0"/>
              <a:t>into the category that is most similar to the available categories.</a:t>
            </a:r>
          </a:p>
          <a:p>
            <a:r>
              <a:rPr lang="en-US" dirty="0" smtClean="0"/>
              <a:t>Algorithm </a:t>
            </a:r>
            <a:r>
              <a:rPr lang="en-US" dirty="0"/>
              <a:t>stores all the available data and classifies a new data point based on the similarity.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K=3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7768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Predictions for K=3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8064895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x=[51, 62, 69, 64, 65, 56, 58, 57, 55, 54]</a:t>
            </a:r>
          </a:p>
          <a:p>
            <a:r>
              <a:rPr lang="en-US" dirty="0" smtClean="0"/>
              <a:t>y=[167, 182, 176, 173, 172, 174, 169, 173, 170, 174]</a:t>
            </a:r>
          </a:p>
          <a:p>
            <a:r>
              <a:rPr lang="en-US" dirty="0" smtClean="0"/>
              <a:t>classes = ['red', 'blue', 'blue', 'blue', 'blue', 'red', 'blue', 'blue', 'blue', 'red']</a:t>
            </a:r>
          </a:p>
          <a:p>
            <a:r>
              <a:rPr lang="en-US" dirty="0" err="1" smtClean="0"/>
              <a:t>knn</a:t>
            </a:r>
            <a:r>
              <a:rPr lang="en-US" dirty="0" smtClean="0"/>
              <a:t> = </a:t>
            </a:r>
            <a:r>
              <a:rPr lang="en-US" dirty="0" err="1" smtClean="0"/>
              <a:t>KNeighborsClassifier</a:t>
            </a:r>
            <a:r>
              <a:rPr lang="en-US" dirty="0" smtClean="0"/>
              <a:t>(</a:t>
            </a:r>
            <a:r>
              <a:rPr lang="en-US" dirty="0" err="1" smtClean="0"/>
              <a:t>n_neighbors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knn.fit(data, classes)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Plotting new point prediction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63284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Plotting new point prediction…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12776"/>
            <a:ext cx="8208913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Applications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Speech Recognition </a:t>
            </a:r>
          </a:p>
          <a:p>
            <a:r>
              <a:rPr lang="en-US" dirty="0" smtClean="0"/>
              <a:t>Handwriting Detection</a:t>
            </a:r>
          </a:p>
          <a:p>
            <a:r>
              <a:rPr lang="en-US" dirty="0" smtClean="0"/>
              <a:t> </a:t>
            </a:r>
            <a:r>
              <a:rPr lang="en-US" dirty="0"/>
              <a:t>Image Recognition and Video </a:t>
            </a:r>
            <a:r>
              <a:rPr lang="en-US" dirty="0" smtClean="0"/>
              <a:t>Recognition</a:t>
            </a:r>
            <a:endParaRPr lang="en-US" dirty="0"/>
          </a:p>
          <a:p>
            <a:r>
              <a:rPr lang="en-US" dirty="0"/>
              <a:t>Facial </a:t>
            </a:r>
            <a:r>
              <a:rPr lang="en-US" dirty="0" smtClean="0"/>
              <a:t>recognition</a:t>
            </a:r>
            <a:endParaRPr lang="en-US" dirty="0"/>
          </a:p>
          <a:p>
            <a:r>
              <a:rPr lang="en-US" dirty="0"/>
              <a:t>Recommendation </a:t>
            </a:r>
            <a:r>
              <a:rPr lang="en-US" dirty="0" smtClean="0"/>
              <a:t>systems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Advantages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very simple to understand and implement.</a:t>
            </a:r>
          </a:p>
          <a:p>
            <a:r>
              <a:rPr lang="en-US" dirty="0"/>
              <a:t>Robust to noisy data.</a:t>
            </a:r>
          </a:p>
          <a:p>
            <a:r>
              <a:rPr lang="en-US" dirty="0"/>
              <a:t>The decision boundaries can be of arbitrary shapes.</a:t>
            </a:r>
          </a:p>
          <a:p>
            <a:r>
              <a:rPr lang="en-US" dirty="0"/>
              <a:t>It requires only a few parameters to be tuned.</a:t>
            </a:r>
          </a:p>
          <a:p>
            <a:r>
              <a:rPr lang="en-US" dirty="0"/>
              <a:t>K-NN classifier can be updated at a very little cost</a:t>
            </a:r>
            <a:r>
              <a:rPr lang="en-US" dirty="0" smtClean="0"/>
              <a:t>.</a:t>
            </a:r>
          </a:p>
          <a:p>
            <a:r>
              <a:rPr lang="en-US" dirty="0"/>
              <a:t>The algorithm is versatile. It can be used for classification, regression, and </a:t>
            </a:r>
            <a:r>
              <a:rPr lang="en-US" dirty="0" smtClean="0"/>
              <a:t>search.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Drawbacks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K-NN is computationally expensive.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It is a lazy learner i.e. it uses all the training data at the runtime and hence is slow.</a:t>
            </a:r>
          </a:p>
          <a:p>
            <a:r>
              <a:rPr lang="en-US" dirty="0" smtClean="0"/>
              <a:t>Complexity is O(n) for each instance to be classified.</a:t>
            </a:r>
          </a:p>
          <a:p>
            <a:r>
              <a:rPr lang="en-US" dirty="0" smtClean="0"/>
              <a:t>Always needs to determine the value of K which may be complex some time.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gets significantly slower as the number of examples </a:t>
            </a:r>
            <a:r>
              <a:rPr lang="en-US" dirty="0" smtClean="0"/>
              <a:t>and predictors variables </a:t>
            </a:r>
            <a:r>
              <a:rPr lang="en-US" dirty="0"/>
              <a:t>increase.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itchFamily="34" charset="0"/>
              </a:rPr>
              <a:t>Thank you</a:t>
            </a:r>
            <a:endParaRPr lang="en-US" sz="6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K-Nearest Neighbors (K-NN)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Classifies </a:t>
            </a:r>
            <a:r>
              <a:rPr lang="en-US" dirty="0"/>
              <a:t>the whole data into training data and test sample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distance between training points and sample points is evaluated, and the point with the lowest distance is said to be the nearest neighbor. </a:t>
            </a:r>
            <a:endParaRPr lang="en-US" dirty="0" smtClean="0"/>
          </a:p>
          <a:p>
            <a:r>
              <a:rPr lang="en-US" dirty="0" smtClean="0"/>
              <a:t>Predicts </a:t>
            </a:r>
            <a:r>
              <a:rPr lang="en-US" dirty="0"/>
              <a:t>the result on the basis of the majority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Does </a:t>
            </a:r>
            <a:r>
              <a:rPr lang="en-US" dirty="0"/>
              <a:t>not make any assumption on underlying data.</a:t>
            </a:r>
          </a:p>
          <a:p>
            <a:r>
              <a:rPr lang="en-US" dirty="0"/>
              <a:t>It is also called a </a:t>
            </a:r>
            <a:r>
              <a:rPr lang="en-US" b="1" dirty="0">
                <a:solidFill>
                  <a:srgbClr val="0070C0"/>
                </a:solidFill>
              </a:rPr>
              <a:t>lazy learner </a:t>
            </a:r>
            <a:r>
              <a:rPr lang="en-US" b="1" dirty="0" smtClean="0">
                <a:solidFill>
                  <a:srgbClr val="0070C0"/>
                </a:solidFill>
              </a:rPr>
              <a:t>algorithm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the training phase just stores the dataset and when it gets new data, then it classifies that data into a category that is much similar to the new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dirty="0" smtClean="0"/>
              <a:t>Basic KNN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641" y="1988840"/>
            <a:ext cx="556502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763688" y="4077072"/>
            <a:ext cx="216024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79712" y="3933056"/>
            <a:ext cx="72008" cy="50405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619672" y="4077072"/>
            <a:ext cx="288032" cy="36004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95736" y="4509120"/>
            <a:ext cx="576064" cy="720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3728" y="4581128"/>
            <a:ext cx="72008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270892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Class-A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227687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Class-B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458112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Class-C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45091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New data</a:t>
            </a:r>
            <a:endParaRPr lang="en-US" sz="1600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55576" y="2420888"/>
            <a:ext cx="7200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7584" y="2420888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932040" y="5949280"/>
            <a:ext cx="7200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0032" y="5805264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28184" y="1340768"/>
            <a:ext cx="2555776" cy="501675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Find the Euclidean distance and k as 5 nearest neighbors.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Among the 5 closest neighbors, 3 belong to class- A and 2 belongs to class-C, so New data  is assigned to class- 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 basic KNN algorithm stores all the examples in the training set, creating high storage requirements (and computational cost).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Working of 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Whole data is classified into training and test sample data. </a:t>
            </a:r>
          </a:p>
          <a:p>
            <a:r>
              <a:rPr lang="en-US" dirty="0"/>
              <a:t> Select the number K of the </a:t>
            </a:r>
            <a:r>
              <a:rPr lang="en-US" dirty="0" smtClean="0"/>
              <a:t>neighbors, where k is the number of training examples in the feature space.</a:t>
            </a:r>
            <a:endParaRPr lang="en-US" dirty="0"/>
          </a:p>
          <a:p>
            <a:r>
              <a:rPr lang="en-US" dirty="0" smtClean="0"/>
              <a:t> Calculate the distance of new data points from all the training examples.  Calculate </a:t>
            </a:r>
            <a:r>
              <a:rPr lang="en-US" dirty="0"/>
              <a:t>the Euclidean distance of </a:t>
            </a:r>
            <a:r>
              <a:rPr lang="en-US" b="1" dirty="0">
                <a:solidFill>
                  <a:srgbClr val="0070C0"/>
                </a:solidFill>
              </a:rPr>
              <a:t>K number of </a:t>
            </a:r>
            <a:r>
              <a:rPr lang="en-US" b="1" dirty="0" smtClean="0">
                <a:solidFill>
                  <a:srgbClr val="0070C0"/>
                </a:solidFill>
              </a:rPr>
              <a:t>neighbors</a:t>
            </a:r>
          </a:p>
          <a:p>
            <a:r>
              <a:rPr lang="en-US" dirty="0" smtClean="0"/>
              <a:t>Search for the k observations in the training data that are nearest to the measurements of the new data point</a:t>
            </a:r>
            <a:endParaRPr lang="en-US" dirty="0"/>
          </a:p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K </a:t>
            </a:r>
            <a:r>
              <a:rPr lang="en-US" dirty="0"/>
              <a:t>nearest neighbors as per the calculated Euclidean distance</a:t>
            </a:r>
            <a:r>
              <a:rPr lang="en-US" dirty="0" smtClean="0"/>
              <a:t>. The training data which is having the smallest value will be declared as the nearest neighbor</a:t>
            </a:r>
            <a:endParaRPr lang="en-US" dirty="0"/>
          </a:p>
          <a:p>
            <a:r>
              <a:rPr lang="en-US" dirty="0" smtClean="0"/>
              <a:t>Among </a:t>
            </a:r>
            <a:r>
              <a:rPr lang="en-US" dirty="0"/>
              <a:t>these k neighbors, count the number of the data points in each category.</a:t>
            </a:r>
          </a:p>
          <a:p>
            <a:r>
              <a:rPr lang="en-US" dirty="0"/>
              <a:t> Assign the new data points to that category for which the number of the neighbor is maximum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k is chosen large it will be less sensitive to noise and hence performance increases.</a:t>
            </a:r>
          </a:p>
          <a:p>
            <a:r>
              <a:rPr lang="en-US" dirty="0"/>
              <a:t>If k is chosen small it will be able to capture fine structures if exist in the feature space.</a:t>
            </a:r>
          </a:p>
          <a:p>
            <a:r>
              <a:rPr lang="en-US" dirty="0"/>
              <a:t>if k is too </a:t>
            </a:r>
            <a:r>
              <a:rPr lang="en-US" dirty="0" smtClean="0"/>
              <a:t>small (K=1 or K=2) </a:t>
            </a:r>
            <a:r>
              <a:rPr lang="en-US" dirty="0"/>
              <a:t>it may lead to </a:t>
            </a:r>
            <a:r>
              <a:rPr lang="en-US" dirty="0" err="1"/>
              <a:t>overfitting</a:t>
            </a:r>
            <a:r>
              <a:rPr lang="en-US" dirty="0"/>
              <a:t> i.e. algorithm performs excellently on the training set and its performance degrades on </a:t>
            </a:r>
            <a:r>
              <a:rPr lang="en-US" dirty="0" smtClean="0"/>
              <a:t>new </a:t>
            </a:r>
            <a:r>
              <a:rPr lang="en-US" dirty="0"/>
              <a:t>test </a:t>
            </a:r>
            <a:r>
              <a:rPr lang="en-US" dirty="0" smtClean="0"/>
              <a:t>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dataset that contains two variables: height (cm) &amp; weight (kg). </a:t>
            </a:r>
          </a:p>
          <a:p>
            <a:r>
              <a:rPr lang="en-US" dirty="0" smtClean="0"/>
              <a:t>Each point is classified as normal or underweight.</a:t>
            </a:r>
          </a:p>
          <a:p>
            <a:endParaRPr lang="en-US" dirty="0"/>
          </a:p>
        </p:txBody>
      </p:sp>
      <p:pic>
        <p:nvPicPr>
          <p:cNvPr id="1026" name="Picture 2" descr="weight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774418" cy="5055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above data, classify the following set as normal or underweight using the KNN algorithm.</a:t>
            </a:r>
          </a:p>
          <a:p>
            <a:r>
              <a:rPr lang="en-US" dirty="0" smtClean="0"/>
              <a:t>A new data point (x1, y1), and we need to determine its class. </a:t>
            </a:r>
          </a:p>
          <a:p>
            <a:endParaRPr lang="en-US" dirty="0"/>
          </a:p>
        </p:txBody>
      </p:sp>
      <p:pic>
        <p:nvPicPr>
          <p:cNvPr id="24578" name="Picture 2" descr="k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97152"/>
            <a:ext cx="8183560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 the nearest neighbors, calculate the Euclidean distance.</a:t>
            </a:r>
          </a:p>
          <a:p>
            <a:r>
              <a:rPr lang="en-US" dirty="0" smtClean="0"/>
              <a:t>The Euclidean distance between two points in the plane with coordinates (</a:t>
            </a:r>
            <a:r>
              <a:rPr lang="en-US" dirty="0" err="1" smtClean="0"/>
              <a:t>x,y</a:t>
            </a:r>
            <a:r>
              <a:rPr lang="en-US" dirty="0" smtClean="0"/>
              <a:t>) and (</a:t>
            </a:r>
            <a:r>
              <a:rPr lang="en-US" dirty="0" err="1" smtClean="0"/>
              <a:t>a,b</a:t>
            </a:r>
            <a:r>
              <a:rPr lang="en-US" dirty="0" smtClean="0"/>
              <a:t>) is given by:</a:t>
            </a:r>
          </a:p>
          <a:p>
            <a:endParaRPr lang="en-US" dirty="0"/>
          </a:p>
        </p:txBody>
      </p:sp>
      <p:pic>
        <p:nvPicPr>
          <p:cNvPr id="25602" name="Picture 2" descr="https://www.simplilearn.com/ice9/free_resources_article_thumb/d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5633864"/>
            <a:ext cx="6048672" cy="1224136"/>
          </a:xfrm>
          <a:prstGeom prst="rect">
            <a:avLst/>
          </a:prstGeom>
          <a:noFill/>
        </p:spPr>
      </p:pic>
      <p:pic>
        <p:nvPicPr>
          <p:cNvPr id="25604" name="Picture 4" descr="dist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628800"/>
            <a:ext cx="5133975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903</Words>
  <Application>Microsoft Office PowerPoint</Application>
  <PresentationFormat>On-screen Show (4:3)</PresentationFormat>
  <Paragraphs>111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K-Nearest Neighbors Algorithm</vt:lpstr>
      <vt:lpstr>Introduction</vt:lpstr>
      <vt:lpstr>K-Nearest Neighbors (K-NN)</vt:lpstr>
      <vt:lpstr>Basic KNN algorithm</vt:lpstr>
      <vt:lpstr>Working of K-NN</vt:lpstr>
      <vt:lpstr>K Value</vt:lpstr>
      <vt:lpstr>Example</vt:lpstr>
      <vt:lpstr>Example…</vt:lpstr>
      <vt:lpstr>Example…</vt:lpstr>
      <vt:lpstr>Example…</vt:lpstr>
      <vt:lpstr>Example…</vt:lpstr>
      <vt:lpstr>Example…</vt:lpstr>
      <vt:lpstr>Example…</vt:lpstr>
      <vt:lpstr>Practical implementation: Using Jupiter notebook</vt:lpstr>
      <vt:lpstr>Plotting data</vt:lpstr>
      <vt:lpstr>Pairing of data</vt:lpstr>
      <vt:lpstr>Training KNN model with K=1</vt:lpstr>
      <vt:lpstr>Making predictions for unseen data</vt:lpstr>
      <vt:lpstr>Making predictions for unseen data…</vt:lpstr>
      <vt:lpstr>K=3</vt:lpstr>
      <vt:lpstr>Predictions for K=3</vt:lpstr>
      <vt:lpstr>For plotting</vt:lpstr>
      <vt:lpstr>Plotting new point prediction</vt:lpstr>
      <vt:lpstr>Plotting new point prediction…</vt:lpstr>
      <vt:lpstr> Applications  </vt:lpstr>
      <vt:lpstr> Advantages </vt:lpstr>
      <vt:lpstr> Drawbacks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78</cp:revision>
  <dcterms:created xsi:type="dcterms:W3CDTF">2021-11-30T06:37:44Z</dcterms:created>
  <dcterms:modified xsi:type="dcterms:W3CDTF">2023-09-18T03:44:12Z</dcterms:modified>
</cp:coreProperties>
</file>