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7" r:id="rId6"/>
    <p:sldId id="278" r:id="rId7"/>
    <p:sldId id="279" r:id="rId8"/>
    <p:sldId id="280" r:id="rId9"/>
    <p:sldId id="281" r:id="rId10"/>
    <p:sldId id="282" r:id="rId11"/>
    <p:sldId id="292" r:id="rId12"/>
    <p:sldId id="285" r:id="rId13"/>
    <p:sldId id="293" r:id="rId14"/>
    <p:sldId id="286" r:id="rId15"/>
    <p:sldId id="287" r:id="rId16"/>
    <p:sldId id="288" r:id="rId17"/>
    <p:sldId id="289" r:id="rId18"/>
    <p:sldId id="290" r:id="rId19"/>
    <p:sldId id="295" r:id="rId20"/>
    <p:sldId id="298" r:id="rId21"/>
    <p:sldId id="300" r:id="rId22"/>
    <p:sldId id="301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Plotting with </a:t>
            </a:r>
            <a:r>
              <a:rPr lang="en-IN" sz="4800" dirty="0" err="1" smtClean="0"/>
              <a:t>matplotlib</a:t>
            </a:r>
            <a:r>
              <a:rPr lang="en-IN" sz="4800" dirty="0" smtClean="0"/>
              <a:t> </a:t>
            </a:r>
            <a:br>
              <a:rPr lang="en-IN" sz="4800" dirty="0" smtClean="0"/>
            </a:br>
            <a:r>
              <a:rPr lang="en-IN" sz="4800" dirty="0" smtClean="0"/>
              <a:t>and </a:t>
            </a:r>
            <a:br>
              <a:rPr lang="en-IN" sz="4800" dirty="0" smtClean="0"/>
            </a:br>
            <a:r>
              <a:rPr lang="en-IN" sz="4800" dirty="0" smtClean="0"/>
              <a:t>Data Normalization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791200"/>
            <a:ext cx="3810000" cy="91440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Dr.</a:t>
            </a:r>
            <a:r>
              <a:rPr lang="en-IN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Kavita</a:t>
            </a:r>
            <a:r>
              <a:rPr lang="en-IN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S. </a:t>
            </a:r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Oza</a:t>
            </a:r>
            <a:endParaRPr lang="en-IN" b="1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Line </a:t>
            </a:r>
            <a:r>
              <a:rPr lang="en-IN" dirty="0"/>
              <a:t>Width</a:t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8" y="1219200"/>
            <a:ext cx="8020412" cy="53340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990600" y="25146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Styles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2018586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0" y="4535269"/>
            <a:ext cx="4572000" cy="64633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matplotlib</a:t>
            </a:r>
            <a:r>
              <a:rPr lang="en-IN" dirty="0"/>
              <a:t> import style</a:t>
            </a:r>
          </a:p>
          <a:p>
            <a:r>
              <a:rPr lang="en-IN" dirty="0" err="1"/>
              <a:t>style.use</a:t>
            </a:r>
            <a:r>
              <a:rPr lang="en-IN" dirty="0"/>
              <a:t>('</a:t>
            </a:r>
            <a:r>
              <a:rPr lang="en-IN" dirty="0" err="1"/>
              <a:t>ggplot</a:t>
            </a:r>
            <a:r>
              <a:rPr lang="en-I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974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IN" dirty="0"/>
              <a:t>Plotting Multiple Lines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867399" cy="527720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42767"/>
              </p:ext>
            </p:extLst>
          </p:nvPr>
        </p:nvGraphicFramePr>
        <p:xfrm>
          <a:off x="6400800" y="3429000"/>
          <a:ext cx="25908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 in lakhs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Prime location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Kolhapur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Pune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Mumbai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Nagpur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Sangli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Nanded</a:t>
                      </a:r>
                      <a:r>
                        <a:rPr lang="en-US" sz="1400" b="1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Amravati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28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6200" y="29718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" y="31242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200" y="37338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355" y="17526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600" cy="52578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l"/>
            <a:r>
              <a:rPr lang="en-IN" dirty="0" err="1"/>
              <a:t>style.use</a:t>
            </a:r>
            <a:r>
              <a:rPr lang="en-IN" dirty="0"/>
              <a:t>('</a:t>
            </a:r>
            <a:r>
              <a:rPr lang="en-IN" dirty="0" err="1"/>
              <a:t>dark_background</a:t>
            </a:r>
            <a:r>
              <a:rPr lang="en-I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795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Plotting many lines with single plot function</a:t>
            </a:r>
            <a:endParaRPr lang="en-IN" sz="32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48006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09600" y="36576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2271" y="3200400"/>
            <a:ext cx="4572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Bar </a:t>
            </a:r>
            <a:r>
              <a:rPr lang="en-IN" dirty="0"/>
              <a:t>Graph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50800"/>
              </p:ext>
            </p:extLst>
          </p:nvPr>
        </p:nvGraphicFramePr>
        <p:xfrm>
          <a:off x="6324600" y="2133600"/>
          <a:ext cx="2362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 value in lakhs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Kolhapur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Nagpur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Sangli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Nanded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Amravati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763340" cy="508881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pPr algn="l"/>
            <a:r>
              <a:rPr lang="en-IN" dirty="0" smtClean="0"/>
              <a:t>Scatter graph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926442" cy="51816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86748"/>
              </p:ext>
            </p:extLst>
          </p:nvPr>
        </p:nvGraphicFramePr>
        <p:xfrm>
          <a:off x="6400800" y="3124200"/>
          <a:ext cx="25908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 in lakhs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Prime location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Kolhapur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Pune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Mumbai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Nagpur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Sangli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Nanded</a:t>
                      </a:r>
                      <a:r>
                        <a:rPr lang="en-US" sz="1400" b="1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Amravati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28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Pie </a:t>
            </a:r>
            <a:r>
              <a:rPr lang="en-IN" dirty="0"/>
              <a:t>Chart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164145" cy="51816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9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Bar </a:t>
            </a:r>
            <a:r>
              <a:rPr lang="en-IN" sz="2800" dirty="0"/>
              <a:t>chart showing </a:t>
            </a:r>
            <a:r>
              <a:rPr lang="en-IN" sz="2800" dirty="0" smtClean="0"/>
              <a:t>the </a:t>
            </a:r>
            <a:r>
              <a:rPr lang="en-IN" sz="2800" dirty="0"/>
              <a:t>percentage or proportional data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7604"/>
            <a:ext cx="8208362" cy="549368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2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</a:t>
            </a:r>
            <a:r>
              <a:rPr lang="en-IN" dirty="0"/>
              <a:t>learning algorithms tend to perform better </a:t>
            </a:r>
            <a:r>
              <a:rPr lang="en-IN" dirty="0" smtClean="0"/>
              <a:t>when </a:t>
            </a:r>
            <a:r>
              <a:rPr lang="en-IN" dirty="0"/>
              <a:t>the different features (variables) are on a smaller scale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Makes </a:t>
            </a:r>
            <a:r>
              <a:rPr lang="en-IN" dirty="0"/>
              <a:t>the training process less sensitive to the scale of the features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Results </a:t>
            </a:r>
            <a:r>
              <a:rPr lang="en-IN" dirty="0"/>
              <a:t>in getting better coefficients after </a:t>
            </a:r>
            <a:r>
              <a:rPr lang="en-IN" dirty="0" smtClean="0"/>
              <a:t>training.</a:t>
            </a:r>
          </a:p>
          <a:p>
            <a:r>
              <a:rPr lang="en-IN" dirty="0" smtClean="0"/>
              <a:t>Formula </a:t>
            </a:r>
            <a:r>
              <a:rPr lang="en-IN" dirty="0"/>
              <a:t>for </a:t>
            </a:r>
            <a:r>
              <a:rPr lang="en-IN" dirty="0" smtClean="0"/>
              <a:t>Normalization: </a:t>
            </a:r>
          </a:p>
          <a:p>
            <a:endParaRPr lang="en-IN" dirty="0" smtClean="0"/>
          </a:p>
        </p:txBody>
      </p:sp>
      <p:pic>
        <p:nvPicPr>
          <p:cNvPr id="4" name="Picture 2" descr="Norm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81600"/>
            <a:ext cx="22860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low level graph plotting library in </a:t>
            </a:r>
            <a:r>
              <a:rPr lang="en-IN" dirty="0" smtClean="0"/>
              <a:t>python that serves </a:t>
            </a:r>
            <a:r>
              <a:rPr lang="en-IN" dirty="0"/>
              <a:t>as a visualization </a:t>
            </a:r>
            <a:r>
              <a:rPr lang="en-IN" dirty="0" smtClean="0"/>
              <a:t>utility.</a:t>
            </a:r>
            <a:endParaRPr lang="en-IN" dirty="0"/>
          </a:p>
          <a:p>
            <a:r>
              <a:rPr lang="en-IN" dirty="0" smtClean="0"/>
              <a:t>Open source</a:t>
            </a:r>
          </a:p>
          <a:p>
            <a:r>
              <a:rPr lang="en-IN" dirty="0" smtClean="0"/>
              <a:t>Provides objected-oriented </a:t>
            </a:r>
            <a:r>
              <a:rPr lang="en-IN" dirty="0"/>
              <a:t>APIs for integrating plots into applications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is not a part of the Standard Libraries which is installed by default </a:t>
            </a:r>
            <a:r>
              <a:rPr lang="en-IN" dirty="0" smtClean="0"/>
              <a:t>while installing Python. 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 err="1"/>
              <a:t>pyplot</a:t>
            </a:r>
            <a:r>
              <a:rPr lang="en-IN" dirty="0"/>
              <a:t> submodule, </a:t>
            </a:r>
            <a:r>
              <a:rPr lang="en-IN" dirty="0" smtClean="0"/>
              <a:t>imported </a:t>
            </a:r>
            <a:r>
              <a:rPr lang="en-IN" dirty="0"/>
              <a:t>under the </a:t>
            </a:r>
            <a:r>
              <a:rPr lang="en-IN" dirty="0" err="1"/>
              <a:t>plt</a:t>
            </a:r>
            <a:r>
              <a:rPr lang="en-IN" dirty="0"/>
              <a:t> alias:</a:t>
            </a:r>
          </a:p>
          <a:p>
            <a:pPr lvl="1"/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Various </a:t>
            </a:r>
            <a:r>
              <a:rPr lang="en-IN" dirty="0"/>
              <a:t>plots which can be created using python </a:t>
            </a:r>
            <a:r>
              <a:rPr lang="en-IN" dirty="0" err="1"/>
              <a:t>matplotlib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0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IN" sz="4000" dirty="0"/>
              <a:t>Using normalize() from </a:t>
            </a:r>
            <a:r>
              <a:rPr lang="en-IN" sz="4000" dirty="0" err="1" smtClean="0"/>
              <a:t>sklearn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5928518"/>
            <a:ext cx="8229600" cy="639763"/>
          </a:xfrm>
          <a:ln w="19050">
            <a:solidFill>
              <a:schemeClr val="accent3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smtClean="0"/>
              <a:t>All </a:t>
            </a:r>
            <a:r>
              <a:rPr lang="en-IN" sz="2000" dirty="0"/>
              <a:t>the values are now between the range 0 to 1.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This method normalizes data along a row.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399" cy="36576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1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Normalizing </a:t>
            </a:r>
            <a:r>
              <a:rPr lang="it-IT" dirty="0"/>
              <a:t>columns in a dataset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6019800" cy="41148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57512"/>
            <a:ext cx="2542854" cy="205740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IN" sz="2400" dirty="0"/>
              <a:t>Since normalize() only normalizes values along rows, </a:t>
            </a:r>
            <a:r>
              <a:rPr lang="en-IN" sz="2400" dirty="0" smtClean="0"/>
              <a:t>need </a:t>
            </a:r>
            <a:r>
              <a:rPr lang="en-IN" sz="2400" dirty="0"/>
              <a:t>to convert the column into an array before </a:t>
            </a:r>
            <a:r>
              <a:rPr lang="en-IN" sz="2400" dirty="0" smtClean="0"/>
              <a:t>applying </a:t>
            </a:r>
            <a:r>
              <a:rPr lang="en-IN" sz="2400" dirty="0"/>
              <a:t>the method</a:t>
            </a:r>
          </a:p>
        </p:txBody>
      </p:sp>
    </p:spTree>
    <p:extLst>
      <p:ext uri="{BB962C8B-B14F-4D97-AF65-F5344CB8AC3E}">
        <p14:creationId xmlns:p14="http://schemas.microsoft.com/office/powerpoint/2010/main" val="391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Normalizing </a:t>
            </a:r>
            <a:r>
              <a:rPr lang="en-IN" dirty="0"/>
              <a:t>a Dataset Without </a:t>
            </a:r>
            <a:r>
              <a:rPr lang="en-IN" dirty="0" smtClean="0"/>
              <a:t>Array conversion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5724638" cy="41989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484" y="1676400"/>
            <a:ext cx="1049167" cy="381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79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Normalizing a Dataset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Here </a:t>
            </a:r>
            <a:r>
              <a:rPr lang="en-IN" dirty="0"/>
              <a:t>the values are normalized along the </a:t>
            </a:r>
            <a:r>
              <a:rPr lang="en-IN" dirty="0" smtClean="0"/>
              <a:t>rows. </a:t>
            </a:r>
            <a:r>
              <a:rPr lang="en-IN" dirty="0"/>
              <a:t>Normalizing along rows means that each individual </a:t>
            </a:r>
            <a:r>
              <a:rPr lang="en-IN" dirty="0" smtClean="0"/>
              <a:t>record </a:t>
            </a:r>
            <a:r>
              <a:rPr lang="en-IN" dirty="0"/>
              <a:t>is normalized instead of the features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6096000" cy="413376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Normalizing a Dataset 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Specify </a:t>
            </a:r>
            <a:r>
              <a:rPr lang="en-IN" dirty="0"/>
              <a:t>the axis while calling the method to normalize along a feature (column).</a:t>
            </a:r>
          </a:p>
          <a:p>
            <a:r>
              <a:rPr lang="en-IN" dirty="0"/>
              <a:t>The value of axis parameter is set to 1 by default. </a:t>
            </a:r>
            <a:r>
              <a:rPr lang="en-IN" dirty="0" smtClean="0"/>
              <a:t>Change </a:t>
            </a:r>
            <a:r>
              <a:rPr lang="en-IN" dirty="0"/>
              <a:t>the value to 0, the process of normalization happens along a column.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22" y="2813985"/>
            <a:ext cx="5167378" cy="3967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195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Thank You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96" y="1524000"/>
            <a:ext cx="8229600" cy="68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Example, a house  of 1000 sq. ft. predicted to sell in the range of  15 to 55 lakhs , depending on the city where it is located.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01953"/>
              </p:ext>
            </p:extLst>
          </p:nvPr>
        </p:nvGraphicFramePr>
        <p:xfrm>
          <a:off x="6324600" y="2438400"/>
          <a:ext cx="2362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 value in lakhs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Kolhapur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Nagpur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Sangli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Nanded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Amravati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AutoShape 2" descr="data:image/png;base64,iVBORw0KGgoAAAANSUhEUgAAAXgAAAD8CAYAAAB9y7/cAAAABHNCSVQICAgIfAhkiAAAAAlwSFlzAAALEgAACxIB0t1+/AAAADl0RVh0U29mdHdhcmUAbWF0cGxvdGxpYiB2ZXJzaW9uIDMuMC4zLCBodHRwOi8vbWF0cGxvdGxpYi5vcmcvnQurowAAIABJREFUeJzt3Xl8VPW5+PHPk51ASIAkmEAS9n0JECDuiEvdV0CtcWltsYu91l57a+/tvbW13ttare1Pu4hL1UJFgtYFWzcWV7YEIYCA7CQhkLAECCH78/tjTjRiMJNkJmeW5/16zWvOnDnLc85MnnznnO85j6gqxhhjQk+E2wEYY4zxD0vwxhgToizBG2NMiLIEb4wxIcoSvDHGhChL8MYYE6IswRtjTIiyBG+MMSHKErwxxoSoqK5cWXJysg4YMKArV2mMMUGvsLDwgKqmtHe+Lk3wAwYMoKCgoCtXaYwxQU9EdndkPjtEY4wxIcoSvDHGhChL8MYYE6IswRtjTIiyBG+MMSHKqwQvIrtEZL2IrBWRAmfcfSJS6oxbKyKX+jdUY4wx7dGebpLnqeqBk8Y9oqoP+TIgY4wxvmGHaEyH1DU0MX/VHg4fr3M7FGPMKXib4BV4S0QKRWR2i/F3ikiRiDwtIr1am1FEZotIgYgUVFRUdDpg477ahka+N6+Qe19az48WrMXq+hoTmLxN8Geq6kTgEuD7InIO8GdgMJANlAEPtzajqs5R1RxVzUlJafeVtibA1NQ3Mvu5Qt7ZVM75I1JZuqWCF1YXux2WMaYVXiV4Vd3rPJcD/wCmqOp+VW1U1SbgCWCK/8I0gaC6roHbn13Ne1sr+M11Y3nilhxOH9SH+xd9QvGharfDM8acpM0ELyLdRSSheRi4CNggImktJrsG2OCfEE0gqKpt4La/rmb59oM8NGM810/OJCJCeGjWeCJE+Pf8dTQ12aEaYwKJNy34vsAHIrIOWAW8rqpvAA86XSeLgPOAu/0Yp3HR0Zp6bnlqJYW7D/P7GyZw3aT+n73XL6kb/3PFKFbtPMTTH+50MUpjzMna7CapqjuA8a2Mv9kvEZmAcqS6nlueXsnGvUd57MYJXDI27UvTzJjUnzc37ufBN7dw7rAUhvZNcCFSY8zJrJukOaVDx+v4+pMr2FR2jL/kTWo1uQOICP937Vh6xEbxowXrqG9s6uJIjTGtsQRvWnWgqpavP7GCreVVzLllEheM6vuV06ckxPLA1WNYX3qEPy7d1kVRGmO+iiV48yXlR2u4Yc4Kdh08zl9vm8y04alezXfJ2DSuzk7nsSXbKCqp9HOUxpi2WII3X1B25ATXz1nB3soTPPONKZw5JLld8//iyjEk94jlRwvWUVPf6KcojTHesARvPlNyuJrrH1/BgWO1/O32KeQO6tPuZSTGR/PgjHFsK6/ioTe3+CFKY4y3LMEbAHYfPM71j6+gsrqOv31rKpOyend4WecMSyEvN5OnPtzJih0HfRilMaY9LMEbtldUcf3jKzhe18Dfv51LdkZSp5f5n5eOJLN3PPfkr6OqtsEHURpj2ssSfJjbuv8YN8xZQX1jE/Nn5zKmX6JPlhsfE8XDM8dTWnmCB17/xCfLNMa0jyX4MLap7Cg3zFkBwPzZuYw4radPl58zoDd3nDOY51cVs2Tzfp8u2xjTNkvwYWpD6RFufGIF0ZERvDA7129Xn9594VBGnJbAT15cb/eON6aLWYIPQ2uLK/n6EyvoHhPFC3fkMiilh9/WFRsVycOzxlNZXcd/v2L3ozOmK1mCDzMFuw6R9+RKkuJjeOGOXLL6dPf7OkenJ3LX+UNZVFTGa+v2+n19xhgPS/BhZMWOg9zy9CpSE2J54Y5c+veK77J1f+fcwWRnJPHfr2yg/GhNl63XmHBmCT5MfLD1ALf9dRX9kroxf3YuaYndunT9UZERPDxrPDX1jfzkxSIr82dMF7AEHwaWbinnm8+uZkCf7jw/O5fUnnGuxDE4pQf3XjyCpVsqmG9l/ozxO68SvIjscop7rBWRAmdcbxF5W0S2Os+tFt027nr7k/3c8VwhQ1N78Py3c0nuEetqPLecPoAzBvfhV1bmzxi/a08L/jxVzVbVHOf1vcBiVR0KLHZemwDyr/VlfHduISPTe/L3b+XSq3uM2yERESH8dqaV+TOmK3TmEM1VwLPO8LPA1Z0Px/jKK2tLufP5jxmfkcTc26eQGB/tdkifsTJ/xnQNbxO8Am+JSKGIzHbG9VXVMgDn2bubhhu/W1hYwt0vrGVSVi+e++YUEuICJ7k3mzGpPxeM7MuDb25h6/5jbodjTEjyNsGfqaoTgUuA74vIOd6uQERmi0iBiBRUVFR0KEjjvfmr9vDjhes4fXAfnvnGZLrHtll21xUty/zdvWCtlfkzxg+8SvCqutd5Lgf+AUwB9otIGoDzXH6Keeeoao6q5qSkpPgmatOq55bv4t6X1nPO0BSeunUy8TGBmdybpSTE8r/XjGFD6VEeW2Jl/ozxtTYTvIh0F5GE5mHgImAD8CpwqzPZrcAr/grStO3J93fwP69s5IKRfZlzyyTioiPdDskrF49J45oJ/XhsqZX5M8bXvGnB9wU+EJF1wCrgdVV9A/g1cKGIbAUudF4bF/x52XZ+9fomLhlzGn+6aSKxUcGR3Jvdd+VoUqzMnzE+12aCV9UdqjreeYxW1Qec8QdV9XxVHeo8H/J/uOZk/2/xVn7zxmauHJ/OozdOICYq+K5dS+xmZf6M8YfgywYGAFXloTe38Lu3P+Xaif145PpsoiKD9+M8Z1gKN+dmWZk/Y3woeDNCGFNVfv2vzTy2dBs3TM7goRnjiYwQt8PqtJ9eOoIsK/NnjM9Ygg8yqsovF33C4+/t4ObcLP73mrFEhEByB6fM36zx7K08wa8WWZk/YzrLEnwQaWpSfvbyBv764S6+eeZAfnnV6JBJ7s0mZfVm9jmDmb/ayvwZ01mW4INEY5Ny70tFzFu5h++cO5j/vnwkIqGV3JtZmT9jfMMSfBBoaGzinvx1LCgo4d/OH8pPLh4esskdrMyfMb5iCT7A1Tc28cMX1vKPj0u556Jh/OjCYSGd3JuNTk/khxcMY1FRGa9amT9jOsQSfACra2jizr+vYVFRGf956QjunD7U7ZC61B3nDGJCZhL//fIG9luZP2PazRJ8gKqpb+S7cwt5c+N+fn7FKGafM9jtkLpcVGQED88cT22DlfkzpiMswQegmvpGvv1cAYs3l/Orq8fwjTMHuh2SawY5Zf6WWZk/Y9rNEnyAqa5r4JvPrOaDbQd48Lpx5OVmuR2S66zMnzEdYwk+gFTVNnDb06tZseMgv5s1nlmTM9wOKSB8oczfgnU0Wpk/Y7xiCT5AHK2p55anVlK45zB/uGEC10zo73ZIAaVfUjd+fuVoVu06xNMfWJk/Y7xhCT4AVFbXkffkStaXHuGPX5/AFePT3Q4pIF03sR8XjurLb9/awqdW5s+YNlmCd9mh43V8/YmVbC47xl/yJnHxmDS3QwpYLcv8/cjK/BnTJkvwLqo4VsuNc1awvaKKJ27N4fyRfd0OKeAl97Ayf8Z4y+sELyKRIvKxiCxyXj8jIjtFZK3zyPZfmKFn/9EabpiznD2HqvnrbZM5d5jVq/XWxWPSuNbK/BnTpva04O8CNp007seqmu081vowrpC2t/IE1z++nH1Hanj2m1M4Y0iy2yEFnZ9fOZrUhFjufmGtlfkz5hS8SvAi0h+4DHjSv+GEvuJD1Vw/ZzkHq+p47vapTBnY2+2QglJzmb/tFcf5rZX5M6ZV3rbgfw/8B3DyWa0HRKRIRB4RkVjfhhZ6VJVvP1fAkep65n5rKpOyerkdUlA7e6inzN/TVubPmFa1meBF5HKgXFULT3rrp8AIYDLQG/jJKeafLSIFIlJQUVHR2XiD2po9h9m87xg/u2wU4zOS3A4nJFiZP2NOzZsW/JnAlSKyC5gPTBeRuapaph61wF+BKa3NrKpzVDVHVXNSUsL7ROKC1SXEx0Ry2TjrCukrVubPmFNrM8Gr6k9Vtb+qDgBuAJaoap6IpAGI5+bkVwNWmeErVNc1sKhoL5eNTaN7bJTb4YSUSVm9ueNcK/NnzMk60w9+noisB9YDycCvfBNSaPrX+n0cr2tkZo7dX8YffniBlfkz5mTtSvCqukxVL3eGp6vqWFUdo6p5qlrlnxBDw4KCYgb0iWfyADux6g+xUZH8blY2ldV1/MzK/BkD2JWsXWLPwWpW7jzEjEn9w6LcnltGpffkhxcM43Ur82cMYAm+SywsLEYErptkd4j0NyvzZ8znLMH7WWOTsrCwhLOHppCW2M3tcEKelfkz5nOW4P3so+0H2HukhpnWeu8yg1J68NNLRlqZPxP2LMH7WX5BCYndorlwlN0psivdnJvFmUP6cP+iT9hz0Mr8mfBkCd6PjlTX88bGfVyVnU5cdKTb4YSViAjhtzPGEynCPflW5s+EJ0vwfvRq0V7qGpqYOcn6vrsh3cr8mTBnCd6PFhYUM+K0BMb06+l2KGHLyvyZcGYJ3k+27DvGupIjzMzJsL7vLmou85dgZf5MGLIE7yf5BcVERQhXZ1sBbbcl94jlgWvGsqH0KI9amT8TRizB+0F9YxP/+LiUC0b2pU8Pu01+ILh4zGlcO6Eff1y6jXXFVubPhAdL8H6wZHM5B4/XMTPH+r4HkuYyfz9aYGX+THiwBO8H+QUlpCTEWiHtAGNl/ky4sQTvY+XHali6pZxrJ/YjKtJ2b6A5e2gKt5xuZf5MeLAM5GMvf1xKY5Na3/cAdu8ln5f5O1ZT73Y4xviNJXgfUlXyC0qYkJnEkNQebodjTsFT5i/bKfO3ye1wjPEbrxO8iESKyMcissh5PVBEVorIVhF5QURi/BdmcFhXcoSt5VXMsqpNAW9SVi/uOHcwLxRYmT8TutrTgr8LaNnc+Q3wiKoOBQ4Dt/sysGC0oKCYuOgILrei2kHByvyZUOdVgheR/sBlwJPOawGmAwudSZ7FU3g7bNXUN/Laur1cMiaNhLhot8MxXrAyfybUeduC/z3wH0Dzdd59gEpVbXBelwD9WptRRGaLSIGIFFRUVHQq2ED25sZ9HKtpsL7vQWZUek/uOn8orxeV8fGew26HY4xPtZngReRyoFxVC1uObmXSVu/HqqpzVDVHVXNSUkK3X/iCgmL69+pG7sA+bodi2um2MwfSPSaSuSv2uB2KMT7lTQv+TOBKEdkFzMdzaOb3QJKIRDnT9AfCtspxyeFqPtp+kBmT+hMRYTcWCzY9YqO4ekI/FhXtpbLajsWb0NFmglfVn6pqf1UdANwALFHVm4ClwAxnsluBV/wWZYB7sbAUgBlWli9o5eVmUdvQxMLCErdDMcZnOtMP/ifAj0RkG55j8k/5JqTg0tSk5BcWc8bgPvTvFe92OKaDRqb1ZFJWL+at3EOTVX8yIaJdCV5Vl6nq5c7wDlWdoqpDVHWmqtb6J8TAtmLnQUoOn7ArV0NAXm4mOw8c56PtdgsDExrsStZOWlhQQkJcFBePOc3tUEwnXTImjV7x0cxdsdvtUIzxCUvwnXC0pp5/bijjivFWVDsUxEVHMmtyBm9v2s++IzVuh2NMp1mC74TXi8qoqW9ipp1cDRk3TcmiSZX5q63LpAl+luA7Ib+gmKGpPcjOSHI7FOMjmX3iOWdoCs+v2mP1W03QswTfQdvKj7FmTyUzc/pbUe0Qk5ebxf6jtSzeZDchM8HNEnwH5ReWEBkhXD2h1Ts0mCA2fUQq6YlxdmWrCXqW4DugobGJl9aUct7wVFIT4twOx/hYZIRw45RMPth2gJ0HjrsdjjEdZgm+A979tIKKY7V2Y7EQdv2UDKIihHnWZdIEMUvwHZBfUEKf7jFMH5HqdijGT1IT4vja6NPILyyhpr7R7XCM6RBL8O10sKqWxZv3c82EfkRbUe2QdlNuJkdO1LOoqMztUIzpEMtQ7fTy2r3UNyozrSxfyDt9UB8Gp3S3K1tN0LIE3w6eotrFjOufyPDTEtwOx/iZiJCXm8Xa4ko2lB5xOxxj2s0SfDts3HuUzfuOWes9jFw7sT/doiOtFW+CkiX4dlhQUExMVARXjkt3OxTTRRK7RXPl+HReWbuXozX1bodjTLtYgvdSTX0jr6zdy9dGn0ZivBXVDid5uVmcqG/kJSsGYoKMNzVZ40RklYisE5GNIvILZ/wzIrJTRNY6j2z/h+uedzbt58iJemZZ3/ewM7Z/IuP7JzJ35R5UrRiICR7etOBrgemqOh7IBi4WkVznvR+rarbzWOu3KAPAgoIS0hPjOGNwstuhGBfclJvFtvIqVu485HYoxnjNm5qsqqpVzsto5xFWzZiyIyd4f2sF103qT6QV1Q5LV4xLp2dclJ1sNUHFq2PwIhIpImuBcuBtVV3pvPWAiBSJyCMiEuu3KF320ppSVK2odjjrFhPJjEkZvLlxHxXHwrI6pQlCXiV4VW1U1WygPzBFRMYAPwVGAJOB3niKcH+JiMwWkQIRKaioqPBR2F2nue/71IG9yerT3e1wjItuys2kvlFZUFDsdijGeKW9RbcrgWXAxapa5hy+qQX+Ckw5xTxzVDVHVXNSUlI6HXBXW73rMLsOVlvfd8PglB6cOaQPf1+5h8amsDpKaYKUN71oUkQkyRnuBlwAbBaRNGecAFcDG/wZqFvyC4rpHhPJpWOtqLaBvKlZlFaeYOnmcrdDMaZN3rTg04ClIlIErMZzDH4RME9E1gPrgWTgV/4L0x3Haxt4fX0Zl49LJz4myu1wTAC4YFRfUhNimbvSTraawNdm1lLVImBCK+On+yWiAPL6+jKq6xrtvu/mM9GREdwwJZNHl2yl+FA1Gb3j3Q7JmFOyK1m/wsKCEgYld2dSVi+3QzEB5MYpGUSIMG+llfQzgc0S/CnsPHCcVbsOMcOKapuTpCV24/wRqSwoKKa2wYqBmMBlCf4UFhYWEyFw3UQ7PGO+LC83i0PH63hjwz63QzHmlCzBt6KxSXmxsJRzh6XQt6cV1TZfdtaQZLL6xNuVrSagWYJvxftbK9h3tMb6vptTiogQ8qZmsXrXYTbvO+p2OMa0yhJ8K/ILS0iKj+b8kVZU25zajEn9iYmKsFa8CViW4E9SWV3H2xv3c3V2P2KjIt0OxwSwXt1juHxcGv9YU0pVbYPb4RjzJZbgT/Lqur3UNTZZ33fjlbzcLI7XNfLyx6Vuh2LMl1iCP8mCgmJGpfVkdHqi26GYIDAhI4lRaT2Zu2K3FQMxAccSfAubyo6yofSoVW0yXhMR8nKz2LzvGGv2HHY7HGO+wBJ8C/kFJcRERnBVdj+3QzFB5KrsdHrERjF3hV3ZagKLJXhHXUMTL68t5YJRqfTqHuN2OCaIdI+N4tqJ/Xi9qIxDx+vcDseYz1iCdyzZvJ9Dx+us77vpkLzcLOoam8i3YiAmgFiCd+QXlNC3ZyznDA2+oiTGfcP6JjBlQG/mrdxDkxUDMQHCEjxQfrSGpVvKuXaiFdU2HZd3ehZ7DlXz3tbgK01pQpMleOClj0tpUphpRbVNJ1w8+jSSe8TYyVYTMLwp2RcnIqtEZJ2IbBSRXzjjB4rIShHZKiIviEhQnplsLqqdk9WLQSk93A7HBLGYqAhm5WSwZPN+SitPuB2OMV614GuB6ao6HsgGLhaRXOA3wCOqOhQ4DNzuvzD9Z82eSrZXHLcrV41P3DglEwXmr7JWvHFfmwlePaqcl9HOQ4HpwEJn/LN4Cm8HnYWFxXSLjuSyceluh2JCQEbveM4bnsr81cXUNza5HY4Jc14dgxeRSBFZC5QDbwPbgUpVbb7DUgkQdFcHnahr5LV1ZVw6No0esVZU2/hGXm4mFcdqeWvjfrdDMWHOqwSvqo2qmg30B6YAI1ubrLV5RWS2iBSISEFFRWD1LvjXhjKqahvs8IzxqXOHpdIvqZvdRti4rl29aFS1ElgG5AJJItLc7O0P7D3FPHNUNUdVc1JSAquPeX5BCVl94pk6sLfboZgQEhkhfH1qJst3HGRb+TG3wzFhzJteNCkikuQMdwMuADYBS4EZzmS3Aq/4K0h/KD5UzfIdB5kx0YpqG9+7fnIG0ZFiXSaNq7xpwacBS0WkCFgNvK2qi4CfAD8SkW1AH+Ap/4Xpe/mFJYjAddb33fhBco9YLhmTxotrSqius2Igxh1tnllU1SJgQivjd+A5Hh90mpqUFwtLOGtIMulJ3dwOx4SovNwsXl23l9fW7eX6yZluh2PCUFheybp8x0FKK0/YjcWMX00e0IthfXvYYRrjmrBM8AsKiukZF8VFo/q6HYoJYc3FQNaXHmFdcaXb4ZgwFHYJ/siJet7YsI+rsvsRF21FtY1/XTOhH/ExkdZl0rgi7BL8oqK91DZYUW3TNRLiorkqux+vFe3lSHW92+GYMBN2CX5BQQnD+yYwtp8V1TZdIy83k5r6JhauKXE7FBNmwirBb91/jHXFlczMsb7vpuuMTk9kQmYS81bsRtWKgZiuE1YJPr+whKgI4ZoJQXfbHBPk8qZmsePAcT7aftDtUEwYCZsEX9/YxEtrSpg+IpU+PWLdDseEmcvGpZEUH20nW02XCpsEv2xLBQeq6phlfd+NC+KiI5mVk8Fbn+xn/9Eat8MxYSJsEnx+QTHJPWKZNjywbnhmwsfXp2TS2KTMX1XsdigmTIRFgj9QVcuSzeVcO7EfUZFhsckmAA1I7s7ZQ5N5ftUeGqwYiOkCYZHtXv64lIYmtaLaxnV5uVnsO1rD4s3lbodiwkDIJ3hVZUFBMdkZSQztm+B2OCbMnT8ilbTEODvZarpEyCf4opIjfLq/yq5cNQEhKjKCGyZn8v7WA+w6cNztcEyIC/kEn19YTGxUBFeMt6LaJjDcMCWDyAhh3kprxRv/CukEX1PfyKtr93LJmNPoGRftdjjGANC3ZxwXjepLfmEJNfWNbodjQpg3JfsyRGSpiGwSkY0icpcz/j4RKRWRtc7jUv+H2z5vbtzH0ZoGu++7CTg352ZRWV3P60VlbodiQpg3LfgG4N9VdSSeYtvfF5FRznuPqGq28/in36LsoIWFJfRL6sbpg/q4HYoxX3D64D4MSunOXDtMY/yozQSvqmWqusYZPoan4HbA38yltPIEH2w7wIxJ/YmIsBuLmcAiItw0NYuP91Syce8Rt8MxIapdx+BFZACe+qwrnVF3ikiRiDwtIr1OMc9sESkQkYKKiopOBdseLxaWoAozrO+7CVAzJvYnLjrCSvoZv/E6wYtID+BF4IeqehT4MzAYyAbKgIdbm09V56hqjqrmpKR0zW0CmpqUhYUlnDG4Dxm947tknca0V2J8NFeMS+eVtaUcq7FiIMb3vErwIhKNJ7nPU9WXAFR1v6o2qmoT8AQwxX9hts+qXYfYc6ja+r6bgJeXm0V1XSP/+LjU7VBMCPKmF40ATwGbVPV3LcantZjsGmCD78PrmAUFxSTERnHx6LS2JzbGReMzkhjbL5G/LbdiIMb3vGnBnwncDEw/qUvkgyKyXkSKgPOAu/0ZqLeqahv41/p9XD4+nW4xVlTbBL683Ey2llexaucht0MxISaqrQlU9QOgtW4oAdctEuD1or2cqG+0wzMmaFwxPp1fvb6JuSv3MNW69BofCrkrWRcUlDA4pTsTMpLcDsUYr8THRHHdxP68saGMimO1bodjQkhIJfjtFVUU7j7MrJwMK6ptgkpebhb1jZ47nxrjKyGV4BcWlhAZIVwzMeCvwzLmC4ak9uD0QX34+8o9NDbZyVbjGyGT4Bsam3ixsIRpw1JITYhzOxxj2i0vN4vSyhO8+6kVAzG+ETIJ/v2tByg/Vms3FjNB66LRfUlJiLUrW43PhEyCzy8spnf3GKaPSHU7FGM6JDoyghsmZ7B0SznFh6rdDseEgJBI8IeO1/H2J/u5OrsfMVEhsUkmTN04JRMB/r7KWvGm80IiG76ytpT6RmXWZOv7boJbelI3po/oy4LVxdQ2WDEQ0zkhkeDzC0oY2y+REaf1dDsUYzotLzeTg8freGPDPrdDMUEu6BP8htIjfFJ21K5cNSHjnKEpZPaOZ56dbDWdFPQJfmFhCTFREVxpRbVNiIiIEG6amsmqXYfYsu+Y2+GYIBbUCb62oZGX15Zy0ai+JMXHuB2OMT4zMyeDmKgI5llJP9MJQZ3g3/mknMrqeuv7bkJO7+4xXDY2jZfWlHK8tsHtcEyQCuoEn19YTFpiHGcNSXY7FGN8Li83k6raBl5Zu9ftUEyQCtoEv+9IDe99WsF1E/sTaUW1TQiamNmLEacl8LcVVgzEdEzQJvgX15TQZEW1TQgTEfJys9hUdpQ1eyrdDscEIW9K9mWIyFIR2SQiG0XkLmd8bxF5W0S2Os+9/B+uh6qnqPaUgb0ZkNy9q1ZrTJe7ekI/usdEMm+FnWw17edNC74B+HdVHQnkAt8XkVHAvcBiVR0KLHZed4nC3YfZeeA4M631bkJcj9gorpnYj0Xryzh8vM7tcEyQaTPBq2qZqq5xho8Bm4B+wFXAs85kzwJX+yvIky0oKCY+JpJLx1pRbRP68nKzqGtoIr8wfIqBHK2p55kPd5JfUGxVrjqhzZqsLYnIAGACsBLoq6pl4PknICKt3sZRRGYDswEyMzM7EysA1XUNvF5UxmVj0+ge267wjQlKI07ryeQBvZi3cg/fOmsQESHcqeDw8Tqe/nAnz3y0i2M1n3cPHd8/kfNGpDJ9RCpj0hNDeh/4ktcZUkR6AC8CP1TVo96WxFPVOcAcgJycnE53Bfjn+n0cr2tk1mTr+27CR15uFnfNX8sH2w5wzrAUt8PxuQNVtTzx/g7mLt/N8bpGLh59GndOHwLA0s3lLNlSzh8Wb+X372wluUcs04anMH1EKmcNTaZnXLTL0QcurxK8iETjSe7zVPUlZ/R+EUlzWu9pQJeUoVlQUMzA5O7kZHXZOV1jXHfxmNPo0z2GuSt2h1SC33ekhsff287zq/ZQ19DE5ePSuXP6EIb1TfhsmjH9EvnB+UM5WFXLu59WsHRLBW9t3MfCwhKiIoTJA3ozfUQq541IYXBKD6vH3EKbCV48e+spYJOq/q7FW68CtwK/dp5f8UuELew+eJxVOw/x468Ntw/RhJVM7ujEAAARTUlEQVTYqEhm5mQw573t7K08QXpSN7dD6pSSw9X85d3tLFhdQqMq10zox/emDWZQSo9TztOnRyzXTuzPtRP709DYxJo9lSzZXM7SzeU88M9NPPDPTWT07sb04amcNyKV3EF9iIuO7MKtCjzS1gUUInIW8D6wHmhyRv8nnuPwC4BMYA8wU1UPfdWycnJytKCgoMPBPvzWFv64dBsf3judtMTg/oIb017Fh6o557dL+cF5Q/jRRcPdDqdDdh04zp+WbeOlNaWIwIxJGXxv2mAyesd3armllSdY6iT7D7cfoKa+ibjoCM4cnPzZsftg/qcoIoWqmtPe+dpswavqB8Cpmsvnt3eFHdXY5On7fvbQFEvuJixl9I7n3GEpzF9dzA/OH0p0ZPBcp7it/BiPLdnGq+v2Eh0ZQV5uFnecO8hnf8v9krqRl5tFXm4WNfWNLN9xkGXOsfvFmz1Hj0eclvBZsp+QkURUEO2/jgqabigfbjtA2ZEa/uuykW6HYoxr8qZm8a3nCnj7k/1B0U34k71H+ePSbfxzQxlxUZF86+xBfOvsgaQmxPltnXHRkZw3PJXzhqdynyrbK6pYsrmcJZvLeeK9Hfx52XYSu0VzzrAUpo9I4dxhqfTuHpp3ow2aBJ9fWEJSfDQXjurrdijGuOa8Ean0S+rG3BW7AzrBF5VU8v8Wb+OdTfvpERvF96YN5vazBnV5IhURhqQmMCQ1gdnnDOZoTT0fbD3Aks3lLNtSzmvr9iICEzKSmD4ilWnDUxmd3jNkzvEFRYI/Ul3Pmxv3cePkDGKjwvukiQlvkRHCjVMyeOitT9leUcXgrzgp6YaCXYd4dMk23v20gsRu0dx9wTBuO2MAifGB0ZWxZ1w0l45N49KxaTQ1KetLj3hO1G4p56G3PuWhtz6lb89Yzy+AEamcNSQ5qK+3CYrIX11XSl1Dk9333Rhg1uQM/rB4K/NW7OF/rhjldjioKst3HOTRxdtYvuMgvbvH8B8XD+fm3CwSAriPekSEMD4jifEZSdx94TDKj9Xw7pYKlm4p5/WiMuavLiYmMoKpg3ozbbjn2P3AILv3VVAk+EPH65mQmcTodCuqbUxqQhxfG30aCwuL+fHXhtMtxp1ftarKu59W8NiSbRTsPkxqQiw/u2wkX5+aSXxMUKSWL0hNiGNmTgYzczKob2xi9a5Dnp45Wyq4f9En3L/oEwYmd+c8J9lPHtgr4I8otNlN0pc6002yqUnt8mRjHCt2HOSGOSt4cMY4ZnXxL1tV5Z1N5Ty6ZCtFJUdIT4zjO9MGMysnI2T7ne85WM3SLZ4Ttct3HKSuoYnuMZGcOSTZucgqlb49/XfiuKPdJIMmwRtjPqeqXPTIe3SLieTVO8/qknU2NSn/2rCPR5dsZfO+Y2T2jud70wZz7cT+xESFfpfDZtV1DSzffvCzi6z2HqkBYHR6z8+O3WdnJPm0EJEleGPCzDMf7uS+1z7h1TvPZFz/JL+tp6GxideK9vLHpdvZVl7FoJTufH/aEK7KTg+LvuRfRVXZsv/YZ8m+cPdhmtRTU/fcYSmcNyKVc4emdPoksyV4Y8LM0Zp6pj6wmCvGp/HgjPE+X35dQxMvf1zKH5dtY/fBaob3TeDO6UO4dGyalck8hSPV9by7tYKlTjfMw9X1RAhMyurFTy8dycTMjt1Dy29XshpjAlPPuGiuyk7n5bWl/Nelo3zWFbGmvpH8whL+smw7pZUnGNOvJ4/fPIkLR/a182BtSIyP5srx6Vw5Pp3GJmVtcaVzoraceBdOhluCNyaI5eVmMX91MS+uKeGbZw3s1LJO1DXy91V7mPPedvYfrWVCZhK/unoM04anhMyFP10pMkKYlNWLSVm9uOdr7tw7yBK8MUFsTL9ExmckMW/lbr5x5oAOJeKq2gbmrtjNk+/v4EBVHVMH9uZ3s7I5Y3AfS+xBzhK8MUHu5tws7slfx/IdBzljcLLX8x05Uc+zH+3i6Q93Ulldz9lDk/nB9KFMGdjbj9GarmQJ3pggd/m4NO5f9AnzVuzxKsF/Vhbvw10cq23ggpGpfP+8IUzo4AlAE7gswRsT5OKiI5k5qT/PfLSL8qM1pJ7igpuKY7U8+f4O/rZiN9V1jVwyxlMWb3R6YhdHbLpKm51YReRpESkXkQ0txt0nIqUistZ5XOrfMI0xX+Wm3CwampT5q4u/9N6+IzX84rWNnP3gEp54fwcXjurLW3efw5/zJllyD3HetOCfAR4Dnjtp/COq+pDPIzLGtNvA5O6cNSSZ51ft4XvTBhMVGUHJ4Wr+vGw7+QXel8UzocWbik7vicgA/4dijOmMvNxMvjN3Dc8t383mfUc/K4s3MyeD757b+bJ4Jvh05hj8nSJyC1AA/LuqHvZRTMaYDrhgZF/69ozll4s+ITbK92XxTPDpaIL/M3A/oM7zw8A3W5tQRGYDswEyMzM7uDpjTFuiIiN44OqxFJVUknd6ll/L4png4NW9aJxDNItUdUx73juZ3YvGGGPar6P3ounQreBEpGUxyGuADaea1hhjjDvaPEQjIs8D04BkESkBfg5ME5FsPIdodgF3+DFGY4wxHeBNL5obWxn9lB9iMcYY40Phfbd+Y4wJYZbgjTEmRFmCN8aYEGUJ3hhjQpQleGOMCVFdWnRbRCqA3R2cPRk44MNw3GTbEnhCZTvAtiVQdWZbslQ1pb0zdWmC7wwRKejIlVyByLYl8ITKdoBtS6ByY1vsEI0xxoQoS/DGGBOiginBz3E7AB+ybQk8obIdYNsSqLp8W4LmGLwxxpj2CaYWvDHGmHbwS4IXkaoWw5eKyFYROWW1D6eI9z3O8DIRCaqz5iLS6BQf3yAi+SIS0LXRRERF5G8tXkeJSIWILPLR8j/7PNsxz0edWJ+KyMMtXt8jIvd1dHmBQkT+S0Q2ikiR8/2a6uPl7xKRZGe4w/u/leX67fPo4Herqu2pvjTPNc52jGjvvP4gItkicmmL11eKyL1tzefXFryInA88Clysqnv8ua6OEpHOlC1sdkJVs52iJ3XAd3ywTH86DowRkeZabhcCpS7Gg6qe0YnZa4Frm5OVm3z0fUJETgcuByaq6jjgAqDYF8tuTSf3/8kC5vPohBuBD4AbOroAX30XHNnAZwleVV9V1V+3NZPfEryInA08AVymqtudcVkisthpkSz+ilb9TBFZJSKfOstBRAaIyPsissZ5nOGMnyYi74nIP0TkExH5i4hEOO+1/CUxQ0SecYafEZHfichS4Dc+3vT3gSFOvJ8VQmnZinF+pfymlW2MFJHfishqZx/58z77/wIuc4ZvBJ5vEesXWknOL5MBzmOziDzpjJsnIheIyIfOr7QpLZY/XkSWOOO/7Synh/O5rxGR9SJyVYt1tLuV1UIDnhNYd5/8hohcISIrReRjEXlHRPo641NE5G0nlsdFZLeIJLfYxmedz2Bh8y+yk1q8OSKyrMX+miMibwHPdWI7WkoDDqhqLYCqHlDVvSLyP873Y4OzTnFiONV3Kl5EFjjb8oKzL770C7mT+/9kHfk87hORp53t2CEi/9Zinv8SkS0i8g4wvMX4wSLyhogUOrlhhDN+oIgsd/bT/e0NXkR6AGcCt+MkeCfPvOvsy09F5NcicpOzv9eLyGBnui/kFhGZIiIfOdv7kYgMd6ZbKSKjW6xzmYhMam16EYkBfglcL55fcteLyG0i8libG6OqPn8A9cAhYNxJ418DbnWGvwm87AzfB9zjDC8DHnaGLwXecYbjgThneChQ4AxPA2qAQUAk8DYww3mvqsW6ZwDPOMPPAIuASB9tb5XzHAW8AnwXGABsaDHNPcB9bWzjbOBnznAsnoLmA/3w+VQB44CFQByw1tmPi07+PJzXG5ztGYDnj3csnsZBIfA0IMBVJ32e64BueK7eKwbSnf3T05kmGdjG5yf6qzq5PT3xFJ9JPGlf92qxjm+12O+PAT91hi/GU7wm2dlGBc503nu6xXdzF5DsDOcAy1psbyHQzYefUQ/nc/kU+BNwrjO+d4tp/gZc0cZ36h7gcWd4jPP55bSyPR3e/z76PO4DPsLzvU8GDgLRwCRgPZ6//57Od6b581gMDHWGpwJLnOFXgVuc4e+3d9uAPOApZ/gjYCKev49KPP94Y/H84v2FM81dwO+d4WdokVucmKOc4QuAF53hu1vMnwZ82sb0twGPtYjxC69P9fBXC77e2TG3nzT+dODvzvDfgLNOMf9LznMhnj848HzYT4jIeiAfGNVi+lWqukNVG/G0RE+13Jbynel9oZuIrMWTkPfgXUGU1rbxIuAWZ1krgT54/pn5nKoWOeu9EfhnO2bdqarrVbUJ2AgsVs83bj2fbwfAK6p6QlUPAEuBKXj+EfyviBQB7wD9gL6d3RYAVT2Kp/X8bye91R940/ne/BhobjWdBcx35n0DONxinmJV/dAZnot336dXVfVEB8P/ElWtwpPcZgMVwAsichtwntP6Ww9M5/Ptgda/Uy23cwNQ5KsYv0oHPg+A11W11vnOlOP5bpwN/ENVq51lvgqftbLPAPKdv5fH8SRK8LS+m3+R/o32uxFnnznPzUWPVqtqmXp+VW0H3nLGn/zdb5lbEp0YNwCPtNjeBcBMZ3gWnpz2VdN3iC+PEbXUhCfod0TkP1X1f08x3an6aNY6z418HuPdwH5gPJ7WY81XLEdbGX9yifnjp1h3R5xQ1eyWI0SkgS8eAjt5/a1towA/UNU3fRjbV3kVeAhP66RPi/FfFXtti+GmFq+b+OL3qbXP5CYgBZikqvUisosv75fO+D2wBvhri3GPAr9T1VdFZBqeliJ49vWpnOr71HK/+PP75FmpJ0ksA5Y5CfEOPL+8clS1WDyH/Fr7bE7+TrmlPZ8HfPG71XIbWssTEUDlyX93LXSo/7eI9MHzj3OMiCieowKKpxHk7Xe/5XfhfmCpql4jIgPwfJ6oaqmIHBSRccD1fF72tNXpO8pvx+BVtRrPSaKbRKS5Jf8Rn5+0uAnPSQxvJQJlTsvxZjw7vtkU57hbBJ6d1bzc/SIy0hl/TQc3paP2A6ki0kdEYvHsi7a8CXxXRKIBRGSYiHT3Y4xPA79U1fUnjd+F52cpIjIRGNiBZV8lInHOH8w0YDWez7DcSe7nAVkdDbw1qnoIT8uo5S/HRD4/gXxri/Ef4GmEICIX4Tl00CxTPCc54fOTbeDZL5Oc4et8FngrnGOvLX+9ZQNbnOEDTgt2hheLarmdo/AcXusS7fw8TuU94BoR6SYiCcAVzrKPAjtFZCaAeIx35vmQL+aZ9pgBPKeqWao6QFUzgJ149yuuNS2397aT3psP/AeQ2OJv8FTTHwMS2rtyv/aicT7gi4GfieeE2r8B33B+ot+M59iVt/4E3CoiK4BhfPG/5HLg13iOFe8E/uGMvxfP8bAlQFknNqXdVLUez4mRlU4Mm72Y7UngE2CN8xPtcfz3KwtVLVHVP7Ty1otAb+en73fxHAdur1XA68AK4H5V3QvMA3JEpADPH543+6S9HsZzDLfZfXh+8r7PF+/k9wvgIhFZA1yC5/txzHlvE57vWhHQG/hzi3n+4CzLV4f3TqUH8Kx4Og4U4TkkeR+ejgvrgZfx/NNsy5+AFGcZP8FziOaIXyJunbefR6tUdQ3wAp7zES/i6cTQ7CbgdhFZh+dwYfNJ+7uA74tIc6OiPW7k8/zR7EXg6+1cTrMHgf8TkQ/5YqMUPOfAbsDzT7Ct6ZcCo5pPsnq78qC/ktX5mXePqnrTQjYGAOdXVaOqNjit9T+rarbzs3iRerq8Bj0RiQSiVbXG6emxGBimqnUuh2a6gN9ah8YEuExggXP4rg74tsvx+Es8sNQ57CfAdy25h4+gb8EbY4xpnd2LxhhjQpQleGOMCVGW4I0xJkRZgjfGmBBlCd4YY0KUJXhjjAlR/x+YkETxvD1Z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png;base64,iVBORw0KGgoAAAANSUhEUgAAAXgAAAD8CAYAAAB9y7/cAAAABHNCSVQICAgIfAhkiAAAAAlwSFlzAAALEgAACxIB0t1+/AAAADl0RVh0U29mdHdhcmUAbWF0cGxvdGxpYiB2ZXJzaW9uIDMuMC4zLCBodHRwOi8vbWF0cGxvdGxpYi5vcmcvnQurowAAIABJREFUeJzt3Xl8VPW5+PHPk51ASIAkmEAS9n0JECDuiEvdV0CtcWltsYu91l57a+/tvbW13ttare1Pu4hL1UJFgtYFWzcWV7YEIYCA7CQhkLAECCH78/tjTjRiMJNkJmeW5/16zWvOnDnLc85MnnznnO85j6gqxhhjQk+E2wEYY4zxD0vwxhgToizBG2NMiLIEb4wxIcoSvDHGhChL8MYYE6IswRtjTIiyBG+MMSHKErwxxoSoqK5cWXJysg4YMKArV2mMMUGvsLDwgKqmtHe+Lk3wAwYMoKCgoCtXaYwxQU9EdndkPjtEY4wxIcoSvDHGhChL8MYYE6IswRtjTIiyBG+MMSHKqwQvIrtEZL2IrBWRAmfcfSJS6oxbKyKX+jdUY4wx7dGebpLnqeqBk8Y9oqoP+TIgY4wxvmGHaEyH1DU0MX/VHg4fr3M7FGPMKXib4BV4S0QKRWR2i/F3ikiRiDwtIr1am1FEZotIgYgUVFRUdDpg477ahka+N6+Qe19az48WrMXq+hoTmLxN8Geq6kTgEuD7InIO8GdgMJANlAEPtzajqs5R1RxVzUlJafeVtibA1NQ3Mvu5Qt7ZVM75I1JZuqWCF1YXux2WMaYVXiV4Vd3rPJcD/wCmqOp+VW1U1SbgCWCK/8I0gaC6roHbn13Ne1sr+M11Y3nilhxOH9SH+xd9QvGharfDM8acpM0ELyLdRSSheRi4CNggImktJrsG2OCfEE0gqKpt4La/rmb59oM8NGM810/OJCJCeGjWeCJE+Pf8dTQ12aEaYwKJNy34vsAHIrIOWAW8rqpvAA86XSeLgPOAu/0Yp3HR0Zp6bnlqJYW7D/P7GyZw3aT+n73XL6kb/3PFKFbtPMTTH+50MUpjzMna7CapqjuA8a2Mv9kvEZmAcqS6nlueXsnGvUd57MYJXDI27UvTzJjUnzc37ufBN7dw7rAUhvZNcCFSY8zJrJukOaVDx+v4+pMr2FR2jL/kTWo1uQOICP937Vh6xEbxowXrqG9s6uJIjTGtsQRvWnWgqpavP7GCreVVzLllEheM6vuV06ckxPLA1WNYX3qEPy7d1kVRGmO+iiV48yXlR2u4Yc4Kdh08zl9vm8y04alezXfJ2DSuzk7nsSXbKCqp9HOUxpi2WII3X1B25ATXz1nB3soTPPONKZw5JLld8//iyjEk94jlRwvWUVPf6KcojTHesARvPlNyuJrrH1/BgWO1/O32KeQO6tPuZSTGR/PgjHFsK6/ioTe3+CFKY4y3LMEbAHYfPM71j6+gsrqOv31rKpOyend4WecMSyEvN5OnPtzJih0HfRilMaY9LMEbtldUcf3jKzhe18Dfv51LdkZSp5f5n5eOJLN3PPfkr6OqtsEHURpj2ssSfJjbuv8YN8xZQX1jE/Nn5zKmX6JPlhsfE8XDM8dTWnmCB17/xCfLNMa0jyX4MLap7Cg3zFkBwPzZuYw4radPl58zoDd3nDOY51cVs2Tzfp8u2xjTNkvwYWpD6RFufGIF0ZERvDA7129Xn9594VBGnJbAT15cb/eON6aLWYIPQ2uLK/n6EyvoHhPFC3fkMiilh9/WFRsVycOzxlNZXcd/v2L3ozOmK1mCDzMFuw6R9+RKkuJjeOGOXLL6dPf7OkenJ3LX+UNZVFTGa+v2+n19xhgPS/BhZMWOg9zy9CpSE2J54Y5c+veK77J1f+fcwWRnJPHfr2yg/GhNl63XmHBmCT5MfLD1ALf9dRX9kroxf3YuaYndunT9UZERPDxrPDX1jfzkxSIr82dMF7AEHwaWbinnm8+uZkCf7jw/O5fUnnGuxDE4pQf3XjyCpVsqmG9l/ozxO68SvIjscop7rBWRAmdcbxF5W0S2Os+tFt027nr7k/3c8VwhQ1N78Py3c0nuEetqPLecPoAzBvfhV1bmzxi/a08L/jxVzVbVHOf1vcBiVR0KLHZemwDyr/VlfHduISPTe/L3b+XSq3uM2yERESH8dqaV+TOmK3TmEM1VwLPO8LPA1Z0Px/jKK2tLufP5jxmfkcTc26eQGB/tdkifsTJ/xnQNbxO8Am+JSKGIzHbG9VXVMgDn2bubhhu/W1hYwt0vrGVSVi+e++YUEuICJ7k3mzGpPxeM7MuDb25h6/5jbodjTEjyNsGfqaoTgUuA74vIOd6uQERmi0iBiBRUVFR0KEjjvfmr9vDjhes4fXAfnvnGZLrHtll21xUty/zdvWCtlfkzxg+8SvCqutd5Lgf+AUwB9otIGoDzXH6Keeeoao6q5qSkpPgmatOq55bv4t6X1nPO0BSeunUy8TGBmdybpSTE8r/XjGFD6VEeW2Jl/ozxtTYTvIh0F5GE5mHgImAD8CpwqzPZrcAr/grStO3J93fwP69s5IKRfZlzyyTioiPdDskrF49J45oJ/XhsqZX5M8bXvGnB9wU+EJF1wCrgdVV9A/g1cKGIbAUudF4bF/x52XZ+9fomLhlzGn+6aSKxUcGR3Jvdd+VoUqzMnzE+12aCV9UdqjreeYxW1Qec8QdV9XxVHeo8H/J/uOZk/2/xVn7zxmauHJ/OozdOICYq+K5dS+xmZf6M8YfgywYGAFXloTe38Lu3P+Xaif145PpsoiKD9+M8Z1gKN+dmWZk/Y3woeDNCGFNVfv2vzTy2dBs3TM7goRnjiYwQt8PqtJ9eOoIsK/NnjM9Ygg8yqsovF33C4+/t4ObcLP73mrFEhEByB6fM36zx7K08wa8WWZk/YzrLEnwQaWpSfvbyBv764S6+eeZAfnnV6JBJ7s0mZfVm9jmDmb/ayvwZ01mW4INEY5Ny70tFzFu5h++cO5j/vnwkIqGV3JtZmT9jfMMSfBBoaGzinvx1LCgo4d/OH8pPLh4esskdrMyfMb5iCT7A1Tc28cMX1vKPj0u556Jh/OjCYSGd3JuNTk/khxcMY1FRGa9amT9jOsQSfACra2jizr+vYVFRGf956QjunD7U7ZC61B3nDGJCZhL//fIG9luZP2PazRJ8gKqpb+S7cwt5c+N+fn7FKGafM9jtkLpcVGQED88cT22DlfkzpiMswQegmvpGvv1cAYs3l/Orq8fwjTMHuh2SawY5Zf6WWZk/Y9rNEnyAqa5r4JvPrOaDbQd48Lpx5OVmuR2S66zMnzEdYwk+gFTVNnDb06tZseMgv5s1nlmTM9wOKSB8oczfgnU0Wpk/Y7xiCT5AHK2p55anVlK45zB/uGEC10zo73ZIAaVfUjd+fuVoVu06xNMfWJk/Y7xhCT4AVFbXkffkStaXHuGPX5/AFePT3Q4pIF03sR8XjurLb9/awqdW5s+YNlmCd9mh43V8/YmVbC47xl/yJnHxmDS3QwpYLcv8/cjK/BnTJkvwLqo4VsuNc1awvaKKJ27N4fyRfd0OKeAl97Ayf8Z4y+sELyKRIvKxiCxyXj8jIjtFZK3zyPZfmKFn/9EabpiznD2HqvnrbZM5d5jVq/XWxWPSuNbK/BnTpva04O8CNp007seqmu081vowrpC2t/IE1z++nH1Hanj2m1M4Y0iy2yEFnZ9fOZrUhFjufmGtlfkz5hS8SvAi0h+4DHjSv+GEvuJD1Vw/ZzkHq+p47vapTBnY2+2QglJzmb/tFcf5rZX5M6ZV3rbgfw/8B3DyWa0HRKRIRB4RkVjfhhZ6VJVvP1fAkep65n5rKpOyerkdUlA7e6inzN/TVubPmFa1meBF5HKgXFULT3rrp8AIYDLQG/jJKeafLSIFIlJQUVHR2XiD2po9h9m87xg/u2wU4zOS3A4nJFiZP2NOzZsW/JnAlSKyC5gPTBeRuapaph61wF+BKa3NrKpzVDVHVXNSUsL7ROKC1SXEx0Ry2TjrCukrVubPmFNrM8Gr6k9Vtb+qDgBuAJaoap6IpAGI5+bkVwNWmeErVNc1sKhoL5eNTaN7bJTb4YSUSVm9ueNcK/NnzMk60w9+noisB9YDycCvfBNSaPrX+n0cr2tkZo7dX8YffniBlfkz5mTtSvCqukxVL3eGp6vqWFUdo6p5qlrlnxBDw4KCYgb0iWfyADux6g+xUZH8blY2ldV1/MzK/BkD2JWsXWLPwWpW7jzEjEn9w6LcnltGpffkhxcM43Ur82cMYAm+SywsLEYErptkd4j0NyvzZ8znLMH7WWOTsrCwhLOHppCW2M3tcEKelfkz5nOW4P3so+0H2HukhpnWeu8yg1J68NNLRlqZPxP2LMH7WX5BCYndorlwlN0psivdnJvFmUP6cP+iT9hz0Mr8mfBkCd6PjlTX88bGfVyVnU5cdKTb4YSViAjhtzPGEynCPflW5s+EJ0vwfvRq0V7qGpqYOcn6vrsh3cr8mTBnCd6PFhYUM+K0BMb06+l2KGHLyvyZcGYJ3k+27DvGupIjzMzJsL7vLmou85dgZf5MGLIE7yf5BcVERQhXZ1sBbbcl94jlgWvGsqH0KI9amT8TRizB+0F9YxP/+LiUC0b2pU8Pu01+ILh4zGlcO6Eff1y6jXXFVubPhAdL8H6wZHM5B4/XMTPH+r4HkuYyfz9aYGX+THiwBO8H+QUlpCTEWiHtAGNl/ky4sQTvY+XHali6pZxrJ/YjKtJ2b6A5e2gKt5xuZf5MeLAM5GMvf1xKY5Na3/cAdu8ln5f5O1ZT73Y4xviNJXgfUlXyC0qYkJnEkNQebodjTsFT5i/bKfO3ye1wjPEbrxO8iESKyMcissh5PVBEVorIVhF5QURi/BdmcFhXcoSt5VXMsqpNAW9SVi/uOHcwLxRYmT8TutrTgr8LaNnc+Q3wiKoOBQ4Dt/sysGC0oKCYuOgILrei2kHByvyZUOdVgheR/sBlwJPOawGmAwudSZ7FU3g7bNXUN/Laur1cMiaNhLhot8MxXrAyfybUeduC/z3wH0Dzdd59gEpVbXBelwD9WptRRGaLSIGIFFRUVHQq2ED25sZ9HKtpsL7vQWZUek/uOn8orxeV8fGew26HY4xPtZngReRyoFxVC1uObmXSVu/HqqpzVDVHVXNSUkK3X/iCgmL69+pG7sA+bodi2um2MwfSPSaSuSv2uB2KMT7lTQv+TOBKEdkFzMdzaOb3QJKIRDnT9AfCtspxyeFqPtp+kBmT+hMRYTcWCzY9YqO4ekI/FhXtpbLajsWb0NFmglfVn6pqf1UdANwALFHVm4ClwAxnsluBV/wWZYB7sbAUgBlWli9o5eVmUdvQxMLCErdDMcZnOtMP/ifAj0RkG55j8k/5JqTg0tSk5BcWc8bgPvTvFe92OKaDRqb1ZFJWL+at3EOTVX8yIaJdCV5Vl6nq5c7wDlWdoqpDVHWmqtb6J8TAtmLnQUoOn7ArV0NAXm4mOw8c56PtdgsDExrsStZOWlhQQkJcFBePOc3tUEwnXTImjV7x0cxdsdvtUIzxCUvwnXC0pp5/bijjivFWVDsUxEVHMmtyBm9v2s++IzVuh2NMp1mC74TXi8qoqW9ipp1cDRk3TcmiSZX5q63LpAl+luA7Ib+gmKGpPcjOSHI7FOMjmX3iOWdoCs+v2mP1W03QswTfQdvKj7FmTyUzc/pbUe0Qk5ebxf6jtSzeZDchM8HNEnwH5ReWEBkhXD2h1Ts0mCA2fUQq6YlxdmWrCXqW4DugobGJl9aUct7wVFIT4twOx/hYZIRw45RMPth2gJ0HjrsdjjEdZgm+A979tIKKY7V2Y7EQdv2UDKIihHnWZdIEMUvwHZBfUEKf7jFMH5HqdijGT1IT4vja6NPILyyhpr7R7XCM6RBL8O10sKqWxZv3c82EfkRbUe2QdlNuJkdO1LOoqMztUIzpEMtQ7fTy2r3UNyozrSxfyDt9UB8Gp3S3K1tN0LIE3w6eotrFjOufyPDTEtwOx/iZiJCXm8Xa4ko2lB5xOxxj2s0SfDts3HuUzfuOWes9jFw7sT/doiOtFW+CkiX4dlhQUExMVARXjkt3OxTTRRK7RXPl+HReWbuXozX1bodjTLtYgvdSTX0jr6zdy9dGn0ZivBXVDid5uVmcqG/kJSsGYoKMNzVZ40RklYisE5GNIvILZ/wzIrJTRNY6j2z/h+uedzbt58iJemZZ3/ewM7Z/IuP7JzJ35R5UrRiICR7etOBrgemqOh7IBi4WkVznvR+rarbzWOu3KAPAgoIS0hPjOGNwstuhGBfclJvFtvIqVu485HYoxnjNm5qsqqpVzsto5xFWzZiyIyd4f2sF103qT6QV1Q5LV4xLp2dclJ1sNUHFq2PwIhIpImuBcuBtVV3pvPWAiBSJyCMiEuu3KF320ppSVK2odjjrFhPJjEkZvLlxHxXHwrI6pQlCXiV4VW1U1WygPzBFRMYAPwVGAJOB3niKcH+JiMwWkQIRKaioqPBR2F2nue/71IG9yerT3e1wjItuys2kvlFZUFDsdijGeKW9RbcrgWXAxapa5hy+qQX+Ckw5xTxzVDVHVXNSUlI6HXBXW73rMLsOVlvfd8PglB6cOaQPf1+5h8amsDpKaYKUN71oUkQkyRnuBlwAbBaRNGecAFcDG/wZqFvyC4rpHhPJpWOtqLaBvKlZlFaeYOnmcrdDMaZN3rTg04ClIlIErMZzDH4RME9E1gPrgWTgV/4L0x3Haxt4fX0Zl49LJz4myu1wTAC4YFRfUhNimbvSTraawNdm1lLVImBCK+On+yWiAPL6+jKq6xrtvu/mM9GREdwwJZNHl2yl+FA1Gb3j3Q7JmFOyK1m/wsKCEgYld2dSVi+3QzEB5MYpGUSIMG+llfQzgc0S/CnsPHCcVbsOMcOKapuTpCV24/wRqSwoKKa2wYqBmMBlCf4UFhYWEyFw3UQ7PGO+LC83i0PH63hjwz63QzHmlCzBt6KxSXmxsJRzh6XQt6cV1TZfdtaQZLL6xNuVrSagWYJvxftbK9h3tMb6vptTiogQ8qZmsXrXYTbvO+p2OMa0yhJ8K/ILS0iKj+b8kVZU25zajEn9iYmKsFa8CViW4E9SWV3H2xv3c3V2P2KjIt0OxwSwXt1juHxcGv9YU0pVbYPb4RjzJZbgT/Lqur3UNTZZ33fjlbzcLI7XNfLyx6Vuh2LMl1iCP8mCgmJGpfVkdHqi26GYIDAhI4lRaT2Zu2K3FQMxAccSfAubyo6yofSoVW0yXhMR8nKz2LzvGGv2HHY7HGO+wBJ8C/kFJcRERnBVdj+3QzFB5KrsdHrERjF3hV3ZagKLJXhHXUMTL68t5YJRqfTqHuN2OCaIdI+N4tqJ/Xi9qIxDx+vcDseYz1iCdyzZvJ9Dx+us77vpkLzcLOoam8i3YiAmgFiCd+QXlNC3ZyznDA2+oiTGfcP6JjBlQG/mrdxDkxUDMQHCEjxQfrSGpVvKuXaiFdU2HZd3ehZ7DlXz3tbgK01pQpMleOClj0tpUphpRbVNJ1w8+jSSe8TYyVYTMLwp2RcnIqtEZJ2IbBSRXzjjB4rIShHZKiIviEhQnplsLqqdk9WLQSk93A7HBLGYqAhm5WSwZPN+SitPuB2OMV614GuB6ao6HsgGLhaRXOA3wCOqOhQ4DNzuvzD9Z82eSrZXHLcrV41P3DglEwXmr7JWvHFfmwlePaqcl9HOQ4HpwEJn/LN4Cm8HnYWFxXSLjuSyceluh2JCQEbveM4bnsr81cXUNza5HY4Jc14dgxeRSBFZC5QDbwPbgUpVbb7DUgkQdFcHnahr5LV1ZVw6No0esVZU2/hGXm4mFcdqeWvjfrdDMWHOqwSvqo2qmg30B6YAI1ubrLV5RWS2iBSISEFFRWD1LvjXhjKqahvs8IzxqXOHpdIvqZvdRti4rl29aFS1ElgG5AJJItLc7O0P7D3FPHNUNUdVc1JSAquPeX5BCVl94pk6sLfboZgQEhkhfH1qJst3HGRb+TG3wzFhzJteNCkikuQMdwMuADYBS4EZzmS3Aq/4K0h/KD5UzfIdB5kx0YpqG9+7fnIG0ZFiXSaNq7xpwacBS0WkCFgNvK2qi4CfAD8SkW1AH+Ap/4Xpe/mFJYjAddb33fhBco9YLhmTxotrSqius2Igxh1tnllU1SJgQivjd+A5Hh90mpqUFwtLOGtIMulJ3dwOx4SovNwsXl23l9fW7eX6yZluh2PCUFheybp8x0FKK0/YjcWMX00e0IthfXvYYRrjmrBM8AsKiukZF8VFo/q6HYoJYc3FQNaXHmFdcaXb4ZgwFHYJ/siJet7YsI+rsvsRF21FtY1/XTOhH/ExkdZl0rgi7BL8oqK91DZYUW3TNRLiorkqux+vFe3lSHW92+GYMBN2CX5BQQnD+yYwtp8V1TZdIy83k5r6JhauKXE7FBNmwirBb91/jHXFlczMsb7vpuuMTk9kQmYS81bsRtWKgZiuE1YJPr+whKgI4ZoJQXfbHBPk8qZmsePAcT7aftDtUEwYCZsEX9/YxEtrSpg+IpU+PWLdDseEmcvGpZEUH20nW02XCpsEv2xLBQeq6phlfd+NC+KiI5mVk8Fbn+xn/9Eat8MxYSJsEnx+QTHJPWKZNjywbnhmwsfXp2TS2KTMX1XsdigmTIRFgj9QVcuSzeVcO7EfUZFhsckmAA1I7s7ZQ5N5ftUeGqwYiOkCYZHtXv64lIYmtaLaxnV5uVnsO1rD4s3lbodiwkDIJ3hVZUFBMdkZSQztm+B2OCbMnT8ilbTEODvZarpEyCf4opIjfLq/yq5cNQEhKjKCGyZn8v7WA+w6cNztcEyIC/kEn19YTGxUBFeMt6LaJjDcMCWDyAhh3kprxRv/CukEX1PfyKtr93LJmNPoGRftdjjGANC3ZxwXjepLfmEJNfWNbodjQpg3JfsyRGSpiGwSkY0icpcz/j4RKRWRtc7jUv+H2z5vbtzH0ZoGu++7CTg352ZRWV3P60VlbodiQpg3LfgG4N9VdSSeYtvfF5FRznuPqGq28/in36LsoIWFJfRL6sbpg/q4HYoxX3D64D4MSunOXDtMY/yozQSvqmWqusYZPoan4HbA38yltPIEH2w7wIxJ/YmIsBuLmcAiItw0NYuP91Syce8Rt8MxIapdx+BFZACe+qwrnVF3ikiRiDwtIr1OMc9sESkQkYKKiopOBdseLxaWoAozrO+7CVAzJvYnLjrCSvoZv/E6wYtID+BF4IeqehT4MzAYyAbKgIdbm09V56hqjqrmpKR0zW0CmpqUhYUlnDG4Dxm947tknca0V2J8NFeMS+eVtaUcq7FiIMb3vErwIhKNJ7nPU9WXAFR1v6o2qmoT8AQwxX9hts+qXYfYc6ja+r6bgJeXm0V1XSP/+LjU7VBMCPKmF40ATwGbVPV3LcantZjsGmCD78PrmAUFxSTERnHx6LS2JzbGReMzkhjbL5G/LbdiIMb3vGnBnwncDEw/qUvkgyKyXkSKgPOAu/0ZqLeqahv41/p9XD4+nW4xVlTbBL683Ey2llexaucht0MxISaqrQlU9QOgtW4oAdctEuD1or2cqG+0wzMmaFwxPp1fvb6JuSv3MNW69BofCrkrWRcUlDA4pTsTMpLcDsUYr8THRHHdxP68saGMimO1bodjQkhIJfjtFVUU7j7MrJwMK6ptgkpebhb1jZ47nxrjKyGV4BcWlhAZIVwzMeCvwzLmC4ak9uD0QX34+8o9NDbZyVbjGyGT4Bsam3ixsIRpw1JITYhzOxxj2i0vN4vSyhO8+6kVAzG+ETIJ/v2tByg/Vms3FjNB66LRfUlJiLUrW43PhEyCzy8spnf3GKaPSHU7FGM6JDoyghsmZ7B0SznFh6rdDseEgJBI8IeO1/H2J/u5OrsfMVEhsUkmTN04JRMB/r7KWvGm80IiG76ytpT6RmXWZOv7boJbelI3po/oy4LVxdQ2WDEQ0zkhkeDzC0oY2y+REaf1dDsUYzotLzeTg8freGPDPrdDMUEu6BP8htIjfFJ21K5cNSHjnKEpZPaOZ56dbDWdFPQJfmFhCTFREVxpRbVNiIiIEG6amsmqXYfYsu+Y2+GYIBbUCb62oZGX15Zy0ai+JMXHuB2OMT4zMyeDmKgI5llJP9MJQZ3g3/mknMrqeuv7bkJO7+4xXDY2jZfWlHK8tsHtcEyQCuoEn19YTFpiHGcNSXY7FGN8Li83k6raBl5Zu9ftUEyQCtoEv+9IDe99WsF1E/sTaUW1TQiamNmLEacl8LcVVgzEdEzQJvgX15TQZEW1TQgTEfJys9hUdpQ1eyrdDscEIW9K9mWIyFIR2SQiG0XkLmd8bxF5W0S2Os+9/B+uh6qnqPaUgb0ZkNy9q1ZrTJe7ekI/usdEMm+FnWw17edNC74B+HdVHQnkAt8XkVHAvcBiVR0KLHZed4nC3YfZeeA4M631bkJcj9gorpnYj0Xryzh8vM7tcEyQaTPBq2qZqq5xho8Bm4B+wFXAs85kzwJX+yvIky0oKCY+JpJLx1pRbRP68nKzqGtoIr8wfIqBHK2p55kPd5JfUGxVrjqhzZqsLYnIAGACsBLoq6pl4PknICKt3sZRRGYDswEyMzM7EysA1XUNvF5UxmVj0+ge267wjQlKI07ryeQBvZi3cg/fOmsQESHcqeDw8Tqe/nAnz3y0i2M1n3cPHd8/kfNGpDJ9RCpj0hNDeh/4ktcZUkR6AC8CP1TVo96WxFPVOcAcgJycnE53Bfjn+n0cr2tk1mTr+27CR15uFnfNX8sH2w5wzrAUt8PxuQNVtTzx/g7mLt/N8bpGLh59GndOHwLA0s3lLNlSzh8Wb+X372wluUcs04anMH1EKmcNTaZnXLTL0QcurxK8iETjSe7zVPUlZ/R+EUlzWu9pQJeUoVlQUMzA5O7kZHXZOV1jXHfxmNPo0z2GuSt2h1SC33ekhsff287zq/ZQ19DE5ePSuXP6EIb1TfhsmjH9EvnB+UM5WFXLu59WsHRLBW9t3MfCwhKiIoTJA3ozfUQq541IYXBKD6vH3EKbCV48e+spYJOq/q7FW68CtwK/dp5f8UuELew+eJxVOw/x468Ntw/RhJVM7ujEAAARTUlEQVTYqEhm5mQw573t7K08QXpSN7dD6pSSw9X85d3tLFhdQqMq10zox/emDWZQSo9TztOnRyzXTuzPtRP709DYxJo9lSzZXM7SzeU88M9NPPDPTWT07sb04amcNyKV3EF9iIuO7MKtCjzS1gUUInIW8D6wHmhyRv8nnuPwC4BMYA8wU1UPfdWycnJytKCgoMPBPvzWFv64dBsf3judtMTg/oIb017Fh6o557dL+cF5Q/jRRcPdDqdDdh04zp+WbeOlNaWIwIxJGXxv2mAyesd3armllSdY6iT7D7cfoKa+ibjoCM4cnPzZsftg/qcoIoWqmtPe+dpswavqB8Cpmsvnt3eFHdXY5On7fvbQFEvuJixl9I7n3GEpzF9dzA/OH0p0ZPBcp7it/BiPLdnGq+v2Eh0ZQV5uFnecO8hnf8v9krqRl5tFXm4WNfWNLN9xkGXOsfvFmz1Hj0eclvBZsp+QkURUEO2/jgqabigfbjtA2ZEa/uuykW6HYoxr8qZm8a3nCnj7k/1B0U34k71H+ePSbfxzQxlxUZF86+xBfOvsgaQmxPltnXHRkZw3PJXzhqdynyrbK6pYsrmcJZvLeeK9Hfx52XYSu0VzzrAUpo9I4dxhqfTuHpp3ow2aBJ9fWEJSfDQXjurrdijGuOa8Ean0S+rG3BW7AzrBF5VU8v8Wb+OdTfvpERvF96YN5vazBnV5IhURhqQmMCQ1gdnnDOZoTT0fbD3Aks3lLNtSzmvr9iICEzKSmD4ilWnDUxmd3jNkzvEFRYI/Ul3Pmxv3cePkDGKjwvukiQlvkRHCjVMyeOitT9leUcXgrzgp6YaCXYd4dMk23v20gsRu0dx9wTBuO2MAifGB0ZWxZ1w0l45N49KxaTQ1KetLj3hO1G4p56G3PuWhtz6lb89Yzy+AEamcNSQ5qK+3CYrIX11XSl1Dk9333Rhg1uQM/rB4K/NW7OF/rhjldjioKst3HOTRxdtYvuMgvbvH8B8XD+fm3CwSAriPekSEMD4jifEZSdx94TDKj9Xw7pYKlm4p5/WiMuavLiYmMoKpg3ozbbjn2P3AILv3VVAk+EPH65mQmcTodCuqbUxqQhxfG30aCwuL+fHXhtMtxp1ftarKu59W8NiSbRTsPkxqQiw/u2wkX5+aSXxMUKSWL0hNiGNmTgYzczKob2xi9a5Dnp45Wyq4f9En3L/oEwYmd+c8J9lPHtgr4I8otNlN0pc6002yqUnt8mRjHCt2HOSGOSt4cMY4ZnXxL1tV5Z1N5Ty6ZCtFJUdIT4zjO9MGMysnI2T7ne85WM3SLZ4Ttct3HKSuoYnuMZGcOSTZucgqlb49/XfiuKPdJIMmwRtjPqeqXPTIe3SLieTVO8/qknU2NSn/2rCPR5dsZfO+Y2T2jud70wZz7cT+xESFfpfDZtV1DSzffvCzi6z2HqkBYHR6z8+O3WdnJPm0EJEleGPCzDMf7uS+1z7h1TvPZFz/JL+tp6GxideK9vLHpdvZVl7FoJTufH/aEK7KTg+LvuRfRVXZsv/YZ8m+cPdhmtRTU/fcYSmcNyKVc4emdPoksyV4Y8LM0Zp6pj6wmCvGp/HgjPE+X35dQxMvf1zKH5dtY/fBaob3TeDO6UO4dGyalck8hSPV9by7tYKlTjfMw9X1RAhMyurFTy8dycTMjt1Dy29XshpjAlPPuGiuyk7n5bWl/Nelo3zWFbGmvpH8whL+smw7pZUnGNOvJ4/fPIkLR/a182BtSIyP5srx6Vw5Pp3GJmVtcaVzoraceBdOhluCNyaI5eVmMX91MS+uKeGbZw3s1LJO1DXy91V7mPPedvYfrWVCZhK/unoM04anhMyFP10pMkKYlNWLSVm9uOdr7tw7yBK8MUFsTL9ExmckMW/lbr5x5oAOJeKq2gbmrtjNk+/v4EBVHVMH9uZ3s7I5Y3AfS+xBzhK8MUHu5tws7slfx/IdBzljcLLX8x05Uc+zH+3i6Q93Ulldz9lDk/nB9KFMGdjbj9GarmQJ3pggd/m4NO5f9AnzVuzxKsF/Vhbvw10cq23ggpGpfP+8IUzo4AlAE7gswRsT5OKiI5k5qT/PfLSL8qM1pJ7igpuKY7U8+f4O/rZiN9V1jVwyxlMWb3R6YhdHbLpKm51YReRpESkXkQ0txt0nIqUistZ5XOrfMI0xX+Wm3CwampT5q4u/9N6+IzX84rWNnP3gEp54fwcXjurLW3efw5/zJllyD3HetOCfAR4Dnjtp/COq+pDPIzLGtNvA5O6cNSSZ51ft4XvTBhMVGUHJ4Wr+vGw7+QXel8UzocWbik7vicgA/4dijOmMvNxMvjN3Dc8t383mfUc/K4s3MyeD757b+bJ4Jvh05hj8nSJyC1AA/LuqHvZRTMaYDrhgZF/69ozll4s+ITbK92XxTPDpaIL/M3A/oM7zw8A3W5tQRGYDswEyMzM7uDpjTFuiIiN44OqxFJVUknd6ll/L4png4NW9aJxDNItUdUx73juZ3YvGGGPar6P3ounQreBEpGUxyGuADaea1hhjjDvaPEQjIs8D04BkESkBfg5ME5FsPIdodgF3+DFGY4wxHeBNL5obWxn9lB9iMcYY40Phfbd+Y4wJYZbgjTEmRFmCN8aYEGUJ3hhjQpQleGOMCVFdWnRbRCqA3R2cPRk44MNw3GTbEnhCZTvAtiVQdWZbslQ1pb0zdWmC7wwRKejIlVyByLYl8ITKdoBtS6ByY1vsEI0xxoQoS/DGGBOiginBz3E7AB+ybQk8obIdYNsSqLp8W4LmGLwxxpj2CaYWvDHGmHbwS4IXkaoWw5eKyFYROWW1D6eI9z3O8DIRCaqz5iLS6BQf3yAi+SIS0LXRRERF5G8tXkeJSIWILPLR8j/7PNsxz0edWJ+KyMMtXt8jIvd1dHmBQkT+S0Q2ikiR8/2a6uPl7xKRZGe4w/u/leX67fPo4Herqu2pvjTPNc52jGjvvP4gItkicmmL11eKyL1tzefXFryInA88Clysqnv8ua6OEpHOlC1sdkJVs52iJ3XAd3ywTH86DowRkeZabhcCpS7Gg6qe0YnZa4Frm5OVm3z0fUJETgcuByaq6jjgAqDYF8tuTSf3/8kC5vPohBuBD4AbOroAX30XHNnAZwleVV9V1V+3NZPfEryInA08AVymqtudcVkisthpkSz+ilb9TBFZJSKfOstBRAaIyPsissZ5nOGMnyYi74nIP0TkExH5i4hEOO+1/CUxQ0SecYafEZHfichS4Dc+3vT3gSFOvJ8VQmnZinF+pfymlW2MFJHfishqZx/58z77/wIuc4ZvBJ5vEesXWknOL5MBzmOziDzpjJsnIheIyIfOr7QpLZY/XkSWOOO/7Synh/O5rxGR9SJyVYt1tLuV1UIDnhNYd5/8hohcISIrReRjEXlHRPo641NE5G0nlsdFZLeIJLfYxmedz2Bh8y+yk1q8OSKyrMX+miMibwHPdWI7WkoDDqhqLYCqHlDVvSLyP873Y4OzTnFiONV3Kl5EFjjb8oKzL770C7mT+/9kHfk87hORp53t2CEi/9Zinv8SkS0i8g4wvMX4wSLyhogUOrlhhDN+oIgsd/bT/e0NXkR6AGcCt+MkeCfPvOvsy09F5NcicpOzv9eLyGBnui/kFhGZIiIfOdv7kYgMd6ZbKSKjW6xzmYhMam16EYkBfglcL55fcteLyG0i8libG6OqPn8A9cAhYNxJ418DbnWGvwm87AzfB9zjDC8DHnaGLwXecYbjgThneChQ4AxPA2qAQUAk8DYww3mvqsW6ZwDPOMPPAIuASB9tb5XzHAW8AnwXGABsaDHNPcB9bWzjbOBnznAsnoLmA/3w+VQB44CFQByw1tmPi07+PJzXG5ztGYDnj3csnsZBIfA0IMBVJ32e64BueK7eKwbSnf3T05kmGdjG5yf6qzq5PT3xFJ9JPGlf92qxjm+12O+PAT91hi/GU7wm2dlGBc503nu6xXdzF5DsDOcAy1psbyHQzYefUQ/nc/kU+BNwrjO+d4tp/gZc0cZ36h7gcWd4jPP55bSyPR3e/z76PO4DPsLzvU8GDgLRwCRgPZ6//57Od6b581gMDHWGpwJLnOFXgVuc4e+3d9uAPOApZ/gjYCKev49KPP94Y/H84v2FM81dwO+d4WdokVucmKOc4QuAF53hu1vMnwZ82sb0twGPtYjxC69P9fBXC77e2TG3nzT+dODvzvDfgLNOMf9LznMhnj848HzYT4jIeiAfGNVi+lWqukNVG/G0RE+13Jbynel9oZuIrMWTkPfgXUGU1rbxIuAWZ1krgT54/pn5nKoWOeu9EfhnO2bdqarrVbUJ2AgsVs83bj2fbwfAK6p6QlUPAEuBKXj+EfyviBQB7wD9gL6d3RYAVT2Kp/X8bye91R940/ne/BhobjWdBcx35n0DONxinmJV/dAZnot336dXVfVEB8P/ElWtwpPcZgMVwAsichtwntP6Ww9M5/Ptgda/Uy23cwNQ5KsYv0oHPg+A11W11vnOlOP5bpwN/ENVq51lvgqftbLPAPKdv5fH8SRK8LS+m3+R/o32uxFnnznPzUWPVqtqmXp+VW0H3nLGn/zdb5lbEp0YNwCPtNjeBcBMZ3gWnpz2VdN3iC+PEbXUhCfod0TkP1X1f08x3an6aNY6z418HuPdwH5gPJ7WY81XLEdbGX9yifnjp1h3R5xQ1eyWI0SkgS8eAjt5/a1towA/UNU3fRjbV3kVeAhP66RPi/FfFXtti+GmFq+b+OL3qbXP5CYgBZikqvUisosv75fO+D2wBvhri3GPAr9T1VdFZBqeliJ49vWpnOr71HK/+PP75FmpJ0ksA5Y5CfEOPL+8clS1WDyH/Fr7bE7+TrmlPZ8HfPG71XIbWssTEUDlyX93LXSo/7eI9MHzj3OMiCieowKKpxHk7Xe/5XfhfmCpql4jIgPwfJ6oaqmIHBSRccD1fF72tNXpO8pvx+BVtRrPSaKbRKS5Jf8Rn5+0uAnPSQxvJQJlTsvxZjw7vtkU57hbBJ6d1bzc/SIy0hl/TQc3paP2A6ki0kdEYvHsi7a8CXxXRKIBRGSYiHT3Y4xPA79U1fUnjd+F52cpIjIRGNiBZV8lInHOH8w0YDWez7DcSe7nAVkdDbw1qnoIT8uo5S/HRD4/gXxri/Ef4GmEICIX4Tl00CxTPCc54fOTbeDZL5Oc4et8FngrnGOvLX+9ZQNbnOEDTgt2hheLarmdo/AcXusS7fw8TuU94BoR6SYiCcAVzrKPAjtFZCaAeIx35vmQL+aZ9pgBPKeqWao6QFUzgJ149yuuNS2397aT3psP/AeQ2OJv8FTTHwMS2rtyv/aicT7gi4GfieeE2r8B33B+ot+M59iVt/4E3CoiK4BhfPG/5HLg13iOFe8E/uGMvxfP8bAlQFknNqXdVLUez4mRlU4Mm72Y7UngE2CN8xPtcfz3KwtVLVHVP7Ty1otAb+en73fxHAdur1XA68AK4H5V3QvMA3JEpADPH543+6S9HsZzDLfZfXh+8r7PF+/k9wvgIhFZA1yC5/txzHlvE57vWhHQG/hzi3n+4CzLV4f3TqUH8Kx4Og4U4TkkeR+ejgvrgZfx/NNsy5+AFGcZP8FziOaIXyJunbefR6tUdQ3wAp7zES/i6cTQ7CbgdhFZh+dwYfNJ+7uA74tIc6OiPW7k8/zR7EXg6+1cTrMHgf8TkQ/5YqMUPOfAbsDzT7Ct6ZcCo5pPsnq78qC/ktX5mXePqnrTQjYGAOdXVaOqNjit9T+rarbzs3iRerq8Bj0RiQSiVbXG6emxGBimqnUuh2a6gN9ah8YEuExggXP4rg74tsvx+Es8sNQ57CfAdy25h4+gb8EbY4xpnd2LxhhjQpQleGOMCVGW4I0xJkRZgjfGmBBlCd4YY0KUJXhjjAlR/x+YkETxvD1Zt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ata:image/png;base64,iVBORw0KGgoAAAANSUhEUgAAAXgAAAD8CAYAAAB9y7/cAAAABHNCSVQICAgIfAhkiAAAAAlwSFlzAAALEgAACxIB0t1+/AAAADl0RVh0U29mdHdhcmUAbWF0cGxvdGxpYiB2ZXJzaW9uIDMuMC4zLCBodHRwOi8vbWF0cGxvdGxpYi5vcmcvnQurowAAIABJREFUeJzt3Xl8VPW5+PHPk51ASIAkmEAS9n0JECDuiEvdV0CtcWltsYu91l57a+/tvbW13ttare1Pu4hL1UJFgtYFWzcWV7YEIYCA7CQhkLAECCH78/tjTjRiMJNkJmeW5/16zWvOnDnLc85MnnznnO85j6gqxhhjQk+E2wEYY4zxD0vwxhgToizBG2NMiLIEb4wxIcoSvDHGhChL8MYYE6IswRtjTIiyBG+MMSHKErwxxoSoqK5cWXJysg4YMKArV2mMMUGvsLDwgKqmtHe+Lk3wAwYMoKCgoCtXaYwxQU9EdndkPjtEY4wxIcoSvDHGhChL8MYYE6IswRtjTIiyBG+MMSHKqwQvIrtEZL2IrBWRAmfcfSJS6oxbKyKX+jdUY4wx7dGebpLnqeqBk8Y9oqoP+TIgY4wxvmGHaEyH1DU0MX/VHg4fr3M7FGPMKXib4BV4S0QKRWR2i/F3ikiRiDwtIr1am1FEZotIgYgUVFRUdDpg477ahka+N6+Qe19az48WrMXq+hoTmLxN8Geq6kTgEuD7InIO8GdgMJANlAEPtzajqs5R1RxVzUlJafeVtibA1NQ3Mvu5Qt7ZVM75I1JZuqWCF1YXux2WMaYVXiV4Vd3rPJcD/wCmqOp+VW1U1SbgCWCK/8I0gaC6roHbn13Ne1sr+M11Y3nilhxOH9SH+xd9QvGharfDM8acpM0ELyLdRSSheRi4CNggImktJrsG2OCfEE0gqKpt4La/rmb59oM8NGM810/OJCJCeGjWeCJE+Pf8dTQ12aEaYwKJNy34vsAHIrIOWAW8rqpvAA86XSeLgPOAu/0Yp3HR0Zp6bnlqJYW7D/P7GyZw3aT+n73XL6kb/3PFKFbtPMTTH+50MUpjzMna7CapqjuA8a2Mv9kvEZmAcqS6nlueXsnGvUd57MYJXDI27UvTzJjUnzc37ufBN7dw7rAUhvZNcCFSY8zJrJukOaVDx+v4+pMr2FR2jL/kTWo1uQOICP937Vh6xEbxowXrqG9s6uJIjTGtsQRvWnWgqpavP7GCreVVzLllEheM6vuV06ckxPLA1WNYX3qEPy7d1kVRGmO+iiV48yXlR2u4Yc4Kdh08zl9vm8y04alezXfJ2DSuzk7nsSXbKCqp9HOUxpi2WII3X1B25ATXz1nB3soTPPONKZw5JLld8//iyjEk94jlRwvWUVPf6KcojTHesARvPlNyuJrrH1/BgWO1/O32KeQO6tPuZSTGR/PgjHFsK6/ioTe3+CFKY4y3LMEbAHYfPM71j6+gsrqOv31rKpOyend4WecMSyEvN5OnPtzJih0HfRilMaY9LMEbtldUcf3jKzhe18Dfv51LdkZSp5f5n5eOJLN3PPfkr6OqtsEHURpj2ssSfJjbuv8YN8xZQX1jE/Nn5zKmX6JPlhsfE8XDM8dTWnmCB17/xCfLNMa0jyX4MLap7Cg3zFkBwPzZuYw4radPl58zoDd3nDOY51cVs2Tzfp8u2xjTNkvwYWpD6RFufGIF0ZERvDA7129Xn9594VBGnJbAT15cb/eON6aLWYIPQ2uLK/n6EyvoHhPFC3fkMiilh9/WFRsVycOzxlNZXcd/v2L3ozOmK1mCDzMFuw6R9+RKkuJjeOGOXLL6dPf7OkenJ3LX+UNZVFTGa+v2+n19xhgPS/BhZMWOg9zy9CpSE2J54Y5c+veK77J1f+fcwWRnJPHfr2yg/GhNl63XmHBmCT5MfLD1ALf9dRX9kroxf3YuaYndunT9UZERPDxrPDX1jfzkxSIr82dMF7AEHwaWbinnm8+uZkCf7jw/O5fUnnGuxDE4pQf3XjyCpVsqmG9l/ozxO68SvIjscop7rBWRAmdcbxF5W0S2Os+tFt027nr7k/3c8VwhQ1N78Py3c0nuEetqPLecPoAzBvfhV1bmzxi/a08L/jxVzVbVHOf1vcBiVR0KLHZemwDyr/VlfHduISPTe/L3b+XSq3uM2yERESH8dqaV+TOmK3TmEM1VwLPO8LPA1Z0Px/jKK2tLufP5jxmfkcTc26eQGB/tdkifsTJ/xnQNbxO8Am+JSKGIzHbG9VXVMgDn2bubhhu/W1hYwt0vrGVSVi+e++YUEuICJ7k3mzGpPxeM7MuDb25h6/5jbodjTEjyNsGfqaoTgUuA74vIOd6uQERmi0iBiBRUVFR0KEjjvfmr9vDjhes4fXAfnvnGZLrHtll21xUty/zdvWCtlfkzxg+8SvCqutd5Lgf+AUwB9otIGoDzXH6Keeeoao6q5qSkpPgmatOq55bv4t6X1nPO0BSeunUy8TGBmdybpSTE8r/XjGFD6VEeW2Jl/ozxtTYTvIh0F5GE5mHgImAD8CpwqzPZrcAr/grStO3J93fwP69s5IKRfZlzyyTioiPdDskrF49J45oJ/XhsqZX5M8bXvGnB9wU+EJF1wCrgdVV9A/g1cKGIbAUudF4bF/x52XZ+9fomLhlzGn+6aSKxUcGR3Jvdd+VoUqzMnzE+12aCV9UdqjreeYxW1Qec8QdV9XxVHeo8H/J/uOZk/2/xVn7zxmauHJ/OozdOICYq+K5dS+xmZf6M8YfgywYGAFXloTe38Lu3P+Xaif145PpsoiKD9+M8Z1gKN+dmWZk/Y3woeDNCGFNVfv2vzTy2dBs3TM7goRnjiYwQt8PqtJ9eOoIsK/NnjM9Ygg8yqsovF33C4+/t4ObcLP73mrFEhEByB6fM36zx7K08wa8WWZk/YzrLEnwQaWpSfvbyBv764S6+eeZAfnnV6JBJ7s0mZfVm9jmDmb/ayvwZ01mW4INEY5Ny70tFzFu5h++cO5j/vnwkIqGV3JtZmT9jfMMSfBBoaGzinvx1LCgo4d/OH8pPLh4esskdrMyfMb5iCT7A1Tc28cMX1vKPj0u556Jh/OjCYSGd3JuNTk/khxcMY1FRGa9amT9jOsQSfACra2jizr+vYVFRGf956QjunD7U7ZC61B3nDGJCZhL//fIG9luZP2PazRJ8gKqpb+S7cwt5c+N+fn7FKGafM9jtkLpcVGQED88cT22DlfkzpiMswQegmvpGvv1cAYs3l/Orq8fwjTMHuh2SawY5Zf6WWZk/Y9rNEnyAqa5r4JvPrOaDbQd48Lpx5OVmuR2S66zMnzEdYwk+gFTVNnDb06tZseMgv5s1nlmTM9wOKSB8oczfgnU0Wpk/Y7xiCT5AHK2p55anVlK45zB/uGEC10zo73ZIAaVfUjd+fuVoVu06xNMfWJk/Y7xhCT4AVFbXkffkStaXHuGPX5/AFePT3Q4pIF03sR8XjurLb9/awqdW5s+YNlmCd9mh43V8/YmVbC47xl/yJnHxmDS3QwpYLcv8/cjK/BnTJkvwLqo4VsuNc1awvaKKJ27N4fyRfd0OKeAl97Ayf8Z4y+sELyKRIvKxiCxyXj8jIjtFZK3zyPZfmKFn/9EabpiznD2HqvnrbZM5d5jVq/XWxWPSuNbK/BnTpva04O8CNp007seqmu081vowrpC2t/IE1z++nH1Hanj2m1M4Y0iy2yEFnZ9fOZrUhFjufmGtlfkz5hS8SvAi0h+4DHjSv+GEvuJD1Vw/ZzkHq+p47vapTBnY2+2QglJzmb/tFcf5rZX5M6ZV3rbgfw/8B3DyWa0HRKRIRB4RkVjfhhZ6VJVvP1fAkep65n5rKpOyerkdUlA7e6inzN/TVubPmFa1meBF5HKgXFULT3rrp8AIYDLQG/jJKeafLSIFIlJQUVHR2XiD2po9h9m87xg/u2wU4zOS3A4nJFiZP2NOzZsW/JnAlSKyC5gPTBeRuapaph61wF+BKa3NrKpzVDVHVXNSUsL7ROKC1SXEx0Ry2TjrCukrVubPmFNrM8Gr6k9Vtb+qDgBuAJaoap6IpAGI5+bkVwNWmeErVNc1sKhoL5eNTaN7bJTb4YSUSVm9ueNcK/NnzMk60w9+noisB9YDycCvfBNSaPrX+n0cr2tkZo7dX8YffniBlfkz5mTtSvCqukxVL3eGp6vqWFUdo6p5qlrlnxBDw4KCYgb0iWfyADux6g+xUZH8blY2ldV1/MzK/BkD2JWsXWLPwWpW7jzEjEn9w6LcnltGpffkhxcM43Ur82cMYAm+SywsLEYErptkd4j0NyvzZ8znLMH7WWOTsrCwhLOHppCW2M3tcEKelfkz5nOW4P3so+0H2HukhpnWeu8yg1J68NNLRlqZPxP2LMH7WX5BCYndorlwlN0psivdnJvFmUP6cP+iT9hz0Mr8mfBkCd6PjlTX88bGfVyVnU5cdKTb4YSViAjhtzPGEynCPflW5s+EJ0vwfvRq0V7qGpqYOcn6vrsh3cr8mTBnCd6PFhYUM+K0BMb06+l2KGHLyvyZcGYJ3k+27DvGupIjzMzJsL7vLmou85dgZf5MGLIE7yf5BcVERQhXZ1sBbbcl94jlgWvGsqH0KI9amT8TRizB+0F9YxP/+LiUC0b2pU8Pu01+ILh4zGlcO6Eff1y6jXXFVubPhAdL8H6wZHM5B4/XMTPH+r4HkuYyfz9aYGX+THiwBO8H+QUlpCTEWiHtAGNl/ky4sQTvY+XHali6pZxrJ/YjKtJ2b6A5e2gKt5xuZf5MeLAM5GMvf1xKY5Na3/cAdu8ln5f5O1ZT73Y4xviNJXgfUlXyC0qYkJnEkNQebodjTsFT5i/bKfO3ye1wjPEbrxO8iESKyMcissh5PVBEVorIVhF5QURi/BdmcFhXcoSt5VXMsqpNAW9SVi/uOHcwLxRYmT8TutrTgr8LaNnc+Q3wiKoOBQ4Dt/sysGC0oKCYuOgILrei2kHByvyZUOdVgheR/sBlwJPOawGmAwudSZ7FU3g7bNXUN/Laur1cMiaNhLhot8MxXrAyfybUeduC/z3wH0Dzdd59gEpVbXBelwD9WptRRGaLSIGIFFRUVHQq2ED25sZ9HKtpsL7vQWZUek/uOn8orxeV8fGew26HY4xPtZngReRyoFxVC1uObmXSVu/HqqpzVDVHVXNSUkK3X/iCgmL69+pG7sA+bodi2um2MwfSPSaSuSv2uB2KMT7lTQv+TOBKEdkFzMdzaOb3QJKIRDnT9AfCtspxyeFqPtp+kBmT+hMRYTcWCzY9YqO4ekI/FhXtpbLajsWb0NFmglfVn6pqf1UdANwALFHVm4ClwAxnsluBV/wWZYB7sbAUgBlWli9o5eVmUdvQxMLCErdDMcZnOtMP/ifAj0RkG55j8k/5JqTg0tSk5BcWc8bgPvTvFe92OKaDRqb1ZFJWL+at3EOTVX8yIaJdCV5Vl6nq5c7wDlWdoqpDVHWmqtb6J8TAtmLnQUoOn7ArV0NAXm4mOw8c56PtdgsDExrsStZOWlhQQkJcFBePOc3tUEwnXTImjV7x0cxdsdvtUIzxCUvwnXC0pp5/bijjivFWVDsUxEVHMmtyBm9v2s++IzVuh2NMp1mC74TXi8qoqW9ipp1cDRk3TcmiSZX5q63LpAl+luA7Ib+gmKGpPcjOSHI7FOMjmX3iOWdoCs+v2mP1W03QswTfQdvKj7FmTyUzc/pbUe0Qk5ebxf6jtSzeZDchM8HNEnwH5ReWEBkhXD2h1Ts0mCA2fUQq6YlxdmWrCXqW4DugobGJl9aUct7wVFIT4twOx/hYZIRw45RMPth2gJ0HjrsdjjEdZgm+A979tIKKY7V2Y7EQdv2UDKIihHnWZdIEMUvwHZBfUEKf7jFMH5HqdijGT1IT4vja6NPILyyhpr7R7XCM6RBL8O10sKqWxZv3c82EfkRbUe2QdlNuJkdO1LOoqMztUIzpEMtQ7fTy2r3UNyozrSxfyDt9UB8Gp3S3K1tN0LIE3w6eotrFjOufyPDTEtwOx/iZiJCXm8Xa4ko2lB5xOxxj2s0SfDts3HuUzfuOWes9jFw7sT/doiOtFW+CkiX4dlhQUExMVARXjkt3OxTTRRK7RXPl+HReWbuXozX1bodjTLtYgvdSTX0jr6zdy9dGn0ZivBXVDid5uVmcqG/kJSsGYoKMNzVZ40RklYisE5GNIvILZ/wzIrJTRNY6j2z/h+uedzbt58iJemZZ3/ewM7Z/IuP7JzJ35R5UrRiICR7etOBrgemqOh7IBi4WkVznvR+rarbzWOu3KAPAgoIS0hPjOGNwstuhGBfclJvFtvIqVu485HYoxnjNm5qsqqpVzsto5xFWzZiyIyd4f2sF103qT6QV1Q5LV4xLp2dclJ1sNUHFq2PwIhIpImuBcuBtVV3pvPWAiBSJyCMiEuu3KF320ppSVK2odjjrFhPJjEkZvLlxHxXHwrI6pQlCXiV4VW1U1WygPzBFRMYAPwVGAJOB3niKcH+JiMwWkQIRKaioqPBR2F2nue/71IG9yerT3e1wjItuys2kvlFZUFDsdijGeKW9RbcrgWXAxapa5hy+qQX+Ckw5xTxzVDVHVXNSUlI6HXBXW73rMLsOVlvfd8PglB6cOaQPf1+5h8amsDpKaYKUN71oUkQkyRnuBlwAbBaRNGecAFcDG/wZqFvyC4rpHhPJpWOtqLaBvKlZlFaeYOnmcrdDMaZN3rTg04ClIlIErMZzDH4RME9E1gPrgWTgV/4L0x3Haxt4fX0Zl49LJz4myu1wTAC4YFRfUhNimbvSTraawNdm1lLVImBCK+On+yWiAPL6+jKq6xrtvu/mM9GREdwwJZNHl2yl+FA1Gb3j3Q7JmFOyK1m/wsKCEgYld2dSVi+3QzEB5MYpGUSIMG+llfQzgc0S/CnsPHCcVbsOMcOKapuTpCV24/wRqSwoKKa2wYqBmMBlCf4UFhYWEyFw3UQ7PGO+LC83i0PH63hjwz63QzHmlCzBt6KxSXmxsJRzh6XQt6cV1TZfdtaQZLL6xNuVrSagWYJvxftbK9h3tMb6vptTiogQ8qZmsXrXYTbvO+p2OMa0yhJ8K/ILS0iKj+b8kVZU25zajEn9iYmKsFa8CViW4E9SWV3H2xv3c3V2P2KjIt0OxwSwXt1juHxcGv9YU0pVbYPb4RjzJZbgT/Lqur3UNTZZ33fjlbzcLI7XNfLyx6Vuh2LMl1iCP8mCgmJGpfVkdHqi26GYIDAhI4lRaT2Zu2K3FQMxAccSfAubyo6yofSoVW0yXhMR8nKz2LzvGGv2HHY7HGO+wBJ8C/kFJcRERnBVdj+3QzFB5KrsdHrERjF3hV3ZagKLJXhHXUMTL68t5YJRqfTqHuN2OCaIdI+N4tqJ/Xi9qIxDx+vcDseYz1iCdyzZvJ9Dx+us77vpkLzcLOoam8i3YiAmgFiCd+QXlNC3ZyznDA2+oiTGfcP6JjBlQG/mrdxDkxUDMQHCEjxQfrSGpVvKuXaiFdU2HZd3ehZ7DlXz3tbgK01pQpMleOClj0tpUphpRbVNJ1w8+jSSe8TYyVYTMLwp2RcnIqtEZJ2IbBSRXzjjB4rIShHZKiIviEhQnplsLqqdk9WLQSk93A7HBLGYqAhm5WSwZPN+SitPuB2OMV614GuB6ao6HsgGLhaRXOA3wCOqOhQ4DNzuvzD9Z82eSrZXHLcrV41P3DglEwXmr7JWvHFfmwlePaqcl9HOQ4HpwEJn/LN4Cm8HnYWFxXSLjuSyceluh2JCQEbveM4bnsr81cXUNza5HY4Jc14dgxeRSBFZC5QDbwPbgUpVbb7DUgkQdFcHnahr5LV1ZVw6No0esVZU2/hGXm4mFcdqeWvjfrdDMWHOqwSvqo2qmg30B6YAI1ubrLV5RWS2iBSISEFFRWD1LvjXhjKqahvs8IzxqXOHpdIvqZvdRti4rl29aFS1ElgG5AJJItLc7O0P7D3FPHNUNUdVc1JSAquPeX5BCVl94pk6sLfboZgQEhkhfH1qJst3HGRb+TG3wzFhzJteNCkikuQMdwMuADYBS4EZzmS3Aq/4K0h/KD5UzfIdB5kx0YpqG9+7fnIG0ZFiXSaNq7xpwacBS0WkCFgNvK2qi4CfAD8SkW1AH+Ap/4Xpe/mFJYjAddb33fhBco9YLhmTxotrSqius2Igxh1tnllU1SJgQivjd+A5Hh90mpqUFwtLOGtIMulJ3dwOx4SovNwsXl23l9fW7eX6yZluh2PCUFheybp8x0FKK0/YjcWMX00e0IthfXvYYRrjmrBM8AsKiukZF8VFo/q6HYoJYc3FQNaXHmFdcaXb4ZgwFHYJ/siJet7YsI+rsvsRF21FtY1/XTOhH/ExkdZl0rgi7BL8oqK91DZYUW3TNRLiorkqux+vFe3lSHW92+GYMBN2CX5BQQnD+yYwtp8V1TZdIy83k5r6JhauKXE7FBNmwirBb91/jHXFlczMsb7vpuuMTk9kQmYS81bsRtWKgZiuE1YJPr+whKgI4ZoJQXfbHBPk8qZmsePAcT7aftDtUEwYCZsEX9/YxEtrSpg+IpU+PWLdDseEmcvGpZEUH20nW02XCpsEv2xLBQeq6phlfd+NC+KiI5mVk8Fbn+xn/9Eat8MxYSJsEnx+QTHJPWKZNjywbnhmwsfXp2TS2KTMX1XsdigmTIRFgj9QVcuSzeVcO7EfUZFhsckmAA1I7s7ZQ5N5ftUeGqwYiOkCYZHtXv64lIYmtaLaxnV5uVnsO1rD4s3lbodiwkDIJ3hVZUFBMdkZSQztm+B2OCbMnT8ilbTEODvZarpEyCf4opIjfLq/yq5cNQEhKjKCGyZn8v7WA+w6cNztcEyIC/kEn19YTGxUBFeMt6LaJjDcMCWDyAhh3kprxRv/CukEX1PfyKtr93LJmNPoGRftdjjGANC3ZxwXjepLfmEJNfWNbodjQpg3JfsyRGSpiGwSkY0icpcz/j4RKRWRtc7jUv+H2z5vbtzH0ZoGu++7CTg352ZRWV3P60VlbodiQpg3LfgG4N9VdSSeYtvfF5FRznuPqGq28/in36LsoIWFJfRL6sbpg/q4HYoxX3D64D4MSunOXDtMY/yozQSvqmWqusYZPoan4HbA38yltPIEH2w7wIxJ/YmIsBuLmcAiItw0NYuP91Syce8Rt8MxIapdx+BFZACe+qwrnVF3ikiRiDwtIr1OMc9sESkQkYKKiopOBdseLxaWoAozrO+7CVAzJvYnLjrCSvoZv/E6wYtID+BF4IeqehT4MzAYyAbKgIdbm09V56hqjqrmpKR0zW0CmpqUhYUlnDG4Dxm947tknca0V2J8NFeMS+eVtaUcq7FiIMb3vErwIhKNJ7nPU9WXAFR1v6o2qmoT8AQwxX9hts+qXYfYc6ja+r6bgJeXm0V1XSP/+LjU7VBMCPKmF40ATwGbVPV3LcantZjsGmCD78PrmAUFxSTERnHx6LS2JzbGReMzkhjbL5G/LbdiIMb3vGnBnwncDEw/qUvkgyKyXkSKgPOAu/0ZqLeqahv41/p9XD4+nW4xVlTbBL683Ey2llexaucht0MxISaqrQlU9QOgtW4oAdctEuD1or2cqG+0wzMmaFwxPp1fvb6JuSv3MNW69BofCrkrWRcUlDA4pTsTMpLcDsUYr8THRHHdxP68saGMimO1bodjQkhIJfjtFVUU7j7MrJwMK6ptgkpebhb1jZ47nxrjKyGV4BcWlhAZIVwzMeCvwzLmC4ak9uD0QX34+8o9NDbZyVbjGyGT4Bsam3ixsIRpw1JITYhzOxxj2i0vN4vSyhO8+6kVAzG+ETIJ/v2tByg/Vms3FjNB66LRfUlJiLUrW43PhEyCzy8spnf3GKaPSHU7FGM6JDoyghsmZ7B0SznFh6rdDseEgJBI8IeO1/H2J/u5OrsfMVEhsUkmTN04JRMB/r7KWvGm80IiG76ytpT6RmXWZOv7boJbelI3po/oy4LVxdQ2WDEQ0zkhkeDzC0oY2y+REaf1dDsUYzotLzeTg8freGPDPrdDMUEu6BP8htIjfFJ21K5cNSHjnKEpZPaOZ56dbDWdFPQJfmFhCTFREVxpRbVNiIiIEG6amsmqXYfYsu+Y2+GYIBbUCb62oZGX15Zy0ai+JMXHuB2OMT4zMyeDmKgI5llJP9MJQZ3g3/mknMrqeuv7bkJO7+4xXDY2jZfWlHK8tsHtcEyQCuoEn19YTFpiHGcNSXY7FGN8Li83k6raBl5Zu9ftUEyQCtoEv+9IDe99WsF1E/sTaUW1TQiamNmLEacl8LcVVgzEdEzQJvgX15TQZEW1TQgTEfJys9hUdpQ1eyrdDscEIW9K9mWIyFIR2SQiG0XkLmd8bxF5W0S2Os+9/B+uh6qnqPaUgb0ZkNy9q1ZrTJe7ekI/usdEMm+FnWw17edNC74B+HdVHQnkAt8XkVHAvcBiVR0KLHZed4nC3YfZeeA4M631bkJcj9gorpnYj0Xryzh8vM7tcEyQaTPBq2qZqq5xho8Bm4B+wFXAs85kzwJX+yvIky0oKCY+JpJLx1pRbRP68nKzqGtoIr8wfIqBHK2p55kPd5JfUGxVrjqhzZqsLYnIAGACsBLoq6pl4PknICKt3sZRRGYDswEyMzM7EysA1XUNvF5UxmVj0+ge267wjQlKI07ryeQBvZi3cg/fOmsQESHcqeDw8Tqe/nAnz3y0i2M1n3cPHd8/kfNGpDJ9RCpj0hNDeh/4ktcZUkR6AC8CP1TVo96WxFPVOcAcgJycnE53Bfjn+n0cr2tk1mTr+27CR15uFnfNX8sH2w5wzrAUt8PxuQNVtTzx/g7mLt/N8bpGLh59GndOHwLA0s3lLNlSzh8Wb+X372wluUcs04anMH1EKmcNTaZnXLTL0QcurxK8iETjSe7zVPUlZ/R+EUlzWu9pQJeUoVlQUMzA5O7kZHXZOV1jXHfxmNPo0z2GuSt2h1SC33ekhsff287zq/ZQ19DE5ePSuXP6EIb1TfhsmjH9EvnB+UM5WFXLu59WsHRLBW9t3MfCwhKiIoTJA3ozfUQq541IYXBKD6vH3EKbCV48e+spYJOq/q7FW68CtwK/dp5f8UuELew+eJxVOw/x468Ntw/RhJVM7ujEAAARTUlEQVTYqEhm5mQw573t7K08QXpSN7dD6pSSw9X85d3tLFhdQqMq10zox/emDWZQSo9TztOnRyzXTuzPtRP709DYxJo9lSzZXM7SzeU88M9NPPDPTWT07sb04amcNyKV3EF9iIuO7MKtCjzS1gUUInIW8D6wHmhyRv8nnuPwC4BMYA8wU1UPfdWycnJytKCgoMPBPvzWFv64dBsf3judtMTg/oIb017Fh6o557dL+cF5Q/jRRcPdDqdDdh04zp+WbeOlNaWIwIxJGXxv2mAyesd3armllSdY6iT7D7cfoKa+ibjoCM4cnPzZsftg/qcoIoWqmtPe+dpswavqB8Cpmsvnt3eFHdXY5On7fvbQFEvuJixl9I7n3GEpzF9dzA/OH0p0ZPBcp7it/BiPLdnGq+v2Eh0ZQV5uFnecO8hnf8v9krqRl5tFXm4WNfWNLN9xkGXOsfvFmz1Hj0eclvBZsp+QkURUEO2/jgqabigfbjtA2ZEa/uuykW6HYoxr8qZm8a3nCnj7k/1B0U34k71H+ePSbfxzQxlxUZF86+xBfOvsgaQmxPltnXHRkZw3PJXzhqdynyrbK6pYsrmcJZvLeeK9Hfx52XYSu0VzzrAUpo9I4dxhqfTuHpp3ow2aBJ9fWEJSfDQXjurrdijGuOa8Ean0S+rG3BW7AzrBF5VU8v8Wb+OdTfvpERvF96YN5vazBnV5IhURhqQmMCQ1gdnnDOZoTT0fbD3Aks3lLNtSzmvr9iICEzKSmD4ilWnDUxmd3jNkzvEFRYI/Ul3Pmxv3cePkDGKjwvukiQlvkRHCjVMyeOitT9leUcXgrzgp6YaCXYd4dMk23v20gsRu0dx9wTBuO2MAifGB0ZWxZ1w0l45N49KxaTQ1KetLj3hO1G4p56G3PuWhtz6lb89Yzy+AEamcNSQ5qK+3CYrIX11XSl1Dk9333Rhg1uQM/rB4K/NW7OF/rhjldjioKst3HOTRxdtYvuMgvbvH8B8XD+fm3CwSAriPekSEMD4jifEZSdx94TDKj9Xw7pYKlm4p5/WiMuavLiYmMoKpg3ozbbjn2P3AILv3VVAk+EPH65mQmcTodCuqbUxqQhxfG30aCwuL+fHXhtMtxp1ftarKu59W8NiSbRTsPkxqQiw/u2wkX5+aSXxMUKSWL0hNiGNmTgYzczKob2xi9a5Dnp45Wyq4f9En3L/oEwYmd+c8J9lPHtgr4I8otNlN0pc6002yqUnt8mRjHCt2HOSGOSt4cMY4ZnXxL1tV5Z1N5Ty6ZCtFJUdIT4zjO9MGMysnI2T7ne85WM3SLZ4Ttct3HKSuoYnuMZGcOSTZucgqlb49/XfiuKPdJIMmwRtjPqeqXPTIe3SLieTVO8/qknU2NSn/2rCPR5dsZfO+Y2T2jud70wZz7cT+xESFfpfDZtV1DSzffvCzi6z2HqkBYHR6z8+O3WdnJPm0EJEleGPCzDMf7uS+1z7h1TvPZFz/JL+tp6GxideK9vLHpdvZVl7FoJTufH/aEK7KTg+LvuRfRVXZsv/YZ8m+cPdhmtRTU/fcYSmcNyKVc4emdPoksyV4Y8LM0Zp6pj6wmCvGp/HgjPE+X35dQxMvf1zKH5dtY/fBaob3TeDO6UO4dGyalck8hSPV9by7tYKlTjfMw9X1RAhMyurFTy8dycTMjt1Dy29XshpjAlPPuGiuyk7n5bWl/Nelo3zWFbGmvpH8whL+smw7pZUnGNOvJ4/fPIkLR/a182BtSIyP5srx6Vw5Pp3GJmVtcaVzoraceBdOhluCNyaI5eVmMX91MS+uKeGbZw3s1LJO1DXy91V7mPPedvYfrWVCZhK/unoM04anhMyFP10pMkKYlNWLSVm9uOdr7tw7yBK8MUFsTL9ExmckMW/lbr5x5oAOJeKq2gbmrtjNk+/v4EBVHVMH9uZ3s7I5Y3AfS+xBzhK8MUHu5tws7slfx/IdBzljcLLX8x05Uc+zH+3i6Q93Ulldz9lDk/nB9KFMGdjbj9GarmQJ3pggd/m4NO5f9AnzVuzxKsF/Vhbvw10cq23ggpGpfP+8IUzo4AlAE7gswRsT5OKiI5k5qT/PfLSL8qM1pJ7igpuKY7U8+f4O/rZiN9V1jVwyxlMWb3R6YhdHbLpKm51YReRpESkXkQ0txt0nIqUistZ5XOrfMI0xX+Wm3CwampT5q4u/9N6+IzX84rWNnP3gEp54fwcXjurLW3efw5/zJllyD3HetOCfAR4Dnjtp/COq+pDPIzLGtNvA5O6cNSSZ51ft4XvTBhMVGUHJ4Wr+vGw7+QXel8UzocWbik7vicgA/4dijOmMvNxMvjN3Dc8t383mfUc/K4s3MyeD757b+bJ4Jvh05hj8nSJyC1AA/LuqHvZRTMaYDrhgZF/69ozll4s+ITbK92XxTPDpaIL/M3A/oM7zw8A3W5tQRGYDswEyMzM7uDpjTFuiIiN44OqxFJVUknd6ll/L4png4NW9aJxDNItUdUx73juZ3YvGGGPar6P3ounQreBEpGUxyGuADaea1hhjjDvaPEQjIs8D04BkESkBfg5ME5FsPIdodgF3+DFGY4wxHeBNL5obWxn9lB9iMcYY40Phfbd+Y4wJYZbgjTEmRFmCN8aYEGUJ3hhjQpQleGOMCVFdWnRbRCqA3R2cPRk44MNw3GTbEnhCZTvAtiVQdWZbslQ1pb0zdWmC7wwRKejIlVyByLYl8ITKdoBtS6ByY1vsEI0xxoQoS/DGGBOiginBz3E7AB+ybQk8obIdYNsSqLp8W4LmGLwxxpj2CaYWvDHGmHbwS4IXkaoWw5eKyFYROWW1D6eI9z3O8DIRCaqz5iLS6BQf3yAi+SIS0LXRRERF5G8tXkeJSIWILPLR8j/7PNsxz0edWJ+KyMMtXt8jIvd1dHmBQkT+S0Q2ikiR8/2a6uPl7xKRZGe4w/u/leX67fPo4Herqu2pvjTPNc52jGjvvP4gItkicmmL11eKyL1tzefXFryInA88Clysqnv8ua6OEpHOlC1sdkJVs52iJ3XAd3ywTH86DowRkeZabhcCpS7Gg6qe0YnZa4Frm5OVm3z0fUJETgcuByaq6jjgAqDYF8tuTSf3/8kC5vPohBuBD4AbOroAX30XHNnAZwleVV9V1V+3NZPfEryInA08AVymqtudcVkisthpkSz+ilb9TBFZJSKfOstBRAaIyPsissZ5nOGMnyYi74nIP0TkExH5i4hEOO+1/CUxQ0SecYafEZHfichS4Dc+3vT3gSFOvJ8VQmnZinF+pfymlW2MFJHfishqZx/58z77/wIuc4ZvBJ5vEesXWknOL5MBzmOziDzpjJsnIheIyIfOr7QpLZY/XkSWOOO/7Synh/O5rxGR9SJyVYt1tLuV1UIDnhNYd5/8hohcISIrReRjEXlHRPo641NE5G0nlsdFZLeIJLfYxmedz2Bh8y+yk1q8OSKyrMX+miMibwHPdWI7WkoDDqhqLYCqHlDVvSLyP873Y4OzTnFiONV3Kl5EFjjb8oKzL770C7mT+/9kHfk87hORp53t2CEi/9Zinv8SkS0i8g4wvMX4wSLyhogUOrlhhDN+oIgsd/bT/e0NXkR6AGcCt+MkeCfPvOvsy09F5NcicpOzv9eLyGBnui/kFhGZIiIfOdv7kYgMd6ZbKSKjW6xzmYhMam16EYkBfglcL55fcteLyG0i8libG6OqPn8A9cAhYNxJ418DbnWGvwm87AzfB9zjDC8DHnaGLwXecYbjgThneChQ4AxPA2qAQUAk8DYww3mvqsW6ZwDPOMPPAIuASB9tb5XzHAW8AnwXGABsaDHNPcB9bWzjbOBnznAsnoLmA/3w+VQB44CFQByw1tmPi07+PJzXG5ztGYDnj3csnsZBIfA0IMBVJ32e64BueK7eKwbSnf3T05kmGdjG5yf6qzq5PT3xFJ9JPGlf92qxjm+12O+PAT91hi/GU7wm2dlGBc503nu6xXdzF5DsDOcAy1psbyHQzYefUQ/nc/kU+BNwrjO+d4tp/gZc0cZ36h7gcWd4jPP55bSyPR3e/z76PO4DPsLzvU8GDgLRwCRgPZ6//57Od6b581gMDHWGpwJLnOFXgVuc4e+3d9uAPOApZ/gjYCKev49KPP94Y/H84v2FM81dwO+d4WdokVucmKOc4QuAF53hu1vMnwZ82sb0twGPtYjxC69P9fBXC77e2TG3nzT+dODvzvDfgLNOMf9LznMhnj848HzYT4jIeiAfGNVi+lWqukNVG/G0RE+13Jbynel9oZuIrMWTkPfgXUGU1rbxIuAWZ1krgT54/pn5nKoWOeu9EfhnO2bdqarrVbUJ2AgsVs83bj2fbwfAK6p6QlUPAEuBKXj+EfyviBQB7wD9gL6d3RYAVT2Kp/X8bye91R940/ne/BhobjWdBcx35n0DONxinmJV/dAZnot336dXVfVEB8P/ElWtwpPcZgMVwAsichtwntP6Ww9M5/Ptgda/Uy23cwNQ5KsYv0oHPg+A11W11vnOlOP5bpwN/ENVq51lvgqftbLPAPKdv5fH8SRK8LS+m3+R/o32uxFnnznPzUWPVqtqmXp+VW0H3nLGn/zdb5lbEp0YNwCPtNjeBcBMZ3gWnpz2VdN3iC+PEbXUhCfod0TkP1X1f08x3an6aNY6z418HuPdwH5gPJ7WY81XLEdbGX9yifnjp1h3R5xQ1eyWI0SkgS8eAjt5/a1towA/UNU3fRjbV3kVeAhP66RPi/FfFXtti+GmFq+b+OL3qbXP5CYgBZikqvUisosv75fO+D2wBvhri3GPAr9T1VdFZBqeliJ49vWpnOr71HK/+PP75FmpJ0ksA5Y5CfEOPL+8clS1WDyH/Fr7bE7+TrmlPZ8HfPG71XIbWssTEUDlyX93LXSo/7eI9MHzj3OMiCieowKKpxHk7Xe/5XfhfmCpql4jIgPwfJ6oaqmIHBSRccD1fF72tNXpO8pvx+BVtRrPSaKbRKS5Jf8Rn5+0uAnPSQxvJQJlTsvxZjw7vtkU57hbBJ6d1bzc/SIy0hl/TQc3paP2A6ki0kdEYvHsi7a8CXxXRKIBRGSYiHT3Y4xPA79U1fUnjd+F52cpIjIRGNiBZV8lInHOH8w0YDWez7DcSe7nAVkdDbw1qnoIT8uo5S/HRD4/gXxri/Ef4GmEICIX4Tl00CxTPCc54fOTbeDZL5Oc4et8FngrnGOvLX+9ZQNbnOEDTgt2hheLarmdo/AcXusS7fw8TuU94BoR6SYiCcAVzrKPAjtFZCaAeIx35vmQL+aZ9pgBPKeqWao6QFUzgJ149yuuNS2397aT3psP/AeQ2OJv8FTTHwMS2rtyv/aicT7gi4GfieeE2r8B33B+ot+M59iVt/4E3CoiK4BhfPG/5HLg13iOFe8E/uGMvxfP8bAlQFknNqXdVLUez4mRlU4Mm72Y7UngE2CN8xPtcfz3KwtVLVHVP7Ty1otAb+en73fxHAdur1XA68AK4H5V3QvMA3JEpADPH543+6S9HsZzDLfZfXh+8r7PF+/k9wvgIhFZA1yC5/txzHlvE57vWhHQG/hzi3n+4CzLV4f3TqUH8Kx4Og4U4TkkeR+ejgvrgZfx/NNsy5+AFGcZP8FziOaIXyJunbefR6tUdQ3wAp7zES/i6cTQ7CbgdhFZh+dwYfNJ+7uA74tIc6OiPW7k8/zR7EXg6+1cTrMHgf8TkQ/5YqMUPOfAbsDzT7Ct6ZcCo5pPsnq78qC/ktX5mXePqnrTQjYGAOdXVaOqNjit9T+rarbzs3iRerq8Bj0RiQSiVbXG6emxGBimqnUuh2a6gN9ah8YEuExggXP4rg74tsvx+Es8sNQ57CfAdy25h4+gb8EbY4xpnd2LxhhjQpQleGOMCVGW4I0xJkRZgjfGmBBlCd4YY0KUJXhjjAlR/x+YkETxvD1Zt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F:\Data science\grap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5" y="2743200"/>
            <a:ext cx="47767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9510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" y="788988"/>
            <a:ext cx="7088187" cy="606901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0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Plotting </a:t>
            </a:r>
            <a:r>
              <a:rPr lang="en-IN" sz="2400" dirty="0"/>
              <a:t>only the </a:t>
            </a:r>
            <a:r>
              <a:rPr lang="en-IN" sz="2400" dirty="0" smtClean="0"/>
              <a:t>markers:  string </a:t>
            </a:r>
            <a:r>
              <a:rPr lang="en-IN" sz="2400" dirty="0"/>
              <a:t>notation parameter </a:t>
            </a:r>
            <a:r>
              <a:rPr lang="en-IN" sz="2400" dirty="0" smtClean="0"/>
              <a:t>'o‘ or ‘*’ 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39038" cy="53340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title, x-axis and y-axis label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53200" y="4267200"/>
            <a:ext cx="2514600" cy="1200329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 err="1" smtClean="0"/>
              <a:t>ms</a:t>
            </a:r>
            <a:r>
              <a:rPr lang="en-IN" dirty="0"/>
              <a:t>= </a:t>
            </a:r>
            <a:r>
              <a:rPr lang="en-IN" dirty="0" smtClean="0"/>
              <a:t>marker </a:t>
            </a:r>
            <a:r>
              <a:rPr lang="en-IN" dirty="0"/>
              <a:t>size</a:t>
            </a:r>
            <a:endParaRPr lang="en-IN" dirty="0" smtClean="0"/>
          </a:p>
          <a:p>
            <a:r>
              <a:rPr lang="en-IN" dirty="0" err="1" smtClean="0"/>
              <a:t>mfc</a:t>
            </a:r>
            <a:r>
              <a:rPr lang="en-IN" dirty="0" smtClean="0"/>
              <a:t> = marker face </a:t>
            </a:r>
            <a:r>
              <a:rPr lang="en-IN" dirty="0" err="1" smtClean="0"/>
              <a:t>color</a:t>
            </a:r>
            <a:r>
              <a:rPr lang="en-IN" dirty="0" smtClean="0"/>
              <a:t> (to </a:t>
            </a:r>
            <a:r>
              <a:rPr lang="en-IN" dirty="0"/>
              <a:t>set the </a:t>
            </a:r>
            <a:r>
              <a:rPr lang="en-IN" dirty="0" err="1"/>
              <a:t>color</a:t>
            </a:r>
            <a:r>
              <a:rPr lang="en-IN" dirty="0"/>
              <a:t> inside the edge of the </a:t>
            </a:r>
            <a:r>
              <a:rPr lang="en-IN" dirty="0" smtClean="0"/>
              <a:t>markers)</a:t>
            </a:r>
            <a:endParaRPr lang="en-IN" dirty="0"/>
          </a:p>
        </p:txBody>
      </p:sp>
      <p:pic>
        <p:nvPicPr>
          <p:cNvPr id="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5610485" cy="452596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3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6248400" cy="505994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Changing marker edge </a:t>
            </a:r>
            <a:r>
              <a:rPr lang="en-IN" dirty="0" err="1" smtClean="0"/>
              <a:t>color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4697950"/>
            <a:ext cx="2209800" cy="8309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ms</a:t>
            </a:r>
            <a:r>
              <a:rPr lang="en-IN" sz="1600" dirty="0" smtClean="0"/>
              <a:t>: Marker size</a:t>
            </a:r>
          </a:p>
          <a:p>
            <a:r>
              <a:rPr lang="en-IN" sz="1600" dirty="0" err="1" smtClean="0"/>
              <a:t>mec</a:t>
            </a:r>
            <a:r>
              <a:rPr lang="en-IN" sz="1600" dirty="0" smtClean="0"/>
              <a:t>: marker edge </a:t>
            </a:r>
            <a:r>
              <a:rPr lang="en-IN" sz="1600" dirty="0" err="1" smtClean="0"/>
              <a:t>color</a:t>
            </a:r>
            <a:endParaRPr lang="en-IN" sz="1600" dirty="0" smtClean="0"/>
          </a:p>
          <a:p>
            <a:r>
              <a:rPr lang="en-IN" sz="1600" dirty="0" err="1" smtClean="0"/>
              <a:t>mfc</a:t>
            </a:r>
            <a:r>
              <a:rPr lang="en-IN" sz="1600" dirty="0" smtClean="0"/>
              <a:t> : marker face </a:t>
            </a:r>
            <a:r>
              <a:rPr lang="en-IN" sz="1600" dirty="0" err="1" smtClean="0"/>
              <a:t>color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31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Printing dashed line graph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77000" cy="506546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4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IN" sz="3300" dirty="0" smtClean="0"/>
              <a:t>Change the style and </a:t>
            </a:r>
            <a:r>
              <a:rPr lang="en-IN" sz="3300" dirty="0" err="1" smtClean="0"/>
              <a:t>color</a:t>
            </a:r>
            <a:r>
              <a:rPr lang="en-IN" sz="3300" dirty="0" smtClean="0"/>
              <a:t> of the plotted line</a:t>
            </a:r>
            <a:endParaRPr lang="en-IN" sz="33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5" y="1600200"/>
            <a:ext cx="5603950" cy="452596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F:\Data science\gra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56074"/>
            <a:ext cx="2942951" cy="20066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34742" y="3429000"/>
            <a:ext cx="341933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N" sz="1400" dirty="0" err="1" smtClean="0"/>
              <a:t>plt.plot</a:t>
            </a:r>
            <a:r>
              <a:rPr lang="en-IN" sz="1400" dirty="0" smtClean="0"/>
              <a:t>(</a:t>
            </a:r>
            <a:r>
              <a:rPr lang="en-IN" sz="1400" dirty="0" err="1" smtClean="0"/>
              <a:t>xpoints</a:t>
            </a:r>
            <a:r>
              <a:rPr lang="en-IN" sz="1400" dirty="0"/>
              <a:t>, </a:t>
            </a:r>
            <a:r>
              <a:rPr lang="en-IN" sz="1400" dirty="0" err="1"/>
              <a:t>ypoints</a:t>
            </a:r>
            <a:r>
              <a:rPr lang="en-IN" sz="1400" dirty="0"/>
              <a:t>, </a:t>
            </a:r>
            <a:r>
              <a:rPr lang="en-IN" sz="1400" dirty="0" err="1"/>
              <a:t>linestyle</a:t>
            </a:r>
            <a:r>
              <a:rPr lang="en-IN" sz="1400" dirty="0"/>
              <a:t> = 'dotted')</a:t>
            </a:r>
          </a:p>
        </p:txBody>
      </p:sp>
    </p:spTree>
    <p:extLst>
      <p:ext uri="{BB962C8B-B14F-4D97-AF65-F5344CB8AC3E}">
        <p14:creationId xmlns:p14="http://schemas.microsoft.com/office/powerpoint/2010/main" val="10803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485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Baskerville Old Face</vt:lpstr>
      <vt:lpstr>Blackadder ITC</vt:lpstr>
      <vt:lpstr>Calibri</vt:lpstr>
      <vt:lpstr>Office Theme</vt:lpstr>
      <vt:lpstr>Plotting with matplotlib  and  Data Normalization</vt:lpstr>
      <vt:lpstr>Introduction</vt:lpstr>
      <vt:lpstr>Data visualization</vt:lpstr>
      <vt:lpstr> Example </vt:lpstr>
      <vt:lpstr>Plotting only the markers:  string notation parameter 'o‘ or ‘*’ </vt:lpstr>
      <vt:lpstr>Adding title, x-axis and y-axis label</vt:lpstr>
      <vt:lpstr>Changing marker edge color</vt:lpstr>
      <vt:lpstr>Printing dashed line graph</vt:lpstr>
      <vt:lpstr>Change the style and color of the plotted line</vt:lpstr>
      <vt:lpstr> Line Width </vt:lpstr>
      <vt:lpstr>Styles</vt:lpstr>
      <vt:lpstr>Plotting Multiple Lines</vt:lpstr>
      <vt:lpstr>style.use('dark_background')</vt:lpstr>
      <vt:lpstr>Plotting many lines with single plot function</vt:lpstr>
      <vt:lpstr>Bar Graph</vt:lpstr>
      <vt:lpstr>Scatter graph</vt:lpstr>
      <vt:lpstr>Pie Chart</vt:lpstr>
      <vt:lpstr>Bar chart showing the percentage or proportional data</vt:lpstr>
      <vt:lpstr>Data Normalization</vt:lpstr>
      <vt:lpstr>Using normalize() from sklearn</vt:lpstr>
      <vt:lpstr>Normalizing columns in a dataset </vt:lpstr>
      <vt:lpstr>Normalizing a Dataset Without Array conversion</vt:lpstr>
      <vt:lpstr>Normalizing a Dataset </vt:lpstr>
      <vt:lpstr>Normalizing a Dataset 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Oza</dc:creator>
  <cp:lastModifiedBy>admin</cp:lastModifiedBy>
  <cp:revision>88</cp:revision>
  <dcterms:created xsi:type="dcterms:W3CDTF">2006-08-16T00:00:00Z</dcterms:created>
  <dcterms:modified xsi:type="dcterms:W3CDTF">2021-12-18T10:19:40Z</dcterms:modified>
</cp:coreProperties>
</file>