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C51D89-B9A4-424F-993E-547BA78AA1FA}">
  <a:tblStyle styleId="{54C51D89-B9A4-424F-993E-547BA78AA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SzPts val="6000"/>
              <a:buFont typeface="Cambria"/>
              <a:buNone/>
              <a:defRPr b="0" i="0" sz="6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4282281" y="-894556"/>
            <a:ext cx="4351338" cy="9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161381" y="-234156"/>
            <a:ext cx="581183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5678904" y="987425"/>
            <a:ext cx="567842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960"/>
              </a:spcBef>
              <a:buClr>
                <a:schemeClr val="accent3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200"/>
              <a:buFont typeface="Cambria"/>
              <a:buNone/>
              <a:defRPr b="0" i="0" sz="32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41658" y="4589463"/>
            <a:ext cx="1010579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241658" y="1709738"/>
            <a:ext cx="10105791" cy="2862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6000"/>
              <a:buFont typeface="Cambria"/>
              <a:buNone/>
              <a:defRPr b="0" i="0" sz="6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605325" y="1825625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1569700" y="1825625"/>
            <a:ext cx="4754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598920" y="2193925"/>
            <a:ext cx="47548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598920" y="1489075"/>
            <a:ext cx="475488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1562100" y="2193925"/>
            <a:ext cx="47548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1562100" y="1489075"/>
            <a:ext cx="475488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324100" y="274638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678905" y="987425"/>
            <a:ext cx="567648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960"/>
              </a:spcBef>
              <a:buClr>
                <a:schemeClr val="accent3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200"/>
              <a:buFont typeface="Cambria"/>
              <a:buNone/>
              <a:defRPr b="0" i="0" sz="32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678904" y="987425"/>
            <a:ext cx="567842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960"/>
              </a:spcBef>
              <a:buClr>
                <a:schemeClr val="accent3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562100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56210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200"/>
              <a:buFont typeface="Cambria"/>
              <a:buNone/>
              <a:defRPr b="0" i="0" sz="32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javedsha/CA674-CloudProject/blob/master/CA674_Screencast_KevinShortall_AWS.mp4" TargetMode="External"/><Relationship Id="rId4" Type="http://schemas.openxmlformats.org/officeDocument/2006/relationships/hyperlink" Target="https://github.com/javedsha/CA674-CloudProject/blob/master/OpenShift.mp4" TargetMode="External"/><Relationship Id="rId5" Type="http://schemas.openxmlformats.org/officeDocument/2006/relationships/hyperlink" Target="https://drive.google.com/open?id=17nz5m69cF5fOJk7B2Zy3l3brawdaxwFf" TargetMode="External"/><Relationship Id="rId6" Type="http://schemas.openxmlformats.org/officeDocument/2006/relationships/hyperlink" Target="https://github.com/javedsha/CA674-CloudProject/blob/master/Blog.doc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ace-api.azurewebsites.net/MultiFaceDetection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590549" y="3602038"/>
            <a:ext cx="106584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b="0" i="0" lang="en-IE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Javedali Shaikh (16212373) | Sanjay Singh (16211668) | Kevin Shortall (16213216)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lnSpc>
                <a:spcPct val="90000"/>
              </a:lnSpc>
              <a:spcBef>
                <a:spcPts val="720"/>
              </a:spcBef>
              <a:buClr>
                <a:schemeClr val="accent3"/>
              </a:buClr>
              <a:buSzPts val="2400"/>
              <a:buFont typeface="Arial"/>
              <a:buNone/>
            </a:pPr>
            <a:r>
              <a:rPr b="0" i="0" lang="en-IE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07/12/2017</a:t>
            </a:r>
          </a:p>
        </p:txBody>
      </p:sp>
      <p:sp>
        <p:nvSpPr>
          <p:cNvPr id="96" name="Shape 96"/>
          <p:cNvSpPr txBox="1"/>
          <p:nvPr>
            <p:ph type="ctrTitle"/>
          </p:nvPr>
        </p:nvSpPr>
        <p:spPr>
          <a:xfrm>
            <a:off x="1524000" y="1041400"/>
            <a:ext cx="9144000" cy="1804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77800" lvl="0" marL="0" marR="0" rtl="0" algn="ctr">
              <a:spcBef>
                <a:spcPts val="0"/>
              </a:spcBef>
              <a:buClr>
                <a:schemeClr val="accent1"/>
              </a:buClr>
              <a:buSzPts val="2800"/>
              <a:buFont typeface="Cambria"/>
              <a:buNone/>
            </a:pPr>
            <a:r>
              <a:rPr b="1" i="0" lang="en-IE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Analysis of PaaS &amp; SaaS Interoperability through Azure, </a:t>
            </a:r>
            <a:r>
              <a:rPr b="1" i="0" lang="en-IE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OpenShift</a:t>
            </a:r>
            <a:r>
              <a:rPr b="1" i="0" lang="en-IE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and AWS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PaaS - website hosting and deployment is super easy for ASP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Variety of storage options - Blob, File, Table, SQl etc.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Easy to use and very good portal UI/UX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Great support for developers specially from .NET community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740150" y="41735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Microsoft Azure - </a:t>
            </a:r>
            <a:r>
              <a:rPr lang="en-IE"/>
              <a:t>advantages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Blob storage not getting created for half day in free trial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REST API header issue for authentication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Documentation is plenty but can still be better (examples)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Can be cheap or provide some cheaper options for start ups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00900" y="3651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Microsoft Azure - challenges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000"/>
              <a:buFont typeface="Verdana"/>
              <a:buChar char="•"/>
            </a:pPr>
            <a:r>
              <a:rPr lang="en-IE" sz="20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Want to test interoperability between Linux based cloud and .Net based application.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000"/>
              <a:buFont typeface="Verdana"/>
              <a:buChar char="•"/>
            </a:pPr>
            <a:r>
              <a:rPr lang="en-IE" sz="20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Red Hat open source auto scaling Platform as a Service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000"/>
              <a:buFont typeface="Verdana"/>
              <a:buChar char="•"/>
            </a:pPr>
            <a:r>
              <a:rPr lang="en-IE" sz="20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Allows developers to quickly develop, build, deploy &amp; manage containerised services and application in a cloud environment.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000"/>
              <a:buFont typeface="Verdana"/>
              <a:buChar char="•"/>
            </a:pPr>
            <a:r>
              <a:rPr lang="en-IE" sz="20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Also, OpenShift user can access additional storage volume types, including cloud-platform storage from AWS(s3) Google</a:t>
            </a:r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OpenShift</a:t>
            </a:r>
            <a:r>
              <a:rPr lang="en-IE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18650" y="10405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lang="en-IE"/>
              <a:t>      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OpenShift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Web</a:t>
            </a:r>
            <a:r>
              <a:rPr lang="en-IE"/>
              <a:t> portal 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275" y="1553013"/>
            <a:ext cx="9029700" cy="507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949025" y="24327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lang="en-IE"/>
              <a:t>   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OpenShift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E"/>
              <a:t>Auto scaling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00" y="1514275"/>
            <a:ext cx="8543300" cy="48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1200150" y="1512300"/>
            <a:ext cx="979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Open source container based virtualization tool.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OpenShift supports latest .Net frameworks (Core).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Enterprise-grade, container-based platform with no vendor lock-in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OpenShift platform is very scalable, flexible and easy to understand.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983800" y="18660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lang="en-IE"/>
              <a:t>  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OpenShift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IE"/>
              <a:t>advantages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ASP.Net MVC 4.5 framework is not supported.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Its support is lacking in options, especially when it comes to on-demand service.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Less documentation, FAQ and walkthrough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24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Troubleshooting is difficult.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06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606060"/>
              </a:buClr>
              <a:buSzPts val="3000"/>
              <a:buFont typeface="Verdana"/>
              <a:buChar char="●"/>
            </a:pPr>
            <a:r>
              <a:rPr lang="en-IE" sz="24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Difficult to find email address and contact details </a:t>
            </a:r>
            <a:r>
              <a:rPr lang="en-IE" sz="3000">
                <a:solidFill>
                  <a:srgbClr val="60606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2052400" y="365125"/>
            <a:ext cx="930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OpenShift</a:t>
            </a: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- challenges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Amazon AWS -</a:t>
            </a:r>
            <a:r>
              <a:rPr lang="en-IE"/>
              <a:t> Portal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13" y="1690688"/>
            <a:ext cx="10951776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324100" y="3651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Amazon AWS -</a:t>
            </a:r>
            <a:r>
              <a:rPr lang="en-IE"/>
              <a:t> Autoscaling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675" y="1419575"/>
            <a:ext cx="7863476" cy="5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1562100" y="1437400"/>
            <a:ext cx="97917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●"/>
            </a:pPr>
            <a:r>
              <a:rPr lang="en-IE"/>
              <a:t>Interoperability - </a:t>
            </a:r>
            <a:r>
              <a:rPr lang="en-IE"/>
              <a:t>excellent options as market leader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●"/>
            </a:pPr>
            <a:r>
              <a:rPr lang="en-IE"/>
              <a:t>Documentation - plentiful (but can require some AWS knowledge)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●"/>
            </a:pPr>
            <a:r>
              <a:rPr lang="en-IE"/>
              <a:t>Free Tier - allows new user to experience AWS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●"/>
            </a:pPr>
            <a:r>
              <a:rPr lang="en-IE"/>
              <a:t>Configurations - easy and intuitive to change/experiment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●"/>
            </a:pPr>
            <a:r>
              <a:rPr lang="en-IE"/>
              <a:t>Monitoring - user-friendly interface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●"/>
            </a:pPr>
            <a:r>
              <a:rPr lang="en-IE"/>
              <a:t>Visual Studio toolkit - makes deployment easier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Amazon AWS-</a:t>
            </a:r>
            <a:r>
              <a:rPr lang="en-IE"/>
              <a:t> advantages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1562100" y="1558344"/>
            <a:ext cx="9791700" cy="461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Goals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Key points for Azure, Red Hat </a:t>
            </a:r>
            <a:r>
              <a:rPr lang="en-IE"/>
              <a:t>OpenShift</a:t>
            </a:r>
            <a:r>
              <a:rPr lang="en-IE"/>
              <a:t> and AWS</a:t>
            </a: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Challenges Faced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Comparison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Conclusion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949000" y="3825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lang="en-IE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User Permissions - must access Remote Desktop in AWS to allow modify rights for </a:t>
            </a:r>
            <a:r>
              <a:rPr i="1" lang="en-IE"/>
              <a:t>C:\inetpub</a:t>
            </a:r>
            <a:r>
              <a:rPr lang="en-IE"/>
              <a:t> folder to fully deploy app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Documentation - often older GUI versions used in documentation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Amazon AWS- challenges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79400" y="347700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Comparison Table</a:t>
            </a:r>
          </a:p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i="1" lang="en-IE" sz="2700"/>
              <a:t>(Weight 0-5, Score 0-5)</a:t>
            </a:r>
          </a:p>
        </p:txBody>
      </p:sp>
      <p:graphicFrame>
        <p:nvGraphicFramePr>
          <p:cNvPr id="229" name="Shape 229"/>
          <p:cNvGraphicFramePr/>
          <p:nvPr/>
        </p:nvGraphicFramePr>
        <p:xfrm>
          <a:off x="1631900" y="18233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{54C51D89-B9A4-424F-993E-547BA78AA1FA}</a:tableStyleId>
              </a:tblPr>
              <a:tblGrid>
                <a:gridCol w="3685275"/>
                <a:gridCol w="1387525"/>
                <a:gridCol w="1355075"/>
                <a:gridCol w="1611100"/>
                <a:gridCol w="1249250"/>
              </a:tblGrid>
              <a:tr h="28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 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Azure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OpenShift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AWS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an Account / Installation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Documentation &amp; Community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Management Portal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Deploying Applications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Interoperability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Costs &amp; Free Plans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Configurations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Backup resources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Scalability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Ease of Use/User-Friendliness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Monitoring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0" marB="0" marR="68575" marL="68575"/>
                </a:tc>
              </a:tr>
              <a:tr h="28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Score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179.5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110.5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n-IE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169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1542775" y="1458575"/>
            <a:ext cx="979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Studied, implemented and evaluated PaaS and Saas aspects of all 3 clouds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Learned that in open source world things are not straightforward, things are not as user friendly as compared to its giant peers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3"/>
              </a:buClr>
              <a:buSzPts val="2800"/>
              <a:buFont typeface="Arial"/>
              <a:buChar char="•"/>
            </a:pPr>
            <a:r>
              <a:rPr lang="en-IE"/>
              <a:t>AWS the market leader truly deserves its position, as it showed great support even for .NET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879400" y="39547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Conclusion - 1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IE"/>
              <a:t>Azure is relatively new compared to AWS but still offers variety of products and services. It can still do better with costing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IE"/>
              <a:t>OpenShift is good enough to try out sample projects, but to scale the application to real world it lacks experience and resource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931600" y="417350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Conclusion - 2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1039925" y="1743050"/>
            <a:ext cx="9791700" cy="198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E" sz="1800"/>
              <a:t>AWS - </a:t>
            </a:r>
            <a:r>
              <a:rPr lang="en-IE" sz="1800" u="sng">
                <a:solidFill>
                  <a:schemeClr val="hlink"/>
                </a:solidFill>
                <a:hlinkClick r:id="rId3"/>
              </a:rPr>
              <a:t>https://github.com/javedsha/CA674-CloudProject/blob/master/CA674_Screencast_KevinShortall_AWS.mp4</a:t>
            </a:r>
            <a:r>
              <a:rPr lang="en-IE" sz="18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IE" sz="1800"/>
              <a:t>OpenShift - </a:t>
            </a:r>
            <a:r>
              <a:rPr lang="en-IE" sz="1800" u="sng">
                <a:solidFill>
                  <a:schemeClr val="hlink"/>
                </a:solidFill>
                <a:hlinkClick r:id="rId4"/>
              </a:rPr>
              <a:t>https://github.com/javedsha/CA674-CloudProject/blob/master/OpenShift.mp4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IE" sz="1800"/>
              <a:t>Azure - </a:t>
            </a:r>
            <a:r>
              <a:rPr lang="en-IE" sz="1800" u="sng">
                <a:solidFill>
                  <a:schemeClr val="hlink"/>
                </a:solidFill>
                <a:hlinkClick r:id="rId5"/>
              </a:rPr>
              <a:t>https://drive.google.com/open?id=17nz5m69cF5fOJk7B2Zy3l3brawdaxwFf</a:t>
            </a:r>
            <a:r>
              <a:rPr lang="en-IE" sz="18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931600" y="417350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E"/>
              <a:t>Video Location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702050" y="3486575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E"/>
              <a:t>Blog Location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702050" y="4812275"/>
            <a:ext cx="9791700" cy="13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E" sz="1800" u="sng">
                <a:solidFill>
                  <a:schemeClr val="hlink"/>
                </a:solidFill>
                <a:hlinkClick r:id="rId6"/>
              </a:rPr>
              <a:t>https://github.com/javedsha/CA674-CloudProject/blob/master/Blog.docx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905000" y="887639"/>
            <a:ext cx="9029700" cy="462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b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Char char="•"/>
            </a:pPr>
            <a:r>
              <a:rPr lang="en-IE"/>
              <a:t>Exploring PaaS (website hosting/deploying and storage)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Char char="•"/>
            </a:pPr>
            <a:r>
              <a:rPr lang="en-IE"/>
              <a:t>Cloud Interoperability using SaaS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Char char="•"/>
            </a:pPr>
            <a:r>
              <a:rPr lang="en-IE"/>
              <a:t>Migration of ASP.NET based website from one cloud to another (Interoperability)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2800"/>
              <a:buChar char="•"/>
            </a:pPr>
            <a:r>
              <a:rPr lang="en-IE"/>
              <a:t>Scalability - Auto Scaling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687925" y="382525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ASP.NET MVC 4.5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Face Detection using Azure Face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Storage for images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 u="sng">
                <a:solidFill>
                  <a:schemeClr val="hlink"/>
                </a:solidFill>
                <a:hlinkClick r:id="rId3"/>
              </a:rPr>
              <a:t>http://face-api.azurewebsites.net/MultiFaceDetection</a:t>
            </a:r>
            <a:r>
              <a:rPr lang="en-IE"/>
              <a:t> 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635700" y="399950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Website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400" y="0"/>
            <a:ext cx="5928599" cy="355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ts val="2800"/>
              <a:buAutoNum type="arabicPeriod"/>
            </a:pPr>
            <a:r>
              <a:rPr lang="en-IE"/>
              <a:t>Visual Studio 2015, 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AutoNum type="arabicPeriod"/>
            </a:pPr>
            <a:r>
              <a:rPr lang="en-IE"/>
              <a:t>Azure, AWS and </a:t>
            </a:r>
            <a:r>
              <a:rPr lang="en-IE"/>
              <a:t>OpenShift</a:t>
            </a:r>
            <a:r>
              <a:rPr lang="en-IE"/>
              <a:t> portal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0"/>
              </a:spcBef>
              <a:buSzPts val="2800"/>
              <a:buAutoNum type="arabicPeriod"/>
            </a:pPr>
            <a:r>
              <a:rPr lang="en-IE"/>
              <a:t>Click2Cloud for </a:t>
            </a:r>
            <a:r>
              <a:rPr lang="en-IE"/>
              <a:t>OpenShift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836600" y="499925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Tools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1021175" y="1825625"/>
            <a:ext cx="979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Free trial - 12 months - $ 200 credit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IE"/>
              <a:t>App Service (Web APPs) to host website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Storage created in WEU with geo replication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REST APIs to access storage,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IE"/>
              <a:t>easy for developers</a:t>
            </a:r>
          </a:p>
          <a:p>
            <a:pPr indent="-120650" lvl="0" marL="2286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79050" y="399925"/>
            <a:ext cx="902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b="0" i="0" lang="en-IE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Microsoft Azure - Key Points - 1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500" y="1216456"/>
            <a:ext cx="3061175" cy="52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1562100" y="1825625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ts val="2800"/>
              <a:buChar char="•"/>
            </a:pPr>
            <a:r>
              <a:rPr lang="en-IE"/>
              <a:t>Auto Scale configured on metric (CPU &gt; 70)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1036050" y="499925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79400" lvl="0" marL="0">
              <a:spcBef>
                <a:spcPts val="0"/>
              </a:spcBef>
              <a:buClr>
                <a:schemeClr val="accent1"/>
              </a:buClr>
              <a:buSzPts val="4400"/>
              <a:buFont typeface="Cambria"/>
              <a:buNone/>
            </a:pPr>
            <a:r>
              <a:rPr lang="en-IE"/>
              <a:t>Microsoft Azure - Key Points - 2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3025400"/>
            <a:ext cx="11883250" cy="31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75225" y="249200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Microsoft Azure - Key Points - 3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00" y="1804550"/>
            <a:ext cx="7845925" cy="45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117375" y="2449550"/>
            <a:ext cx="3303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-IE" sz="2400"/>
              <a:t>Back up every 2 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0250" y="1844950"/>
            <a:ext cx="97917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>
              <a:spcBef>
                <a:spcPts val="0"/>
              </a:spcBef>
              <a:buNone/>
            </a:pPr>
            <a:r>
              <a:rPr lang="en-IE"/>
              <a:t>Deploying via Visual Studio</a:t>
            </a:r>
          </a:p>
          <a:p>
            <a:pPr indent="-5080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50250" y="422650"/>
            <a:ext cx="90297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E"/>
              <a:t>Microsoft Azure - Key Points - 4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025" y="1450850"/>
            <a:ext cx="6785976" cy="5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skipper desig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