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0"/>
  </p:notesMasterIdLst>
  <p:sldIdLst>
    <p:sldId id="256" r:id="rId2"/>
    <p:sldId id="257" r:id="rId3"/>
    <p:sldId id="286" r:id="rId4"/>
    <p:sldId id="276" r:id="rId5"/>
    <p:sldId id="277" r:id="rId6"/>
    <p:sldId id="293" r:id="rId7"/>
    <p:sldId id="294" r:id="rId8"/>
    <p:sldId id="283" r:id="rId9"/>
    <p:sldId id="291" r:id="rId10"/>
    <p:sldId id="290" r:id="rId11"/>
    <p:sldId id="292" r:id="rId12"/>
    <p:sldId id="278" r:id="rId13"/>
    <p:sldId id="273" r:id="rId14"/>
    <p:sldId id="288" r:id="rId15"/>
    <p:sldId id="274" r:id="rId16"/>
    <p:sldId id="275" r:id="rId17"/>
    <p:sldId id="289"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7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p:scale>
          <a:sx n="90" d="100"/>
          <a:sy n="90" d="100"/>
        </p:scale>
        <p:origin x="8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NMF</c:v>
                </c:pt>
              </c:strCache>
            </c:strRef>
          </c:tx>
          <c:spPr>
            <a:ln w="28575" cap="rnd">
              <a:solidFill>
                <a:schemeClr val="accent1"/>
              </a:solidFill>
              <a:round/>
            </a:ln>
            <a:effectLst/>
          </c:spPr>
          <c:marker>
            <c:symbol val="none"/>
          </c:marker>
          <c:cat>
            <c:numRef>
              <c:f>Sheet1!$A$2:$A$6</c:f>
              <c:numCache>
                <c:formatCode>General</c:formatCode>
                <c:ptCount val="5"/>
                <c:pt idx="0">
                  <c:v>10</c:v>
                </c:pt>
                <c:pt idx="1">
                  <c:v>20</c:v>
                </c:pt>
                <c:pt idx="2">
                  <c:v>30</c:v>
                </c:pt>
                <c:pt idx="3">
                  <c:v>40</c:v>
                </c:pt>
                <c:pt idx="4">
                  <c:v>50</c:v>
                </c:pt>
              </c:numCache>
            </c:numRef>
          </c:cat>
          <c:val>
            <c:numRef>
              <c:f>Sheet1!$B$2:$B$6</c:f>
              <c:numCache>
                <c:formatCode>General</c:formatCode>
                <c:ptCount val="5"/>
                <c:pt idx="0">
                  <c:v>0.74</c:v>
                </c:pt>
                <c:pt idx="1">
                  <c:v>0.75</c:v>
                </c:pt>
                <c:pt idx="2">
                  <c:v>0.76</c:v>
                </c:pt>
                <c:pt idx="3">
                  <c:v>0.77</c:v>
                </c:pt>
                <c:pt idx="4">
                  <c:v>0.79</c:v>
                </c:pt>
              </c:numCache>
            </c:numRef>
          </c:val>
          <c:smooth val="0"/>
          <c:extLst>
            <c:ext xmlns:c16="http://schemas.microsoft.com/office/drawing/2014/chart" uri="{C3380CC4-5D6E-409C-BE32-E72D297353CC}">
              <c16:uniqueId val="{00000000-B018-49BE-8CF4-825F848A11F1}"/>
            </c:ext>
          </c:extLst>
        </c:ser>
        <c:ser>
          <c:idx val="1"/>
          <c:order val="1"/>
          <c:tx>
            <c:strRef>
              <c:f>Sheet1!$C$1</c:f>
              <c:strCache>
                <c:ptCount val="1"/>
                <c:pt idx="0">
                  <c:v>LDA</c:v>
                </c:pt>
              </c:strCache>
            </c:strRef>
          </c:tx>
          <c:spPr>
            <a:ln w="28575" cap="rnd">
              <a:solidFill>
                <a:schemeClr val="accent2"/>
              </a:solidFill>
              <a:round/>
            </a:ln>
            <a:effectLst/>
          </c:spPr>
          <c:marker>
            <c:symbol val="none"/>
          </c:marker>
          <c:cat>
            <c:numRef>
              <c:f>Sheet1!$A$2:$A$6</c:f>
              <c:numCache>
                <c:formatCode>General</c:formatCode>
                <c:ptCount val="5"/>
                <c:pt idx="0">
                  <c:v>10</c:v>
                </c:pt>
                <c:pt idx="1">
                  <c:v>20</c:v>
                </c:pt>
                <c:pt idx="2">
                  <c:v>30</c:v>
                </c:pt>
                <c:pt idx="3">
                  <c:v>40</c:v>
                </c:pt>
                <c:pt idx="4">
                  <c:v>50</c:v>
                </c:pt>
              </c:numCache>
            </c:numRef>
          </c:cat>
          <c:val>
            <c:numRef>
              <c:f>Sheet1!$C$2:$C$6</c:f>
              <c:numCache>
                <c:formatCode>General</c:formatCode>
                <c:ptCount val="5"/>
                <c:pt idx="0">
                  <c:v>1</c:v>
                </c:pt>
                <c:pt idx="1">
                  <c:v>1</c:v>
                </c:pt>
                <c:pt idx="2">
                  <c:v>1</c:v>
                </c:pt>
                <c:pt idx="3">
                  <c:v>1</c:v>
                </c:pt>
                <c:pt idx="4">
                  <c:v>1</c:v>
                </c:pt>
              </c:numCache>
            </c:numRef>
          </c:val>
          <c:smooth val="0"/>
          <c:extLst>
            <c:ext xmlns:c16="http://schemas.microsoft.com/office/drawing/2014/chart" uri="{C3380CC4-5D6E-409C-BE32-E72D297353CC}">
              <c16:uniqueId val="{00000001-B018-49BE-8CF4-825F848A11F1}"/>
            </c:ext>
          </c:extLst>
        </c:ser>
        <c:dLbls>
          <c:showLegendKey val="0"/>
          <c:showVal val="0"/>
          <c:showCatName val="0"/>
          <c:showSerName val="0"/>
          <c:showPercent val="0"/>
          <c:showBubbleSize val="0"/>
        </c:dLbls>
        <c:smooth val="0"/>
        <c:axId val="767023072"/>
        <c:axId val="767022744"/>
      </c:lineChart>
      <c:catAx>
        <c:axId val="7670230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b="1" dirty="0">
                    <a:latin typeface="+mj-lt"/>
                  </a:rPr>
                  <a:t># Top</a:t>
                </a:r>
                <a:r>
                  <a:rPr lang="en-US" sz="1600" b="1" baseline="0" dirty="0">
                    <a:latin typeface="+mj-lt"/>
                  </a:rPr>
                  <a:t> Terms</a:t>
                </a:r>
                <a:endParaRPr lang="en-US" sz="1600" b="1" dirty="0">
                  <a:latin typeface="+mj-l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022744"/>
        <c:crosses val="autoZero"/>
        <c:auto val="1"/>
        <c:lblAlgn val="ctr"/>
        <c:lblOffset val="100"/>
        <c:noMultiLvlLbl val="0"/>
      </c:catAx>
      <c:valAx>
        <c:axId val="767022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600" b="1" dirty="0">
                    <a:latin typeface="+mj-lt"/>
                  </a:rPr>
                  <a:t>ATS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0230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C3A83-B144-4085-B23C-6DE83108B155}" type="datetimeFigureOut">
              <a:rPr lang="en-US" smtClean="0"/>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76296-4BA9-48C0-95C9-C9F9EA1E1302}" type="slidenum">
              <a:rPr lang="en-US" smtClean="0"/>
              <a:t>‹#›</a:t>
            </a:fld>
            <a:endParaRPr lang="en-US"/>
          </a:p>
        </p:txBody>
      </p:sp>
    </p:spTree>
    <p:extLst>
      <p:ext uri="{BB962C8B-B14F-4D97-AF65-F5344CB8AC3E}">
        <p14:creationId xmlns:p14="http://schemas.microsoft.com/office/powerpoint/2010/main" val="2288791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1</a:t>
            </a:fld>
            <a:endParaRPr lang="en-US"/>
          </a:p>
        </p:txBody>
      </p:sp>
    </p:spTree>
    <p:extLst>
      <p:ext uri="{BB962C8B-B14F-4D97-AF65-F5344CB8AC3E}">
        <p14:creationId xmlns:p14="http://schemas.microsoft.com/office/powerpoint/2010/main" val="292948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00" dirty="0"/>
              <a:t>Two factors, W and H are generated which approximate A. Each has k dimensions. We can interpret the</a:t>
            </a:r>
          </a:p>
          <a:p>
            <a:r>
              <a:rPr lang="en-IE" sz="800" dirty="0"/>
              <a:t>results as k topics, with their associated terms and assignments for documents.</a:t>
            </a:r>
          </a:p>
        </p:txBody>
      </p:sp>
      <p:sp>
        <p:nvSpPr>
          <p:cNvPr id="4" name="Slide Number Placeholder 3"/>
          <p:cNvSpPr>
            <a:spLocks noGrp="1"/>
          </p:cNvSpPr>
          <p:nvPr>
            <p:ph type="sldNum" sz="quarter" idx="10"/>
          </p:nvPr>
        </p:nvSpPr>
        <p:spPr/>
        <p:txBody>
          <a:bodyPr/>
          <a:lstStyle/>
          <a:p>
            <a:fld id="{5AA76296-4BA9-48C0-95C9-C9F9EA1E1302}" type="slidenum">
              <a:rPr lang="en-US" smtClean="0"/>
              <a:t>10</a:t>
            </a:fld>
            <a:endParaRPr lang="en-US"/>
          </a:p>
        </p:txBody>
      </p:sp>
    </p:spTree>
    <p:extLst>
      <p:ext uri="{BB962C8B-B14F-4D97-AF65-F5344CB8AC3E}">
        <p14:creationId xmlns:p14="http://schemas.microsoft.com/office/powerpoint/2010/main" val="3896648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AA76296-4BA9-48C0-95C9-C9F9EA1E1302}" type="slidenum">
              <a:rPr lang="en-US" smtClean="0"/>
              <a:t>11</a:t>
            </a:fld>
            <a:endParaRPr lang="en-US"/>
          </a:p>
        </p:txBody>
      </p:sp>
    </p:spTree>
    <p:extLst>
      <p:ext uri="{BB962C8B-B14F-4D97-AF65-F5344CB8AC3E}">
        <p14:creationId xmlns:p14="http://schemas.microsoft.com/office/powerpoint/2010/main" val="2130877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12</a:t>
            </a:fld>
            <a:endParaRPr lang="en-US"/>
          </a:p>
        </p:txBody>
      </p:sp>
    </p:spTree>
    <p:extLst>
      <p:ext uri="{BB962C8B-B14F-4D97-AF65-F5344CB8AC3E}">
        <p14:creationId xmlns:p14="http://schemas.microsoft.com/office/powerpoint/2010/main" val="2350825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13</a:t>
            </a:fld>
            <a:endParaRPr lang="en-US"/>
          </a:p>
        </p:txBody>
      </p:sp>
    </p:spTree>
    <p:extLst>
      <p:ext uri="{BB962C8B-B14F-4D97-AF65-F5344CB8AC3E}">
        <p14:creationId xmlns:p14="http://schemas.microsoft.com/office/powerpoint/2010/main" val="3132028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14</a:t>
            </a:fld>
            <a:endParaRPr lang="en-US"/>
          </a:p>
        </p:txBody>
      </p:sp>
    </p:spTree>
    <p:extLst>
      <p:ext uri="{BB962C8B-B14F-4D97-AF65-F5344CB8AC3E}">
        <p14:creationId xmlns:p14="http://schemas.microsoft.com/office/powerpoint/2010/main" val="3549703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15</a:t>
            </a:fld>
            <a:endParaRPr lang="en-US"/>
          </a:p>
        </p:txBody>
      </p:sp>
    </p:spTree>
    <p:extLst>
      <p:ext uri="{BB962C8B-B14F-4D97-AF65-F5344CB8AC3E}">
        <p14:creationId xmlns:p14="http://schemas.microsoft.com/office/powerpoint/2010/main" val="497529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16</a:t>
            </a:fld>
            <a:endParaRPr lang="en-US"/>
          </a:p>
        </p:txBody>
      </p:sp>
    </p:spTree>
    <p:extLst>
      <p:ext uri="{BB962C8B-B14F-4D97-AF65-F5344CB8AC3E}">
        <p14:creationId xmlns:p14="http://schemas.microsoft.com/office/powerpoint/2010/main" val="973449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17</a:t>
            </a:fld>
            <a:endParaRPr lang="en-US"/>
          </a:p>
        </p:txBody>
      </p:sp>
    </p:spTree>
    <p:extLst>
      <p:ext uri="{BB962C8B-B14F-4D97-AF65-F5344CB8AC3E}">
        <p14:creationId xmlns:p14="http://schemas.microsoft.com/office/powerpoint/2010/main" val="3382676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18</a:t>
            </a:fld>
            <a:endParaRPr lang="en-US"/>
          </a:p>
        </p:txBody>
      </p:sp>
    </p:spTree>
    <p:extLst>
      <p:ext uri="{BB962C8B-B14F-4D97-AF65-F5344CB8AC3E}">
        <p14:creationId xmlns:p14="http://schemas.microsoft.com/office/powerpoint/2010/main" val="314177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2</a:t>
            </a:fld>
            <a:endParaRPr lang="en-US"/>
          </a:p>
        </p:txBody>
      </p:sp>
    </p:spTree>
    <p:extLst>
      <p:ext uri="{BB962C8B-B14F-4D97-AF65-F5344CB8AC3E}">
        <p14:creationId xmlns:p14="http://schemas.microsoft.com/office/powerpoint/2010/main" val="313563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3</a:t>
            </a:fld>
            <a:endParaRPr lang="en-US"/>
          </a:p>
        </p:txBody>
      </p:sp>
    </p:spTree>
    <p:extLst>
      <p:ext uri="{BB962C8B-B14F-4D97-AF65-F5344CB8AC3E}">
        <p14:creationId xmlns:p14="http://schemas.microsoft.com/office/powerpoint/2010/main" val="328760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4</a:t>
            </a:fld>
            <a:endParaRPr lang="en-US"/>
          </a:p>
        </p:txBody>
      </p:sp>
    </p:spTree>
    <p:extLst>
      <p:ext uri="{BB962C8B-B14F-4D97-AF65-F5344CB8AC3E}">
        <p14:creationId xmlns:p14="http://schemas.microsoft.com/office/powerpoint/2010/main" val="1628575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5</a:t>
            </a:fld>
            <a:endParaRPr lang="en-US"/>
          </a:p>
        </p:txBody>
      </p:sp>
    </p:spTree>
    <p:extLst>
      <p:ext uri="{BB962C8B-B14F-4D97-AF65-F5344CB8AC3E}">
        <p14:creationId xmlns:p14="http://schemas.microsoft.com/office/powerpoint/2010/main" val="89450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IE" sz="1600" dirty="0"/>
              <a:t>Tell the algorithm how many topics</a:t>
            </a:r>
          </a:p>
          <a:p>
            <a:pPr marL="342900" indent="-342900">
              <a:buAutoNum type="arabicPeriod"/>
            </a:pPr>
            <a:r>
              <a:rPr lang="en-IE" sz="1600" dirty="0"/>
              <a:t>Assign a temporary topic to every word</a:t>
            </a:r>
          </a:p>
          <a:p>
            <a:pPr marL="342900" indent="-342900">
              <a:buAutoNum type="arabicPeriod"/>
            </a:pPr>
            <a:r>
              <a:rPr lang="en-IE" sz="1600" dirty="0"/>
              <a:t>Algorithm will check and update topics based on the probabilities below;</a:t>
            </a:r>
          </a:p>
          <a:p>
            <a:pPr marL="857250" lvl="1" indent="-400050">
              <a:buFont typeface="+mj-lt"/>
              <a:buAutoNum type="romanUcPeriod"/>
            </a:pPr>
            <a:r>
              <a:rPr lang="en-IE" sz="1600" dirty="0"/>
              <a:t>Probability of the word across a topic – p(topic t / document d) = the proportion of words in document d that are currently assigned to topic t</a:t>
            </a:r>
          </a:p>
          <a:p>
            <a:pPr marL="857250" lvl="1" indent="-400050">
              <a:buFont typeface="+mj-lt"/>
              <a:buAutoNum type="romanUcPeriod"/>
            </a:pPr>
            <a:r>
              <a:rPr lang="en-IE" sz="1600" dirty="0"/>
              <a:t>Probability of the topic is in the document - p(word w / topic t) = the proportion of assignments to topic t over all documents that come from this word w</a:t>
            </a:r>
          </a:p>
          <a:p>
            <a:pPr marL="400050" indent="-400050">
              <a:buFont typeface="+mj-lt"/>
              <a:buAutoNum type="arabicPeriod"/>
            </a:pPr>
            <a:r>
              <a:rPr lang="en-IE" sz="1600" dirty="0"/>
              <a:t>Documents scored by multiplying these two probabilities</a:t>
            </a:r>
          </a:p>
          <a:p>
            <a:endParaRPr lang="en-IE" sz="1050" dirty="0"/>
          </a:p>
          <a:p>
            <a:r>
              <a:rPr lang="en-IE" sz="1050" dirty="0"/>
              <a:t>https://algobeans.com/2015/06/21/laymans-explanation-of-topic-modeling-with-lda-2/</a:t>
            </a:r>
          </a:p>
          <a:p>
            <a:endParaRPr lang="en-US" dirty="0"/>
          </a:p>
        </p:txBody>
      </p:sp>
      <p:sp>
        <p:nvSpPr>
          <p:cNvPr id="4" name="Slide Number Placeholder 3"/>
          <p:cNvSpPr>
            <a:spLocks noGrp="1"/>
          </p:cNvSpPr>
          <p:nvPr>
            <p:ph type="sldNum" sz="quarter" idx="10"/>
          </p:nvPr>
        </p:nvSpPr>
        <p:spPr/>
        <p:txBody>
          <a:bodyPr/>
          <a:lstStyle/>
          <a:p>
            <a:fld id="{5AA76296-4BA9-48C0-95C9-C9F9EA1E1302}" type="slidenum">
              <a:rPr lang="en-US" smtClean="0"/>
              <a:t>6</a:t>
            </a:fld>
            <a:endParaRPr lang="en-US"/>
          </a:p>
        </p:txBody>
      </p:sp>
    </p:spTree>
    <p:extLst>
      <p:ext uri="{BB962C8B-B14F-4D97-AF65-F5344CB8AC3E}">
        <p14:creationId xmlns:p14="http://schemas.microsoft.com/office/powerpoint/2010/main" val="471305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7</a:t>
            </a:fld>
            <a:endParaRPr lang="en-US"/>
          </a:p>
        </p:txBody>
      </p:sp>
    </p:spTree>
    <p:extLst>
      <p:ext uri="{BB962C8B-B14F-4D97-AF65-F5344CB8AC3E}">
        <p14:creationId xmlns:p14="http://schemas.microsoft.com/office/powerpoint/2010/main" val="351031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76296-4BA9-48C0-95C9-C9F9EA1E1302}" type="slidenum">
              <a:rPr lang="en-US" smtClean="0"/>
              <a:t>8</a:t>
            </a:fld>
            <a:endParaRPr lang="en-US"/>
          </a:p>
        </p:txBody>
      </p:sp>
    </p:spTree>
    <p:extLst>
      <p:ext uri="{BB962C8B-B14F-4D97-AF65-F5344CB8AC3E}">
        <p14:creationId xmlns:p14="http://schemas.microsoft.com/office/powerpoint/2010/main" val="2954606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AA76296-4BA9-48C0-95C9-C9F9EA1E1302}" type="slidenum">
              <a:rPr lang="en-US" smtClean="0"/>
              <a:t>9</a:t>
            </a:fld>
            <a:endParaRPr lang="en-US"/>
          </a:p>
        </p:txBody>
      </p:sp>
    </p:spTree>
    <p:extLst>
      <p:ext uri="{BB962C8B-B14F-4D97-AF65-F5344CB8AC3E}">
        <p14:creationId xmlns:p14="http://schemas.microsoft.com/office/powerpoint/2010/main" val="187376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01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40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279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73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8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942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173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995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081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4/15/2018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86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02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4/15/2018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91773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github.com/derekgreene/topic-ensemble" TargetMode="External"/><Relationship Id="rId4" Type="http://schemas.openxmlformats.org/officeDocument/2006/relationships/hyperlink" Target="https://arxiv.org/pdf/1702.07186.pdf" TargetMode="Externa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qwone.com/~jason/20Newsgroup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analyticsvidhya.com/blog/2016/08/beginners-guide-to-topic-modeling-in-python/"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50851E-2689-482A-9BA2-B630C69EACE2}"/>
              </a:ext>
            </a:extLst>
          </p:cNvPr>
          <p:cNvSpPr>
            <a:spLocks noGrp="1"/>
          </p:cNvSpPr>
          <p:nvPr>
            <p:ph type="subTitle" idx="1"/>
          </p:nvPr>
        </p:nvSpPr>
        <p:spPr/>
        <p:txBody>
          <a:bodyPr>
            <a:normAutofit fontScale="47500" lnSpcReduction="20000"/>
          </a:bodyPr>
          <a:lstStyle/>
          <a:p>
            <a:r>
              <a:rPr lang="en-IE" dirty="0"/>
              <a:t>16211668 - </a:t>
            </a:r>
            <a:r>
              <a:rPr lang="en-US" dirty="0"/>
              <a:t>Sanjay Singh</a:t>
            </a:r>
            <a:endParaRPr lang="en-IE" dirty="0"/>
          </a:p>
          <a:p>
            <a:r>
              <a:rPr lang="en-IE" dirty="0"/>
              <a:t>16213216 - Kevin </a:t>
            </a:r>
            <a:r>
              <a:rPr lang="en-IE" dirty="0" err="1"/>
              <a:t>Shortall</a:t>
            </a:r>
            <a:endParaRPr lang="en-IE" dirty="0"/>
          </a:p>
          <a:p>
            <a:r>
              <a:rPr lang="en-US" dirty="0"/>
              <a:t>16213319 - </a:t>
            </a:r>
            <a:r>
              <a:rPr lang="en-IE" dirty="0"/>
              <a:t>Ken </a:t>
            </a:r>
            <a:r>
              <a:rPr lang="en-IE" dirty="0" err="1"/>
              <a:t>Brennock</a:t>
            </a:r>
            <a:endParaRPr lang="en-IE" dirty="0"/>
          </a:p>
          <a:p>
            <a:r>
              <a:rPr lang="en-IE" dirty="0"/>
              <a:t>16212373 - Javedali Shaikh</a:t>
            </a:r>
          </a:p>
          <a:p>
            <a:endParaRPr lang="en-US" dirty="0"/>
          </a:p>
        </p:txBody>
      </p:sp>
      <p:sp>
        <p:nvSpPr>
          <p:cNvPr id="6" name="Title 1">
            <a:extLst>
              <a:ext uri="{FF2B5EF4-FFF2-40B4-BE49-F238E27FC236}">
                <a16:creationId xmlns:a16="http://schemas.microsoft.com/office/drawing/2014/main" id="{4C257261-039F-4030-98EC-6652B8941080}"/>
              </a:ext>
            </a:extLst>
          </p:cNvPr>
          <p:cNvSpPr txBox="1">
            <a:spLocks/>
          </p:cNvSpPr>
          <p:nvPr/>
        </p:nvSpPr>
        <p:spPr>
          <a:xfrm>
            <a:off x="1100051" y="889460"/>
            <a:ext cx="10058400" cy="35661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dirty="0"/>
              <a:t>CA683 – Group 3</a:t>
            </a:r>
          </a:p>
        </p:txBody>
      </p:sp>
    </p:spTree>
    <p:extLst>
      <p:ext uri="{BB962C8B-B14F-4D97-AF65-F5344CB8AC3E}">
        <p14:creationId xmlns:p14="http://schemas.microsoft.com/office/powerpoint/2010/main" val="328045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A6CE-C844-449D-AB58-DCB27B9F0007}"/>
              </a:ext>
            </a:extLst>
          </p:cNvPr>
          <p:cNvSpPr>
            <a:spLocks noGrp="1"/>
          </p:cNvSpPr>
          <p:nvPr>
            <p:ph type="title"/>
          </p:nvPr>
        </p:nvSpPr>
        <p:spPr/>
        <p:txBody>
          <a:bodyPr/>
          <a:lstStyle/>
          <a:p>
            <a:r>
              <a:rPr lang="en-IE" dirty="0"/>
              <a:t>NMF </a:t>
            </a:r>
            <a:r>
              <a:rPr lang="en-IE" sz="2800" dirty="0"/>
              <a:t>(Non-negative Matrix Factorisation)</a:t>
            </a:r>
          </a:p>
        </p:txBody>
      </p:sp>
      <p:pic>
        <p:nvPicPr>
          <p:cNvPr id="4" name="Content Placeholder 3">
            <a:extLst>
              <a:ext uri="{FF2B5EF4-FFF2-40B4-BE49-F238E27FC236}">
                <a16:creationId xmlns:a16="http://schemas.microsoft.com/office/drawing/2014/main" id="{15384940-C7FB-48C9-A171-AA0409AF20A0}"/>
              </a:ext>
            </a:extLst>
          </p:cNvPr>
          <p:cNvPicPr>
            <a:picLocks noGrp="1" noChangeAspect="1"/>
          </p:cNvPicPr>
          <p:nvPr>
            <p:ph idx="1"/>
          </p:nvPr>
        </p:nvPicPr>
        <p:blipFill>
          <a:blip r:embed="rId3"/>
          <a:stretch>
            <a:fillRect/>
          </a:stretch>
        </p:blipFill>
        <p:spPr>
          <a:xfrm>
            <a:off x="4295956" y="1863516"/>
            <a:ext cx="7368124" cy="4520031"/>
          </a:xfrm>
          <a:prstGeom prst="rect">
            <a:avLst/>
          </a:prstGeom>
        </p:spPr>
      </p:pic>
      <p:sp>
        <p:nvSpPr>
          <p:cNvPr id="6" name="Content Placeholder 2">
            <a:extLst>
              <a:ext uri="{FF2B5EF4-FFF2-40B4-BE49-F238E27FC236}">
                <a16:creationId xmlns:a16="http://schemas.microsoft.com/office/drawing/2014/main" id="{8FB9BE9D-6DBE-484D-A9AF-888861572398}"/>
              </a:ext>
            </a:extLst>
          </p:cNvPr>
          <p:cNvSpPr txBox="1">
            <a:spLocks/>
          </p:cNvSpPr>
          <p:nvPr/>
        </p:nvSpPr>
        <p:spPr>
          <a:xfrm>
            <a:off x="1097280" y="1845734"/>
            <a:ext cx="452714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IE" dirty="0"/>
          </a:p>
        </p:txBody>
      </p:sp>
      <p:sp>
        <p:nvSpPr>
          <p:cNvPr id="7" name="Rectangle 6">
            <a:extLst>
              <a:ext uri="{FF2B5EF4-FFF2-40B4-BE49-F238E27FC236}">
                <a16:creationId xmlns:a16="http://schemas.microsoft.com/office/drawing/2014/main" id="{F3EB69CF-01F4-4D51-9841-343EC462E917}"/>
              </a:ext>
            </a:extLst>
          </p:cNvPr>
          <p:cNvSpPr/>
          <p:nvPr/>
        </p:nvSpPr>
        <p:spPr>
          <a:xfrm>
            <a:off x="1982652" y="3892698"/>
            <a:ext cx="1994263" cy="461665"/>
          </a:xfrm>
          <a:prstGeom prst="rect">
            <a:avLst/>
          </a:prstGeom>
        </p:spPr>
        <p:txBody>
          <a:bodyPr wrap="square">
            <a:spAutoFit/>
          </a:bodyPr>
          <a:lstStyle/>
          <a:p>
            <a:r>
              <a:rPr lang="en-IE" sz="2400" dirty="0"/>
              <a:t>A = W * H</a:t>
            </a:r>
          </a:p>
        </p:txBody>
      </p:sp>
      <p:sp>
        <p:nvSpPr>
          <p:cNvPr id="8" name="Rectangle 7">
            <a:extLst>
              <a:ext uri="{FF2B5EF4-FFF2-40B4-BE49-F238E27FC236}">
                <a16:creationId xmlns:a16="http://schemas.microsoft.com/office/drawing/2014/main" id="{C6C3675C-7654-4DDD-A300-C7DFA4CC304D}"/>
              </a:ext>
            </a:extLst>
          </p:cNvPr>
          <p:cNvSpPr/>
          <p:nvPr/>
        </p:nvSpPr>
        <p:spPr>
          <a:xfrm>
            <a:off x="985520" y="5977468"/>
            <a:ext cx="8501380" cy="276999"/>
          </a:xfrm>
          <a:prstGeom prst="rect">
            <a:avLst/>
          </a:prstGeom>
        </p:spPr>
        <p:txBody>
          <a:bodyPr wrap="square">
            <a:spAutoFit/>
          </a:bodyPr>
          <a:lstStyle/>
          <a:p>
            <a:r>
              <a:rPr lang="en-IE" sz="1200" i="1" dirty="0"/>
              <a:t> Ref : Non Matrix Factorisation, by Mark Belford  et al , UCD, Dublin NLP meetup, 19</a:t>
            </a:r>
            <a:r>
              <a:rPr lang="en-IE" sz="1200" i="1" baseline="30000" dirty="0"/>
              <a:t>th</a:t>
            </a:r>
            <a:r>
              <a:rPr lang="en-IE" sz="1200" i="1" dirty="0"/>
              <a:t> March 2018 </a:t>
            </a:r>
          </a:p>
        </p:txBody>
      </p:sp>
    </p:spTree>
    <p:extLst>
      <p:ext uri="{BB962C8B-B14F-4D97-AF65-F5344CB8AC3E}">
        <p14:creationId xmlns:p14="http://schemas.microsoft.com/office/powerpoint/2010/main" val="127767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A6CE-C844-449D-AB58-DCB27B9F0007}"/>
              </a:ext>
            </a:extLst>
          </p:cNvPr>
          <p:cNvSpPr>
            <a:spLocks noGrp="1"/>
          </p:cNvSpPr>
          <p:nvPr>
            <p:ph type="title"/>
          </p:nvPr>
        </p:nvSpPr>
        <p:spPr/>
        <p:txBody>
          <a:bodyPr/>
          <a:lstStyle/>
          <a:p>
            <a:r>
              <a:rPr lang="en-IE" dirty="0"/>
              <a:t>NMF –</a:t>
            </a:r>
            <a:r>
              <a:rPr lang="en-IE" sz="2800" dirty="0"/>
              <a:t> Output </a:t>
            </a:r>
          </a:p>
        </p:txBody>
      </p:sp>
      <p:sp>
        <p:nvSpPr>
          <p:cNvPr id="3" name="Content Placeholder 2">
            <a:extLst>
              <a:ext uri="{FF2B5EF4-FFF2-40B4-BE49-F238E27FC236}">
                <a16:creationId xmlns:a16="http://schemas.microsoft.com/office/drawing/2014/main" id="{7BF60F99-DC43-4B21-A47F-AA9E22E017D1}"/>
              </a:ext>
            </a:extLst>
          </p:cNvPr>
          <p:cNvSpPr>
            <a:spLocks noGrp="1"/>
          </p:cNvSpPr>
          <p:nvPr>
            <p:ph idx="1"/>
          </p:nvPr>
        </p:nvSpPr>
        <p:spPr>
          <a:xfrm>
            <a:off x="1097280" y="1845734"/>
            <a:ext cx="5156563" cy="4434296"/>
          </a:xfrm>
        </p:spPr>
        <p:txBody>
          <a:bodyPr>
            <a:normAutofit lnSpcReduction="10000"/>
          </a:bodyPr>
          <a:lstStyle/>
          <a:p>
            <a:pPr marL="0" indent="0">
              <a:buNone/>
            </a:pPr>
            <a:r>
              <a:rPr lang="en-IE" sz="1700" b="1" dirty="0"/>
              <a:t>Input:</a:t>
            </a:r>
          </a:p>
          <a:p>
            <a:pPr marL="0" indent="0">
              <a:buNone/>
            </a:pPr>
            <a:r>
              <a:rPr lang="en-IE" sz="1700" dirty="0"/>
              <a:t>The classic comment on </a:t>
            </a:r>
            <a:r>
              <a:rPr lang="en-IE" sz="1700" dirty="0">
                <a:highlight>
                  <a:srgbClr val="FFFF00"/>
                </a:highlight>
              </a:rPr>
              <a:t>new encryption </a:t>
            </a:r>
            <a:r>
              <a:rPr lang="en-IE" sz="1700" dirty="0"/>
              <a:t>algorithms comes from\</a:t>
            </a:r>
            <a:r>
              <a:rPr lang="en-IE" sz="1700" dirty="0" err="1"/>
              <a:t>nFriedman</a:t>
            </a:r>
            <a:r>
              <a:rPr lang="en-IE" sz="1700" dirty="0"/>
              <a:t>:\n\n\</a:t>
            </a:r>
            <a:r>
              <a:rPr lang="en-IE" sz="1700" dirty="0" err="1"/>
              <a:t>t"No</a:t>
            </a:r>
            <a:r>
              <a:rPr lang="en-IE" sz="1700" dirty="0"/>
              <a:t> new cypher is worth considering unless it comes \n\</a:t>
            </a:r>
            <a:r>
              <a:rPr lang="en-IE" sz="1700" dirty="0" err="1"/>
              <a:t>tfrom</a:t>
            </a:r>
            <a:r>
              <a:rPr lang="en-IE" sz="1700" dirty="0"/>
              <a:t> someone who has already broken a very hard one."\n\</a:t>
            </a:r>
            <a:r>
              <a:rPr lang="en-IE" sz="1700" dirty="0" err="1"/>
              <a:t>nHistorically</a:t>
            </a:r>
            <a:r>
              <a:rPr lang="en-IE" sz="1700" dirty="0"/>
              <a:t>, Friedman has been right.  It\'s really hard to develop\</a:t>
            </a:r>
            <a:r>
              <a:rPr lang="en-IE" sz="1700" dirty="0" err="1"/>
              <a:t>na</a:t>
            </a:r>
            <a:r>
              <a:rPr lang="en-IE" sz="1700" dirty="0"/>
              <a:t> good cypher.  IBM\'s Lucifer, the precursor to DES, turns out to have\</a:t>
            </a:r>
            <a:r>
              <a:rPr lang="en-IE" sz="1700" dirty="0" err="1"/>
              <a:t>nbeen</a:t>
            </a:r>
            <a:r>
              <a:rPr lang="en-IE" sz="1700" dirty="0"/>
              <a:t> fatally flawed.  Most of the DES-like systems other than DES seem\</a:t>
            </a:r>
            <a:r>
              <a:rPr lang="en-IE" sz="1700" dirty="0" err="1"/>
              <a:t>nto</a:t>
            </a:r>
            <a:r>
              <a:rPr lang="en-IE" sz="1700" dirty="0"/>
              <a:t> be vulnerable to differential</a:t>
            </a:r>
            <a:r>
              <a:rPr lang="en-IE" sz="1700" dirty="0">
                <a:highlight>
                  <a:srgbClr val="FFFF00"/>
                </a:highlight>
              </a:rPr>
              <a:t> cryptanalysis</a:t>
            </a:r>
            <a:r>
              <a:rPr lang="en-IE" sz="1700" dirty="0"/>
              <a:t>.  The first two tries at\</a:t>
            </a:r>
            <a:r>
              <a:rPr lang="en-IE" sz="1700" dirty="0" err="1">
                <a:highlight>
                  <a:srgbClr val="FFFF00"/>
                </a:highlight>
              </a:rPr>
              <a:t>npublic</a:t>
            </a:r>
            <a:r>
              <a:rPr lang="en-IE" sz="1700" dirty="0">
                <a:highlight>
                  <a:srgbClr val="FFFF00"/>
                </a:highlight>
              </a:rPr>
              <a:t> key encryption </a:t>
            </a:r>
            <a:r>
              <a:rPr lang="en-IE" sz="1700" dirty="0"/>
              <a:t>(remember knapsack cyphers?) were broken.  Most\</a:t>
            </a:r>
            <a:r>
              <a:rPr lang="en-IE" sz="1700" dirty="0" err="1"/>
              <a:t>nif</a:t>
            </a:r>
            <a:r>
              <a:rPr lang="en-IE" sz="1700" dirty="0"/>
              <a:t> not all of the machine cyphers of the electromechanical era were\</a:t>
            </a:r>
            <a:r>
              <a:rPr lang="en-IE" sz="1700" dirty="0" err="1"/>
              <a:t>nbroken</a:t>
            </a:r>
            <a:r>
              <a:rPr lang="en-IE" sz="1700" dirty="0"/>
              <a:t> eventually.  Attempts in the computer era to home-brew encryption\</a:t>
            </a:r>
            <a:r>
              <a:rPr lang="en-IE" sz="1700" dirty="0" err="1"/>
              <a:t>nhave</a:t>
            </a:r>
            <a:r>
              <a:rPr lang="en-IE" sz="1700" dirty="0"/>
              <a:t> been disappointing; the classic "A survey of data insecurity packages"\</a:t>
            </a:r>
            <a:r>
              <a:rPr lang="en-IE" sz="1700" dirty="0" err="1"/>
              <a:t>nin</a:t>
            </a:r>
            <a:r>
              <a:rPr lang="en-IE" sz="1700" dirty="0"/>
              <a:t> </a:t>
            </a:r>
            <a:r>
              <a:rPr lang="en-IE" sz="1700" dirty="0" err="1"/>
              <a:t>Cryptologia</a:t>
            </a:r>
            <a:r>
              <a:rPr lang="en-IE" sz="1700" dirty="0"/>
              <a:t> contains analyses and breaking techniques for a few of the\</a:t>
            </a:r>
            <a:r>
              <a:rPr lang="en-IE" sz="1700" dirty="0" err="1"/>
              <a:t>npopular</a:t>
            </a:r>
            <a:r>
              <a:rPr lang="en-IE" sz="1700" dirty="0"/>
              <a:t> "security packages" of the late 1980s.\n\</a:t>
            </a:r>
          </a:p>
        </p:txBody>
      </p:sp>
      <p:sp>
        <p:nvSpPr>
          <p:cNvPr id="4" name="TextBox 3">
            <a:extLst>
              <a:ext uri="{FF2B5EF4-FFF2-40B4-BE49-F238E27FC236}">
                <a16:creationId xmlns:a16="http://schemas.microsoft.com/office/drawing/2014/main" id="{B8F90DBD-E4B3-48F5-8162-7F2EFEBE098E}"/>
              </a:ext>
            </a:extLst>
          </p:cNvPr>
          <p:cNvSpPr txBox="1"/>
          <p:nvPr/>
        </p:nvSpPr>
        <p:spPr>
          <a:xfrm>
            <a:off x="6719778" y="1956391"/>
            <a:ext cx="4791739" cy="2031325"/>
          </a:xfrm>
          <a:prstGeom prst="rect">
            <a:avLst/>
          </a:prstGeom>
          <a:noFill/>
        </p:spPr>
        <p:txBody>
          <a:bodyPr wrap="square" rtlCol="0">
            <a:spAutoFit/>
          </a:bodyPr>
          <a:lstStyle/>
          <a:p>
            <a:r>
              <a:rPr lang="en-IE" b="1" dirty="0">
                <a:solidFill>
                  <a:schemeClr val="tx1">
                    <a:lumMod val="75000"/>
                    <a:lumOff val="25000"/>
                  </a:schemeClr>
                </a:solidFill>
              </a:rPr>
              <a:t>Output:</a:t>
            </a:r>
          </a:p>
          <a:p>
            <a:endParaRPr lang="en-IE" b="1" dirty="0">
              <a:solidFill>
                <a:schemeClr val="tx1">
                  <a:lumMod val="75000"/>
                  <a:lumOff val="25000"/>
                </a:schemeClr>
              </a:solidFill>
            </a:endParaRPr>
          </a:p>
          <a:p>
            <a:r>
              <a:rPr lang="en-IE" b="1" dirty="0">
                <a:solidFill>
                  <a:schemeClr val="tx1">
                    <a:lumMod val="75000"/>
                    <a:lumOff val="25000"/>
                  </a:schemeClr>
                </a:solidFill>
              </a:rPr>
              <a:t>SCI-Crypt: </a:t>
            </a:r>
            <a:r>
              <a:rPr lang="en-IE" dirty="0">
                <a:solidFill>
                  <a:schemeClr val="tx1">
                    <a:lumMod val="75000"/>
                    <a:lumOff val="25000"/>
                  </a:schemeClr>
                </a:solidFill>
              </a:rPr>
              <a:t>key chip encryption clipper keys escrow government algorithm phone use </a:t>
            </a:r>
            <a:r>
              <a:rPr lang="en-IE" dirty="0" err="1">
                <a:solidFill>
                  <a:schemeClr val="tx1">
                    <a:lumMod val="75000"/>
                    <a:lumOff val="25000"/>
                  </a:schemeClr>
                </a:solidFill>
              </a:rPr>
              <a:t>nsa</a:t>
            </a:r>
            <a:r>
              <a:rPr lang="en-IE" dirty="0">
                <a:solidFill>
                  <a:schemeClr val="tx1">
                    <a:lumMod val="75000"/>
                    <a:lumOff val="25000"/>
                  </a:schemeClr>
                </a:solidFill>
              </a:rPr>
              <a:t> security secure des public encrypted number law privacy enforcement</a:t>
            </a:r>
          </a:p>
          <a:p>
            <a:endParaRPr lang="en-US" dirty="0"/>
          </a:p>
        </p:txBody>
      </p:sp>
    </p:spTree>
    <p:extLst>
      <p:ext uri="{BB962C8B-B14F-4D97-AF65-F5344CB8AC3E}">
        <p14:creationId xmlns:p14="http://schemas.microsoft.com/office/powerpoint/2010/main" val="421676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0C49-C379-424E-856F-85ACB1D449EA}"/>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E29A979-3DFC-4169-97EA-096D748BBD4D}"/>
              </a:ext>
            </a:extLst>
          </p:cNvPr>
          <p:cNvSpPr>
            <a:spLocks noGrp="1"/>
          </p:cNvSpPr>
          <p:nvPr>
            <p:ph idx="1"/>
          </p:nvPr>
        </p:nvSpPr>
        <p:spPr/>
        <p:txBody>
          <a:bodyPr/>
          <a:lstStyle/>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Two Measures:</a:t>
            </a:r>
          </a:p>
          <a:p>
            <a:pPr lvl="2">
              <a:buFont typeface="Arial" panose="020B0604020202020204" pitchFamily="34" charset="0"/>
              <a:buChar char="•"/>
            </a:pPr>
            <a:r>
              <a:rPr lang="en-US" sz="1600" dirty="0">
                <a:solidFill>
                  <a:srgbClr val="637052"/>
                </a:solidFill>
                <a:effectLst>
                  <a:glow rad="38100">
                    <a:schemeClr val="bg1">
                      <a:lumMod val="50000"/>
                      <a:lumOff val="50000"/>
                      <a:alpha val="20000"/>
                    </a:schemeClr>
                  </a:glow>
                </a:effectLst>
                <a:latin typeface="+mj-lt"/>
                <a:cs typeface="Calibri" panose="020F0502020204030204" pitchFamily="34" charset="0"/>
              </a:rPr>
              <a:t>Confusion Matrix</a:t>
            </a:r>
          </a:p>
          <a:p>
            <a:pPr lvl="2">
              <a:buFont typeface="Arial" panose="020B0604020202020204" pitchFamily="34" charset="0"/>
              <a:buChar char="•"/>
            </a:pPr>
            <a:r>
              <a:rPr lang="en-US" sz="1600" dirty="0">
                <a:solidFill>
                  <a:srgbClr val="637052"/>
                </a:solidFill>
                <a:effectLst>
                  <a:glow rad="38100">
                    <a:schemeClr val="bg1">
                      <a:lumMod val="50000"/>
                      <a:lumOff val="50000"/>
                      <a:alpha val="20000"/>
                    </a:schemeClr>
                  </a:glow>
                </a:effectLst>
                <a:latin typeface="+mj-lt"/>
                <a:cs typeface="Calibri" panose="020F0502020204030204" pitchFamily="34" charset="0"/>
              </a:rPr>
              <a:t>Stability</a:t>
            </a: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Confusion Matrix Process:</a:t>
            </a:r>
          </a:p>
          <a:p>
            <a:pPr lvl="2">
              <a:buFont typeface="Arial" panose="020B0604020202020204" pitchFamily="34" charset="0"/>
              <a:buChar char="•"/>
            </a:pPr>
            <a:r>
              <a:rPr lang="en-US" sz="1600" dirty="0">
                <a:solidFill>
                  <a:srgbClr val="637052"/>
                </a:solidFill>
                <a:effectLst>
                  <a:glow rad="38100">
                    <a:schemeClr val="bg1">
                      <a:lumMod val="50000"/>
                      <a:lumOff val="50000"/>
                      <a:alpha val="20000"/>
                    </a:schemeClr>
                  </a:glow>
                </a:effectLst>
                <a:latin typeface="+mj-lt"/>
                <a:cs typeface="Calibri" panose="020F0502020204030204" pitchFamily="34" charset="0"/>
              </a:rPr>
              <a:t>Manually labelled all topics from LDA/NMF (really hard!)</a:t>
            </a:r>
          </a:p>
        </p:txBody>
      </p:sp>
    </p:spTree>
    <p:extLst>
      <p:ext uri="{BB962C8B-B14F-4D97-AF65-F5344CB8AC3E}">
        <p14:creationId xmlns:p14="http://schemas.microsoft.com/office/powerpoint/2010/main" val="18121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3310-ED7C-4ED6-9FD4-8876FD17192B}"/>
              </a:ext>
            </a:extLst>
          </p:cNvPr>
          <p:cNvSpPr>
            <a:spLocks noGrp="1"/>
          </p:cNvSpPr>
          <p:nvPr>
            <p:ph type="title"/>
          </p:nvPr>
        </p:nvSpPr>
        <p:spPr/>
        <p:txBody>
          <a:bodyPr/>
          <a:lstStyle/>
          <a:p>
            <a:r>
              <a:rPr lang="en-US" dirty="0"/>
              <a:t>Evaluation – Precision - NMF</a:t>
            </a:r>
          </a:p>
        </p:txBody>
      </p:sp>
      <p:sp>
        <p:nvSpPr>
          <p:cNvPr id="6" name="Content Placeholder 5">
            <a:extLst>
              <a:ext uri="{FF2B5EF4-FFF2-40B4-BE49-F238E27FC236}">
                <a16:creationId xmlns:a16="http://schemas.microsoft.com/office/drawing/2014/main" id="{0BD383B9-3A91-4C95-ACEE-ED306213836D}"/>
              </a:ext>
            </a:extLst>
          </p:cNvPr>
          <p:cNvSpPr>
            <a:spLocks noGrp="1"/>
          </p:cNvSpPr>
          <p:nvPr>
            <p:ph idx="1"/>
          </p:nvPr>
        </p:nvSpPr>
        <p:spPr/>
        <p:txBody>
          <a:bodyPr>
            <a:normAutofit fontScale="92500" lnSpcReduction="20000"/>
          </a:bodyPr>
          <a:lstStyle/>
          <a:p>
            <a:pPr lvl="1">
              <a:buFont typeface="Arial" panose="020B0604020202020204" pitchFamily="34" charset="0"/>
              <a:buChar char="•"/>
            </a:pPr>
            <a:r>
              <a:rPr lang="en-US" sz="2000" b="1" dirty="0">
                <a:solidFill>
                  <a:srgbClr val="637052"/>
                </a:solidFill>
                <a:effectLst>
                  <a:glow rad="38100">
                    <a:schemeClr val="bg1">
                      <a:lumMod val="50000"/>
                      <a:lumOff val="50000"/>
                      <a:alpha val="20000"/>
                    </a:schemeClr>
                  </a:glow>
                </a:effectLst>
                <a:latin typeface="+mj-lt"/>
                <a:cs typeface="Calibri" panose="020F0502020204030204" pitchFamily="34" charset="0"/>
              </a:rPr>
              <a:t>Overall</a:t>
            </a: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 </a:t>
            </a:r>
            <a:r>
              <a:rPr lang="en-US" sz="2000" b="1" dirty="0">
                <a:solidFill>
                  <a:srgbClr val="FF0000"/>
                </a:solidFill>
                <a:effectLst>
                  <a:glow rad="38100">
                    <a:schemeClr val="bg1">
                      <a:lumMod val="50000"/>
                      <a:lumOff val="50000"/>
                      <a:alpha val="20000"/>
                    </a:schemeClr>
                  </a:glow>
                </a:effectLst>
                <a:latin typeface="+mj-lt"/>
                <a:cs typeface="Calibri" panose="020F0502020204030204" pitchFamily="34" charset="0"/>
              </a:rPr>
              <a:t>30%</a:t>
            </a: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b="1" dirty="0">
                <a:solidFill>
                  <a:srgbClr val="637052"/>
                </a:solidFill>
                <a:effectLst>
                  <a:glow rad="38100">
                    <a:schemeClr val="bg1">
                      <a:lumMod val="50000"/>
                      <a:lumOff val="50000"/>
                      <a:alpha val="20000"/>
                    </a:schemeClr>
                  </a:glow>
                </a:effectLst>
                <a:latin typeface="+mj-lt"/>
                <a:cs typeface="Calibri" panose="020F0502020204030204" pitchFamily="34" charset="0"/>
              </a:rPr>
              <a:t>Good Labels</a:t>
            </a:r>
          </a:p>
          <a:p>
            <a:pPr lvl="2">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Crypt: </a:t>
            </a:r>
            <a:r>
              <a:rPr lang="en-US" sz="2000" dirty="0">
                <a:solidFill>
                  <a:srgbClr val="00B050"/>
                </a:solidFill>
                <a:effectLst>
                  <a:glow rad="38100">
                    <a:schemeClr val="bg1">
                      <a:lumMod val="50000"/>
                      <a:lumOff val="50000"/>
                      <a:alpha val="20000"/>
                    </a:schemeClr>
                  </a:glow>
                </a:effectLst>
                <a:latin typeface="+mj-lt"/>
                <a:cs typeface="Calibri" panose="020F0502020204030204" pitchFamily="34" charset="0"/>
              </a:rPr>
              <a:t>80%</a:t>
            </a:r>
          </a:p>
          <a:p>
            <a:pPr lvl="2">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Politics Middle-east: 68%</a:t>
            </a:r>
          </a:p>
          <a:p>
            <a:pPr lvl="1">
              <a:buFont typeface="Arial" panose="020B0604020202020204" pitchFamily="34" charset="0"/>
              <a:buChar char="•"/>
            </a:pPr>
            <a:endParaRPr lang="en-US" sz="22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b="1" dirty="0">
                <a:solidFill>
                  <a:srgbClr val="637052"/>
                </a:solidFill>
                <a:effectLst>
                  <a:glow rad="38100">
                    <a:schemeClr val="bg1">
                      <a:lumMod val="50000"/>
                      <a:lumOff val="50000"/>
                      <a:alpha val="20000"/>
                    </a:schemeClr>
                  </a:glow>
                </a:effectLst>
                <a:latin typeface="+mj-lt"/>
                <a:cs typeface="Calibri" panose="020F0502020204030204" pitchFamily="34" charset="0"/>
              </a:rPr>
              <a:t>Confused Labels</a:t>
            </a: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 (due to close relation)</a:t>
            </a:r>
          </a:p>
          <a:p>
            <a:pPr lvl="2">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Mac Hardware: 26%</a:t>
            </a:r>
          </a:p>
          <a:p>
            <a:pPr lvl="2">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IBM Hardware: 42%</a:t>
            </a:r>
          </a:p>
          <a:p>
            <a:pPr marL="384048" lvl="2"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b="1" dirty="0">
                <a:solidFill>
                  <a:srgbClr val="637052"/>
                </a:solidFill>
                <a:effectLst>
                  <a:glow rad="38100">
                    <a:schemeClr val="bg1">
                      <a:lumMod val="50000"/>
                      <a:lumOff val="50000"/>
                      <a:alpha val="20000"/>
                    </a:schemeClr>
                  </a:glow>
                </a:effectLst>
                <a:latin typeface="+mj-lt"/>
                <a:cs typeface="Calibri" panose="020F0502020204030204" pitchFamily="34" charset="0"/>
              </a:rPr>
              <a:t>Missed Labels</a:t>
            </a:r>
          </a:p>
          <a:p>
            <a:pPr lvl="2">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Religion Atheism</a:t>
            </a:r>
          </a:p>
          <a:p>
            <a:pPr lvl="2">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Medical</a:t>
            </a:r>
          </a:p>
        </p:txBody>
      </p:sp>
    </p:spTree>
    <p:extLst>
      <p:ext uri="{BB962C8B-B14F-4D97-AF65-F5344CB8AC3E}">
        <p14:creationId xmlns:p14="http://schemas.microsoft.com/office/powerpoint/2010/main" val="114173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9F4F-7924-42F6-ABB6-49A41FE2FF47}"/>
              </a:ext>
            </a:extLst>
          </p:cNvPr>
          <p:cNvSpPr>
            <a:spLocks noGrp="1"/>
          </p:cNvSpPr>
          <p:nvPr>
            <p:ph type="title"/>
          </p:nvPr>
        </p:nvSpPr>
        <p:spPr/>
        <p:txBody>
          <a:bodyPr/>
          <a:lstStyle/>
          <a:p>
            <a:r>
              <a:rPr lang="en-US" dirty="0"/>
              <a:t>Evaluation – Precision - LDA</a:t>
            </a:r>
          </a:p>
        </p:txBody>
      </p:sp>
      <p:sp>
        <p:nvSpPr>
          <p:cNvPr id="3" name="Content Placeholder 2">
            <a:extLst>
              <a:ext uri="{FF2B5EF4-FFF2-40B4-BE49-F238E27FC236}">
                <a16:creationId xmlns:a16="http://schemas.microsoft.com/office/drawing/2014/main" id="{5BDA06D9-D109-4250-B806-0C1B3EC39E75}"/>
              </a:ext>
            </a:extLst>
          </p:cNvPr>
          <p:cNvSpPr>
            <a:spLocks noGrp="1"/>
          </p:cNvSpPr>
          <p:nvPr>
            <p:ph idx="1"/>
          </p:nvPr>
        </p:nvSpPr>
        <p:spPr/>
        <p:txBody>
          <a:bodyPr>
            <a:normAutofit fontScale="92500" lnSpcReduction="20000"/>
          </a:bodyPr>
          <a:lstStyle/>
          <a:p>
            <a:pPr lvl="1">
              <a:buFont typeface="Arial" panose="020B0604020202020204" pitchFamily="34" charset="0"/>
              <a:buChar char="•"/>
            </a:pPr>
            <a:r>
              <a:rPr lang="en-US" sz="2100" b="1" dirty="0">
                <a:solidFill>
                  <a:srgbClr val="637052"/>
                </a:solidFill>
                <a:effectLst>
                  <a:glow rad="38100">
                    <a:schemeClr val="bg1">
                      <a:lumMod val="50000"/>
                      <a:lumOff val="50000"/>
                      <a:alpha val="20000"/>
                    </a:schemeClr>
                  </a:glow>
                </a:effectLst>
                <a:latin typeface="+mj-lt"/>
                <a:cs typeface="Calibri" panose="020F0502020204030204" pitchFamily="34" charset="0"/>
              </a:rPr>
              <a:t>Overall</a:t>
            </a:r>
            <a:r>
              <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rPr>
              <a:t>: </a:t>
            </a:r>
            <a:r>
              <a:rPr lang="en-US" sz="2100" b="1" dirty="0">
                <a:solidFill>
                  <a:srgbClr val="FF0000"/>
                </a:solidFill>
                <a:effectLst>
                  <a:glow rad="38100">
                    <a:schemeClr val="bg1">
                      <a:lumMod val="50000"/>
                      <a:lumOff val="50000"/>
                      <a:alpha val="20000"/>
                    </a:schemeClr>
                  </a:glow>
                </a:effectLst>
                <a:latin typeface="+mj-lt"/>
                <a:cs typeface="Calibri" panose="020F0502020204030204" pitchFamily="34" charset="0"/>
              </a:rPr>
              <a:t>32%</a:t>
            </a:r>
          </a:p>
          <a:p>
            <a:pPr marL="201168" lvl="1" indent="0">
              <a:buNone/>
            </a:pPr>
            <a:endPar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100" b="1" dirty="0">
                <a:solidFill>
                  <a:srgbClr val="637052"/>
                </a:solidFill>
                <a:effectLst>
                  <a:glow rad="38100">
                    <a:schemeClr val="bg1">
                      <a:lumMod val="50000"/>
                      <a:lumOff val="50000"/>
                      <a:alpha val="20000"/>
                    </a:schemeClr>
                  </a:glow>
                </a:effectLst>
                <a:latin typeface="+mj-lt"/>
                <a:cs typeface="Calibri" panose="020F0502020204030204" pitchFamily="34" charset="0"/>
              </a:rPr>
              <a:t>Good Labels</a:t>
            </a:r>
          </a:p>
          <a:p>
            <a:pPr lvl="2">
              <a:buFont typeface="Arial" panose="020B0604020202020204" pitchFamily="34" charset="0"/>
              <a:buChar char="•"/>
            </a:pPr>
            <a:r>
              <a:rPr lang="en-US" sz="2100" dirty="0" err="1">
                <a:solidFill>
                  <a:srgbClr val="637052"/>
                </a:solidFill>
                <a:effectLst>
                  <a:glow rad="38100">
                    <a:schemeClr val="bg1">
                      <a:lumMod val="50000"/>
                      <a:lumOff val="50000"/>
                      <a:alpha val="20000"/>
                    </a:schemeClr>
                  </a:glow>
                </a:effectLst>
                <a:latin typeface="+mj-lt"/>
                <a:cs typeface="Calibri" panose="020F0502020204030204" pitchFamily="34" charset="0"/>
              </a:rPr>
              <a:t>Windows.X</a:t>
            </a:r>
            <a:r>
              <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rPr>
              <a:t>: </a:t>
            </a:r>
            <a:r>
              <a:rPr lang="en-US" sz="2100" dirty="0">
                <a:solidFill>
                  <a:srgbClr val="00B050"/>
                </a:solidFill>
                <a:effectLst>
                  <a:glow rad="38100">
                    <a:schemeClr val="bg1">
                      <a:lumMod val="50000"/>
                      <a:lumOff val="50000"/>
                      <a:alpha val="20000"/>
                    </a:schemeClr>
                  </a:glow>
                </a:effectLst>
                <a:latin typeface="+mj-lt"/>
                <a:cs typeface="Calibri" panose="020F0502020204030204" pitchFamily="34" charset="0"/>
              </a:rPr>
              <a:t>89%</a:t>
            </a:r>
          </a:p>
          <a:p>
            <a:pPr lvl="2">
              <a:buFont typeface="Arial" panose="020B0604020202020204" pitchFamily="34" charset="0"/>
              <a:buChar char="•"/>
            </a:pPr>
            <a:r>
              <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rPr>
              <a:t>Hockey: 86%</a:t>
            </a:r>
          </a:p>
          <a:p>
            <a:pPr lvl="2">
              <a:buFont typeface="Arial" panose="020B0604020202020204" pitchFamily="34" charset="0"/>
              <a:buChar char="•"/>
            </a:pPr>
            <a:r>
              <a:rPr lang="en-US" sz="2100" dirty="0" err="1">
                <a:solidFill>
                  <a:srgbClr val="637052"/>
                </a:solidFill>
                <a:effectLst>
                  <a:glow rad="38100">
                    <a:schemeClr val="bg1">
                      <a:lumMod val="50000"/>
                      <a:lumOff val="50000"/>
                      <a:alpha val="20000"/>
                    </a:schemeClr>
                  </a:glow>
                </a:effectLst>
                <a:latin typeface="+mj-lt"/>
                <a:cs typeface="Calibri" panose="020F0502020204030204" pitchFamily="34" charset="0"/>
              </a:rPr>
              <a:t>Politics.middle</a:t>
            </a:r>
            <a:r>
              <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rPr>
              <a:t>-east: 80%</a:t>
            </a:r>
          </a:p>
          <a:p>
            <a:pPr lvl="1">
              <a:buFont typeface="Arial" panose="020B0604020202020204" pitchFamily="34" charset="0"/>
              <a:buChar char="•"/>
            </a:pPr>
            <a:endPar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100" b="1" dirty="0">
                <a:solidFill>
                  <a:srgbClr val="637052"/>
                </a:solidFill>
                <a:effectLst>
                  <a:glow rad="38100">
                    <a:schemeClr val="bg1">
                      <a:lumMod val="50000"/>
                      <a:lumOff val="50000"/>
                      <a:alpha val="20000"/>
                    </a:schemeClr>
                  </a:glow>
                </a:effectLst>
                <a:latin typeface="+mj-lt"/>
                <a:cs typeface="Calibri" panose="020F0502020204030204" pitchFamily="34" charset="0"/>
              </a:rPr>
              <a:t>Confused Labels</a:t>
            </a:r>
            <a:r>
              <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rPr>
              <a:t> (due to close relation)</a:t>
            </a:r>
          </a:p>
          <a:p>
            <a:pPr lvl="2">
              <a:buFont typeface="Arial" panose="020B0604020202020204" pitchFamily="34" charset="0"/>
              <a:buChar char="•"/>
            </a:pPr>
            <a:r>
              <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rPr>
              <a:t>Graphics (18%)</a:t>
            </a:r>
          </a:p>
          <a:p>
            <a:pPr lvl="2">
              <a:buFont typeface="Arial" panose="020B0604020202020204" pitchFamily="34" charset="0"/>
              <a:buChar char="•"/>
            </a:pPr>
            <a:r>
              <a:rPr lang="en-US" sz="2100" dirty="0" err="1">
                <a:solidFill>
                  <a:srgbClr val="637052"/>
                </a:solidFill>
                <a:effectLst>
                  <a:glow rad="38100">
                    <a:schemeClr val="bg1">
                      <a:lumMod val="50000"/>
                      <a:lumOff val="50000"/>
                      <a:alpha val="20000"/>
                    </a:schemeClr>
                  </a:glow>
                </a:effectLst>
                <a:latin typeface="+mj-lt"/>
                <a:cs typeface="Calibri" panose="020F0502020204030204" pitchFamily="34" charset="0"/>
              </a:rPr>
              <a:t>Mac.Hardware</a:t>
            </a:r>
            <a:r>
              <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rPr>
              <a:t> (17%)</a:t>
            </a:r>
          </a:p>
          <a:p>
            <a:pPr marL="384048" lvl="2" indent="0">
              <a:buNone/>
            </a:pPr>
            <a:endPar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100" b="1" dirty="0">
                <a:solidFill>
                  <a:srgbClr val="637052"/>
                </a:solidFill>
                <a:effectLst>
                  <a:glow rad="38100">
                    <a:schemeClr val="bg1">
                      <a:lumMod val="50000"/>
                      <a:lumOff val="50000"/>
                      <a:alpha val="20000"/>
                    </a:schemeClr>
                  </a:glow>
                </a:effectLst>
                <a:latin typeface="+mj-lt"/>
                <a:cs typeface="Calibri" panose="020F0502020204030204" pitchFamily="34" charset="0"/>
              </a:rPr>
              <a:t>Missed Labels</a:t>
            </a:r>
          </a:p>
          <a:p>
            <a:pPr lvl="2">
              <a:buFont typeface="Arial" panose="020B0604020202020204" pitchFamily="34" charset="0"/>
              <a:buChar char="•"/>
            </a:pPr>
            <a:r>
              <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rPr>
              <a:t>Religion Atheism</a:t>
            </a:r>
          </a:p>
          <a:p>
            <a:pPr lvl="2">
              <a:buFont typeface="Arial" panose="020B0604020202020204" pitchFamily="34" charset="0"/>
              <a:buChar char="•"/>
            </a:pPr>
            <a:r>
              <a:rPr lang="en-US" sz="2100" dirty="0">
                <a:solidFill>
                  <a:srgbClr val="637052"/>
                </a:solidFill>
                <a:effectLst>
                  <a:glow rad="38100">
                    <a:schemeClr val="bg1">
                      <a:lumMod val="50000"/>
                      <a:lumOff val="50000"/>
                      <a:alpha val="20000"/>
                    </a:schemeClr>
                  </a:glow>
                </a:effectLst>
                <a:latin typeface="+mj-lt"/>
                <a:cs typeface="Calibri" panose="020F0502020204030204" pitchFamily="34" charset="0"/>
              </a:rPr>
              <a:t>Medical</a:t>
            </a:r>
          </a:p>
          <a:p>
            <a:endParaRPr lang="en-US" dirty="0"/>
          </a:p>
        </p:txBody>
      </p:sp>
    </p:spTree>
    <p:extLst>
      <p:ext uri="{BB962C8B-B14F-4D97-AF65-F5344CB8AC3E}">
        <p14:creationId xmlns:p14="http://schemas.microsoft.com/office/powerpoint/2010/main" val="298977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3B4C0-0269-4963-8E46-9D8B6FA1CA4E}"/>
              </a:ext>
            </a:extLst>
          </p:cNvPr>
          <p:cNvSpPr>
            <a:spLocks noGrp="1"/>
          </p:cNvSpPr>
          <p:nvPr>
            <p:ph type="title"/>
          </p:nvPr>
        </p:nvSpPr>
        <p:spPr/>
        <p:txBody>
          <a:bodyPr/>
          <a:lstStyle/>
          <a:p>
            <a:r>
              <a:rPr lang="en-US" dirty="0"/>
              <a:t>Evaluation - Stability</a:t>
            </a:r>
          </a:p>
        </p:txBody>
      </p:sp>
      <p:sp>
        <p:nvSpPr>
          <p:cNvPr id="3" name="Content Placeholder 2">
            <a:extLst>
              <a:ext uri="{FF2B5EF4-FFF2-40B4-BE49-F238E27FC236}">
                <a16:creationId xmlns:a16="http://schemas.microsoft.com/office/drawing/2014/main" id="{D60E5F2A-B912-46BD-BCC4-895BDA6335A1}"/>
              </a:ext>
            </a:extLst>
          </p:cNvPr>
          <p:cNvSpPr>
            <a:spLocks noGrp="1"/>
          </p:cNvSpPr>
          <p:nvPr>
            <p:ph idx="1"/>
          </p:nvPr>
        </p:nvSpPr>
        <p:spPr>
          <a:xfrm>
            <a:off x="1090556" y="1845734"/>
            <a:ext cx="10058400" cy="4023360"/>
          </a:xfrm>
        </p:spPr>
        <p:txBody>
          <a:bodyPr/>
          <a:lstStyle/>
          <a:p>
            <a:pPr>
              <a:buFont typeface="Arial" panose="020B0604020202020204" pitchFamily="34" charset="0"/>
              <a:buChar char="•"/>
            </a:pPr>
            <a:r>
              <a:rPr lang="en-US" b="1" dirty="0">
                <a:solidFill>
                  <a:srgbClr val="637052"/>
                </a:solidFill>
                <a:effectLst>
                  <a:glow rad="38100">
                    <a:schemeClr val="bg1">
                      <a:lumMod val="50000"/>
                      <a:lumOff val="50000"/>
                      <a:alpha val="20000"/>
                    </a:schemeClr>
                  </a:glow>
                </a:effectLst>
                <a:latin typeface="+mj-lt"/>
                <a:cs typeface="Calibri" panose="020F0502020204030204" pitchFamily="34" charset="0"/>
              </a:rPr>
              <a:t> Average Term Stability</a:t>
            </a: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 – compares the similarity between two topic models based on a pairwise matching process at the topic level.</a:t>
            </a:r>
          </a:p>
          <a:p>
            <a:pPr marL="0" indent="0">
              <a:buNone/>
            </a:pPr>
            <a:endParaRPr lang="en-US"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a:buFont typeface="Arial" panose="020B0604020202020204" pitchFamily="34" charset="0"/>
              <a:buChar char="•"/>
            </a:pPr>
            <a:r>
              <a:rPr lang="en-US" b="1" dirty="0">
                <a:solidFill>
                  <a:srgbClr val="637052"/>
                </a:solidFill>
                <a:effectLst>
                  <a:glow rad="38100">
                    <a:schemeClr val="bg1">
                      <a:lumMod val="50000"/>
                      <a:lumOff val="50000"/>
                      <a:alpha val="20000"/>
                    </a:schemeClr>
                  </a:glow>
                </a:effectLst>
                <a:latin typeface="+mj-lt"/>
                <a:cs typeface="Calibri" panose="020F0502020204030204" pitchFamily="34" charset="0"/>
              </a:rPr>
              <a:t> Jaccard Index:</a:t>
            </a:r>
          </a:p>
        </p:txBody>
      </p:sp>
      <p:pic>
        <p:nvPicPr>
          <p:cNvPr id="4" name="Picture 3">
            <a:extLst>
              <a:ext uri="{FF2B5EF4-FFF2-40B4-BE49-F238E27FC236}">
                <a16:creationId xmlns:a16="http://schemas.microsoft.com/office/drawing/2014/main" id="{EA63C460-AF3A-46DD-8698-19BA4D611048}"/>
              </a:ext>
            </a:extLst>
          </p:cNvPr>
          <p:cNvPicPr>
            <a:picLocks noChangeAspect="1"/>
          </p:cNvPicPr>
          <p:nvPr/>
        </p:nvPicPr>
        <p:blipFill>
          <a:blip r:embed="rId3"/>
          <a:stretch>
            <a:fillRect/>
          </a:stretch>
        </p:blipFill>
        <p:spPr>
          <a:xfrm>
            <a:off x="3378013" y="3530972"/>
            <a:ext cx="3486150" cy="952500"/>
          </a:xfrm>
          <a:prstGeom prst="rect">
            <a:avLst/>
          </a:prstGeom>
        </p:spPr>
      </p:pic>
      <p:sp>
        <p:nvSpPr>
          <p:cNvPr id="5" name="TextBox 4">
            <a:extLst>
              <a:ext uri="{FF2B5EF4-FFF2-40B4-BE49-F238E27FC236}">
                <a16:creationId xmlns:a16="http://schemas.microsoft.com/office/drawing/2014/main" id="{4CE66FA9-44AF-45E7-8274-30CD14E5EDBB}"/>
              </a:ext>
            </a:extLst>
          </p:cNvPr>
          <p:cNvSpPr txBox="1"/>
          <p:nvPr/>
        </p:nvSpPr>
        <p:spPr>
          <a:xfrm>
            <a:off x="255493" y="5645490"/>
            <a:ext cx="10710584" cy="523220"/>
          </a:xfrm>
          <a:prstGeom prst="rect">
            <a:avLst/>
          </a:prstGeom>
          <a:noFill/>
        </p:spPr>
        <p:txBody>
          <a:bodyPr wrap="square" rtlCol="0">
            <a:spAutoFit/>
          </a:bodyPr>
          <a:lstStyle/>
          <a:p>
            <a:r>
              <a:rPr lang="en-US" sz="1400" i="1" dirty="0"/>
              <a:t>Stability of topic modelling, by Mark Belford et al., Dec 2017 - </a:t>
            </a:r>
            <a:r>
              <a:rPr lang="en-US" sz="1400" i="1" dirty="0">
                <a:hlinkClick r:id="rId4"/>
              </a:rPr>
              <a:t>https://arxiv.org/pdf/1702.07186.pdf</a:t>
            </a:r>
            <a:r>
              <a:rPr lang="en-US" sz="1400" i="1" dirty="0"/>
              <a:t>  </a:t>
            </a:r>
          </a:p>
          <a:p>
            <a:r>
              <a:rPr lang="en-US" sz="1400" i="1" dirty="0"/>
              <a:t>Reference Code - </a:t>
            </a:r>
            <a:r>
              <a:rPr lang="en-US" sz="1400" i="1" dirty="0">
                <a:hlinkClick r:id="rId5"/>
              </a:rPr>
              <a:t>https://github.com/derekgreene/topic-ensemble</a:t>
            </a:r>
            <a:r>
              <a:rPr lang="en-US" sz="1400" i="1" dirty="0"/>
              <a:t> </a:t>
            </a:r>
          </a:p>
        </p:txBody>
      </p:sp>
    </p:spTree>
    <p:extLst>
      <p:ext uri="{BB962C8B-B14F-4D97-AF65-F5344CB8AC3E}">
        <p14:creationId xmlns:p14="http://schemas.microsoft.com/office/powerpoint/2010/main" val="319771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5C55-0680-41B9-B559-8573F8EF6992}"/>
              </a:ext>
            </a:extLst>
          </p:cNvPr>
          <p:cNvSpPr>
            <a:spLocks noGrp="1"/>
          </p:cNvSpPr>
          <p:nvPr>
            <p:ph type="title"/>
          </p:nvPr>
        </p:nvSpPr>
        <p:spPr/>
        <p:txBody>
          <a:bodyPr/>
          <a:lstStyle/>
          <a:p>
            <a:r>
              <a:rPr lang="en-US" dirty="0"/>
              <a:t>Evaluation – Stability - NMF</a:t>
            </a:r>
          </a:p>
        </p:txBody>
      </p:sp>
      <p:sp>
        <p:nvSpPr>
          <p:cNvPr id="3" name="Content Placeholder 2">
            <a:extLst>
              <a:ext uri="{FF2B5EF4-FFF2-40B4-BE49-F238E27FC236}">
                <a16:creationId xmlns:a16="http://schemas.microsoft.com/office/drawing/2014/main" id="{FEBE00AF-CDCA-446B-90F3-E7D860D7ED4C}"/>
              </a:ext>
            </a:extLst>
          </p:cNvPr>
          <p:cNvSpPr>
            <a:spLocks noGrp="1"/>
          </p:cNvSpPr>
          <p:nvPr>
            <p:ph idx="1"/>
          </p:nvPr>
        </p:nvSpPr>
        <p:spPr/>
        <p:txBody>
          <a:bodyPr/>
          <a:lstStyle/>
          <a:p>
            <a:pPr lvl="1">
              <a:buFont typeface="Arial" panose="020B0604020202020204" pitchFamily="34" charset="0"/>
              <a:buChar char="•"/>
            </a:pP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Stability was measured with 20 topics and various combination of top terms (10, 20, 30, 40, 50)</a:t>
            </a:r>
          </a:p>
          <a:p>
            <a:pPr marL="201168" lvl="1" indent="0">
              <a:buNone/>
            </a:pPr>
            <a:endParaRPr lang="en-US"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Stability </a:t>
            </a:r>
            <a:r>
              <a:rPr lang="en-US" b="1" dirty="0">
                <a:solidFill>
                  <a:srgbClr val="637052"/>
                </a:solidFill>
                <a:effectLst>
                  <a:glow rad="38100">
                    <a:schemeClr val="bg1">
                      <a:lumMod val="50000"/>
                      <a:lumOff val="50000"/>
                      <a:alpha val="20000"/>
                    </a:schemeClr>
                  </a:glow>
                </a:effectLst>
                <a:latin typeface="+mj-lt"/>
                <a:cs typeface="Calibri" panose="020F0502020204030204" pitchFamily="34" charset="0"/>
              </a:rPr>
              <a:t>increased</a:t>
            </a: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 as we increased the number of top terms per topic.</a:t>
            </a:r>
          </a:p>
          <a:p>
            <a:pPr lvl="1">
              <a:buFont typeface="Arial" panose="020B0604020202020204" pitchFamily="34" charset="0"/>
              <a:buChar char="•"/>
            </a:pPr>
            <a:endParaRPr lang="en-US"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Graph</a:t>
            </a:r>
          </a:p>
          <a:p>
            <a:endParaRPr lang="en-US" dirty="0">
              <a:solidFill>
                <a:srgbClr val="637052"/>
              </a:solidFill>
              <a:effectLst>
                <a:glow rad="38100">
                  <a:schemeClr val="bg1">
                    <a:lumMod val="50000"/>
                    <a:lumOff val="50000"/>
                    <a:alpha val="20000"/>
                  </a:schemeClr>
                </a:glow>
              </a:effectLst>
              <a:latin typeface="+mj-lt"/>
              <a:cs typeface="Calibri" panose="020F0502020204030204" pitchFamily="34" charset="0"/>
            </a:endParaRPr>
          </a:p>
        </p:txBody>
      </p:sp>
      <p:graphicFrame>
        <p:nvGraphicFramePr>
          <p:cNvPr id="7" name="Chart 6">
            <a:extLst>
              <a:ext uri="{FF2B5EF4-FFF2-40B4-BE49-F238E27FC236}">
                <a16:creationId xmlns:a16="http://schemas.microsoft.com/office/drawing/2014/main" id="{E3CD75FC-C6AD-4AAE-9DD1-83BF14B40905}"/>
              </a:ext>
            </a:extLst>
          </p:cNvPr>
          <p:cNvGraphicFramePr>
            <a:graphicFrameLocks/>
          </p:cNvGraphicFramePr>
          <p:nvPr>
            <p:extLst>
              <p:ext uri="{D42A27DB-BD31-4B8C-83A1-F6EECF244321}">
                <p14:modId xmlns:p14="http://schemas.microsoft.com/office/powerpoint/2010/main" val="1432685667"/>
              </p:ext>
            </p:extLst>
          </p:nvPr>
        </p:nvGraphicFramePr>
        <p:xfrm>
          <a:off x="2712719" y="3328537"/>
          <a:ext cx="4890341" cy="29091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827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7D81-5197-4D59-A193-037054D6175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2F52674-7CCF-4B64-A5CB-B7D8FA018853}"/>
              </a:ext>
            </a:extLst>
          </p:cNvPr>
          <p:cNvSpPr>
            <a:spLocks noGrp="1"/>
          </p:cNvSpPr>
          <p:nvPr>
            <p:ph idx="1"/>
          </p:nvPr>
        </p:nvSpPr>
        <p:spPr/>
        <p:txBody>
          <a:bodyPr/>
          <a:lstStyle/>
          <a:p>
            <a:pPr lvl="1">
              <a:buFont typeface="Arial" panose="020B0604020202020204" pitchFamily="34" charset="0"/>
              <a:buChar char="•"/>
            </a:pP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Both models faced difficulties in identifying topics which are closely related (autos-bikes).</a:t>
            </a:r>
          </a:p>
          <a:p>
            <a:pPr lvl="1">
              <a:buFont typeface="Arial" panose="020B0604020202020204" pitchFamily="34" charset="0"/>
              <a:buChar char="•"/>
            </a:pPr>
            <a:endParaRPr lang="en-US"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Varying sizes of documents impact the performance.</a:t>
            </a:r>
          </a:p>
          <a:p>
            <a:pPr lvl="1">
              <a:buFont typeface="Arial" panose="020B0604020202020204" pitchFamily="34" charset="0"/>
              <a:buChar char="•"/>
            </a:pPr>
            <a:endParaRPr lang="en-US"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More data would be required to improved the performance of models.</a:t>
            </a:r>
          </a:p>
          <a:p>
            <a:pPr marL="201168" lvl="1" indent="0">
              <a:buNone/>
            </a:pPr>
            <a:endParaRPr lang="en-US"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NMF runs much faster than LDA!</a:t>
            </a:r>
          </a:p>
          <a:p>
            <a:pPr lvl="1">
              <a:buFont typeface="Arial" panose="020B0604020202020204" pitchFamily="34" charset="0"/>
              <a:buChar char="•"/>
            </a:pPr>
            <a:endParaRPr lang="en-US"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Quality of words were better in LDA.</a:t>
            </a:r>
          </a:p>
          <a:p>
            <a:pPr marL="201168" lvl="1" indent="0">
              <a:buNone/>
            </a:pPr>
            <a:endParaRPr lang="en-US"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Doing text classification is really hard with unsupervised algorithms!</a:t>
            </a:r>
          </a:p>
        </p:txBody>
      </p:sp>
    </p:spTree>
    <p:extLst>
      <p:ext uri="{BB962C8B-B14F-4D97-AF65-F5344CB8AC3E}">
        <p14:creationId xmlns:p14="http://schemas.microsoft.com/office/powerpoint/2010/main" val="73269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1C14-68E1-4950-A345-37CC81380E78}"/>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47069358-0E9C-478C-BA5B-7B65AEF3CF3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4226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5CF9-13F7-494A-A3D3-2823A3FB0B7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F8AE89D-1EC8-447C-9FAB-56BB1A2165C6}"/>
              </a:ext>
            </a:extLst>
          </p:cNvPr>
          <p:cNvSpPr>
            <a:spLocks noGrp="1"/>
          </p:cNvSpPr>
          <p:nvPr>
            <p:ph idx="1"/>
          </p:nvPr>
        </p:nvSpPr>
        <p:spPr/>
        <p:txBody>
          <a:bodyPr/>
          <a:lstStyle/>
          <a:p>
            <a:pPr marL="0" indent="0">
              <a:buNone/>
            </a:pPr>
            <a:endParaRPr lang="en-US"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endParaRPr lang="en-US"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endParaRPr lang="en-US"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lgn="ctr">
              <a:buNone/>
            </a:pPr>
            <a:r>
              <a:rPr lang="en-US" sz="2800" dirty="0">
                <a:solidFill>
                  <a:srgbClr val="637052"/>
                </a:solidFill>
                <a:effectLst>
                  <a:glow rad="38100">
                    <a:schemeClr val="bg1">
                      <a:lumMod val="50000"/>
                      <a:lumOff val="50000"/>
                      <a:alpha val="20000"/>
                    </a:schemeClr>
                  </a:glow>
                </a:effectLst>
                <a:latin typeface="+mj-lt"/>
                <a:cs typeface="Calibri" panose="020F0502020204030204" pitchFamily="34" charset="0"/>
              </a:rPr>
              <a:t>Unsupervised Text Categorization</a:t>
            </a:r>
          </a:p>
        </p:txBody>
      </p:sp>
    </p:spTree>
    <p:extLst>
      <p:ext uri="{BB962C8B-B14F-4D97-AF65-F5344CB8AC3E}">
        <p14:creationId xmlns:p14="http://schemas.microsoft.com/office/powerpoint/2010/main" val="351198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1999823-CCA5-4C29-998E-1DC3AE195B46}"/>
              </a:ext>
            </a:extLst>
          </p:cNvPr>
          <p:cNvPicPr>
            <a:picLocks noChangeAspect="1"/>
          </p:cNvPicPr>
          <p:nvPr/>
        </p:nvPicPr>
        <p:blipFill>
          <a:blip r:embed="rId3"/>
          <a:stretch>
            <a:fillRect/>
          </a:stretch>
        </p:blipFill>
        <p:spPr>
          <a:xfrm>
            <a:off x="4600125" y="4181138"/>
            <a:ext cx="2430698" cy="2090830"/>
          </a:xfrm>
          <a:prstGeom prst="rect">
            <a:avLst/>
          </a:prstGeom>
        </p:spPr>
      </p:pic>
      <p:pic>
        <p:nvPicPr>
          <p:cNvPr id="2" name="Picture 1">
            <a:extLst>
              <a:ext uri="{FF2B5EF4-FFF2-40B4-BE49-F238E27FC236}">
                <a16:creationId xmlns:a16="http://schemas.microsoft.com/office/drawing/2014/main" id="{067C7F8E-38F2-4A4F-BEB0-50D1A0B1AE71}"/>
              </a:ext>
            </a:extLst>
          </p:cNvPr>
          <p:cNvPicPr>
            <a:picLocks noChangeAspect="1"/>
          </p:cNvPicPr>
          <p:nvPr/>
        </p:nvPicPr>
        <p:blipFill>
          <a:blip r:embed="rId4"/>
          <a:stretch>
            <a:fillRect/>
          </a:stretch>
        </p:blipFill>
        <p:spPr>
          <a:xfrm>
            <a:off x="63614" y="2672388"/>
            <a:ext cx="1403773" cy="1403773"/>
          </a:xfrm>
          <a:prstGeom prst="rect">
            <a:avLst/>
          </a:prstGeom>
        </p:spPr>
      </p:pic>
      <p:pic>
        <p:nvPicPr>
          <p:cNvPr id="3" name="Picture 2">
            <a:extLst>
              <a:ext uri="{FF2B5EF4-FFF2-40B4-BE49-F238E27FC236}">
                <a16:creationId xmlns:a16="http://schemas.microsoft.com/office/drawing/2014/main" id="{90616B0F-A026-485B-AACA-59B06105DF90}"/>
              </a:ext>
            </a:extLst>
          </p:cNvPr>
          <p:cNvPicPr>
            <a:picLocks noChangeAspect="1"/>
          </p:cNvPicPr>
          <p:nvPr/>
        </p:nvPicPr>
        <p:blipFill>
          <a:blip r:embed="rId5"/>
          <a:stretch>
            <a:fillRect/>
          </a:stretch>
        </p:blipFill>
        <p:spPr>
          <a:xfrm>
            <a:off x="4875466" y="1116737"/>
            <a:ext cx="887306" cy="887306"/>
          </a:xfrm>
          <a:prstGeom prst="rect">
            <a:avLst/>
          </a:prstGeom>
        </p:spPr>
      </p:pic>
      <p:pic>
        <p:nvPicPr>
          <p:cNvPr id="4" name="Picture 3">
            <a:extLst>
              <a:ext uri="{FF2B5EF4-FFF2-40B4-BE49-F238E27FC236}">
                <a16:creationId xmlns:a16="http://schemas.microsoft.com/office/drawing/2014/main" id="{ECF00B04-3C4B-4586-8C6A-D66D8BBAAD78}"/>
              </a:ext>
            </a:extLst>
          </p:cNvPr>
          <p:cNvPicPr>
            <a:picLocks noChangeAspect="1"/>
          </p:cNvPicPr>
          <p:nvPr/>
        </p:nvPicPr>
        <p:blipFill>
          <a:blip r:embed="rId6"/>
          <a:stretch>
            <a:fillRect/>
          </a:stretch>
        </p:blipFill>
        <p:spPr>
          <a:xfrm>
            <a:off x="2617066" y="2776664"/>
            <a:ext cx="858570" cy="858570"/>
          </a:xfrm>
          <a:prstGeom prst="rect">
            <a:avLst/>
          </a:prstGeom>
        </p:spPr>
      </p:pic>
      <p:pic>
        <p:nvPicPr>
          <p:cNvPr id="5" name="Picture 4">
            <a:extLst>
              <a:ext uri="{FF2B5EF4-FFF2-40B4-BE49-F238E27FC236}">
                <a16:creationId xmlns:a16="http://schemas.microsoft.com/office/drawing/2014/main" id="{88686430-7C83-4787-B196-00DDE7EDF8F0}"/>
              </a:ext>
            </a:extLst>
          </p:cNvPr>
          <p:cNvPicPr>
            <a:picLocks noChangeAspect="1"/>
          </p:cNvPicPr>
          <p:nvPr/>
        </p:nvPicPr>
        <p:blipFill>
          <a:blip r:embed="rId7"/>
          <a:stretch>
            <a:fillRect/>
          </a:stretch>
        </p:blipFill>
        <p:spPr>
          <a:xfrm>
            <a:off x="2642466" y="1230694"/>
            <a:ext cx="773853" cy="773853"/>
          </a:xfrm>
          <a:prstGeom prst="rect">
            <a:avLst/>
          </a:prstGeom>
        </p:spPr>
      </p:pic>
      <p:pic>
        <p:nvPicPr>
          <p:cNvPr id="6" name="Picture 5">
            <a:extLst>
              <a:ext uri="{FF2B5EF4-FFF2-40B4-BE49-F238E27FC236}">
                <a16:creationId xmlns:a16="http://schemas.microsoft.com/office/drawing/2014/main" id="{A0E045C6-E49F-420E-950D-C9391891F435}"/>
              </a:ext>
            </a:extLst>
          </p:cNvPr>
          <p:cNvPicPr>
            <a:picLocks noChangeAspect="1"/>
          </p:cNvPicPr>
          <p:nvPr/>
        </p:nvPicPr>
        <p:blipFill>
          <a:blip r:embed="rId8"/>
          <a:stretch>
            <a:fillRect/>
          </a:stretch>
        </p:blipFill>
        <p:spPr>
          <a:xfrm>
            <a:off x="4875152" y="2666474"/>
            <a:ext cx="951147" cy="951147"/>
          </a:xfrm>
          <a:prstGeom prst="rect">
            <a:avLst/>
          </a:prstGeom>
        </p:spPr>
      </p:pic>
      <p:pic>
        <p:nvPicPr>
          <p:cNvPr id="7" name="Picture 6">
            <a:extLst>
              <a:ext uri="{FF2B5EF4-FFF2-40B4-BE49-F238E27FC236}">
                <a16:creationId xmlns:a16="http://schemas.microsoft.com/office/drawing/2014/main" id="{478A232D-7F25-4EB5-8338-B4B831A843E8}"/>
              </a:ext>
            </a:extLst>
          </p:cNvPr>
          <p:cNvPicPr>
            <a:picLocks noChangeAspect="1"/>
          </p:cNvPicPr>
          <p:nvPr/>
        </p:nvPicPr>
        <p:blipFill>
          <a:blip r:embed="rId9"/>
          <a:stretch>
            <a:fillRect/>
          </a:stretch>
        </p:blipFill>
        <p:spPr>
          <a:xfrm>
            <a:off x="7131225" y="2474473"/>
            <a:ext cx="2554934" cy="1519688"/>
          </a:xfrm>
          <a:prstGeom prst="rect">
            <a:avLst/>
          </a:prstGeom>
        </p:spPr>
      </p:pic>
      <p:pic>
        <p:nvPicPr>
          <p:cNvPr id="8" name="Picture 7">
            <a:extLst>
              <a:ext uri="{FF2B5EF4-FFF2-40B4-BE49-F238E27FC236}">
                <a16:creationId xmlns:a16="http://schemas.microsoft.com/office/drawing/2014/main" id="{F210B0B9-7EF5-4FFE-975A-D36244833697}"/>
              </a:ext>
            </a:extLst>
          </p:cNvPr>
          <p:cNvPicPr>
            <a:picLocks noChangeAspect="1"/>
          </p:cNvPicPr>
          <p:nvPr/>
        </p:nvPicPr>
        <p:blipFill>
          <a:blip r:embed="rId10"/>
          <a:stretch>
            <a:fillRect/>
          </a:stretch>
        </p:blipFill>
        <p:spPr>
          <a:xfrm>
            <a:off x="2560403" y="4651739"/>
            <a:ext cx="1269841" cy="1269841"/>
          </a:xfrm>
          <a:prstGeom prst="rect">
            <a:avLst/>
          </a:prstGeom>
        </p:spPr>
      </p:pic>
      <p:pic>
        <p:nvPicPr>
          <p:cNvPr id="10" name="Picture 9">
            <a:extLst>
              <a:ext uri="{FF2B5EF4-FFF2-40B4-BE49-F238E27FC236}">
                <a16:creationId xmlns:a16="http://schemas.microsoft.com/office/drawing/2014/main" id="{17F64DAA-E462-431C-B001-39F6E45C62B1}"/>
              </a:ext>
            </a:extLst>
          </p:cNvPr>
          <p:cNvPicPr>
            <a:picLocks noChangeAspect="1"/>
          </p:cNvPicPr>
          <p:nvPr/>
        </p:nvPicPr>
        <p:blipFill>
          <a:blip r:embed="rId11"/>
          <a:stretch>
            <a:fillRect/>
          </a:stretch>
        </p:blipFill>
        <p:spPr>
          <a:xfrm>
            <a:off x="8140980" y="4370480"/>
            <a:ext cx="1975514" cy="1294795"/>
          </a:xfrm>
          <a:prstGeom prst="rect">
            <a:avLst/>
          </a:prstGeom>
        </p:spPr>
      </p:pic>
      <p:sp>
        <p:nvSpPr>
          <p:cNvPr id="12" name="TextBox 11">
            <a:extLst>
              <a:ext uri="{FF2B5EF4-FFF2-40B4-BE49-F238E27FC236}">
                <a16:creationId xmlns:a16="http://schemas.microsoft.com/office/drawing/2014/main" id="{00A5D947-3D01-486A-9841-2E5C9A06EDCA}"/>
              </a:ext>
            </a:extLst>
          </p:cNvPr>
          <p:cNvSpPr txBox="1"/>
          <p:nvPr/>
        </p:nvSpPr>
        <p:spPr>
          <a:xfrm>
            <a:off x="0" y="-37258"/>
            <a:ext cx="4330700" cy="830997"/>
          </a:xfrm>
          <a:prstGeom prst="rect">
            <a:avLst/>
          </a:prstGeom>
          <a:noFill/>
        </p:spPr>
        <p:txBody>
          <a:bodyPr wrap="square" rtlCol="0">
            <a:spAutoFit/>
          </a:bodyPr>
          <a:lstStyle/>
          <a:p>
            <a:r>
              <a:rPr lang="en-US" sz="4800" spc="-50" dirty="0">
                <a:solidFill>
                  <a:schemeClr val="tx1">
                    <a:lumMod val="75000"/>
                    <a:lumOff val="25000"/>
                  </a:schemeClr>
                </a:solidFill>
                <a:latin typeface="+mj-lt"/>
                <a:ea typeface="+mj-ea"/>
                <a:cs typeface="+mj-cs"/>
              </a:rPr>
              <a:t>Crisp DM</a:t>
            </a:r>
          </a:p>
        </p:txBody>
      </p:sp>
      <p:cxnSp>
        <p:nvCxnSpPr>
          <p:cNvPr id="14" name="Straight Connector 13">
            <a:extLst>
              <a:ext uri="{FF2B5EF4-FFF2-40B4-BE49-F238E27FC236}">
                <a16:creationId xmlns:a16="http://schemas.microsoft.com/office/drawing/2014/main" id="{AC28E38F-CF05-4F99-BEE4-920F7DA8566C}"/>
              </a:ext>
            </a:extLst>
          </p:cNvPr>
          <p:cNvCxnSpPr>
            <a:cxnSpLocks/>
          </p:cNvCxnSpPr>
          <p:nvPr/>
        </p:nvCxnSpPr>
        <p:spPr>
          <a:xfrm flipV="1">
            <a:off x="1416050" y="2368550"/>
            <a:ext cx="10775950" cy="12205"/>
          </a:xfrm>
          <a:prstGeom prst="line">
            <a:avLst/>
          </a:prstGeom>
          <a:ln w="6350">
            <a:solidFill>
              <a:schemeClr val="accent1">
                <a:alpha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06B1069-6161-4B2E-8DF8-EED819B8D4E7}"/>
              </a:ext>
            </a:extLst>
          </p:cNvPr>
          <p:cNvCxnSpPr>
            <a:cxnSpLocks/>
          </p:cNvCxnSpPr>
          <p:nvPr/>
        </p:nvCxnSpPr>
        <p:spPr>
          <a:xfrm flipV="1">
            <a:off x="1416050" y="4095751"/>
            <a:ext cx="10782300" cy="18425"/>
          </a:xfrm>
          <a:prstGeom prst="line">
            <a:avLst/>
          </a:prstGeom>
          <a:ln w="6350">
            <a:solidFill>
              <a:schemeClr val="accent1">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B7F825E-E81F-4419-8754-A83A3A58D51E}"/>
              </a:ext>
            </a:extLst>
          </p:cNvPr>
          <p:cNvSpPr txBox="1"/>
          <p:nvPr/>
        </p:nvSpPr>
        <p:spPr>
          <a:xfrm>
            <a:off x="2522476" y="3779573"/>
            <a:ext cx="1047750" cy="276999"/>
          </a:xfrm>
          <a:prstGeom prst="rect">
            <a:avLst/>
          </a:prstGeom>
          <a:noFill/>
        </p:spPr>
        <p:txBody>
          <a:bodyPr wrap="square" rtlCol="0">
            <a:spAutoFit/>
          </a:bodyPr>
          <a:lstStyle/>
          <a:p>
            <a:r>
              <a:rPr lang="en-US" sz="1200" dirty="0">
                <a:solidFill>
                  <a:srgbClr val="637052"/>
                </a:solidFill>
                <a:effectLst>
                  <a:glow rad="38100">
                    <a:schemeClr val="bg1">
                      <a:lumMod val="50000"/>
                      <a:lumOff val="50000"/>
                      <a:alpha val="20000"/>
                    </a:schemeClr>
                  </a:glow>
                </a:effectLst>
                <a:latin typeface="+mj-lt"/>
                <a:cs typeface="Calibri" panose="020F0502020204030204" pitchFamily="34" charset="0"/>
              </a:rPr>
              <a:t>Preprocessing</a:t>
            </a:r>
          </a:p>
        </p:txBody>
      </p:sp>
      <p:sp>
        <p:nvSpPr>
          <p:cNvPr id="17" name="TextBox 16">
            <a:extLst>
              <a:ext uri="{FF2B5EF4-FFF2-40B4-BE49-F238E27FC236}">
                <a16:creationId xmlns:a16="http://schemas.microsoft.com/office/drawing/2014/main" id="{E6A13A24-0D6C-4D59-B5A1-EBA9EC3C0E05}"/>
              </a:ext>
            </a:extLst>
          </p:cNvPr>
          <p:cNvSpPr txBox="1"/>
          <p:nvPr/>
        </p:nvSpPr>
        <p:spPr>
          <a:xfrm>
            <a:off x="4701183" y="3799162"/>
            <a:ext cx="1370074" cy="276999"/>
          </a:xfrm>
          <a:prstGeom prst="rect">
            <a:avLst/>
          </a:prstGeom>
          <a:noFill/>
        </p:spPr>
        <p:txBody>
          <a:bodyPr wrap="square" rtlCol="0">
            <a:spAutoFit/>
          </a:bodyPr>
          <a:lstStyle/>
          <a:p>
            <a:r>
              <a:rPr lang="en-US" sz="1200" dirty="0">
                <a:solidFill>
                  <a:srgbClr val="637052"/>
                </a:solidFill>
                <a:effectLst>
                  <a:glow rad="38100">
                    <a:schemeClr val="bg1">
                      <a:lumMod val="50000"/>
                      <a:lumOff val="50000"/>
                      <a:alpha val="20000"/>
                    </a:schemeClr>
                  </a:glow>
                </a:effectLst>
                <a:latin typeface="+mj-lt"/>
                <a:cs typeface="Calibri" panose="020F0502020204030204" pitchFamily="34" charset="0"/>
              </a:rPr>
              <a:t>Feature Extraction</a:t>
            </a:r>
          </a:p>
        </p:txBody>
      </p:sp>
      <p:sp>
        <p:nvSpPr>
          <p:cNvPr id="18" name="TextBox 17">
            <a:extLst>
              <a:ext uri="{FF2B5EF4-FFF2-40B4-BE49-F238E27FC236}">
                <a16:creationId xmlns:a16="http://schemas.microsoft.com/office/drawing/2014/main" id="{0BA7B34B-1807-4E2C-B60A-6791FF63FEFA}"/>
              </a:ext>
            </a:extLst>
          </p:cNvPr>
          <p:cNvSpPr txBox="1"/>
          <p:nvPr/>
        </p:nvSpPr>
        <p:spPr>
          <a:xfrm>
            <a:off x="2625602" y="2071962"/>
            <a:ext cx="773853" cy="276999"/>
          </a:xfrm>
          <a:prstGeom prst="rect">
            <a:avLst/>
          </a:prstGeom>
          <a:noFill/>
        </p:spPr>
        <p:txBody>
          <a:bodyPr wrap="square" rtlCol="0">
            <a:spAutoFit/>
          </a:bodyPr>
          <a:lstStyle/>
          <a:p>
            <a:r>
              <a:rPr lang="en-US" sz="1200" dirty="0">
                <a:solidFill>
                  <a:srgbClr val="637052"/>
                </a:solidFill>
                <a:effectLst>
                  <a:glow rad="38100">
                    <a:schemeClr val="bg1">
                      <a:lumMod val="50000"/>
                      <a:lumOff val="50000"/>
                      <a:alpha val="20000"/>
                    </a:schemeClr>
                  </a:glow>
                </a:effectLst>
                <a:latin typeface="+mj-lt"/>
                <a:cs typeface="Calibri" panose="020F0502020204030204" pitchFamily="34" charset="0"/>
              </a:rPr>
              <a:t>Statistics</a:t>
            </a:r>
          </a:p>
        </p:txBody>
      </p:sp>
      <p:sp>
        <p:nvSpPr>
          <p:cNvPr id="19" name="TextBox 18">
            <a:extLst>
              <a:ext uri="{FF2B5EF4-FFF2-40B4-BE49-F238E27FC236}">
                <a16:creationId xmlns:a16="http://schemas.microsoft.com/office/drawing/2014/main" id="{CDB6CFF1-C526-4CD0-91F0-00127BC8B16B}"/>
              </a:ext>
            </a:extLst>
          </p:cNvPr>
          <p:cNvSpPr txBox="1"/>
          <p:nvPr/>
        </p:nvSpPr>
        <p:spPr>
          <a:xfrm>
            <a:off x="4932192" y="2045790"/>
            <a:ext cx="773853" cy="276999"/>
          </a:xfrm>
          <a:prstGeom prst="rect">
            <a:avLst/>
          </a:prstGeom>
          <a:noFill/>
        </p:spPr>
        <p:txBody>
          <a:bodyPr wrap="square" rtlCol="0">
            <a:spAutoFit/>
          </a:bodyPr>
          <a:lstStyle/>
          <a:p>
            <a:r>
              <a:rPr lang="en-US" sz="1200" dirty="0">
                <a:solidFill>
                  <a:srgbClr val="637052"/>
                </a:solidFill>
                <a:effectLst>
                  <a:glow rad="38100">
                    <a:schemeClr val="bg1">
                      <a:lumMod val="50000"/>
                      <a:lumOff val="50000"/>
                      <a:alpha val="20000"/>
                    </a:schemeClr>
                  </a:glow>
                </a:effectLst>
                <a:latin typeface="+mj-lt"/>
                <a:cs typeface="Calibri" panose="020F0502020204030204" pitchFamily="34" charset="0"/>
              </a:rPr>
              <a:t>Cleaning</a:t>
            </a:r>
          </a:p>
        </p:txBody>
      </p:sp>
      <p:sp>
        <p:nvSpPr>
          <p:cNvPr id="20" name="TextBox 19">
            <a:extLst>
              <a:ext uri="{FF2B5EF4-FFF2-40B4-BE49-F238E27FC236}">
                <a16:creationId xmlns:a16="http://schemas.microsoft.com/office/drawing/2014/main" id="{1DD68FBC-EEC3-481F-9E05-C4808266C87D}"/>
              </a:ext>
            </a:extLst>
          </p:cNvPr>
          <p:cNvSpPr txBox="1"/>
          <p:nvPr/>
        </p:nvSpPr>
        <p:spPr>
          <a:xfrm>
            <a:off x="2501629" y="5921580"/>
            <a:ext cx="1223774" cy="276999"/>
          </a:xfrm>
          <a:prstGeom prst="rect">
            <a:avLst/>
          </a:prstGeom>
          <a:noFill/>
        </p:spPr>
        <p:txBody>
          <a:bodyPr wrap="square" rtlCol="0">
            <a:spAutoFit/>
          </a:bodyPr>
          <a:lstStyle/>
          <a:p>
            <a:r>
              <a:rPr lang="en-US" sz="1200" dirty="0">
                <a:solidFill>
                  <a:srgbClr val="637052"/>
                </a:solidFill>
                <a:effectLst>
                  <a:glow rad="38100">
                    <a:schemeClr val="bg1">
                      <a:lumMod val="50000"/>
                      <a:lumOff val="50000"/>
                      <a:alpha val="20000"/>
                    </a:schemeClr>
                  </a:glow>
                </a:effectLst>
                <a:latin typeface="+mj-lt"/>
                <a:cs typeface="Calibri" panose="020F0502020204030204" pitchFamily="34" charset="0"/>
              </a:rPr>
              <a:t>Topic Modelling</a:t>
            </a:r>
          </a:p>
        </p:txBody>
      </p:sp>
      <p:cxnSp>
        <p:nvCxnSpPr>
          <p:cNvPr id="26" name="Straight Connector 25">
            <a:extLst>
              <a:ext uri="{FF2B5EF4-FFF2-40B4-BE49-F238E27FC236}">
                <a16:creationId xmlns:a16="http://schemas.microsoft.com/office/drawing/2014/main" id="{C7C58C38-4100-46E2-B51B-CAB45DC51C1B}"/>
              </a:ext>
            </a:extLst>
          </p:cNvPr>
          <p:cNvCxnSpPr/>
          <p:nvPr/>
        </p:nvCxnSpPr>
        <p:spPr>
          <a:xfrm>
            <a:off x="1416050" y="734467"/>
            <a:ext cx="0" cy="5599039"/>
          </a:xfrm>
          <a:prstGeom prst="line">
            <a:avLst/>
          </a:prstGeom>
          <a:ln w="6350">
            <a:solidFill>
              <a:schemeClr val="accent1">
                <a:alpha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2AD2C0E-A164-4664-B290-70D6781784F1}"/>
              </a:ext>
            </a:extLst>
          </p:cNvPr>
          <p:cNvSpPr txBox="1"/>
          <p:nvPr/>
        </p:nvSpPr>
        <p:spPr>
          <a:xfrm>
            <a:off x="429676" y="2180197"/>
            <a:ext cx="563572" cy="276999"/>
          </a:xfrm>
          <a:prstGeom prst="rect">
            <a:avLst/>
          </a:prstGeom>
          <a:noFill/>
        </p:spPr>
        <p:txBody>
          <a:bodyPr wrap="square" rtlCol="0">
            <a:spAutoFit/>
          </a:bodyPr>
          <a:lstStyle/>
          <a:p>
            <a:r>
              <a:rPr lang="en-US" sz="1200" dirty="0">
                <a:solidFill>
                  <a:srgbClr val="637052"/>
                </a:solidFill>
                <a:effectLst>
                  <a:glow rad="38100">
                    <a:schemeClr val="bg1">
                      <a:lumMod val="50000"/>
                      <a:lumOff val="50000"/>
                      <a:alpha val="20000"/>
                    </a:schemeClr>
                  </a:glow>
                </a:effectLst>
                <a:latin typeface="+mj-lt"/>
                <a:cs typeface="Calibri" panose="020F0502020204030204" pitchFamily="34" charset="0"/>
              </a:rPr>
              <a:t>DATA</a:t>
            </a:r>
          </a:p>
        </p:txBody>
      </p:sp>
      <p:cxnSp>
        <p:nvCxnSpPr>
          <p:cNvPr id="31" name="Straight Arrow Connector 30">
            <a:extLst>
              <a:ext uri="{FF2B5EF4-FFF2-40B4-BE49-F238E27FC236}">
                <a16:creationId xmlns:a16="http://schemas.microsoft.com/office/drawing/2014/main" id="{C0F3B098-E6B7-42E4-973D-2B8D7C4091A0}"/>
              </a:ext>
            </a:extLst>
          </p:cNvPr>
          <p:cNvCxnSpPr/>
          <p:nvPr/>
        </p:nvCxnSpPr>
        <p:spPr>
          <a:xfrm>
            <a:off x="3725403" y="1666240"/>
            <a:ext cx="69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CF0EA-5909-475C-AADA-F7987E2E7F75}"/>
              </a:ext>
            </a:extLst>
          </p:cNvPr>
          <p:cNvCxnSpPr/>
          <p:nvPr/>
        </p:nvCxnSpPr>
        <p:spPr>
          <a:xfrm>
            <a:off x="3776203" y="3142047"/>
            <a:ext cx="69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F51145E-11D7-4C5E-B78A-A6A714106B57}"/>
              </a:ext>
            </a:extLst>
          </p:cNvPr>
          <p:cNvCxnSpPr/>
          <p:nvPr/>
        </p:nvCxnSpPr>
        <p:spPr>
          <a:xfrm>
            <a:off x="6144355" y="3138660"/>
            <a:ext cx="69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375885-DB83-44E2-99EB-DA89035F27A4}"/>
              </a:ext>
            </a:extLst>
          </p:cNvPr>
          <p:cNvCxnSpPr/>
          <p:nvPr/>
        </p:nvCxnSpPr>
        <p:spPr>
          <a:xfrm>
            <a:off x="3903273" y="5226553"/>
            <a:ext cx="69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DEAEB92-D805-4E9F-9147-BDF182745F18}"/>
              </a:ext>
            </a:extLst>
          </p:cNvPr>
          <p:cNvCxnSpPr/>
          <p:nvPr/>
        </p:nvCxnSpPr>
        <p:spPr>
          <a:xfrm>
            <a:off x="7189963" y="5137574"/>
            <a:ext cx="69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11721A-1888-4411-85AB-731EFC3D0739}"/>
              </a:ext>
            </a:extLst>
          </p:cNvPr>
          <p:cNvCxnSpPr/>
          <p:nvPr/>
        </p:nvCxnSpPr>
        <p:spPr>
          <a:xfrm>
            <a:off x="1642603" y="1649730"/>
            <a:ext cx="69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8BC4E1D-B7AB-4891-8F45-DDEC02B1F3E7}"/>
              </a:ext>
            </a:extLst>
          </p:cNvPr>
          <p:cNvCxnSpPr/>
          <p:nvPr/>
        </p:nvCxnSpPr>
        <p:spPr>
          <a:xfrm>
            <a:off x="1642603" y="3192000"/>
            <a:ext cx="69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ED1107-9039-4EA4-A0DF-3994494AD318}"/>
              </a:ext>
            </a:extLst>
          </p:cNvPr>
          <p:cNvCxnSpPr/>
          <p:nvPr/>
        </p:nvCxnSpPr>
        <p:spPr>
          <a:xfrm>
            <a:off x="1610853" y="5241290"/>
            <a:ext cx="69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468F26C-239C-4C1A-AD97-D3A0F3BEACD5}"/>
              </a:ext>
            </a:extLst>
          </p:cNvPr>
          <p:cNvSpPr/>
          <p:nvPr/>
        </p:nvSpPr>
        <p:spPr>
          <a:xfrm>
            <a:off x="9745099" y="792615"/>
            <a:ext cx="2751697" cy="400110"/>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cs typeface="Calibri" panose="020F0502020204030204" pitchFamily="34" charset="0"/>
              </a:rPr>
              <a:t>Data Understanding</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9" name="Rectangle 38">
            <a:extLst>
              <a:ext uri="{FF2B5EF4-FFF2-40B4-BE49-F238E27FC236}">
                <a16:creationId xmlns:a16="http://schemas.microsoft.com/office/drawing/2014/main" id="{9E91B631-85BB-4BBE-B07F-6016D0EC6130}"/>
              </a:ext>
            </a:extLst>
          </p:cNvPr>
          <p:cNvSpPr/>
          <p:nvPr/>
        </p:nvSpPr>
        <p:spPr>
          <a:xfrm>
            <a:off x="9879777" y="2457196"/>
            <a:ext cx="2751697" cy="400110"/>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cs typeface="Calibri" panose="020F0502020204030204" pitchFamily="34" charset="0"/>
              </a:rPr>
              <a:t>Data Preparation</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0" name="Rectangle 39">
            <a:extLst>
              <a:ext uri="{FF2B5EF4-FFF2-40B4-BE49-F238E27FC236}">
                <a16:creationId xmlns:a16="http://schemas.microsoft.com/office/drawing/2014/main" id="{F8E0D6B9-5255-4BA1-BD6B-A67EFA14032C}"/>
              </a:ext>
            </a:extLst>
          </p:cNvPr>
          <p:cNvSpPr/>
          <p:nvPr/>
        </p:nvSpPr>
        <p:spPr>
          <a:xfrm>
            <a:off x="10361124" y="4181138"/>
            <a:ext cx="2159823" cy="707886"/>
          </a:xfrm>
          <a:prstGeom prst="rect">
            <a:avLst/>
          </a:prstGeom>
          <a:noFill/>
        </p:spPr>
        <p:txBody>
          <a:bodyPr wrap="square" lIns="91440" tIns="45720" rIns="91440" bIns="45720">
            <a:spAutoFit/>
          </a:bodyPr>
          <a:lstStyle/>
          <a:p>
            <a:pPr algn="ctr"/>
            <a:r>
              <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j-lt"/>
                <a:cs typeface="Calibri" panose="020F0502020204030204" pitchFamily="34" charset="0"/>
              </a:rPr>
              <a:t>Modelling &amp; Evaluation</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0299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2A36-6953-4986-BB12-3D39648C1A27}"/>
              </a:ext>
            </a:extLst>
          </p:cNvPr>
          <p:cNvSpPr>
            <a:spLocks noGrp="1"/>
          </p:cNvSpPr>
          <p:nvPr>
            <p:ph type="title"/>
          </p:nvPr>
        </p:nvSpPr>
        <p:spPr/>
        <p:txBody>
          <a:bodyPr/>
          <a:lstStyle/>
          <a:p>
            <a:r>
              <a:rPr lang="en-IE" dirty="0"/>
              <a:t>Data Understanding</a:t>
            </a:r>
          </a:p>
        </p:txBody>
      </p:sp>
      <p:sp>
        <p:nvSpPr>
          <p:cNvPr id="3" name="Content Placeholder 2">
            <a:extLst>
              <a:ext uri="{FF2B5EF4-FFF2-40B4-BE49-F238E27FC236}">
                <a16:creationId xmlns:a16="http://schemas.microsoft.com/office/drawing/2014/main" id="{980A6EA6-F8D9-4608-AF0F-4F72120E18C2}"/>
              </a:ext>
            </a:extLst>
          </p:cNvPr>
          <p:cNvSpPr>
            <a:spLocks noGrp="1"/>
          </p:cNvSpPr>
          <p:nvPr>
            <p:ph idx="1"/>
          </p:nvPr>
        </p:nvSpPr>
        <p:spPr>
          <a:xfrm>
            <a:off x="1090192" y="1845734"/>
            <a:ext cx="10058400" cy="4023360"/>
          </a:xfrm>
        </p:spPr>
        <p:txBody>
          <a:bodyPr>
            <a:normAutofit/>
          </a:bodyPr>
          <a:lstStyle/>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18K documents ranging in size from 1K to ~44K.</a:t>
            </a: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20 Categories </a:t>
            </a: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(evenly distributed with ~900 documents each)</a:t>
            </a: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Some very similar groups in the sample data - </a:t>
            </a:r>
            <a:r>
              <a:rPr lang="en-US" sz="2000" dirty="0" err="1">
                <a:solidFill>
                  <a:srgbClr val="637052"/>
                </a:solidFill>
                <a:effectLst>
                  <a:glow rad="38100">
                    <a:schemeClr val="bg1">
                      <a:lumMod val="50000"/>
                      <a:lumOff val="50000"/>
                      <a:alpha val="20000"/>
                    </a:schemeClr>
                  </a:glow>
                </a:effectLst>
                <a:latin typeface="+mj-lt"/>
                <a:cs typeface="Calibri" panose="020F0502020204030204" pitchFamily="34" charset="0"/>
              </a:rPr>
              <a:t>soc.religion.Christian</a:t>
            </a: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 </a:t>
            </a:r>
            <a:r>
              <a:rPr lang="en-US" sz="2000" dirty="0" err="1">
                <a:solidFill>
                  <a:srgbClr val="637052"/>
                </a:solidFill>
                <a:effectLst>
                  <a:glow rad="38100">
                    <a:schemeClr val="bg1">
                      <a:lumMod val="50000"/>
                      <a:lumOff val="50000"/>
                      <a:alpha val="20000"/>
                    </a:schemeClr>
                  </a:glow>
                </a:effectLst>
                <a:latin typeface="+mj-lt"/>
                <a:cs typeface="Calibri" panose="020F0502020204030204" pitchFamily="34" charset="0"/>
              </a:rPr>
              <a:t>talk.religion.misc</a:t>
            </a: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 </a:t>
            </a:r>
            <a:r>
              <a:rPr lang="en-US" sz="2000" dirty="0" err="1">
                <a:solidFill>
                  <a:srgbClr val="637052"/>
                </a:solidFill>
                <a:effectLst>
                  <a:glow rad="38100">
                    <a:schemeClr val="bg1">
                      <a:lumMod val="50000"/>
                      <a:lumOff val="50000"/>
                      <a:alpha val="20000"/>
                    </a:schemeClr>
                  </a:glow>
                </a:effectLst>
                <a:latin typeface="+mj-lt"/>
                <a:cs typeface="Calibri" panose="020F0502020204030204" pitchFamily="34" charset="0"/>
              </a:rPr>
              <a:t>alt.atheism</a:t>
            </a: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a:t>
            </a: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500K unique tokens in original data.</a:t>
            </a:r>
          </a:p>
          <a:p>
            <a:pPr lvl="1">
              <a:buFont typeface="Arial" panose="020B0604020202020204" pitchFamily="34" charset="0"/>
              <a:buChar char="•"/>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p:txBody>
      </p:sp>
      <p:sp>
        <p:nvSpPr>
          <p:cNvPr id="4" name="TextBox 3">
            <a:extLst>
              <a:ext uri="{FF2B5EF4-FFF2-40B4-BE49-F238E27FC236}">
                <a16:creationId xmlns:a16="http://schemas.microsoft.com/office/drawing/2014/main" id="{C70D5EEE-05BF-45CE-9084-8342CE58D5FC}"/>
              </a:ext>
            </a:extLst>
          </p:cNvPr>
          <p:cNvSpPr txBox="1"/>
          <p:nvPr/>
        </p:nvSpPr>
        <p:spPr>
          <a:xfrm>
            <a:off x="1043408" y="5869094"/>
            <a:ext cx="6207997" cy="646331"/>
          </a:xfrm>
          <a:prstGeom prst="rect">
            <a:avLst/>
          </a:prstGeom>
          <a:noFill/>
        </p:spPr>
        <p:txBody>
          <a:bodyPr wrap="square" rtlCol="0">
            <a:spAutoFit/>
          </a:bodyPr>
          <a:lstStyle/>
          <a:p>
            <a:r>
              <a:rPr lang="en-US" i="1" dirty="0">
                <a:solidFill>
                  <a:srgbClr val="637052"/>
                </a:solidFill>
                <a:effectLst>
                  <a:glow rad="38100">
                    <a:schemeClr val="bg1">
                      <a:lumMod val="50000"/>
                      <a:lumOff val="50000"/>
                      <a:alpha val="20000"/>
                    </a:schemeClr>
                  </a:glow>
                </a:effectLst>
                <a:cs typeface="Calibri" panose="020F0502020204030204" pitchFamily="34" charset="0"/>
              </a:rPr>
              <a:t>Source: </a:t>
            </a:r>
            <a:r>
              <a:rPr lang="en-US" i="1" dirty="0">
                <a:solidFill>
                  <a:srgbClr val="637052"/>
                </a:solidFill>
                <a:effectLst>
                  <a:glow rad="38100">
                    <a:schemeClr val="bg1">
                      <a:lumMod val="50000"/>
                      <a:lumOff val="50000"/>
                      <a:alpha val="20000"/>
                    </a:schemeClr>
                  </a:glow>
                </a:effectLst>
                <a:cs typeface="Calibri" panose="020F0502020204030204" pitchFamily="34" charset="0"/>
                <a:hlinkClick r:id="rId3"/>
              </a:rPr>
              <a:t>http://qwone.com/~jason/20Newsgroups/</a:t>
            </a:r>
            <a:endParaRPr lang="en-IE" sz="2000" i="1" dirty="0">
              <a:solidFill>
                <a:srgbClr val="637052"/>
              </a:solidFill>
              <a:effectLst>
                <a:glow rad="38100">
                  <a:schemeClr val="bg1">
                    <a:lumMod val="50000"/>
                    <a:lumOff val="50000"/>
                    <a:alpha val="20000"/>
                  </a:schemeClr>
                </a:glow>
              </a:effectLst>
              <a:cs typeface="Calibri" panose="020F0502020204030204" pitchFamily="34" charset="0"/>
            </a:endParaRPr>
          </a:p>
          <a:p>
            <a:endParaRPr lang="en-US" dirty="0"/>
          </a:p>
        </p:txBody>
      </p:sp>
    </p:spTree>
    <p:extLst>
      <p:ext uri="{BB962C8B-B14F-4D97-AF65-F5344CB8AC3E}">
        <p14:creationId xmlns:p14="http://schemas.microsoft.com/office/powerpoint/2010/main" val="66967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E172-A1D4-4F33-A915-04C7D50A9472}"/>
              </a:ext>
            </a:extLst>
          </p:cNvPr>
          <p:cNvSpPr>
            <a:spLocks noGrp="1"/>
          </p:cNvSpPr>
          <p:nvPr>
            <p:ph type="title"/>
          </p:nvPr>
        </p:nvSpPr>
        <p:spPr/>
        <p:txBody>
          <a:bodyPr/>
          <a:lstStyle/>
          <a:p>
            <a:r>
              <a:rPr lang="en-IE" dirty="0"/>
              <a:t>Data Preparation</a:t>
            </a:r>
          </a:p>
        </p:txBody>
      </p:sp>
      <p:sp>
        <p:nvSpPr>
          <p:cNvPr id="3" name="Content Placeholder 2">
            <a:extLst>
              <a:ext uri="{FF2B5EF4-FFF2-40B4-BE49-F238E27FC236}">
                <a16:creationId xmlns:a16="http://schemas.microsoft.com/office/drawing/2014/main" id="{EFAAF043-AC62-4E29-8F4D-6AC2387A0573}"/>
              </a:ext>
            </a:extLst>
          </p:cNvPr>
          <p:cNvSpPr>
            <a:spLocks noGrp="1"/>
          </p:cNvSpPr>
          <p:nvPr>
            <p:ph idx="1"/>
          </p:nvPr>
        </p:nvSpPr>
        <p:spPr/>
        <p:txBody>
          <a:bodyPr>
            <a:normAutofit/>
          </a:bodyPr>
          <a:lstStyle/>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Removed stop-words (+user-defined), numbers &amp; punctuation</a:t>
            </a: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Removed non-English words (found some German words when investigating the files)</a:t>
            </a: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Stemming</a:t>
            </a: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Removed the unique words </a:t>
            </a: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a:t>
            </a:r>
            <a:r>
              <a:rPr lang="en-US" i="1" dirty="0">
                <a:solidFill>
                  <a:srgbClr val="637052"/>
                </a:solidFill>
                <a:effectLst>
                  <a:glow rad="38100">
                    <a:schemeClr val="bg1">
                      <a:lumMod val="50000"/>
                      <a:lumOff val="50000"/>
                      <a:alpha val="20000"/>
                    </a:schemeClr>
                  </a:glow>
                </a:effectLst>
                <a:latin typeface="+mj-lt"/>
                <a:cs typeface="Calibri" panose="020F0502020204030204" pitchFamily="34" charset="0"/>
              </a:rPr>
              <a:t>LDA</a:t>
            </a:r>
            <a:r>
              <a:rPr lang="en-US" dirty="0">
                <a:solidFill>
                  <a:srgbClr val="637052"/>
                </a:solidFill>
                <a:effectLst>
                  <a:glow rad="38100">
                    <a:schemeClr val="bg1">
                      <a:lumMod val="50000"/>
                      <a:lumOff val="50000"/>
                      <a:alpha val="20000"/>
                    </a:schemeClr>
                  </a:glow>
                </a:effectLst>
                <a:latin typeface="+mj-lt"/>
                <a:cs typeface="Calibri" panose="020F0502020204030204" pitchFamily="34" charset="0"/>
              </a:rPr>
              <a:t>)</a:t>
            </a:r>
          </a:p>
          <a:p>
            <a:pPr marL="201168" lvl="1" indent="0">
              <a:buNone/>
            </a:pPr>
            <a:endPar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endParaRPr>
          </a:p>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latin typeface="+mj-lt"/>
                <a:cs typeface="Calibri" panose="020F0502020204030204" pitchFamily="34" charset="0"/>
              </a:rPr>
              <a:t>Reduced the unique tokens (‘words’) down to 25,174</a:t>
            </a:r>
          </a:p>
          <a:p>
            <a:pPr lvl="1">
              <a:buFont typeface="Courier New" panose="02070309020205020404" pitchFamily="49" charset="0"/>
              <a:buChar char="o"/>
            </a:pPr>
            <a:endParaRPr lang="en-US" dirty="0">
              <a:solidFill>
                <a:srgbClr val="637052"/>
              </a:solidFill>
              <a:effectLst>
                <a:glow rad="38100">
                  <a:schemeClr val="bg1">
                    <a:lumMod val="50000"/>
                    <a:lumOff val="50000"/>
                    <a:alpha val="20000"/>
                  </a:schemeClr>
                </a:glow>
              </a:effectLst>
              <a:cs typeface="Calibri" panose="020F0502020204030204" pitchFamily="34" charset="0"/>
            </a:endParaRPr>
          </a:p>
          <a:p>
            <a:endParaRPr lang="en-IE" dirty="0"/>
          </a:p>
        </p:txBody>
      </p:sp>
    </p:spTree>
    <p:extLst>
      <p:ext uri="{BB962C8B-B14F-4D97-AF65-F5344CB8AC3E}">
        <p14:creationId xmlns:p14="http://schemas.microsoft.com/office/powerpoint/2010/main" val="73625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A6CE-C844-449D-AB58-DCB27B9F0007}"/>
              </a:ext>
            </a:extLst>
          </p:cNvPr>
          <p:cNvSpPr>
            <a:spLocks noGrp="1"/>
          </p:cNvSpPr>
          <p:nvPr>
            <p:ph type="title"/>
          </p:nvPr>
        </p:nvSpPr>
        <p:spPr/>
        <p:txBody>
          <a:bodyPr/>
          <a:lstStyle/>
          <a:p>
            <a:r>
              <a:rPr lang="en-IE" dirty="0"/>
              <a:t>LDA </a:t>
            </a:r>
            <a:r>
              <a:rPr lang="en-IE" sz="2800" dirty="0"/>
              <a:t>(Latent Dirichlet Allocation)</a:t>
            </a:r>
            <a:endParaRPr lang="en-IE" dirty="0"/>
          </a:p>
        </p:txBody>
      </p:sp>
      <p:pic>
        <p:nvPicPr>
          <p:cNvPr id="5" name="Picture 4">
            <a:extLst>
              <a:ext uri="{FF2B5EF4-FFF2-40B4-BE49-F238E27FC236}">
                <a16:creationId xmlns:a16="http://schemas.microsoft.com/office/drawing/2014/main" id="{2714FCAD-B36C-4CEA-8A77-8C774B6D0171}"/>
              </a:ext>
            </a:extLst>
          </p:cNvPr>
          <p:cNvPicPr>
            <a:picLocks noChangeAspect="1"/>
          </p:cNvPicPr>
          <p:nvPr/>
        </p:nvPicPr>
        <p:blipFill>
          <a:blip r:embed="rId3"/>
          <a:stretch>
            <a:fillRect/>
          </a:stretch>
        </p:blipFill>
        <p:spPr>
          <a:xfrm>
            <a:off x="2536315" y="2800350"/>
            <a:ext cx="1514475" cy="1257300"/>
          </a:xfrm>
          <a:prstGeom prst="rect">
            <a:avLst/>
          </a:prstGeom>
        </p:spPr>
      </p:pic>
      <p:pic>
        <p:nvPicPr>
          <p:cNvPr id="6" name="Picture 5">
            <a:extLst>
              <a:ext uri="{FF2B5EF4-FFF2-40B4-BE49-F238E27FC236}">
                <a16:creationId xmlns:a16="http://schemas.microsoft.com/office/drawing/2014/main" id="{80078024-1D28-4409-9BEF-27AAF350A4D4}"/>
              </a:ext>
            </a:extLst>
          </p:cNvPr>
          <p:cNvPicPr>
            <a:picLocks noChangeAspect="1"/>
          </p:cNvPicPr>
          <p:nvPr/>
        </p:nvPicPr>
        <p:blipFill>
          <a:blip r:embed="rId4"/>
          <a:stretch>
            <a:fillRect/>
          </a:stretch>
        </p:blipFill>
        <p:spPr>
          <a:xfrm>
            <a:off x="6205876" y="2239254"/>
            <a:ext cx="1400175" cy="2571750"/>
          </a:xfrm>
          <a:prstGeom prst="rect">
            <a:avLst/>
          </a:prstGeom>
        </p:spPr>
      </p:pic>
      <p:sp>
        <p:nvSpPr>
          <p:cNvPr id="7" name="Rectangle 6">
            <a:extLst>
              <a:ext uri="{FF2B5EF4-FFF2-40B4-BE49-F238E27FC236}">
                <a16:creationId xmlns:a16="http://schemas.microsoft.com/office/drawing/2014/main" id="{8B40D1EC-6640-43A1-BB75-BD2CA27FF376}"/>
              </a:ext>
            </a:extLst>
          </p:cNvPr>
          <p:cNvSpPr/>
          <p:nvPr/>
        </p:nvSpPr>
        <p:spPr>
          <a:xfrm>
            <a:off x="571751" y="5802646"/>
            <a:ext cx="9165771" cy="276999"/>
          </a:xfrm>
          <a:prstGeom prst="rect">
            <a:avLst/>
          </a:prstGeom>
        </p:spPr>
        <p:txBody>
          <a:bodyPr wrap="square">
            <a:spAutoFit/>
          </a:bodyPr>
          <a:lstStyle/>
          <a:p>
            <a:r>
              <a:rPr lang="en-IE" sz="1200" i="1" dirty="0">
                <a:hlinkClick r:id="rId5"/>
              </a:rPr>
              <a:t>https://www.analyticsvidhya.com/blog/2016/08/beginners-guide-to-topic-modeling-in-python/</a:t>
            </a:r>
            <a:r>
              <a:rPr lang="en-IE" sz="1200" i="1" dirty="0"/>
              <a:t> </a:t>
            </a:r>
          </a:p>
        </p:txBody>
      </p:sp>
      <p:sp>
        <p:nvSpPr>
          <p:cNvPr id="12" name="TextBox 11">
            <a:extLst>
              <a:ext uri="{FF2B5EF4-FFF2-40B4-BE49-F238E27FC236}">
                <a16:creationId xmlns:a16="http://schemas.microsoft.com/office/drawing/2014/main" id="{1DDF6B6C-33BE-491D-96C9-E84D7D226EA7}"/>
              </a:ext>
            </a:extLst>
          </p:cNvPr>
          <p:cNvSpPr txBox="1"/>
          <p:nvPr/>
        </p:nvSpPr>
        <p:spPr>
          <a:xfrm>
            <a:off x="2341330" y="4178352"/>
            <a:ext cx="1904443" cy="523220"/>
          </a:xfrm>
          <a:prstGeom prst="rect">
            <a:avLst/>
          </a:prstGeom>
          <a:noFill/>
        </p:spPr>
        <p:txBody>
          <a:bodyPr wrap="square" rtlCol="0">
            <a:spAutoFit/>
          </a:bodyPr>
          <a:lstStyle/>
          <a:p>
            <a:r>
              <a:rPr lang="en-IE" sz="1400" dirty="0">
                <a:solidFill>
                  <a:srgbClr val="637052"/>
                </a:solidFill>
                <a:effectLst>
                  <a:glow rad="38100">
                    <a:schemeClr val="bg1">
                      <a:lumMod val="50000"/>
                      <a:lumOff val="50000"/>
                      <a:alpha val="20000"/>
                    </a:schemeClr>
                  </a:glow>
                </a:effectLst>
                <a:latin typeface="+mj-lt"/>
                <a:cs typeface="Calibri" panose="020F0502020204030204" pitchFamily="34" charset="0"/>
              </a:rPr>
              <a:t>Document Term Matrix</a:t>
            </a:r>
          </a:p>
          <a:p>
            <a:endParaRPr lang="en-IE" sz="1400" dirty="0"/>
          </a:p>
        </p:txBody>
      </p:sp>
      <p:sp>
        <p:nvSpPr>
          <p:cNvPr id="14" name="TextBox 13">
            <a:extLst>
              <a:ext uri="{FF2B5EF4-FFF2-40B4-BE49-F238E27FC236}">
                <a16:creationId xmlns:a16="http://schemas.microsoft.com/office/drawing/2014/main" id="{D752A54B-D814-4265-9DBE-69CFC4A09BA4}"/>
              </a:ext>
            </a:extLst>
          </p:cNvPr>
          <p:cNvSpPr txBox="1"/>
          <p:nvPr/>
        </p:nvSpPr>
        <p:spPr>
          <a:xfrm>
            <a:off x="6061758" y="1867162"/>
            <a:ext cx="2311938" cy="307777"/>
          </a:xfrm>
          <a:prstGeom prst="rect">
            <a:avLst/>
          </a:prstGeom>
          <a:noFill/>
        </p:spPr>
        <p:txBody>
          <a:bodyPr wrap="square" rtlCol="0">
            <a:spAutoFit/>
          </a:bodyPr>
          <a:lstStyle/>
          <a:p>
            <a:r>
              <a:rPr lang="en-IE" sz="1400" dirty="0">
                <a:solidFill>
                  <a:srgbClr val="637052"/>
                </a:solidFill>
                <a:effectLst>
                  <a:glow rad="38100">
                    <a:schemeClr val="bg1">
                      <a:lumMod val="50000"/>
                      <a:lumOff val="50000"/>
                      <a:alpha val="20000"/>
                    </a:schemeClr>
                  </a:glow>
                </a:effectLst>
                <a:latin typeface="+mj-lt"/>
                <a:cs typeface="Calibri" panose="020F0502020204030204" pitchFamily="34" charset="0"/>
              </a:rPr>
              <a:t>Topics to Documents</a:t>
            </a:r>
          </a:p>
        </p:txBody>
      </p:sp>
      <p:sp>
        <p:nvSpPr>
          <p:cNvPr id="15" name="TextBox 14">
            <a:extLst>
              <a:ext uri="{FF2B5EF4-FFF2-40B4-BE49-F238E27FC236}">
                <a16:creationId xmlns:a16="http://schemas.microsoft.com/office/drawing/2014/main" id="{23A902F9-3786-435F-B8A7-553E95F4EF62}"/>
              </a:ext>
            </a:extLst>
          </p:cNvPr>
          <p:cNvSpPr txBox="1"/>
          <p:nvPr/>
        </p:nvSpPr>
        <p:spPr>
          <a:xfrm>
            <a:off x="6025730" y="4877902"/>
            <a:ext cx="1760465" cy="307777"/>
          </a:xfrm>
          <a:prstGeom prst="rect">
            <a:avLst/>
          </a:prstGeom>
          <a:noFill/>
        </p:spPr>
        <p:txBody>
          <a:bodyPr wrap="square" rtlCol="0">
            <a:spAutoFit/>
          </a:bodyPr>
          <a:lstStyle/>
          <a:p>
            <a:r>
              <a:rPr lang="en-IE" sz="1400" dirty="0">
                <a:solidFill>
                  <a:srgbClr val="637052"/>
                </a:solidFill>
                <a:effectLst>
                  <a:glow rad="38100">
                    <a:schemeClr val="bg1">
                      <a:lumMod val="50000"/>
                      <a:lumOff val="50000"/>
                      <a:alpha val="20000"/>
                    </a:schemeClr>
                  </a:glow>
                </a:effectLst>
                <a:latin typeface="+mj-lt"/>
                <a:cs typeface="Calibri" panose="020F0502020204030204" pitchFamily="34" charset="0"/>
              </a:rPr>
              <a:t>     Words to Topics</a:t>
            </a:r>
          </a:p>
        </p:txBody>
      </p:sp>
      <p:sp>
        <p:nvSpPr>
          <p:cNvPr id="11" name="Arrow: Curved Right 10">
            <a:extLst>
              <a:ext uri="{FF2B5EF4-FFF2-40B4-BE49-F238E27FC236}">
                <a16:creationId xmlns:a16="http://schemas.microsoft.com/office/drawing/2014/main" id="{86365875-2465-46E1-A823-CFA353F19E1A}"/>
              </a:ext>
            </a:extLst>
          </p:cNvPr>
          <p:cNvSpPr/>
          <p:nvPr/>
        </p:nvSpPr>
        <p:spPr>
          <a:xfrm>
            <a:off x="5349867" y="2997988"/>
            <a:ext cx="776613" cy="11265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3" name="Arrow: Curved Up 12">
            <a:extLst>
              <a:ext uri="{FF2B5EF4-FFF2-40B4-BE49-F238E27FC236}">
                <a16:creationId xmlns:a16="http://schemas.microsoft.com/office/drawing/2014/main" id="{FF620A2F-9B90-4ADE-8C70-613BCCA2A68A}"/>
              </a:ext>
            </a:extLst>
          </p:cNvPr>
          <p:cNvSpPr/>
          <p:nvPr/>
        </p:nvSpPr>
        <p:spPr>
          <a:xfrm rot="16200000">
            <a:off x="7581080" y="3045608"/>
            <a:ext cx="1059662" cy="85092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chemeClr val="tx1"/>
              </a:solidFill>
            </a:endParaRPr>
          </a:p>
        </p:txBody>
      </p:sp>
      <p:sp>
        <p:nvSpPr>
          <p:cNvPr id="16" name="Arrow: Notched Right 15">
            <a:extLst>
              <a:ext uri="{FF2B5EF4-FFF2-40B4-BE49-F238E27FC236}">
                <a16:creationId xmlns:a16="http://schemas.microsoft.com/office/drawing/2014/main" id="{008784D3-5EF3-448E-9909-2560FB030094}"/>
              </a:ext>
            </a:extLst>
          </p:cNvPr>
          <p:cNvSpPr/>
          <p:nvPr/>
        </p:nvSpPr>
        <p:spPr>
          <a:xfrm>
            <a:off x="4149151" y="3281188"/>
            <a:ext cx="1005485" cy="39245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24418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4491-E27D-4C86-A23B-273CBA7A6107}"/>
              </a:ext>
            </a:extLst>
          </p:cNvPr>
          <p:cNvSpPr>
            <a:spLocks noGrp="1"/>
          </p:cNvSpPr>
          <p:nvPr>
            <p:ph type="title"/>
          </p:nvPr>
        </p:nvSpPr>
        <p:spPr/>
        <p:txBody>
          <a:bodyPr/>
          <a:lstStyle/>
          <a:p>
            <a:r>
              <a:rPr lang="en-IE" dirty="0"/>
              <a:t>Pre-processing &amp; LDA Output</a:t>
            </a:r>
          </a:p>
        </p:txBody>
      </p:sp>
      <p:sp>
        <p:nvSpPr>
          <p:cNvPr id="6" name="Content Placeholder 5">
            <a:extLst>
              <a:ext uri="{FF2B5EF4-FFF2-40B4-BE49-F238E27FC236}">
                <a16:creationId xmlns:a16="http://schemas.microsoft.com/office/drawing/2014/main" id="{FED2523E-3F58-4499-86CE-E80A517EB5CE}"/>
              </a:ext>
            </a:extLst>
          </p:cNvPr>
          <p:cNvSpPr>
            <a:spLocks noGrp="1"/>
          </p:cNvSpPr>
          <p:nvPr>
            <p:ph idx="1"/>
          </p:nvPr>
        </p:nvSpPr>
        <p:spPr>
          <a:xfrm>
            <a:off x="1097280" y="1845734"/>
            <a:ext cx="4998720" cy="4023360"/>
          </a:xfrm>
        </p:spPr>
        <p:txBody>
          <a:bodyPr>
            <a:normAutofit fontScale="77500" lnSpcReduction="20000"/>
          </a:bodyPr>
          <a:lstStyle/>
          <a:p>
            <a:r>
              <a:rPr lang="en-IE" sz="2200" b="1" dirty="0"/>
              <a:t>Input:</a:t>
            </a:r>
          </a:p>
          <a:p>
            <a:r>
              <a:rPr lang="en-IE" sz="1400" dirty="0"/>
              <a:t>From: guncer@enuxha.eas.asu.edu (Selim </a:t>
            </a:r>
            <a:r>
              <a:rPr lang="en-IE" sz="1400" dirty="0" err="1"/>
              <a:t>Guncer</a:t>
            </a:r>
            <a:r>
              <a:rPr lang="en-IE" sz="1400" dirty="0"/>
              <a:t> )Subject: Re: Islam &amp; Dress Code for </a:t>
            </a:r>
            <a:r>
              <a:rPr lang="en-IE" sz="1400" dirty="0" err="1"/>
              <a:t>womenIn</a:t>
            </a:r>
            <a:r>
              <a:rPr lang="en-IE" sz="1400" dirty="0"/>
              <a:t> article &lt;16BA7103C3.I3150101@dbstu1.rz.tu-bs.de&gt; I3150101@dbstu1.rz.tu-bs.de (</a:t>
            </a:r>
            <a:r>
              <a:rPr lang="en-IE" sz="1400" dirty="0" err="1"/>
              <a:t>Benedikt</a:t>
            </a:r>
            <a:r>
              <a:rPr lang="en-IE" sz="1400" dirty="0"/>
              <a:t> Rosenau) writes:&gt;In article &lt;1993Apr5.091258.11830@monu6.cc.monash.edu.au&gt;&gt;darice@yoyo.cc.monash.edu.au (Fred Rice) writes:&gt; &gt;&gt;(2) Do women have souls in Islam?&gt;&gt;&gt;&gt;People have said here that some Muslims say that women do not have&gt;&gt;souls.  I must admit I have never heard of such a view being held by&gt;&gt;Muslims of any era.  I have heard of some Christians of some eras&gt;&gt;holding this viewpoint, but not Muslims.  Are you sure you might not be&gt;&gt;confusing Christian history with Islamic history?&gt;&gt;&gt; &gt;Yes, it is supposed to have been a predominant view in the Turkish&gt;Caliphate.&gt; I am not aware of any "Turkish Caliphate" viewpoint on this. Can </a:t>
            </a:r>
            <a:r>
              <a:rPr lang="en-IE" sz="1400" dirty="0" err="1"/>
              <a:t>youreference?However</a:t>
            </a:r>
            <a:r>
              <a:rPr lang="en-IE" sz="1400" dirty="0"/>
              <a:t>, I found a quote due to Imam Ali, whom the Shias </a:t>
            </a:r>
            <a:r>
              <a:rPr lang="en-IE" sz="1400" dirty="0" err="1"/>
              <a:t>follow:"Men</a:t>
            </a:r>
            <a:r>
              <a:rPr lang="en-IE" sz="1400" dirty="0"/>
              <a:t>, never obey your women in any way whatsoever. Never let them give </a:t>
            </a:r>
            <a:r>
              <a:rPr lang="en-IE" sz="1400" dirty="0" err="1"/>
              <a:t>theiradvice</a:t>
            </a:r>
            <a:r>
              <a:rPr lang="en-IE" sz="1400" dirty="0"/>
              <a:t> on any matter whatsoever, even those of everyday life. Indeed, </a:t>
            </a:r>
            <a:r>
              <a:rPr lang="en-IE" sz="1400" dirty="0" err="1"/>
              <a:t>allowthem</a:t>
            </a:r>
            <a:r>
              <a:rPr lang="en-IE" sz="1400" dirty="0"/>
              <a:t> freely to give advice on anything and they will fritter away </a:t>
            </a:r>
            <a:r>
              <a:rPr lang="en-IE" sz="1400" dirty="0" err="1"/>
              <a:t>one'swealth</a:t>
            </a:r>
            <a:r>
              <a:rPr lang="en-IE" sz="1400" dirty="0"/>
              <a:t> and disobey the wishes of the owner of this wealth.  We see them without religion, when, alone, they are left to their </a:t>
            </a:r>
            <a:r>
              <a:rPr lang="en-IE" sz="1400" dirty="0" err="1"/>
              <a:t>owndevices</a:t>
            </a:r>
            <a:r>
              <a:rPr lang="en-IE" sz="1400" dirty="0"/>
              <a:t>; they are lacking in both pity and virtue when their </a:t>
            </a:r>
            <a:r>
              <a:rPr lang="en-IE" sz="1400" dirty="0" err="1"/>
              <a:t>carnaldesires</a:t>
            </a:r>
            <a:r>
              <a:rPr lang="en-IE" sz="1400" dirty="0"/>
              <a:t> are at stake. It is easy to enjoy them, but they cause </a:t>
            </a:r>
            <a:r>
              <a:rPr lang="en-IE" sz="1400" dirty="0" err="1"/>
              <a:t>greatanxiety</a:t>
            </a:r>
            <a:r>
              <a:rPr lang="en-IE" sz="1400" dirty="0"/>
              <a:t>. The most </a:t>
            </a:r>
            <a:r>
              <a:rPr lang="en-IE" sz="1400" dirty="0" err="1"/>
              <a:t>virtious</a:t>
            </a:r>
            <a:r>
              <a:rPr lang="en-IE" sz="1400" dirty="0"/>
              <a:t> among them are libertines. But the </a:t>
            </a:r>
            <a:r>
              <a:rPr lang="en-IE" sz="1400" dirty="0" err="1"/>
              <a:t>mostcorrupt</a:t>
            </a:r>
            <a:r>
              <a:rPr lang="en-IE" sz="1400" dirty="0"/>
              <a:t> are whores. Only those of them whom age has deprived of </a:t>
            </a:r>
            <a:r>
              <a:rPr lang="en-IE" sz="1400" dirty="0" err="1"/>
              <a:t>anycharm</a:t>
            </a:r>
            <a:r>
              <a:rPr lang="en-IE" sz="1400" dirty="0"/>
              <a:t> are untainted by vice. They have three qualities particular </a:t>
            </a:r>
            <a:r>
              <a:rPr lang="en-IE" sz="1400" dirty="0" err="1"/>
              <a:t>tomiscreants</a:t>
            </a:r>
            <a:r>
              <a:rPr lang="en-IE" sz="1400" dirty="0"/>
              <a:t>; they complain of being oppressed, whereas it is </a:t>
            </a:r>
            <a:r>
              <a:rPr lang="en-IE" sz="1400" dirty="0" err="1"/>
              <a:t>theywho</a:t>
            </a:r>
            <a:r>
              <a:rPr lang="en-IE" sz="1400" dirty="0"/>
              <a:t> oppress; they make oaths, whereas they are lying; they </a:t>
            </a:r>
            <a:r>
              <a:rPr lang="en-IE" sz="1400" dirty="0" err="1"/>
              <a:t>pretendto</a:t>
            </a:r>
            <a:r>
              <a:rPr lang="en-IE" sz="1400" dirty="0"/>
              <a:t> refuse men's solicitations, whereas they desire them most </a:t>
            </a:r>
            <a:r>
              <a:rPr lang="en-IE" sz="1400" dirty="0" err="1"/>
              <a:t>ardently.Let</a:t>
            </a:r>
            <a:r>
              <a:rPr lang="en-IE" sz="1400" dirty="0"/>
              <a:t> us beg the help of God to emerge victorious from their evil </a:t>
            </a:r>
            <a:r>
              <a:rPr lang="en-IE" sz="1400" dirty="0" err="1"/>
              <a:t>deeds.And</a:t>
            </a:r>
            <a:r>
              <a:rPr lang="en-IE" sz="1400" dirty="0"/>
              <a:t> preserve us in any case from their good ones."(Quote from </a:t>
            </a:r>
            <a:r>
              <a:rPr lang="en-IE" sz="1400" dirty="0" err="1"/>
              <a:t>Mas'ud</a:t>
            </a:r>
            <a:r>
              <a:rPr lang="en-IE" sz="1400" dirty="0"/>
              <a:t> al-</a:t>
            </a:r>
            <a:r>
              <a:rPr lang="en-IE" sz="1400" dirty="0" err="1"/>
              <a:t>Qanawi</a:t>
            </a:r>
            <a:r>
              <a:rPr lang="en-IE" sz="1400" dirty="0"/>
              <a:t>, ref. A. </a:t>
            </a:r>
            <a:r>
              <a:rPr lang="en-IE" sz="1400" dirty="0" err="1"/>
              <a:t>Bouhdiba</a:t>
            </a:r>
            <a:r>
              <a:rPr lang="en-IE" sz="1400" dirty="0"/>
              <a:t>, Sexuality in Islam, p. 118).I wouldn't consider this quote as being exemplary of the Islamic (TM)viewpoint though.  For all we know, the prophet's cousin </a:t>
            </a:r>
            <a:r>
              <a:rPr lang="en-IE" sz="1400" dirty="0" err="1"/>
              <a:t>andthe</a:t>
            </a:r>
            <a:r>
              <a:rPr lang="en-IE" sz="1400" dirty="0"/>
              <a:t> Fourth Khalif </a:t>
            </a:r>
            <a:r>
              <a:rPr lang="en-IE" sz="1400" dirty="0" err="1"/>
              <a:t>Hazret-i</a:t>
            </a:r>
            <a:r>
              <a:rPr lang="en-IE" sz="1400" dirty="0"/>
              <a:t> Ali may have said this after a frustrating night with a </a:t>
            </a:r>
            <a:r>
              <a:rPr lang="en-IE" sz="1400" dirty="0" err="1"/>
              <a:t>woman.Selim</a:t>
            </a:r>
            <a:r>
              <a:rPr lang="en-IE" sz="1400" dirty="0"/>
              <a:t> </a:t>
            </a:r>
            <a:r>
              <a:rPr lang="en-IE" sz="1400" dirty="0" err="1"/>
              <a:t>Guncer</a:t>
            </a:r>
            <a:r>
              <a:rPr lang="en-IE" sz="1400" dirty="0"/>
              <a:t>--Selim E. </a:t>
            </a:r>
            <a:r>
              <a:rPr lang="en-IE" sz="1400" dirty="0" err="1"/>
              <a:t>Guncer</a:t>
            </a:r>
            <a:r>
              <a:rPr lang="en-IE" sz="1400" dirty="0"/>
              <a:t>               | </a:t>
            </a:r>
            <a:r>
              <a:rPr lang="en-IE" sz="1400" dirty="0" err="1"/>
              <a:t>Jaca</a:t>
            </a:r>
            <a:r>
              <a:rPr lang="en-IE" sz="1400" dirty="0"/>
              <a:t> </a:t>
            </a:r>
            <a:r>
              <a:rPr lang="en-IE" sz="1400" dirty="0" err="1"/>
              <a:t>negra</a:t>
            </a:r>
            <a:r>
              <a:rPr lang="en-IE" sz="1400" dirty="0"/>
              <a:t>, </a:t>
            </a:r>
            <a:r>
              <a:rPr lang="en-IE" sz="1400" dirty="0" err="1"/>
              <a:t>luna</a:t>
            </a:r>
            <a:r>
              <a:rPr lang="en-IE" sz="1400" dirty="0"/>
              <a:t> </a:t>
            </a:r>
            <a:r>
              <a:rPr lang="en-IE" sz="1400" dirty="0" err="1"/>
              <a:t>grande,CSSER</a:t>
            </a:r>
            <a:r>
              <a:rPr lang="en-IE" sz="1400" dirty="0"/>
              <a:t>-ASU                     | y </a:t>
            </a:r>
            <a:r>
              <a:rPr lang="en-IE" sz="1400" dirty="0" err="1"/>
              <a:t>aceitunas</a:t>
            </a:r>
            <a:r>
              <a:rPr lang="en-IE" sz="1400" dirty="0"/>
              <a:t> </a:t>
            </a:r>
            <a:r>
              <a:rPr lang="en-IE" sz="1400" dirty="0" err="1"/>
              <a:t>en</a:t>
            </a:r>
            <a:r>
              <a:rPr lang="en-IE" sz="1400" dirty="0"/>
              <a:t> mi </a:t>
            </a:r>
            <a:r>
              <a:rPr lang="en-IE" sz="1400" dirty="0" err="1"/>
              <a:t>alforja</a:t>
            </a:r>
            <a:r>
              <a:rPr lang="en-IE" sz="1400" dirty="0"/>
              <a:t>.(602)-965-4096                | </a:t>
            </a:r>
            <a:r>
              <a:rPr lang="en-IE" sz="1400" dirty="0" err="1"/>
              <a:t>Aunque</a:t>
            </a:r>
            <a:r>
              <a:rPr lang="en-IE" sz="1400" dirty="0"/>
              <a:t> </a:t>
            </a:r>
            <a:r>
              <a:rPr lang="en-IE" sz="1400" dirty="0" err="1"/>
              <a:t>sepa</a:t>
            </a:r>
            <a:r>
              <a:rPr lang="en-IE" sz="1400" dirty="0"/>
              <a:t> </a:t>
            </a:r>
            <a:r>
              <a:rPr lang="en-IE" sz="1400" dirty="0" err="1"/>
              <a:t>los</a:t>
            </a:r>
            <a:r>
              <a:rPr lang="en-IE" sz="1400" dirty="0"/>
              <a:t> caminosguncer@enuxha.eas.asu.edu     | </a:t>
            </a:r>
            <a:r>
              <a:rPr lang="en-IE" sz="1400" dirty="0" err="1"/>
              <a:t>yo</a:t>
            </a:r>
            <a:r>
              <a:rPr lang="en-IE" sz="1400" dirty="0"/>
              <a:t> </a:t>
            </a:r>
            <a:r>
              <a:rPr lang="en-IE" sz="1400" dirty="0" err="1"/>
              <a:t>nunca</a:t>
            </a:r>
            <a:r>
              <a:rPr lang="en-IE" sz="1400" dirty="0"/>
              <a:t> </a:t>
            </a:r>
            <a:r>
              <a:rPr lang="en-IE" sz="1400" dirty="0" err="1"/>
              <a:t>llegare</a:t>
            </a:r>
            <a:r>
              <a:rPr lang="en-IE" sz="1400" dirty="0"/>
              <a:t> a Cordoba.. (FGL)</a:t>
            </a:r>
          </a:p>
        </p:txBody>
      </p:sp>
      <p:sp>
        <p:nvSpPr>
          <p:cNvPr id="7" name="Content Placeholder 5">
            <a:extLst>
              <a:ext uri="{FF2B5EF4-FFF2-40B4-BE49-F238E27FC236}">
                <a16:creationId xmlns:a16="http://schemas.microsoft.com/office/drawing/2014/main" id="{61DC613A-75FD-4FF2-9010-92C19C705A5A}"/>
              </a:ext>
            </a:extLst>
          </p:cNvPr>
          <p:cNvSpPr txBox="1">
            <a:spLocks/>
          </p:cNvSpPr>
          <p:nvPr/>
        </p:nvSpPr>
        <p:spPr>
          <a:xfrm>
            <a:off x="6221819" y="1845733"/>
            <a:ext cx="4998720" cy="2619941"/>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E" sz="2400" b="1" dirty="0"/>
              <a:t>Pre-Processing Output:</a:t>
            </a:r>
          </a:p>
          <a:p>
            <a:r>
              <a:rPr lang="en-IE" sz="1700" dirty="0" err="1"/>
              <a:t>islam</a:t>
            </a:r>
            <a:r>
              <a:rPr lang="en-IE" sz="1700" dirty="0"/>
              <a:t> dress code woman article in article rice woman soul </a:t>
            </a:r>
            <a:r>
              <a:rPr lang="en-IE" sz="1700" dirty="0" err="1"/>
              <a:t>islam</a:t>
            </a:r>
            <a:r>
              <a:rPr lang="en-IE" sz="1700" dirty="0"/>
              <a:t> people said </a:t>
            </a:r>
            <a:r>
              <a:rPr lang="en-IE" sz="1700" dirty="0" err="1">
                <a:highlight>
                  <a:srgbClr val="FFFF00"/>
                </a:highlight>
              </a:rPr>
              <a:t>muslim</a:t>
            </a:r>
            <a:r>
              <a:rPr lang="en-IE" sz="1700" dirty="0"/>
              <a:t> say woman soul must admit never heard view held </a:t>
            </a:r>
            <a:r>
              <a:rPr lang="en-IE" sz="1700" dirty="0" err="1">
                <a:highlight>
                  <a:srgbClr val="FFFF00"/>
                </a:highlight>
              </a:rPr>
              <a:t>muslim</a:t>
            </a:r>
            <a:r>
              <a:rPr lang="en-IE" sz="1700" dirty="0"/>
              <a:t> era heard </a:t>
            </a:r>
            <a:r>
              <a:rPr lang="en-IE" sz="1700" dirty="0" err="1"/>
              <a:t>christian</a:t>
            </a:r>
            <a:r>
              <a:rPr lang="en-IE" sz="1700" dirty="0"/>
              <a:t> era holding viewpoint </a:t>
            </a:r>
            <a:r>
              <a:rPr lang="en-IE" sz="1700" dirty="0" err="1">
                <a:highlight>
                  <a:srgbClr val="FFFF00"/>
                </a:highlight>
              </a:rPr>
              <a:t>muslim</a:t>
            </a:r>
            <a:r>
              <a:rPr lang="en-IE" sz="1700" dirty="0"/>
              <a:t> sure might confusing </a:t>
            </a:r>
            <a:r>
              <a:rPr lang="en-IE" sz="1700" dirty="0" err="1"/>
              <a:t>christian</a:t>
            </a:r>
            <a:r>
              <a:rPr lang="en-IE" sz="1700" dirty="0"/>
              <a:t> </a:t>
            </a:r>
            <a:r>
              <a:rPr lang="en-IE" sz="1700" dirty="0">
                <a:highlight>
                  <a:srgbClr val="FF0000"/>
                </a:highlight>
              </a:rPr>
              <a:t>history</a:t>
            </a:r>
            <a:r>
              <a:rPr lang="en-IE" sz="1700" dirty="0"/>
              <a:t> </a:t>
            </a:r>
            <a:r>
              <a:rPr lang="en-IE" sz="1700" dirty="0" err="1"/>
              <a:t>islamic</a:t>
            </a:r>
            <a:r>
              <a:rPr lang="en-IE" sz="1700" dirty="0"/>
              <a:t> </a:t>
            </a:r>
            <a:r>
              <a:rPr lang="en-IE" sz="1700" dirty="0">
                <a:highlight>
                  <a:srgbClr val="FF0000"/>
                </a:highlight>
              </a:rPr>
              <a:t>history</a:t>
            </a:r>
            <a:r>
              <a:rPr lang="en-IE" sz="1700" dirty="0"/>
              <a:t> yes supposed predominant view </a:t>
            </a:r>
            <a:r>
              <a:rPr lang="en-IE" sz="1700" dirty="0" err="1">
                <a:highlight>
                  <a:srgbClr val="00FF00"/>
                </a:highlight>
              </a:rPr>
              <a:t>turkish</a:t>
            </a:r>
            <a:r>
              <a:rPr lang="en-IE" sz="1700" dirty="0"/>
              <a:t> caliphate aware </a:t>
            </a:r>
            <a:r>
              <a:rPr lang="en-IE" sz="1700" dirty="0" err="1">
                <a:highlight>
                  <a:srgbClr val="00FF00"/>
                </a:highlight>
              </a:rPr>
              <a:t>turkish</a:t>
            </a:r>
            <a:r>
              <a:rPr lang="en-IE" sz="1700" dirty="0"/>
              <a:t> caliphate viewpoint reference however found quote due imam </a:t>
            </a:r>
            <a:r>
              <a:rPr lang="en-IE" sz="1700" dirty="0" err="1"/>
              <a:t>ali</a:t>
            </a:r>
            <a:r>
              <a:rPr lang="en-IE" sz="1700" dirty="0"/>
              <a:t> </a:t>
            </a:r>
            <a:r>
              <a:rPr lang="en-IE" sz="1700" dirty="0" err="1"/>
              <a:t>shia</a:t>
            </a:r>
            <a:r>
              <a:rPr lang="en-IE" sz="1700" dirty="0"/>
              <a:t> follow men never obey woman way whatsoever never let give advice matter whatsoever even everyday life indeed allow freely give advice fritter away wealth disobey wish owner wealth see religion alone left device lacking pity virtue carnal desire stake easy enjoy cause great anxiety libertine corrupt whore age deprived charm untainted vice three quality particular miscreant complain oppressed oppress make oath lying pretend refuse men solicitation desire ardently let beg help god emerge victorious evil deed preserve case good quote ref sexuality </a:t>
            </a:r>
            <a:r>
              <a:rPr lang="en-IE" sz="1700" dirty="0" err="1"/>
              <a:t>islam</a:t>
            </a:r>
            <a:r>
              <a:rPr lang="en-IE" sz="1700" dirty="0"/>
              <a:t> consider quote exemplary </a:t>
            </a:r>
            <a:r>
              <a:rPr lang="en-IE" sz="1700" dirty="0" err="1"/>
              <a:t>islamic</a:t>
            </a:r>
            <a:r>
              <a:rPr lang="en-IE" sz="1700" dirty="0"/>
              <a:t> tm viewpoint though know prophet cousin fourth khalif </a:t>
            </a:r>
            <a:r>
              <a:rPr lang="en-IE" sz="1700" dirty="0" err="1"/>
              <a:t>ali</a:t>
            </a:r>
            <a:r>
              <a:rPr lang="en-IE" sz="1700" dirty="0"/>
              <a:t> may said frustrating night woman </a:t>
            </a:r>
            <a:r>
              <a:rPr lang="en-IE" sz="1700" dirty="0" err="1"/>
              <a:t>luna</a:t>
            </a:r>
            <a:r>
              <a:rPr lang="en-IE" sz="1700" dirty="0"/>
              <a:t> </a:t>
            </a:r>
            <a:r>
              <a:rPr lang="en-IE" sz="1700" dirty="0" err="1"/>
              <a:t>en</a:t>
            </a:r>
            <a:r>
              <a:rPr lang="en-IE" sz="1700" dirty="0"/>
              <a:t> mi </a:t>
            </a:r>
            <a:r>
              <a:rPr lang="en-IE" sz="1700" dirty="0" err="1"/>
              <a:t>cordoba</a:t>
            </a:r>
            <a:endParaRPr lang="en-IE" sz="1700" dirty="0"/>
          </a:p>
        </p:txBody>
      </p:sp>
      <p:sp>
        <p:nvSpPr>
          <p:cNvPr id="3" name="TextBox 2">
            <a:extLst>
              <a:ext uri="{FF2B5EF4-FFF2-40B4-BE49-F238E27FC236}">
                <a16:creationId xmlns:a16="http://schemas.microsoft.com/office/drawing/2014/main" id="{1E60CE2F-D362-4135-AEB7-BDAB5F880620}"/>
              </a:ext>
            </a:extLst>
          </p:cNvPr>
          <p:cNvSpPr txBox="1"/>
          <p:nvPr/>
        </p:nvSpPr>
        <p:spPr>
          <a:xfrm>
            <a:off x="6221819" y="4465674"/>
            <a:ext cx="4348716" cy="1477328"/>
          </a:xfrm>
          <a:prstGeom prst="rect">
            <a:avLst/>
          </a:prstGeom>
          <a:noFill/>
        </p:spPr>
        <p:txBody>
          <a:bodyPr wrap="square" rtlCol="0">
            <a:spAutoFit/>
          </a:bodyPr>
          <a:lstStyle/>
          <a:p>
            <a:r>
              <a:rPr lang="en-IE" b="1" dirty="0">
                <a:solidFill>
                  <a:schemeClr val="tx1">
                    <a:lumMod val="75000"/>
                    <a:lumOff val="25000"/>
                  </a:schemeClr>
                </a:solidFill>
              </a:rPr>
              <a:t>LDA Output:</a:t>
            </a:r>
          </a:p>
          <a:p>
            <a:endParaRPr lang="en-IE" b="1" dirty="0">
              <a:solidFill>
                <a:schemeClr val="tx1">
                  <a:lumMod val="75000"/>
                  <a:lumOff val="25000"/>
                </a:schemeClr>
              </a:solidFill>
            </a:endParaRPr>
          </a:p>
          <a:p>
            <a:r>
              <a:rPr lang="en-IE" b="1" dirty="0" err="1">
                <a:solidFill>
                  <a:schemeClr val="tx1">
                    <a:lumMod val="75000"/>
                    <a:lumOff val="25000"/>
                  </a:schemeClr>
                </a:solidFill>
              </a:rPr>
              <a:t>Politics.Middleast</a:t>
            </a:r>
            <a:r>
              <a:rPr lang="en-IE" b="1" dirty="0">
                <a:solidFill>
                  <a:schemeClr val="tx1">
                    <a:lumMod val="75000"/>
                    <a:lumOff val="25000"/>
                  </a:schemeClr>
                </a:solidFill>
              </a:rPr>
              <a:t>:</a:t>
            </a:r>
          </a:p>
          <a:p>
            <a:r>
              <a:rPr lang="en-IE" dirty="0">
                <a:solidFill>
                  <a:schemeClr val="tx1">
                    <a:lumMod val="75000"/>
                    <a:lumOff val="25000"/>
                  </a:schemeClr>
                </a:solidFill>
              </a:rPr>
              <a:t>Muslim, Turkish, year, world, </a:t>
            </a:r>
            <a:r>
              <a:rPr lang="en-IE" dirty="0" err="1">
                <a:solidFill>
                  <a:schemeClr val="tx1">
                    <a:lumMod val="75000"/>
                    <a:lumOff val="25000"/>
                  </a:schemeClr>
                </a:solidFill>
              </a:rPr>
              <a:t>turk</a:t>
            </a:r>
            <a:r>
              <a:rPr lang="en-IE" dirty="0">
                <a:solidFill>
                  <a:schemeClr val="tx1">
                    <a:lumMod val="75000"/>
                    <a:lumOff val="25000"/>
                  </a:schemeClr>
                </a:solidFill>
              </a:rPr>
              <a:t>, million, earth, history, </a:t>
            </a:r>
            <a:r>
              <a:rPr lang="en-IE" dirty="0" err="1">
                <a:solidFill>
                  <a:schemeClr val="tx1">
                    <a:lumMod val="75000"/>
                    <a:lumOff val="25000"/>
                  </a:schemeClr>
                </a:solidFill>
              </a:rPr>
              <a:t>nazi</a:t>
            </a:r>
            <a:r>
              <a:rPr lang="en-IE" dirty="0">
                <a:solidFill>
                  <a:schemeClr val="tx1">
                    <a:lumMod val="75000"/>
                    <a:lumOff val="25000"/>
                  </a:schemeClr>
                </a:solidFill>
              </a:rPr>
              <a:t>, genocide</a:t>
            </a:r>
          </a:p>
        </p:txBody>
      </p:sp>
    </p:spTree>
    <p:extLst>
      <p:ext uri="{BB962C8B-B14F-4D97-AF65-F5344CB8AC3E}">
        <p14:creationId xmlns:p14="http://schemas.microsoft.com/office/powerpoint/2010/main" val="13177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A6CE-C844-449D-AB58-DCB27B9F0007}"/>
              </a:ext>
            </a:extLst>
          </p:cNvPr>
          <p:cNvSpPr>
            <a:spLocks noGrp="1"/>
          </p:cNvSpPr>
          <p:nvPr>
            <p:ph type="title" idx="4294967295"/>
          </p:nvPr>
        </p:nvSpPr>
        <p:spPr>
          <a:xfrm>
            <a:off x="281607" y="111876"/>
            <a:ext cx="11221039" cy="685800"/>
          </a:xfrm>
        </p:spPr>
        <p:txBody>
          <a:bodyPr>
            <a:normAutofit fontScale="90000"/>
          </a:bodyPr>
          <a:lstStyle/>
          <a:p>
            <a:r>
              <a:rPr lang="en-IE" dirty="0"/>
              <a:t>Visualising LDA (using </a:t>
            </a:r>
            <a:r>
              <a:rPr lang="en-IE" dirty="0" err="1"/>
              <a:t>LDAvis</a:t>
            </a:r>
            <a:r>
              <a:rPr lang="en-IE" dirty="0"/>
              <a:t> package in R)</a:t>
            </a:r>
          </a:p>
        </p:txBody>
      </p:sp>
      <p:pic>
        <p:nvPicPr>
          <p:cNvPr id="4" name="Picture 3">
            <a:extLst>
              <a:ext uri="{FF2B5EF4-FFF2-40B4-BE49-F238E27FC236}">
                <a16:creationId xmlns:a16="http://schemas.microsoft.com/office/drawing/2014/main" id="{D878318B-2F1C-4A6C-9E37-781AE2C7E855}"/>
              </a:ext>
            </a:extLst>
          </p:cNvPr>
          <p:cNvPicPr>
            <a:picLocks noChangeAspect="1"/>
          </p:cNvPicPr>
          <p:nvPr/>
        </p:nvPicPr>
        <p:blipFill>
          <a:blip r:embed="rId3"/>
          <a:stretch>
            <a:fillRect/>
          </a:stretch>
        </p:blipFill>
        <p:spPr>
          <a:xfrm>
            <a:off x="1888012" y="1208026"/>
            <a:ext cx="8008228" cy="5084113"/>
          </a:xfrm>
          <a:prstGeom prst="rect">
            <a:avLst/>
          </a:prstGeom>
          <a:ln>
            <a:solidFill>
              <a:schemeClr val="tx1"/>
            </a:solidFill>
          </a:ln>
        </p:spPr>
      </p:pic>
      <p:sp>
        <p:nvSpPr>
          <p:cNvPr id="5" name="TextBox 4">
            <a:extLst>
              <a:ext uri="{FF2B5EF4-FFF2-40B4-BE49-F238E27FC236}">
                <a16:creationId xmlns:a16="http://schemas.microsoft.com/office/drawing/2014/main" id="{CF80E42D-CCCC-4F7D-B18A-225FD95184EE}"/>
              </a:ext>
            </a:extLst>
          </p:cNvPr>
          <p:cNvSpPr txBox="1"/>
          <p:nvPr/>
        </p:nvSpPr>
        <p:spPr>
          <a:xfrm>
            <a:off x="119083" y="1693509"/>
            <a:ext cx="1768929" cy="769441"/>
          </a:xfrm>
          <a:prstGeom prst="rect">
            <a:avLst/>
          </a:prstGeom>
          <a:noFill/>
        </p:spPr>
        <p:txBody>
          <a:bodyPr wrap="square" rtlCol="0">
            <a:spAutoFit/>
          </a:bodyPr>
          <a:lstStyle/>
          <a:p>
            <a:r>
              <a:rPr lang="en-IE" sz="1100" dirty="0">
                <a:solidFill>
                  <a:srgbClr val="FF0000"/>
                </a:solidFill>
              </a:rPr>
              <a:t>Distance between topics = an approximation of the relationship between the topics.</a:t>
            </a:r>
          </a:p>
        </p:txBody>
      </p:sp>
      <p:sp>
        <p:nvSpPr>
          <p:cNvPr id="6" name="TextBox 5">
            <a:extLst>
              <a:ext uri="{FF2B5EF4-FFF2-40B4-BE49-F238E27FC236}">
                <a16:creationId xmlns:a16="http://schemas.microsoft.com/office/drawing/2014/main" id="{C5C7E3AD-DABF-465F-B317-43A58D8D9975}"/>
              </a:ext>
            </a:extLst>
          </p:cNvPr>
          <p:cNvSpPr txBox="1"/>
          <p:nvPr/>
        </p:nvSpPr>
        <p:spPr>
          <a:xfrm>
            <a:off x="47019" y="4200078"/>
            <a:ext cx="1652786" cy="430887"/>
          </a:xfrm>
          <a:prstGeom prst="rect">
            <a:avLst/>
          </a:prstGeom>
          <a:noFill/>
        </p:spPr>
        <p:txBody>
          <a:bodyPr wrap="square" rtlCol="0">
            <a:spAutoFit/>
          </a:bodyPr>
          <a:lstStyle/>
          <a:p>
            <a:r>
              <a:rPr lang="en-IE" sz="1100" dirty="0">
                <a:solidFill>
                  <a:srgbClr val="FF0000"/>
                </a:solidFill>
              </a:rPr>
              <a:t>Circle size is proportional to the topic frequency.</a:t>
            </a:r>
          </a:p>
        </p:txBody>
      </p:sp>
      <p:sp>
        <p:nvSpPr>
          <p:cNvPr id="7" name="TextBox 6">
            <a:extLst>
              <a:ext uri="{FF2B5EF4-FFF2-40B4-BE49-F238E27FC236}">
                <a16:creationId xmlns:a16="http://schemas.microsoft.com/office/drawing/2014/main" id="{BCE4A28A-CDA9-419E-98AD-42900423910C}"/>
              </a:ext>
            </a:extLst>
          </p:cNvPr>
          <p:cNvSpPr txBox="1"/>
          <p:nvPr/>
        </p:nvSpPr>
        <p:spPr>
          <a:xfrm>
            <a:off x="10423071" y="2490513"/>
            <a:ext cx="1662243" cy="430887"/>
          </a:xfrm>
          <a:prstGeom prst="rect">
            <a:avLst/>
          </a:prstGeom>
          <a:noFill/>
        </p:spPr>
        <p:txBody>
          <a:bodyPr wrap="square" rtlCol="0">
            <a:spAutoFit/>
          </a:bodyPr>
          <a:lstStyle/>
          <a:p>
            <a:r>
              <a:rPr lang="en-IE" sz="1100" dirty="0">
                <a:solidFill>
                  <a:srgbClr val="FF0000"/>
                </a:solidFill>
              </a:rPr>
              <a:t>Red bar = term frequency within selected topic.</a:t>
            </a:r>
          </a:p>
        </p:txBody>
      </p:sp>
      <p:sp>
        <p:nvSpPr>
          <p:cNvPr id="8" name="TextBox 7">
            <a:extLst>
              <a:ext uri="{FF2B5EF4-FFF2-40B4-BE49-F238E27FC236}">
                <a16:creationId xmlns:a16="http://schemas.microsoft.com/office/drawing/2014/main" id="{502272EE-674E-4E5A-B552-469792FF9FBB}"/>
              </a:ext>
            </a:extLst>
          </p:cNvPr>
          <p:cNvSpPr txBox="1"/>
          <p:nvPr/>
        </p:nvSpPr>
        <p:spPr>
          <a:xfrm>
            <a:off x="10476238" y="3750083"/>
            <a:ext cx="1548119" cy="600164"/>
          </a:xfrm>
          <a:prstGeom prst="rect">
            <a:avLst/>
          </a:prstGeom>
          <a:noFill/>
        </p:spPr>
        <p:txBody>
          <a:bodyPr wrap="square" rtlCol="0">
            <a:spAutoFit/>
          </a:bodyPr>
          <a:lstStyle/>
          <a:p>
            <a:r>
              <a:rPr lang="en-IE" sz="1100" dirty="0">
                <a:solidFill>
                  <a:srgbClr val="FF0000"/>
                </a:solidFill>
              </a:rPr>
              <a:t>Blue bar = overall term frequency across the corpus of documents.</a:t>
            </a:r>
          </a:p>
        </p:txBody>
      </p:sp>
      <p:sp>
        <p:nvSpPr>
          <p:cNvPr id="9" name="TextBox 8">
            <a:extLst>
              <a:ext uri="{FF2B5EF4-FFF2-40B4-BE49-F238E27FC236}">
                <a16:creationId xmlns:a16="http://schemas.microsoft.com/office/drawing/2014/main" id="{C84CAE18-CE59-489A-B7F6-45C4E727C409}"/>
              </a:ext>
            </a:extLst>
          </p:cNvPr>
          <p:cNvSpPr txBox="1"/>
          <p:nvPr/>
        </p:nvSpPr>
        <p:spPr>
          <a:xfrm>
            <a:off x="10303988" y="1336749"/>
            <a:ext cx="1398851" cy="430887"/>
          </a:xfrm>
          <a:prstGeom prst="rect">
            <a:avLst/>
          </a:prstGeom>
          <a:noFill/>
        </p:spPr>
        <p:txBody>
          <a:bodyPr wrap="square" rtlCol="0">
            <a:spAutoFit/>
          </a:bodyPr>
          <a:lstStyle/>
          <a:p>
            <a:r>
              <a:rPr lang="el-GR" sz="1100" dirty="0">
                <a:solidFill>
                  <a:srgbClr val="FF0000"/>
                </a:solidFill>
              </a:rPr>
              <a:t>λ</a:t>
            </a:r>
            <a:r>
              <a:rPr lang="en-IE" sz="1100" dirty="0">
                <a:solidFill>
                  <a:srgbClr val="FF0000"/>
                </a:solidFill>
              </a:rPr>
              <a:t> = Relevance to the selected topic.</a:t>
            </a:r>
          </a:p>
        </p:txBody>
      </p:sp>
      <p:cxnSp>
        <p:nvCxnSpPr>
          <p:cNvPr id="11" name="Straight Connector 10">
            <a:extLst>
              <a:ext uri="{FF2B5EF4-FFF2-40B4-BE49-F238E27FC236}">
                <a16:creationId xmlns:a16="http://schemas.microsoft.com/office/drawing/2014/main" id="{10788B63-9309-4F29-8F20-C6C3E1FFBE0B}"/>
              </a:ext>
            </a:extLst>
          </p:cNvPr>
          <p:cNvCxnSpPr>
            <a:cxnSpLocks/>
          </p:cNvCxnSpPr>
          <p:nvPr/>
        </p:nvCxnSpPr>
        <p:spPr>
          <a:xfrm flipV="1">
            <a:off x="2231852" y="2393386"/>
            <a:ext cx="981012" cy="448117"/>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4CB712-8375-4401-85B2-AC43C5DF61F3}"/>
              </a:ext>
            </a:extLst>
          </p:cNvPr>
          <p:cNvCxnSpPr>
            <a:cxnSpLocks/>
          </p:cNvCxnSpPr>
          <p:nvPr/>
        </p:nvCxnSpPr>
        <p:spPr>
          <a:xfrm>
            <a:off x="1656567" y="2241546"/>
            <a:ext cx="1065791" cy="336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09ABF1-F861-4C0C-BD94-3948121E09D8}"/>
              </a:ext>
            </a:extLst>
          </p:cNvPr>
          <p:cNvCxnSpPr>
            <a:cxnSpLocks/>
          </p:cNvCxnSpPr>
          <p:nvPr/>
        </p:nvCxnSpPr>
        <p:spPr>
          <a:xfrm flipV="1">
            <a:off x="1511597" y="4179352"/>
            <a:ext cx="660551" cy="2361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62B56D6-387E-451A-B659-3CB3D221C112}"/>
              </a:ext>
            </a:extLst>
          </p:cNvPr>
          <p:cNvSpPr/>
          <p:nvPr/>
        </p:nvSpPr>
        <p:spPr>
          <a:xfrm>
            <a:off x="5892127" y="2999185"/>
            <a:ext cx="672175" cy="109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0" name="Straight Arrow Connector 19">
            <a:extLst>
              <a:ext uri="{FF2B5EF4-FFF2-40B4-BE49-F238E27FC236}">
                <a16:creationId xmlns:a16="http://schemas.microsoft.com/office/drawing/2014/main" id="{CD116513-34EE-4E10-8219-986003521073}"/>
              </a:ext>
            </a:extLst>
          </p:cNvPr>
          <p:cNvCxnSpPr>
            <a:cxnSpLocks/>
          </p:cNvCxnSpPr>
          <p:nvPr/>
        </p:nvCxnSpPr>
        <p:spPr>
          <a:xfrm flipH="1">
            <a:off x="6564302" y="2653779"/>
            <a:ext cx="3965455" cy="3754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BF48F32-6E1D-452C-9599-5BA78F380161}"/>
              </a:ext>
            </a:extLst>
          </p:cNvPr>
          <p:cNvCxnSpPr>
            <a:cxnSpLocks/>
          </p:cNvCxnSpPr>
          <p:nvPr/>
        </p:nvCxnSpPr>
        <p:spPr>
          <a:xfrm flipH="1" flipV="1">
            <a:off x="7355879" y="3404913"/>
            <a:ext cx="2948109" cy="7145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429DD0C-F338-4901-BE6E-50E28D107C69}"/>
              </a:ext>
            </a:extLst>
          </p:cNvPr>
          <p:cNvCxnSpPr>
            <a:cxnSpLocks/>
          </p:cNvCxnSpPr>
          <p:nvPr/>
        </p:nvCxnSpPr>
        <p:spPr>
          <a:xfrm flipH="1" flipV="1">
            <a:off x="9616126" y="1383006"/>
            <a:ext cx="560227" cy="866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8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A6CE-C844-449D-AB58-DCB27B9F0007}"/>
              </a:ext>
            </a:extLst>
          </p:cNvPr>
          <p:cNvSpPr>
            <a:spLocks noGrp="1"/>
          </p:cNvSpPr>
          <p:nvPr>
            <p:ph type="title"/>
          </p:nvPr>
        </p:nvSpPr>
        <p:spPr/>
        <p:txBody>
          <a:bodyPr/>
          <a:lstStyle/>
          <a:p>
            <a:r>
              <a:rPr lang="en-IE" dirty="0"/>
              <a:t>NMF – Feature Extraction </a:t>
            </a:r>
          </a:p>
        </p:txBody>
      </p:sp>
      <p:sp>
        <p:nvSpPr>
          <p:cNvPr id="3" name="Content Placeholder 2">
            <a:extLst>
              <a:ext uri="{FF2B5EF4-FFF2-40B4-BE49-F238E27FC236}">
                <a16:creationId xmlns:a16="http://schemas.microsoft.com/office/drawing/2014/main" id="{7BF60F99-DC43-4B21-A47F-AA9E22E017D1}"/>
              </a:ext>
            </a:extLst>
          </p:cNvPr>
          <p:cNvSpPr>
            <a:spLocks noGrp="1"/>
          </p:cNvSpPr>
          <p:nvPr>
            <p:ph idx="1"/>
          </p:nvPr>
        </p:nvSpPr>
        <p:spPr>
          <a:xfrm>
            <a:off x="1097280" y="1845734"/>
            <a:ext cx="10058400" cy="4434296"/>
          </a:xfrm>
        </p:spPr>
        <p:txBody>
          <a:bodyPr>
            <a:normAutofit/>
          </a:bodyPr>
          <a:lstStyle/>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cs typeface="Calibri" panose="020F0502020204030204" pitchFamily="34" charset="0"/>
              </a:rPr>
              <a:t>Bag of words</a:t>
            </a:r>
          </a:p>
          <a:p>
            <a:pPr marL="201168" lvl="1" indent="0">
              <a:buNone/>
            </a:pPr>
            <a:endParaRPr lang="en-US" sz="2000" dirty="0">
              <a:solidFill>
                <a:srgbClr val="637052"/>
              </a:solidFill>
              <a:effectLst>
                <a:glow rad="38100">
                  <a:schemeClr val="bg1">
                    <a:lumMod val="50000"/>
                    <a:lumOff val="50000"/>
                    <a:alpha val="20000"/>
                  </a:schemeClr>
                </a:glow>
              </a:effectLst>
              <a:cs typeface="Calibri" panose="020F0502020204030204" pitchFamily="34" charset="0"/>
            </a:endParaRPr>
          </a:p>
          <a:p>
            <a:pPr lvl="1">
              <a:buFont typeface="Arial" panose="020B0604020202020204" pitchFamily="34" charset="0"/>
              <a:buChar char="•"/>
            </a:pPr>
            <a:r>
              <a:rPr lang="en-US" sz="2000" dirty="0">
                <a:solidFill>
                  <a:srgbClr val="637052"/>
                </a:solidFill>
                <a:effectLst>
                  <a:glow rad="38100">
                    <a:schemeClr val="bg1">
                      <a:lumMod val="50000"/>
                      <a:lumOff val="50000"/>
                      <a:alpha val="20000"/>
                    </a:schemeClr>
                  </a:glow>
                </a:effectLst>
                <a:cs typeface="Calibri" panose="020F0502020204030204" pitchFamily="34" charset="0"/>
              </a:rPr>
              <a:t>TF-IDF</a:t>
            </a:r>
          </a:p>
          <a:p>
            <a:pPr marL="201168" lvl="1" indent="0">
              <a:buNone/>
            </a:pPr>
            <a:endParaRPr lang="en-US" sz="2000" dirty="0">
              <a:solidFill>
                <a:srgbClr val="637052"/>
              </a:solidFill>
              <a:effectLst>
                <a:glow rad="38100">
                  <a:schemeClr val="bg1">
                    <a:lumMod val="50000"/>
                    <a:lumOff val="50000"/>
                    <a:alpha val="20000"/>
                  </a:schemeClr>
                </a:glow>
              </a:effectLst>
              <a:cs typeface="Calibri" panose="020F0502020204030204" pitchFamily="34" charset="0"/>
            </a:endParaRPr>
          </a:p>
          <a:p>
            <a:pPr marL="201168" lvl="1" indent="0">
              <a:buNone/>
            </a:pPr>
            <a:endParaRPr lang="en-US" sz="2000" dirty="0">
              <a:solidFill>
                <a:srgbClr val="637052"/>
              </a:solidFill>
              <a:effectLst>
                <a:glow rad="38100">
                  <a:schemeClr val="bg1">
                    <a:lumMod val="50000"/>
                    <a:lumOff val="50000"/>
                    <a:alpha val="20000"/>
                  </a:schemeClr>
                </a:glow>
              </a:effectLst>
              <a:cs typeface="Calibri" panose="020F0502020204030204" pitchFamily="34" charset="0"/>
            </a:endParaRPr>
          </a:p>
          <a:p>
            <a:pPr>
              <a:buFont typeface="Courier New" panose="02070309020205020404" pitchFamily="49" charset="0"/>
              <a:buChar char="o"/>
            </a:pPr>
            <a:endParaRPr lang="en-IE" sz="2200" dirty="0"/>
          </a:p>
        </p:txBody>
      </p:sp>
      <p:pic>
        <p:nvPicPr>
          <p:cNvPr id="5" name="Picture 4">
            <a:extLst>
              <a:ext uri="{FF2B5EF4-FFF2-40B4-BE49-F238E27FC236}">
                <a16:creationId xmlns:a16="http://schemas.microsoft.com/office/drawing/2014/main" id="{38995CD9-8C6A-4E18-A4B6-0F5595F44B3D}"/>
              </a:ext>
            </a:extLst>
          </p:cNvPr>
          <p:cNvPicPr>
            <a:picLocks noChangeAspect="1"/>
          </p:cNvPicPr>
          <p:nvPr/>
        </p:nvPicPr>
        <p:blipFill>
          <a:blip r:embed="rId3"/>
          <a:stretch>
            <a:fillRect/>
          </a:stretch>
        </p:blipFill>
        <p:spPr>
          <a:xfrm>
            <a:off x="5557063" y="1834669"/>
            <a:ext cx="4345393" cy="3188662"/>
          </a:xfrm>
          <a:prstGeom prst="rect">
            <a:avLst/>
          </a:prstGeom>
        </p:spPr>
      </p:pic>
    </p:spTree>
    <p:extLst>
      <p:ext uri="{BB962C8B-B14F-4D97-AF65-F5344CB8AC3E}">
        <p14:creationId xmlns:p14="http://schemas.microsoft.com/office/powerpoint/2010/main" val="10981395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3426</TotalTime>
  <Words>1655</Words>
  <Application>Microsoft Office PowerPoint</Application>
  <PresentationFormat>Widescreen</PresentationFormat>
  <Paragraphs>165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Retrospect</vt:lpstr>
      <vt:lpstr>PowerPoint Presentation</vt:lpstr>
      <vt:lpstr>Question</vt:lpstr>
      <vt:lpstr>PowerPoint Presentation</vt:lpstr>
      <vt:lpstr>Data Understanding</vt:lpstr>
      <vt:lpstr>Data Preparation</vt:lpstr>
      <vt:lpstr>LDA (Latent Dirichlet Allocation)</vt:lpstr>
      <vt:lpstr>Pre-processing &amp; LDA Output</vt:lpstr>
      <vt:lpstr>Visualising LDA (using LDAvis package in R)</vt:lpstr>
      <vt:lpstr>NMF – Feature Extraction </vt:lpstr>
      <vt:lpstr>NMF (Non-negative Matrix Factorisation)</vt:lpstr>
      <vt:lpstr>NMF – Output </vt:lpstr>
      <vt:lpstr>Evaluation</vt:lpstr>
      <vt:lpstr>Evaluation – Precision - NMF</vt:lpstr>
      <vt:lpstr>Evaluation – Precision - LDA</vt:lpstr>
      <vt:lpstr>Evaluation - Stability</vt:lpstr>
      <vt:lpstr>Evaluation – Stability - NMF</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CA683 – group 3</dc:title>
  <dc:creator>Javed Shaikh</dc:creator>
  <cp:lastModifiedBy>Javed Shaikh</cp:lastModifiedBy>
  <cp:revision>264</cp:revision>
  <dcterms:created xsi:type="dcterms:W3CDTF">2018-02-20T11:37:07Z</dcterms:created>
  <dcterms:modified xsi:type="dcterms:W3CDTF">2018-04-16T09:01:31Z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javedsha@microsoft.com</vt:lpwstr>
  </property>
  <property fmtid="{D5CDD505-2E9C-101B-9397-08002B2CF9AE}" pid="5" name="MSIP_Label_f42aa342-8706-4288-bd11-ebb85995028c_SetDate">
    <vt:lpwstr>2018-02-20T11:39:39.2075732Z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