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jBN/x971Ug0/GvD24Nkfkc+V7U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D66F3F-4592-484A-B796-47A3255E2A51}">
  <a:tblStyle styleId="{27D66F3F-4592-484A-B796-47A3255E2A5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e438218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e438218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e438218d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e438218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98ebead2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398ebead2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e438218d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23e438218dc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e438218d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3e438218d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98ebead2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398ebead2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e438218d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e438218d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 name="Google Shape;19;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5" name="Google Shape;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39" name="Google Shape;3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p:nvPr/>
        </p:nvSpPr>
        <p:spPr>
          <a:xfrm>
            <a:off x="2239250" y="2167525"/>
            <a:ext cx="4436100" cy="13269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00"/>
              <a:buFont typeface="Arial"/>
              <a:buNone/>
            </a:pPr>
            <a:r>
              <a:rPr b="0" i="0" lang="en-IN" sz="1800" u="none" cap="none" strike="noStrike">
                <a:solidFill>
                  <a:srgbClr val="30275F"/>
                </a:solidFill>
                <a:latin typeface="Times New Roman"/>
                <a:ea typeface="Times New Roman"/>
                <a:cs typeface="Times New Roman"/>
                <a:sym typeface="Times New Roman"/>
              </a:rPr>
              <a:t>Under the guidance of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800" u="none" cap="none" strike="noStrike">
                <a:solidFill>
                  <a:schemeClr val="dk1"/>
                </a:solidFill>
                <a:latin typeface="Times New Roman"/>
                <a:ea typeface="Times New Roman"/>
                <a:cs typeface="Times New Roman"/>
                <a:sym typeface="Times New Roman"/>
              </a:rPr>
              <a:t>Mr. C. Leela Mohan , Assoc</a:t>
            </a:r>
            <a:r>
              <a:rPr b="1" lang="en-IN" sz="1800">
                <a:solidFill>
                  <a:schemeClr val="dk1"/>
                </a:solidFill>
                <a:latin typeface="Times New Roman"/>
                <a:ea typeface="Times New Roman"/>
                <a:cs typeface="Times New Roman"/>
                <a:sym typeface="Times New Roman"/>
              </a:rPr>
              <a:t>iate</a:t>
            </a:r>
            <a:r>
              <a:rPr b="1" i="0" lang="en-IN" sz="1800" u="none" cap="none" strike="noStrike">
                <a:solidFill>
                  <a:schemeClr val="dk1"/>
                </a:solidFill>
                <a:latin typeface="Times New Roman"/>
                <a:ea typeface="Times New Roman"/>
                <a:cs typeface="Times New Roman"/>
                <a:sym typeface="Times New Roman"/>
              </a:rPr>
              <a:t> Professor</a:t>
            </a:r>
            <a:endParaRPr b="0" i="0" sz="1800" u="none" cap="none" strike="noStrike">
              <a:solidFill>
                <a:srgbClr val="000000"/>
              </a:solidFill>
              <a:latin typeface="Arial"/>
              <a:ea typeface="Arial"/>
              <a:cs typeface="Arial"/>
              <a:sym typeface="Arial"/>
            </a:endParaRPr>
          </a:p>
        </p:txBody>
      </p:sp>
      <p:pic>
        <p:nvPicPr>
          <p:cNvPr id="45" name="Google Shape;45;p1"/>
          <p:cNvPicPr preferRelativeResize="0"/>
          <p:nvPr/>
        </p:nvPicPr>
        <p:blipFill rotWithShape="1">
          <a:blip r:embed="rId3">
            <a:alphaModFix/>
          </a:blip>
          <a:srcRect b="0" l="0" r="0" t="0"/>
          <a:stretch/>
        </p:blipFill>
        <p:spPr>
          <a:xfrm>
            <a:off x="1050744" y="262522"/>
            <a:ext cx="6813096" cy="978127"/>
          </a:xfrm>
          <a:prstGeom prst="rect">
            <a:avLst/>
          </a:prstGeom>
          <a:noFill/>
          <a:ln>
            <a:noFill/>
          </a:ln>
        </p:spPr>
      </p:pic>
      <p:sp>
        <p:nvSpPr>
          <p:cNvPr id="46" name="Google Shape;46;p1"/>
          <p:cNvSpPr txBox="1"/>
          <p:nvPr/>
        </p:nvSpPr>
        <p:spPr>
          <a:xfrm>
            <a:off x="55200" y="1240650"/>
            <a:ext cx="9033600" cy="1754700"/>
          </a:xfrm>
          <a:prstGeom prst="rect">
            <a:avLst/>
          </a:prstGeom>
          <a:noFill/>
          <a:ln>
            <a:noFill/>
          </a:ln>
        </p:spPr>
        <p:txBody>
          <a:bodyPr anchorCtr="0" anchor="t" bIns="45700" lIns="91425" spcFirstLastPara="1" rIns="91425" wrap="square" tIns="45700">
            <a:spAutoFit/>
          </a:bodyPr>
          <a:lstStyle/>
          <a:p>
            <a:pPr indent="0" lvl="3" marL="0" marR="0" rtl="0" algn="ctr">
              <a:lnSpc>
                <a:spcPct val="100000"/>
              </a:lnSpc>
              <a:spcBef>
                <a:spcPts val="0"/>
              </a:spcBef>
              <a:spcAft>
                <a:spcPts val="0"/>
              </a:spcAft>
              <a:buClr>
                <a:srgbClr val="000000"/>
              </a:buClr>
              <a:buSzPts val="1400"/>
              <a:buFont typeface="Arial"/>
              <a:buNone/>
            </a:pPr>
            <a:r>
              <a:rPr b="1" i="0" lang="en-IN" sz="1400" u="none" cap="none" strike="noStrike">
                <a:solidFill>
                  <a:srgbClr val="171717"/>
                </a:solidFill>
                <a:latin typeface="Times New Roman"/>
                <a:ea typeface="Times New Roman"/>
                <a:cs typeface="Times New Roman"/>
                <a:sym typeface="Times New Roman"/>
              </a:rPr>
              <a:t>		</a:t>
            </a:r>
            <a:endParaRPr b="1" i="0" sz="1400" u="none" cap="none" strike="noStrike">
              <a:solidFill>
                <a:srgbClr val="171717"/>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Clr>
                <a:srgbClr val="000000"/>
              </a:buClr>
              <a:buSzPts val="1400"/>
              <a:buFont typeface="Arial"/>
              <a:buNone/>
            </a:pPr>
            <a:r>
              <a:rPr b="1" i="0" lang="en-IN" sz="1400" u="sng" cap="none" strike="noStrike">
                <a:solidFill>
                  <a:srgbClr val="000000"/>
                </a:solidFill>
                <a:latin typeface="Times New Roman"/>
                <a:ea typeface="Times New Roman"/>
                <a:cs typeface="Times New Roman"/>
                <a:sym typeface="Times New Roman"/>
              </a:rPr>
              <a:t>Department of Electronics and Communication Engineering</a:t>
            </a:r>
            <a:endParaRPr b="0" i="0" sz="1400" u="none" cap="none" strike="noStrike">
              <a:solidFill>
                <a:srgbClr val="000000"/>
              </a:solidFill>
              <a:latin typeface="Arial"/>
              <a:ea typeface="Arial"/>
              <a:cs typeface="Arial"/>
              <a:sym typeface="Arial"/>
            </a:endParaRPr>
          </a:p>
          <a:p>
            <a:pPr indent="0" lvl="3" marL="0" marR="0" rtl="0" algn="ctr">
              <a:lnSpc>
                <a:spcPct val="100000"/>
              </a:lnSpc>
              <a:spcBef>
                <a:spcPts val="0"/>
              </a:spcBef>
              <a:spcAft>
                <a:spcPts val="0"/>
              </a:spcAft>
              <a:buClr>
                <a:srgbClr val="000000"/>
              </a:buClr>
              <a:buSzPts val="1400"/>
              <a:buFont typeface="Arial"/>
              <a:buNone/>
            </a:pPr>
            <a:r>
              <a:t/>
            </a:r>
            <a:endParaRPr b="1" i="0" sz="1400" u="sng" cap="none" strike="noStrike">
              <a:solidFill>
                <a:srgbClr val="171717"/>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LOW POWER MEMRISTOR-BASED 3-BIT ENCODER DESIGN</a:t>
            </a:r>
            <a:br>
              <a:rPr b="1" i="0" lang="en-IN" sz="1400" u="none" cap="none" strike="noStrike">
                <a:solidFill>
                  <a:srgbClr val="000000"/>
                </a:solidFill>
                <a:latin typeface="Times New Roman"/>
                <a:ea typeface="Times New Roman"/>
                <a:cs typeface="Times New Roman"/>
                <a:sym typeface="Times New Roman"/>
              </a:rPr>
            </a:br>
            <a:br>
              <a:rPr b="1" i="0" lang="en-IN" sz="1400" u="none" cap="none" strike="noStrike">
                <a:solidFill>
                  <a:srgbClr val="000000"/>
                </a:solidFill>
                <a:latin typeface="Times New Roman"/>
                <a:ea typeface="Times New Roman"/>
                <a:cs typeface="Times New Roman"/>
                <a:sym typeface="Times New Roman"/>
              </a:rPr>
            </a:br>
            <a:br>
              <a:rPr b="1" i="0" lang="en-IN" sz="14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4775249" y="3494425"/>
            <a:ext cx="3937200" cy="1408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IN" sz="1600">
                <a:solidFill>
                  <a:srgbClr val="30275F"/>
                </a:solidFill>
                <a:latin typeface="Times New Roman"/>
                <a:ea typeface="Times New Roman"/>
                <a:cs typeface="Times New Roman"/>
                <a:sym typeface="Times New Roman"/>
              </a:rPr>
              <a:t>PROJECT ASSOCIATES</a:t>
            </a:r>
            <a:endParaRPr sz="1600">
              <a:solidFill>
                <a:srgbClr val="30275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C0C0C"/>
                </a:solidFill>
                <a:latin typeface="Times New Roman"/>
                <a:ea typeface="Times New Roman"/>
                <a:cs typeface="Times New Roman"/>
                <a:sym typeface="Times New Roman"/>
              </a:rPr>
              <a:t>Sd. Javeed	                          19711A04A9</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C0C0C"/>
                </a:solidFill>
                <a:latin typeface="Times New Roman"/>
                <a:ea typeface="Times New Roman"/>
                <a:cs typeface="Times New Roman"/>
                <a:sym typeface="Times New Roman"/>
              </a:rPr>
              <a:t>M. N. Rohith                       19711A0473</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C0C0C"/>
                </a:solidFill>
                <a:latin typeface="Times New Roman"/>
                <a:ea typeface="Times New Roman"/>
                <a:cs typeface="Times New Roman"/>
                <a:sym typeface="Times New Roman"/>
              </a:rPr>
              <a:t>M. Venkata Subbaiah          19711A0470</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C0C0C"/>
                </a:solidFill>
                <a:latin typeface="Times New Roman"/>
                <a:ea typeface="Times New Roman"/>
                <a:cs typeface="Times New Roman"/>
                <a:sym typeface="Times New Roman"/>
              </a:rPr>
              <a:t>SK. Masthan                        19711A04A1</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265500" y="294725"/>
            <a:ext cx="4045200" cy="810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6666"/>
              <a:buNone/>
            </a:pPr>
            <a:r>
              <a:rPr lang="en-IN" sz="4000">
                <a:latin typeface="Times New Roman"/>
                <a:ea typeface="Times New Roman"/>
                <a:cs typeface="Times New Roman"/>
                <a:sym typeface="Times New Roman"/>
              </a:rPr>
              <a:t>CMOS WORKING</a:t>
            </a:r>
            <a:endParaRPr sz="4000">
              <a:latin typeface="Times New Roman"/>
              <a:ea typeface="Times New Roman"/>
              <a:cs typeface="Times New Roman"/>
              <a:sym typeface="Times New Roman"/>
            </a:endParaRPr>
          </a:p>
        </p:txBody>
      </p:sp>
      <p:sp>
        <p:nvSpPr>
          <p:cNvPr id="105" name="Google Shape;105;p26"/>
          <p:cNvSpPr txBox="1"/>
          <p:nvPr>
            <p:ph idx="1" type="subTitle"/>
          </p:nvPr>
        </p:nvSpPr>
        <p:spPr>
          <a:xfrm>
            <a:off x="265500" y="1186453"/>
            <a:ext cx="4045200" cy="3267551"/>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if both a p-type and n-type transistor have their gates connected to the same input, the p-type MOSFET will be ON when the n-type MOSFET is OFF, and vice-versa</a:t>
            </a:r>
            <a:endParaRPr sz="2200">
              <a:solidFill>
                <a:schemeClr val="dk1"/>
              </a:solidFill>
              <a:latin typeface="Times New Roman"/>
              <a:ea typeface="Times New Roman"/>
              <a:cs typeface="Times New Roman"/>
              <a:sym typeface="Times New Roman"/>
            </a:endParaRPr>
          </a:p>
        </p:txBody>
      </p:sp>
      <p:sp>
        <p:nvSpPr>
          <p:cNvPr id="106" name="Google Shape;106;p26"/>
          <p:cNvSpPr txBox="1"/>
          <p:nvPr>
            <p:ph idx="2" type="body"/>
          </p:nvPr>
        </p:nvSpPr>
        <p:spPr>
          <a:xfrm>
            <a:off x="5446837" y="4239491"/>
            <a:ext cx="3170966" cy="538239"/>
          </a:xfrm>
          <a:prstGeom prst="rect">
            <a:avLst/>
          </a:prstGeom>
          <a:noFill/>
          <a:ln>
            <a:noFill/>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SzPts val="1800"/>
              <a:buNone/>
            </a:pPr>
            <a:r>
              <a:rPr lang="en-IN" sz="2200">
                <a:latin typeface="Times New Roman"/>
                <a:ea typeface="Times New Roman"/>
                <a:cs typeface="Times New Roman"/>
                <a:sym typeface="Times New Roman"/>
              </a:rPr>
              <a:t>CMOS Using Pull Down And Pull Up</a:t>
            </a:r>
            <a:endParaRPr sz="2200">
              <a:latin typeface="Times New Roman"/>
              <a:ea typeface="Times New Roman"/>
              <a:cs typeface="Times New Roman"/>
              <a:sym typeface="Times New Roman"/>
            </a:endParaRPr>
          </a:p>
        </p:txBody>
      </p:sp>
      <p:pic>
        <p:nvPicPr>
          <p:cNvPr descr="CMOS using Pull Up &amp; Pull Down" id="107" name="Google Shape;107;p26"/>
          <p:cNvPicPr preferRelativeResize="0"/>
          <p:nvPr/>
        </p:nvPicPr>
        <p:blipFill rotWithShape="1">
          <a:blip r:embed="rId3">
            <a:alphaModFix/>
          </a:blip>
          <a:srcRect b="0" l="0" r="0" t="0"/>
          <a:stretch/>
        </p:blipFill>
        <p:spPr>
          <a:xfrm>
            <a:off x="5446837" y="787930"/>
            <a:ext cx="3079251" cy="3267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265500" y="438307"/>
            <a:ext cx="4045200" cy="132248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6666"/>
              <a:buNone/>
            </a:pPr>
            <a:r>
              <a:rPr lang="en-IN" sz="4000">
                <a:latin typeface="Times New Roman"/>
                <a:ea typeface="Times New Roman"/>
                <a:cs typeface="Times New Roman"/>
                <a:sym typeface="Times New Roman"/>
              </a:rPr>
              <a:t>CMOS </a:t>
            </a:r>
            <a:br>
              <a:rPr lang="en-IN" sz="4000">
                <a:latin typeface="Times New Roman"/>
                <a:ea typeface="Times New Roman"/>
                <a:cs typeface="Times New Roman"/>
                <a:sym typeface="Times New Roman"/>
              </a:rPr>
            </a:br>
            <a:r>
              <a:rPr lang="en-IN" sz="4000">
                <a:latin typeface="Times New Roman"/>
                <a:ea typeface="Times New Roman"/>
                <a:cs typeface="Times New Roman"/>
                <a:sym typeface="Times New Roman"/>
              </a:rPr>
              <a:t>NOT GATE</a:t>
            </a:r>
            <a:endParaRPr sz="4000">
              <a:latin typeface="Times New Roman"/>
              <a:ea typeface="Times New Roman"/>
              <a:cs typeface="Times New Roman"/>
              <a:sym typeface="Times New Roman"/>
            </a:endParaRPr>
          </a:p>
        </p:txBody>
      </p:sp>
      <p:sp>
        <p:nvSpPr>
          <p:cNvPr id="113" name="Google Shape;113;p27"/>
          <p:cNvSpPr txBox="1"/>
          <p:nvPr>
            <p:ph idx="1" type="subTitle"/>
          </p:nvPr>
        </p:nvSpPr>
        <p:spPr>
          <a:xfrm>
            <a:off x="265500" y="1760788"/>
            <a:ext cx="4045200" cy="3030366"/>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The inverter circuit consists of PMOS and NMOS FET</a:t>
            </a:r>
            <a:endParaRPr/>
          </a:p>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when a low-level voltage is applied to the inverter, the NMOS switched OFF and PMOS switched ON, pulling the circuit up to Vdd.</a:t>
            </a:r>
            <a:endParaRPr sz="2200">
              <a:solidFill>
                <a:schemeClr val="dk1"/>
              </a:solidFill>
              <a:latin typeface="Times New Roman"/>
              <a:ea typeface="Times New Roman"/>
              <a:cs typeface="Times New Roman"/>
              <a:sym typeface="Times New Roman"/>
            </a:endParaRPr>
          </a:p>
        </p:txBody>
      </p:sp>
      <p:sp>
        <p:nvSpPr>
          <p:cNvPr id="114" name="Google Shape;114;p27"/>
          <p:cNvSpPr txBox="1"/>
          <p:nvPr>
            <p:ph idx="2" type="body"/>
          </p:nvPr>
        </p:nvSpPr>
        <p:spPr>
          <a:xfrm>
            <a:off x="5614870" y="3725669"/>
            <a:ext cx="2972704" cy="740534"/>
          </a:xfrm>
          <a:prstGeom prst="rect">
            <a:avLst/>
          </a:prstGeom>
          <a:noFill/>
          <a:ln>
            <a:noFill/>
          </a:ln>
        </p:spPr>
        <p:txBody>
          <a:bodyPr anchorCtr="0" anchor="ctr" bIns="91425" lIns="91425" spcFirstLastPara="1" rIns="91425" wrap="square" tIns="91425">
            <a:normAutofit/>
          </a:bodyPr>
          <a:lstStyle/>
          <a:p>
            <a:pPr indent="0" lvl="0" marL="114300" rtl="0" algn="l">
              <a:lnSpc>
                <a:spcPct val="115000"/>
              </a:lnSpc>
              <a:spcBef>
                <a:spcPts val="0"/>
              </a:spcBef>
              <a:spcAft>
                <a:spcPts val="0"/>
              </a:spcAft>
              <a:buSzPts val="1800"/>
              <a:buNone/>
            </a:pPr>
            <a:r>
              <a:rPr lang="en-IN" sz="2200">
                <a:solidFill>
                  <a:schemeClr val="dk1"/>
                </a:solidFill>
                <a:latin typeface="Times New Roman"/>
                <a:ea typeface="Times New Roman"/>
                <a:cs typeface="Times New Roman"/>
                <a:sym typeface="Times New Roman"/>
              </a:rPr>
              <a:t>CMOS Inverter</a:t>
            </a:r>
            <a:endParaRPr sz="2200">
              <a:solidFill>
                <a:schemeClr val="dk1"/>
              </a:solidFill>
              <a:latin typeface="Times New Roman"/>
              <a:ea typeface="Times New Roman"/>
              <a:cs typeface="Times New Roman"/>
              <a:sym typeface="Times New Roman"/>
            </a:endParaRPr>
          </a:p>
        </p:txBody>
      </p:sp>
      <p:pic>
        <p:nvPicPr>
          <p:cNvPr id="115" name="Google Shape;115;p27"/>
          <p:cNvPicPr preferRelativeResize="0"/>
          <p:nvPr/>
        </p:nvPicPr>
        <p:blipFill rotWithShape="1">
          <a:blip r:embed="rId3">
            <a:alphaModFix/>
          </a:blip>
          <a:srcRect b="0" l="18651" r="4685" t="0"/>
          <a:stretch/>
        </p:blipFill>
        <p:spPr>
          <a:xfrm>
            <a:off x="5614870" y="1029487"/>
            <a:ext cx="2629844" cy="26723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265500" y="430751"/>
            <a:ext cx="4045200" cy="1382936"/>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6666"/>
              <a:buNone/>
            </a:pPr>
            <a:r>
              <a:rPr lang="en-IN" sz="4000">
                <a:latin typeface="Times New Roman"/>
                <a:ea typeface="Times New Roman"/>
                <a:cs typeface="Times New Roman"/>
                <a:sym typeface="Times New Roman"/>
              </a:rPr>
              <a:t>CMOS </a:t>
            </a:r>
            <a:br>
              <a:rPr lang="en-IN" sz="4000">
                <a:latin typeface="Times New Roman"/>
                <a:ea typeface="Times New Roman"/>
                <a:cs typeface="Times New Roman"/>
                <a:sym typeface="Times New Roman"/>
              </a:rPr>
            </a:br>
            <a:r>
              <a:rPr lang="en-IN" sz="4000">
                <a:latin typeface="Times New Roman"/>
                <a:ea typeface="Times New Roman"/>
                <a:cs typeface="Times New Roman"/>
                <a:sym typeface="Times New Roman"/>
              </a:rPr>
              <a:t>NAND GATE</a:t>
            </a:r>
            <a:endParaRPr sz="4000">
              <a:latin typeface="Times New Roman"/>
              <a:ea typeface="Times New Roman"/>
              <a:cs typeface="Times New Roman"/>
              <a:sym typeface="Times New Roman"/>
            </a:endParaRPr>
          </a:p>
        </p:txBody>
      </p:sp>
      <p:sp>
        <p:nvSpPr>
          <p:cNvPr id="121" name="Google Shape;121;p28"/>
          <p:cNvSpPr txBox="1"/>
          <p:nvPr>
            <p:ph idx="1" type="subTitle"/>
          </p:nvPr>
        </p:nvSpPr>
        <p:spPr>
          <a:xfrm>
            <a:off x="265500" y="1954074"/>
            <a:ext cx="4045200" cy="2897535"/>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2100"/>
              <a:buFont typeface="Arial"/>
              <a:buChar char="•"/>
            </a:pPr>
            <a:r>
              <a:rPr lang="en-IN">
                <a:solidFill>
                  <a:schemeClr val="dk1"/>
                </a:solidFill>
              </a:rPr>
              <a:t>A NAND gate places two n-channel transistors in series to ground and two p-channel transistors in parallel connected to +V. Only when both inputs are logic 1, the output goes to logic 0</a:t>
            </a:r>
            <a:endParaRPr>
              <a:solidFill>
                <a:schemeClr val="dk1"/>
              </a:solidFill>
            </a:endParaRPr>
          </a:p>
        </p:txBody>
      </p:sp>
      <p:sp>
        <p:nvSpPr>
          <p:cNvPr id="122" name="Google Shape;122;p28"/>
          <p:cNvSpPr txBox="1"/>
          <p:nvPr>
            <p:ph idx="2" type="body"/>
          </p:nvPr>
        </p:nvSpPr>
        <p:spPr>
          <a:xfrm>
            <a:off x="5546856" y="3461117"/>
            <a:ext cx="3229643" cy="958058"/>
          </a:xfrm>
          <a:prstGeom prst="rect">
            <a:avLst/>
          </a:prstGeom>
          <a:noFill/>
          <a:ln>
            <a:noFill/>
          </a:ln>
        </p:spPr>
        <p:txBody>
          <a:bodyPr anchorCtr="0" anchor="ctr" bIns="91425" lIns="91425" spcFirstLastPara="1" rIns="91425" wrap="square" tIns="91425">
            <a:normAutofit/>
          </a:bodyPr>
          <a:lstStyle/>
          <a:p>
            <a:pPr indent="0" lvl="0" marL="114300" rtl="0" algn="l">
              <a:lnSpc>
                <a:spcPct val="115000"/>
              </a:lnSpc>
              <a:spcBef>
                <a:spcPts val="0"/>
              </a:spcBef>
              <a:spcAft>
                <a:spcPts val="0"/>
              </a:spcAft>
              <a:buSzPts val="1800"/>
              <a:buNone/>
            </a:pPr>
            <a:r>
              <a:rPr lang="en-IN" sz="2200">
                <a:solidFill>
                  <a:schemeClr val="dk1"/>
                </a:solidFill>
                <a:latin typeface="Times New Roman"/>
                <a:ea typeface="Times New Roman"/>
                <a:cs typeface="Times New Roman"/>
                <a:sym typeface="Times New Roman"/>
              </a:rPr>
              <a:t>CMOS NAND Gate</a:t>
            </a:r>
            <a:endParaRPr sz="2200">
              <a:solidFill>
                <a:schemeClr val="dk1"/>
              </a:solidFill>
              <a:latin typeface="Times New Roman"/>
              <a:ea typeface="Times New Roman"/>
              <a:cs typeface="Times New Roman"/>
              <a:sym typeface="Times New Roman"/>
            </a:endParaRPr>
          </a:p>
        </p:txBody>
      </p:sp>
      <p:pic>
        <p:nvPicPr>
          <p:cNvPr descr="digital logic - Preference of NAND &amp; NOR gates - Electrical Engineering ..." id="123" name="Google Shape;123;p28"/>
          <p:cNvPicPr preferRelativeResize="0"/>
          <p:nvPr/>
        </p:nvPicPr>
        <p:blipFill rotWithShape="1">
          <a:blip r:embed="rId3">
            <a:alphaModFix/>
          </a:blip>
          <a:srcRect b="13914" l="0" r="52242" t="0"/>
          <a:stretch/>
        </p:blipFill>
        <p:spPr>
          <a:xfrm>
            <a:off x="5853979" y="958760"/>
            <a:ext cx="1899528" cy="26456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265500" y="453421"/>
            <a:ext cx="4045200" cy="1488734"/>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IN">
                <a:latin typeface="Times New Roman"/>
                <a:ea typeface="Times New Roman"/>
                <a:cs typeface="Times New Roman"/>
                <a:sym typeface="Times New Roman"/>
              </a:rPr>
              <a:t>CMOS </a:t>
            </a: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NOR GATE</a:t>
            </a:r>
            <a:endParaRPr>
              <a:latin typeface="Times New Roman"/>
              <a:ea typeface="Times New Roman"/>
              <a:cs typeface="Times New Roman"/>
              <a:sym typeface="Times New Roman"/>
            </a:endParaRPr>
          </a:p>
        </p:txBody>
      </p:sp>
      <p:sp>
        <p:nvSpPr>
          <p:cNvPr id="129" name="Google Shape;129;p29"/>
          <p:cNvSpPr txBox="1"/>
          <p:nvPr>
            <p:ph idx="1" type="subTitle"/>
          </p:nvPr>
        </p:nvSpPr>
        <p:spPr>
          <a:xfrm>
            <a:off x="265500" y="2100853"/>
            <a:ext cx="4045200" cy="2773428"/>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2100"/>
              <a:buFont typeface="Arial"/>
              <a:buChar char="•"/>
            </a:pPr>
            <a:r>
              <a:rPr b="0" i="0" lang="en-IN" sz="2200">
                <a:solidFill>
                  <a:schemeClr val="dk1"/>
                </a:solidFill>
                <a:latin typeface="Times New Roman"/>
                <a:ea typeface="Times New Roman"/>
                <a:cs typeface="Times New Roman"/>
                <a:sym typeface="Times New Roman"/>
              </a:rPr>
              <a:t>The output voltage of the CMOS NOR2 gate will attain a logic-low voltage of V=0 and a logic- high voltage of VR = VDD.</a:t>
            </a:r>
            <a:endParaRPr sz="2200">
              <a:solidFill>
                <a:schemeClr val="dk1"/>
              </a:solidFill>
              <a:latin typeface="Times New Roman"/>
              <a:ea typeface="Times New Roman"/>
              <a:cs typeface="Times New Roman"/>
              <a:sym typeface="Times New Roman"/>
            </a:endParaRPr>
          </a:p>
        </p:txBody>
      </p:sp>
      <p:sp>
        <p:nvSpPr>
          <p:cNvPr id="130" name="Google Shape;130;p29"/>
          <p:cNvSpPr txBox="1"/>
          <p:nvPr>
            <p:ph idx="2" type="body"/>
          </p:nvPr>
        </p:nvSpPr>
        <p:spPr>
          <a:xfrm>
            <a:off x="5690440" y="3876753"/>
            <a:ext cx="3086060" cy="542421"/>
          </a:xfrm>
          <a:prstGeom prst="rect">
            <a:avLst/>
          </a:prstGeom>
          <a:noFill/>
          <a:ln>
            <a:noFill/>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SzPts val="1800"/>
              <a:buNone/>
            </a:pPr>
            <a:r>
              <a:rPr lang="en-IN" sz="2200">
                <a:solidFill>
                  <a:schemeClr val="dk1"/>
                </a:solidFill>
                <a:latin typeface="Times New Roman"/>
                <a:ea typeface="Times New Roman"/>
                <a:cs typeface="Times New Roman"/>
                <a:sym typeface="Times New Roman"/>
              </a:rPr>
              <a:t>CMOS NOR Gate</a:t>
            </a:r>
            <a:endParaRPr sz="2200">
              <a:solidFill>
                <a:schemeClr val="dk1"/>
              </a:solidFill>
              <a:latin typeface="Times New Roman"/>
              <a:ea typeface="Times New Roman"/>
              <a:cs typeface="Times New Roman"/>
              <a:sym typeface="Times New Roman"/>
            </a:endParaRPr>
          </a:p>
        </p:txBody>
      </p:sp>
      <p:pic>
        <p:nvPicPr>
          <p:cNvPr descr="digital logic - Preference of NAND &amp; NOR gates - Electrical Engineering ..." id="131" name="Google Shape;131;p29"/>
          <p:cNvPicPr preferRelativeResize="0"/>
          <p:nvPr/>
        </p:nvPicPr>
        <p:blipFill rotWithShape="1">
          <a:blip r:embed="rId3">
            <a:alphaModFix/>
          </a:blip>
          <a:srcRect b="0" l="51482" r="0" t="0"/>
          <a:stretch/>
        </p:blipFill>
        <p:spPr>
          <a:xfrm>
            <a:off x="6088561" y="989315"/>
            <a:ext cx="1538878" cy="280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3e438218dc_0_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4200">
                <a:solidFill>
                  <a:srgbClr val="202124"/>
                </a:solidFill>
                <a:highlight>
                  <a:srgbClr val="FFFFFF"/>
                </a:highlight>
                <a:latin typeface="Times New Roman"/>
                <a:ea typeface="Times New Roman"/>
                <a:cs typeface="Times New Roman"/>
                <a:sym typeface="Times New Roman"/>
              </a:rPr>
              <a:t>Pseudo NMOS</a:t>
            </a:r>
            <a:endParaRPr sz="4200">
              <a:latin typeface="Times New Roman"/>
              <a:ea typeface="Times New Roman"/>
              <a:cs typeface="Times New Roman"/>
              <a:sym typeface="Times New Roman"/>
            </a:endParaRPr>
          </a:p>
        </p:txBody>
      </p:sp>
      <p:sp>
        <p:nvSpPr>
          <p:cNvPr id="137" name="Google Shape;137;g23e438218dc_0_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IN" sz="2200">
                <a:solidFill>
                  <a:schemeClr val="dk1"/>
                </a:solidFill>
              </a:rPr>
              <a:t>Pseudo-NMOS Logic: Pseudo—NMOS logic uses only one PMOS device as a pull-up device for a multi- transistor N—Logic block. Therefore, the required number of transistors for an Ninput gate is an N+1 transistor.CMOS has high noise immunity. NMOS has comparatively low noise immunity. The CMOS is used to design various types of digital logic circuits, microprocessors, microcontrollers, memories, etc. NMOS is used to design several types of digital logic circuits such as microprocessors &amp; memory chips</a:t>
            </a:r>
            <a:endParaRPr sz="2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3e438218dc_0_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IN"/>
              <a:t>Pseudo NMOS logic gates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3" name="Google Shape;143;g23e438218dc_0_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4" name="Google Shape;144;g23e438218dc_0_14"/>
          <p:cNvPicPr preferRelativeResize="0"/>
          <p:nvPr/>
        </p:nvPicPr>
        <p:blipFill rotWithShape="1">
          <a:blip r:embed="rId3">
            <a:alphaModFix/>
          </a:blip>
          <a:srcRect b="8609" l="0" r="0" t="0"/>
          <a:stretch/>
        </p:blipFill>
        <p:spPr>
          <a:xfrm>
            <a:off x="369200" y="1216437"/>
            <a:ext cx="8405600" cy="328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445025"/>
            <a:ext cx="8520600" cy="707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4000">
                <a:latin typeface="Times New Roman"/>
                <a:ea typeface="Times New Roman"/>
                <a:cs typeface="Times New Roman"/>
                <a:sym typeface="Times New Roman"/>
              </a:rPr>
              <a:t>		</a:t>
            </a:r>
            <a:r>
              <a:rPr lang="en-IN" sz="4000">
                <a:latin typeface="Times New Roman"/>
                <a:ea typeface="Times New Roman"/>
                <a:cs typeface="Times New Roman"/>
                <a:sym typeface="Times New Roman"/>
              </a:rPr>
              <a:t>PROPOSED METHOD</a:t>
            </a:r>
            <a:endParaRPr sz="4000">
              <a:latin typeface="Times New Roman"/>
              <a:ea typeface="Times New Roman"/>
              <a:cs typeface="Times New Roman"/>
              <a:sym typeface="Times New Roman"/>
            </a:endParaRPr>
          </a:p>
        </p:txBody>
      </p:sp>
      <p:sp>
        <p:nvSpPr>
          <p:cNvPr id="150" name="Google Shape;150;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114300" rtl="0" algn="just">
              <a:lnSpc>
                <a:spcPct val="115000"/>
              </a:lnSpc>
              <a:spcBef>
                <a:spcPts val="0"/>
              </a:spcBef>
              <a:spcAft>
                <a:spcPts val="0"/>
              </a:spcAft>
              <a:buSzPts val="1800"/>
              <a:buNone/>
            </a:pPr>
            <a:r>
              <a:rPr lang="en-IN" sz="3600">
                <a:solidFill>
                  <a:schemeClr val="dk1"/>
                </a:solidFill>
                <a:latin typeface="Times New Roman"/>
                <a:ea typeface="Times New Roman"/>
                <a:cs typeface="Times New Roman"/>
                <a:sym typeface="Times New Roman"/>
              </a:rPr>
              <a:t>MRL – Memristor Ratioed Logic</a:t>
            </a:r>
            <a:endParaRPr sz="3600">
              <a:solidFill>
                <a:schemeClr val="dk1"/>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1800"/>
              <a:buNone/>
            </a:pPr>
            <a:r>
              <a:t/>
            </a:r>
            <a:endParaRPr sz="22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Char char="●"/>
            </a:pPr>
            <a:r>
              <a:rPr lang="en-IN" sz="2200">
                <a:solidFill>
                  <a:schemeClr val="dk1"/>
                </a:solidFill>
                <a:latin typeface="Times New Roman"/>
                <a:ea typeface="Times New Roman"/>
                <a:cs typeface="Times New Roman"/>
                <a:sym typeface="Times New Roman"/>
              </a:rPr>
              <a:t>Memristor ratioed logic is a design approach that combines CMOS technology and memristors to create logic gates with several advantages over traditional CMOS designs.</a:t>
            </a:r>
            <a:endParaRPr/>
          </a:p>
          <a:p>
            <a:pPr indent="-342900" lvl="0" marL="457200" rtl="0" algn="just">
              <a:lnSpc>
                <a:spcPct val="115000"/>
              </a:lnSpc>
              <a:spcBef>
                <a:spcPts val="0"/>
              </a:spcBef>
              <a:spcAft>
                <a:spcPts val="0"/>
              </a:spcAft>
              <a:buSzPts val="1800"/>
              <a:buChar char="●"/>
            </a:pPr>
            <a:r>
              <a:rPr lang="en-IN" sz="2200">
                <a:solidFill>
                  <a:schemeClr val="dk1"/>
                </a:solidFill>
                <a:latin typeface="Times New Roman"/>
                <a:ea typeface="Times New Roman"/>
                <a:cs typeface="Times New Roman"/>
                <a:sym typeface="Times New Roman"/>
              </a:rPr>
              <a:t>MRL enables easy fabrication of memristors on top of the CMOS polysilicon layer, which reduces the design's area and the number of transistors required</a:t>
            </a:r>
            <a:r>
              <a:rPr lang="en-IN" sz="2400">
                <a:solidFill>
                  <a:schemeClr val="dk1"/>
                </a:solidFill>
              </a:rPr>
              <a:t>.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IN" sz="4000">
                <a:latin typeface="Times New Roman"/>
                <a:ea typeface="Times New Roman"/>
                <a:cs typeface="Times New Roman"/>
                <a:sym typeface="Times New Roman"/>
              </a:rPr>
              <a:t>MRL - CHARACTERISTICS</a:t>
            </a:r>
            <a:endParaRPr sz="4000">
              <a:latin typeface="Times New Roman"/>
              <a:ea typeface="Times New Roman"/>
              <a:cs typeface="Times New Roman"/>
              <a:sym typeface="Times New Roman"/>
            </a:endParaRPr>
          </a:p>
        </p:txBody>
      </p:sp>
      <p:sp>
        <p:nvSpPr>
          <p:cNvPr id="156" name="Google Shape;15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IN" sz="2200">
                <a:latin typeface="Times New Roman"/>
                <a:ea typeface="Times New Roman"/>
                <a:cs typeface="Times New Roman"/>
                <a:sym typeface="Times New Roman"/>
              </a:rPr>
              <a:t>Memristor Ratioed Logic (MRL) is a design approach that combines CMOS technology with memristors to create logic gates with several distinct characteristics. Some of the key characteristics of MRL are</a:t>
            </a:r>
            <a:endParaRPr/>
          </a:p>
          <a:p>
            <a:pPr indent="0" lvl="0" marL="114300" rtl="0" algn="l">
              <a:lnSpc>
                <a:spcPct val="115000"/>
              </a:lnSpc>
              <a:spcBef>
                <a:spcPts val="0"/>
              </a:spcBef>
              <a:spcAft>
                <a:spcPts val="0"/>
              </a:spcAft>
              <a:buSzPts val="1800"/>
              <a:buNone/>
            </a:pPr>
            <a:r>
              <a:rPr lang="en-IN" sz="2200">
                <a:latin typeface="Times New Roman"/>
                <a:ea typeface="Times New Roman"/>
                <a:cs typeface="Times New Roman"/>
                <a:sym typeface="Times New Roman"/>
              </a:rPr>
              <a:t>	● Reduced Power Consumption </a:t>
            </a:r>
            <a:endParaRPr/>
          </a:p>
          <a:p>
            <a:pPr indent="0" lvl="0" marL="114300" rtl="0" algn="l">
              <a:lnSpc>
                <a:spcPct val="115000"/>
              </a:lnSpc>
              <a:spcBef>
                <a:spcPts val="0"/>
              </a:spcBef>
              <a:spcAft>
                <a:spcPts val="0"/>
              </a:spcAft>
              <a:buSzPts val="1800"/>
              <a:buNone/>
            </a:pPr>
            <a:r>
              <a:rPr lang="en-IN" sz="2200">
                <a:latin typeface="Times New Roman"/>
                <a:ea typeface="Times New Roman"/>
                <a:cs typeface="Times New Roman"/>
                <a:sym typeface="Times New Roman"/>
              </a:rPr>
              <a:t>	● Faster Operation </a:t>
            </a:r>
            <a:endParaRPr/>
          </a:p>
          <a:p>
            <a:pPr indent="0" lvl="0" marL="114300" rtl="0" algn="l">
              <a:lnSpc>
                <a:spcPct val="115000"/>
              </a:lnSpc>
              <a:spcBef>
                <a:spcPts val="0"/>
              </a:spcBef>
              <a:spcAft>
                <a:spcPts val="0"/>
              </a:spcAft>
              <a:buSzPts val="1800"/>
              <a:buNone/>
            </a:pPr>
            <a:r>
              <a:rPr lang="en-IN" sz="2200">
                <a:latin typeface="Times New Roman"/>
                <a:ea typeface="Times New Roman"/>
                <a:cs typeface="Times New Roman"/>
                <a:sym typeface="Times New Roman"/>
              </a:rPr>
              <a:t>	● Reduced Area </a:t>
            </a:r>
            <a:endParaRPr/>
          </a:p>
          <a:p>
            <a:pPr indent="0" lvl="0" marL="114300" rtl="0" algn="l">
              <a:lnSpc>
                <a:spcPct val="115000"/>
              </a:lnSpc>
              <a:spcBef>
                <a:spcPts val="0"/>
              </a:spcBef>
              <a:spcAft>
                <a:spcPts val="0"/>
              </a:spcAft>
              <a:buSzPts val="1800"/>
              <a:buNone/>
            </a:pPr>
            <a:r>
              <a:rPr lang="en-IN" sz="2200">
                <a:latin typeface="Times New Roman"/>
                <a:ea typeface="Times New Roman"/>
                <a:cs typeface="Times New Roman"/>
                <a:sym typeface="Times New Roman"/>
              </a:rPr>
              <a:t>	● Fewer Transistors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IN" sz="4000">
                <a:latin typeface="Times New Roman"/>
                <a:ea typeface="Times New Roman"/>
                <a:cs typeface="Times New Roman"/>
                <a:sym typeface="Times New Roman"/>
              </a:rPr>
              <a:t>MRL AS LOGIC GATES</a:t>
            </a:r>
            <a:endParaRPr sz="4000">
              <a:latin typeface="Times New Roman"/>
              <a:ea typeface="Times New Roman"/>
              <a:cs typeface="Times New Roman"/>
              <a:sym typeface="Times New Roman"/>
            </a:endParaRPr>
          </a:p>
        </p:txBody>
      </p:sp>
      <p:sp>
        <p:nvSpPr>
          <p:cNvPr id="162" name="Google Shape;162;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Font typeface="Arial"/>
              <a:buChar char="•"/>
            </a:pPr>
            <a:r>
              <a:rPr lang="en-IN" sz="2000">
                <a:solidFill>
                  <a:schemeClr val="dk1"/>
                </a:solidFill>
                <a:latin typeface="Times New Roman"/>
                <a:ea typeface="Times New Roman"/>
                <a:cs typeface="Times New Roman"/>
                <a:sym typeface="Times New Roman"/>
              </a:rPr>
              <a:t>An interesting method for integrating memristive devices with standard CMOS logic is using memristive devices as computational elements, OR and AND</a:t>
            </a:r>
            <a:endParaRPr sz="20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Arial"/>
              <a:buChar char="•"/>
            </a:pPr>
            <a:r>
              <a:rPr lang="en-IN" sz="2200">
                <a:solidFill>
                  <a:schemeClr val="dk1"/>
                </a:solidFill>
                <a:latin typeface="Times New Roman"/>
                <a:ea typeface="Times New Roman"/>
                <a:cs typeface="Times New Roman"/>
                <a:sym typeface="Times New Roman"/>
              </a:rPr>
              <a:t>The memristive devices are utilised solely for logic computation and not for storing a logical state.</a:t>
            </a:r>
            <a:endParaRPr/>
          </a:p>
          <a:p>
            <a:pPr indent="-228600" lvl="0" marL="457200" rtl="0" algn="just">
              <a:lnSpc>
                <a:spcPct val="115000"/>
              </a:lnSpc>
              <a:spcBef>
                <a:spcPts val="0"/>
              </a:spcBef>
              <a:spcAft>
                <a:spcPts val="0"/>
              </a:spcAft>
              <a:buSzPts val="1800"/>
              <a:buFont typeface="Arial"/>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265500" y="415637"/>
            <a:ext cx="4045200" cy="1314922"/>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6666"/>
              <a:buNone/>
            </a:pPr>
            <a:r>
              <a:rPr lang="en-IN" sz="4000">
                <a:latin typeface="Times New Roman"/>
                <a:ea typeface="Times New Roman"/>
                <a:cs typeface="Times New Roman"/>
                <a:sym typeface="Times New Roman"/>
              </a:rPr>
              <a:t>MEMRISTIVE </a:t>
            </a:r>
            <a:br>
              <a:rPr lang="en-IN" sz="4000">
                <a:latin typeface="Times New Roman"/>
                <a:ea typeface="Times New Roman"/>
                <a:cs typeface="Times New Roman"/>
                <a:sym typeface="Times New Roman"/>
              </a:rPr>
            </a:br>
            <a:r>
              <a:rPr lang="en-IN" sz="4000">
                <a:latin typeface="Times New Roman"/>
                <a:ea typeface="Times New Roman"/>
                <a:cs typeface="Times New Roman"/>
                <a:sym typeface="Times New Roman"/>
              </a:rPr>
              <a:t> OR GATE</a:t>
            </a:r>
            <a:endParaRPr sz="4000">
              <a:latin typeface="Times New Roman"/>
              <a:ea typeface="Times New Roman"/>
              <a:cs typeface="Times New Roman"/>
              <a:sym typeface="Times New Roman"/>
            </a:endParaRPr>
          </a:p>
        </p:txBody>
      </p:sp>
      <p:sp>
        <p:nvSpPr>
          <p:cNvPr id="168" name="Google Shape;168;p33"/>
          <p:cNvSpPr txBox="1"/>
          <p:nvPr>
            <p:ph idx="1" type="subTitle"/>
          </p:nvPr>
        </p:nvSpPr>
        <p:spPr>
          <a:xfrm>
            <a:off x="265500" y="1791015"/>
            <a:ext cx="4045200" cy="2936848"/>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An OR logic gate, when VIN1 = '1' and VIN2 = '0'. The current flows from VIN1 to VIN2 and the resistance of the memristive devices changes for the OR logic gates</a:t>
            </a:r>
            <a:endParaRPr sz="2200">
              <a:solidFill>
                <a:schemeClr val="dk1"/>
              </a:solidFill>
              <a:latin typeface="Times New Roman"/>
              <a:ea typeface="Times New Roman"/>
              <a:cs typeface="Times New Roman"/>
              <a:sym typeface="Times New Roman"/>
            </a:endParaRPr>
          </a:p>
        </p:txBody>
      </p:sp>
      <p:sp>
        <p:nvSpPr>
          <p:cNvPr id="169" name="Google Shape;169;p33"/>
          <p:cNvSpPr txBox="1"/>
          <p:nvPr>
            <p:ph idx="2" type="body"/>
          </p:nvPr>
        </p:nvSpPr>
        <p:spPr>
          <a:xfrm>
            <a:off x="4993541" y="2992582"/>
            <a:ext cx="3600450" cy="808602"/>
          </a:xfrm>
          <a:prstGeom prst="rect">
            <a:avLst/>
          </a:prstGeom>
          <a:noFill/>
          <a:ln>
            <a:noFill/>
          </a:ln>
        </p:spPr>
        <p:txBody>
          <a:bodyPr anchorCtr="0" anchor="ctr" bIns="91425" lIns="91425" spcFirstLastPara="1" rIns="91425" wrap="square" tIns="91425">
            <a:normAutofit/>
          </a:bodyPr>
          <a:lstStyle/>
          <a:p>
            <a:pPr indent="0" lvl="0" marL="114300" rtl="0" algn="l">
              <a:lnSpc>
                <a:spcPct val="115000"/>
              </a:lnSpc>
              <a:spcBef>
                <a:spcPts val="0"/>
              </a:spcBef>
              <a:spcAft>
                <a:spcPts val="0"/>
              </a:spcAft>
              <a:buSzPts val="1800"/>
              <a:buNone/>
            </a:pPr>
            <a:r>
              <a:rPr lang="en-IN" sz="2200">
                <a:solidFill>
                  <a:schemeClr val="dk1"/>
                </a:solidFill>
                <a:latin typeface="Times New Roman"/>
                <a:ea typeface="Times New Roman"/>
                <a:cs typeface="Times New Roman"/>
                <a:sym typeface="Times New Roman"/>
              </a:rPr>
              <a:t> MEMRISTIVE OR GATE</a:t>
            </a:r>
            <a:endParaRPr sz="2200">
              <a:solidFill>
                <a:schemeClr val="dk1"/>
              </a:solidFill>
              <a:latin typeface="Times New Roman"/>
              <a:ea typeface="Times New Roman"/>
              <a:cs typeface="Times New Roman"/>
              <a:sym typeface="Times New Roman"/>
            </a:endParaRPr>
          </a:p>
        </p:txBody>
      </p:sp>
      <p:pic>
        <p:nvPicPr>
          <p:cNvPr id="170" name="Google Shape;170;p33"/>
          <p:cNvPicPr preferRelativeResize="0"/>
          <p:nvPr/>
        </p:nvPicPr>
        <p:blipFill rotWithShape="1">
          <a:blip r:embed="rId3">
            <a:alphaModFix/>
          </a:blip>
          <a:srcRect b="0" l="0" r="0" t="0"/>
          <a:stretch/>
        </p:blipFill>
        <p:spPr>
          <a:xfrm>
            <a:off x="4993541" y="891493"/>
            <a:ext cx="3600450" cy="200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77777"/>
              <a:buNone/>
            </a:pPr>
            <a:r>
              <a:rPr lang="en-IN" sz="4000">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53" name="Google Shape;5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N" sz="2200">
                <a:solidFill>
                  <a:schemeClr val="dk1"/>
                </a:solidFill>
                <a:latin typeface="Times New Roman"/>
                <a:ea typeface="Times New Roman"/>
                <a:cs typeface="Times New Roman"/>
                <a:sym typeface="Times New Roman"/>
              </a:rPr>
              <a:t>ABSTRACT</a:t>
            </a:r>
            <a:endParaRPr/>
          </a:p>
          <a:p>
            <a:pPr indent="-342900" lvl="0" marL="457200" rtl="0" algn="l">
              <a:lnSpc>
                <a:spcPct val="115000"/>
              </a:lnSpc>
              <a:spcBef>
                <a:spcPts val="0"/>
              </a:spcBef>
              <a:spcAft>
                <a:spcPts val="0"/>
              </a:spcAft>
              <a:buSzPts val="1800"/>
              <a:buChar char="●"/>
            </a:pPr>
            <a:r>
              <a:rPr lang="en-IN" sz="2200">
                <a:solidFill>
                  <a:schemeClr val="dk1"/>
                </a:solidFill>
                <a:latin typeface="Times New Roman"/>
                <a:ea typeface="Times New Roman"/>
                <a:cs typeface="Times New Roman"/>
                <a:sym typeface="Times New Roman"/>
              </a:rPr>
              <a:t>LITERATURE SURVEY</a:t>
            </a:r>
            <a:endParaRPr/>
          </a:p>
          <a:p>
            <a:pPr indent="-342900" lvl="0" marL="457200" rtl="0" algn="l">
              <a:lnSpc>
                <a:spcPct val="115000"/>
              </a:lnSpc>
              <a:spcBef>
                <a:spcPts val="0"/>
              </a:spcBef>
              <a:spcAft>
                <a:spcPts val="0"/>
              </a:spcAft>
              <a:buSzPts val="1800"/>
              <a:buChar char="●"/>
            </a:pPr>
            <a:r>
              <a:rPr lang="en-IN" sz="2200">
                <a:solidFill>
                  <a:schemeClr val="dk1"/>
                </a:solidFill>
                <a:latin typeface="Times New Roman"/>
                <a:ea typeface="Times New Roman"/>
                <a:cs typeface="Times New Roman"/>
                <a:sym typeface="Times New Roman"/>
              </a:rPr>
              <a:t>EXSISTING METHOS</a:t>
            </a:r>
            <a:endParaRPr/>
          </a:p>
          <a:p>
            <a:pPr indent="-342900" lvl="0" marL="457200" rtl="0" algn="l">
              <a:lnSpc>
                <a:spcPct val="115000"/>
              </a:lnSpc>
              <a:spcBef>
                <a:spcPts val="0"/>
              </a:spcBef>
              <a:spcAft>
                <a:spcPts val="0"/>
              </a:spcAft>
              <a:buSzPts val="1800"/>
              <a:buChar char="●"/>
            </a:pPr>
            <a:r>
              <a:rPr lang="en-IN" sz="2200">
                <a:solidFill>
                  <a:schemeClr val="dk1"/>
                </a:solidFill>
                <a:latin typeface="Times New Roman"/>
                <a:ea typeface="Times New Roman"/>
                <a:cs typeface="Times New Roman"/>
                <a:sym typeface="Times New Roman"/>
              </a:rPr>
              <a:t>PROPOSED METHOD</a:t>
            </a:r>
            <a:endParaRPr/>
          </a:p>
          <a:p>
            <a:pPr indent="-342900" lvl="0" marL="457200" rtl="0" algn="l">
              <a:lnSpc>
                <a:spcPct val="115000"/>
              </a:lnSpc>
              <a:spcBef>
                <a:spcPts val="0"/>
              </a:spcBef>
              <a:spcAft>
                <a:spcPts val="0"/>
              </a:spcAft>
              <a:buSzPts val="1800"/>
              <a:buChar char="●"/>
            </a:pPr>
            <a:r>
              <a:rPr lang="en-IN" sz="2200">
                <a:solidFill>
                  <a:schemeClr val="dk1"/>
                </a:solidFill>
                <a:latin typeface="Times New Roman"/>
                <a:ea typeface="Times New Roman"/>
                <a:cs typeface="Times New Roman"/>
                <a:sym typeface="Times New Roman"/>
              </a:rPr>
              <a:t>RESULTS</a:t>
            </a:r>
            <a:endParaRPr/>
          </a:p>
          <a:p>
            <a:pPr indent="-342900" lvl="0" marL="457200" rtl="0" algn="l">
              <a:lnSpc>
                <a:spcPct val="115000"/>
              </a:lnSpc>
              <a:spcBef>
                <a:spcPts val="0"/>
              </a:spcBef>
              <a:spcAft>
                <a:spcPts val="0"/>
              </a:spcAft>
              <a:buSzPts val="1800"/>
              <a:buChar char="●"/>
            </a:pPr>
            <a:r>
              <a:rPr lang="en-IN" sz="2200">
                <a:solidFill>
                  <a:schemeClr val="dk1"/>
                </a:solidFill>
                <a:latin typeface="Times New Roman"/>
                <a:ea typeface="Times New Roman"/>
                <a:cs typeface="Times New Roman"/>
                <a:sym typeface="Times New Roman"/>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265500" y="340066"/>
            <a:ext cx="4045200" cy="12351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6666"/>
              <a:buNone/>
            </a:pPr>
            <a:r>
              <a:rPr lang="en-IN" sz="4000">
                <a:latin typeface="Times New Roman"/>
                <a:ea typeface="Times New Roman"/>
                <a:cs typeface="Times New Roman"/>
                <a:sym typeface="Times New Roman"/>
              </a:rPr>
              <a:t>MEMRISTIVE AND GATE</a:t>
            </a:r>
            <a:endParaRPr sz="4000">
              <a:latin typeface="Times New Roman"/>
              <a:ea typeface="Times New Roman"/>
              <a:cs typeface="Times New Roman"/>
              <a:sym typeface="Times New Roman"/>
            </a:endParaRPr>
          </a:p>
        </p:txBody>
      </p:sp>
      <p:sp>
        <p:nvSpPr>
          <p:cNvPr id="176" name="Google Shape;176;p34"/>
          <p:cNvSpPr txBox="1"/>
          <p:nvPr>
            <p:ph idx="1" type="subTitle"/>
          </p:nvPr>
        </p:nvSpPr>
        <p:spPr>
          <a:xfrm>
            <a:off x="265500" y="1677660"/>
            <a:ext cx="4045200" cy="3125774"/>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2100"/>
              <a:buFont typeface="Arial"/>
              <a:buChar char="•"/>
            </a:pPr>
            <a:r>
              <a:rPr lang="en-IN" sz="2000">
                <a:solidFill>
                  <a:schemeClr val="dk1"/>
                </a:solidFill>
                <a:latin typeface="Times New Roman"/>
                <a:ea typeface="Times New Roman"/>
                <a:cs typeface="Times New Roman"/>
                <a:sym typeface="Times New Roman"/>
              </a:rPr>
              <a:t>An AND logic gate, when VIN1 = '1' and VIN2 = '0'. The current flows from VIN1 to VIN2 and the resistance of the memristive devices changes for the AND logic gates</a:t>
            </a:r>
            <a:endParaRPr sz="2000">
              <a:solidFill>
                <a:schemeClr val="dk1"/>
              </a:solidFill>
              <a:latin typeface="Times New Roman"/>
              <a:ea typeface="Times New Roman"/>
              <a:cs typeface="Times New Roman"/>
              <a:sym typeface="Times New Roman"/>
            </a:endParaRPr>
          </a:p>
          <a:p>
            <a:pPr indent="-342900" lvl="0" marL="457200" rtl="0" algn="ctr">
              <a:lnSpc>
                <a:spcPct val="100000"/>
              </a:lnSpc>
              <a:spcBef>
                <a:spcPts val="0"/>
              </a:spcBef>
              <a:spcAft>
                <a:spcPts val="0"/>
              </a:spcAft>
              <a:buSzPts val="2100"/>
              <a:buNone/>
            </a:pPr>
            <a:r>
              <a:t/>
            </a:r>
            <a:endParaRPr/>
          </a:p>
        </p:txBody>
      </p:sp>
      <p:sp>
        <p:nvSpPr>
          <p:cNvPr id="177" name="Google Shape;177;p34"/>
          <p:cNvSpPr txBox="1"/>
          <p:nvPr>
            <p:ph idx="2" type="body"/>
          </p:nvPr>
        </p:nvSpPr>
        <p:spPr>
          <a:xfrm>
            <a:off x="4980079" y="3294863"/>
            <a:ext cx="3710500" cy="891021"/>
          </a:xfrm>
          <a:prstGeom prst="rect">
            <a:avLst/>
          </a:prstGeom>
          <a:noFill/>
          <a:ln>
            <a:noFill/>
          </a:ln>
        </p:spPr>
        <p:txBody>
          <a:bodyPr anchorCtr="0" anchor="ctr" bIns="91425" lIns="91425" spcFirstLastPara="1" rIns="91425" wrap="square" tIns="91425">
            <a:normAutofit/>
          </a:bodyPr>
          <a:lstStyle/>
          <a:p>
            <a:pPr indent="0" lvl="0" marL="114300" rtl="0" algn="l">
              <a:lnSpc>
                <a:spcPct val="115000"/>
              </a:lnSpc>
              <a:spcBef>
                <a:spcPts val="0"/>
              </a:spcBef>
              <a:spcAft>
                <a:spcPts val="0"/>
              </a:spcAft>
              <a:buSzPts val="1800"/>
              <a:buNone/>
            </a:pPr>
            <a:r>
              <a:rPr lang="en-IN" sz="2200">
                <a:solidFill>
                  <a:schemeClr val="dk1"/>
                </a:solidFill>
                <a:latin typeface="Times New Roman"/>
                <a:ea typeface="Times New Roman"/>
                <a:cs typeface="Times New Roman"/>
                <a:sym typeface="Times New Roman"/>
              </a:rPr>
              <a:t>MEMRISTIVE AND GATE</a:t>
            </a:r>
            <a:endParaRPr sz="2200">
              <a:solidFill>
                <a:schemeClr val="dk1"/>
              </a:solidFill>
              <a:latin typeface="Times New Roman"/>
              <a:ea typeface="Times New Roman"/>
              <a:cs typeface="Times New Roman"/>
              <a:sym typeface="Times New Roman"/>
            </a:endParaRPr>
          </a:p>
        </p:txBody>
      </p:sp>
      <p:pic>
        <p:nvPicPr>
          <p:cNvPr id="178" name="Google Shape;178;p34"/>
          <p:cNvPicPr preferRelativeResize="0"/>
          <p:nvPr/>
        </p:nvPicPr>
        <p:blipFill rotWithShape="1">
          <a:blip r:embed="rId3">
            <a:alphaModFix/>
          </a:blip>
          <a:srcRect b="0" l="0" r="0" t="0"/>
          <a:stretch/>
        </p:blipFill>
        <p:spPr>
          <a:xfrm>
            <a:off x="5126063" y="1132688"/>
            <a:ext cx="3305175" cy="216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265500" y="362737"/>
            <a:ext cx="4045200" cy="1352708"/>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6666"/>
              <a:buNone/>
            </a:pPr>
            <a:r>
              <a:rPr lang="en-IN" sz="4000">
                <a:latin typeface="Times New Roman"/>
                <a:ea typeface="Times New Roman"/>
                <a:cs typeface="Times New Roman"/>
                <a:sym typeface="Times New Roman"/>
              </a:rPr>
              <a:t>MEMRISTIVE NAND GATE</a:t>
            </a:r>
            <a:endParaRPr sz="4000">
              <a:latin typeface="Times New Roman"/>
              <a:ea typeface="Times New Roman"/>
              <a:cs typeface="Times New Roman"/>
              <a:sym typeface="Times New Roman"/>
            </a:endParaRPr>
          </a:p>
        </p:txBody>
      </p:sp>
      <p:sp>
        <p:nvSpPr>
          <p:cNvPr id="184" name="Google Shape;184;p35"/>
          <p:cNvSpPr txBox="1"/>
          <p:nvPr>
            <p:ph idx="1" type="subTitle"/>
          </p:nvPr>
        </p:nvSpPr>
        <p:spPr>
          <a:xfrm>
            <a:off x="265500" y="1874142"/>
            <a:ext cx="4045200" cy="2992582"/>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The NAND gate has two parallel PMOS transistors and two series NMOS transistors.</a:t>
            </a:r>
            <a:endParaRPr/>
          </a:p>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The AND gate is connected to the inverter.</a:t>
            </a:r>
            <a:endParaRPr sz="2200">
              <a:solidFill>
                <a:schemeClr val="dk1"/>
              </a:solidFill>
              <a:latin typeface="Times New Roman"/>
              <a:ea typeface="Times New Roman"/>
              <a:cs typeface="Times New Roman"/>
              <a:sym typeface="Times New Roman"/>
            </a:endParaRPr>
          </a:p>
        </p:txBody>
      </p:sp>
      <p:sp>
        <p:nvSpPr>
          <p:cNvPr id="185" name="Google Shape;185;p35"/>
          <p:cNvSpPr txBox="1"/>
          <p:nvPr>
            <p:ph idx="2" type="body"/>
          </p:nvPr>
        </p:nvSpPr>
        <p:spPr>
          <a:xfrm>
            <a:off x="5085878" y="3173950"/>
            <a:ext cx="3234407" cy="1843913"/>
          </a:xfrm>
          <a:prstGeom prst="rect">
            <a:avLst/>
          </a:prstGeom>
          <a:noFill/>
          <a:ln>
            <a:noFill/>
          </a:ln>
        </p:spPr>
        <p:txBody>
          <a:bodyPr anchorCtr="0" anchor="ctr" bIns="91425" lIns="91425" spcFirstLastPara="1" rIns="91425" wrap="square" tIns="91425">
            <a:normAutofit/>
          </a:bodyPr>
          <a:lstStyle/>
          <a:p>
            <a:pPr indent="0" lvl="0" marL="114300" rtl="0" algn="l">
              <a:lnSpc>
                <a:spcPct val="115000"/>
              </a:lnSpc>
              <a:spcBef>
                <a:spcPts val="0"/>
              </a:spcBef>
              <a:spcAft>
                <a:spcPts val="0"/>
              </a:spcAft>
              <a:buSzPts val="1800"/>
              <a:buNone/>
            </a:pPr>
            <a:r>
              <a:rPr lang="en-IN" sz="2200">
                <a:solidFill>
                  <a:schemeClr val="dk1"/>
                </a:solidFill>
                <a:latin typeface="Times New Roman"/>
                <a:ea typeface="Times New Roman"/>
                <a:cs typeface="Times New Roman"/>
                <a:sym typeface="Times New Roman"/>
              </a:rPr>
              <a:t>Memristive NAND Gate</a:t>
            </a:r>
            <a:endParaRPr sz="2200">
              <a:solidFill>
                <a:schemeClr val="dk1"/>
              </a:solidFill>
              <a:latin typeface="Times New Roman"/>
              <a:ea typeface="Times New Roman"/>
              <a:cs typeface="Times New Roman"/>
              <a:sym typeface="Times New Roman"/>
            </a:endParaRPr>
          </a:p>
        </p:txBody>
      </p:sp>
      <p:pic>
        <p:nvPicPr>
          <p:cNvPr id="186" name="Google Shape;186;p35"/>
          <p:cNvPicPr preferRelativeResize="0"/>
          <p:nvPr/>
        </p:nvPicPr>
        <p:blipFill rotWithShape="1">
          <a:blip r:embed="rId3">
            <a:alphaModFix/>
          </a:blip>
          <a:srcRect b="0" l="0" r="0" t="0"/>
          <a:stretch/>
        </p:blipFill>
        <p:spPr>
          <a:xfrm>
            <a:off x="4833302" y="1128121"/>
            <a:ext cx="3857625" cy="2724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265500" y="362737"/>
            <a:ext cx="4045200" cy="1420721"/>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IN" sz="4000">
                <a:latin typeface="Times New Roman"/>
                <a:ea typeface="Times New Roman"/>
                <a:cs typeface="Times New Roman"/>
                <a:sym typeface="Times New Roman"/>
              </a:rPr>
              <a:t>MEMRISTIVE NOR GATE</a:t>
            </a:r>
            <a:endParaRPr sz="4000">
              <a:latin typeface="Times New Roman"/>
              <a:ea typeface="Times New Roman"/>
              <a:cs typeface="Times New Roman"/>
              <a:sym typeface="Times New Roman"/>
            </a:endParaRPr>
          </a:p>
        </p:txBody>
      </p:sp>
      <p:sp>
        <p:nvSpPr>
          <p:cNvPr id="192" name="Google Shape;192;p36"/>
          <p:cNvSpPr txBox="1"/>
          <p:nvPr>
            <p:ph idx="1" type="subTitle"/>
          </p:nvPr>
        </p:nvSpPr>
        <p:spPr>
          <a:xfrm>
            <a:off x="265500" y="1783458"/>
            <a:ext cx="4045200" cy="2997305"/>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The NOR gate has two series PMOS transistors and two parallel NMOS transistors</a:t>
            </a:r>
            <a:endParaRPr/>
          </a:p>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The OR gate is connected to the inverter</a:t>
            </a:r>
            <a:endParaRPr sz="2200">
              <a:solidFill>
                <a:schemeClr val="dk1"/>
              </a:solidFill>
              <a:latin typeface="Times New Roman"/>
              <a:ea typeface="Times New Roman"/>
              <a:cs typeface="Times New Roman"/>
              <a:sym typeface="Times New Roman"/>
            </a:endParaRPr>
          </a:p>
        </p:txBody>
      </p:sp>
      <p:sp>
        <p:nvSpPr>
          <p:cNvPr id="193" name="Google Shape;193;p36"/>
          <p:cNvSpPr txBox="1"/>
          <p:nvPr>
            <p:ph idx="2" type="body"/>
          </p:nvPr>
        </p:nvSpPr>
        <p:spPr>
          <a:xfrm>
            <a:off x="5320145" y="3748283"/>
            <a:ext cx="3189064" cy="1032480"/>
          </a:xfrm>
          <a:prstGeom prst="rect">
            <a:avLst/>
          </a:prstGeom>
          <a:noFill/>
          <a:ln>
            <a:noFill/>
          </a:ln>
        </p:spPr>
        <p:txBody>
          <a:bodyPr anchorCtr="0" anchor="ctr" bIns="91425" lIns="91425" spcFirstLastPara="1" rIns="91425" wrap="square" tIns="91425">
            <a:normAutofit/>
          </a:bodyPr>
          <a:lstStyle/>
          <a:p>
            <a:pPr indent="0" lvl="0" marL="114300" rtl="0" algn="l">
              <a:lnSpc>
                <a:spcPct val="115000"/>
              </a:lnSpc>
              <a:spcBef>
                <a:spcPts val="0"/>
              </a:spcBef>
              <a:spcAft>
                <a:spcPts val="0"/>
              </a:spcAft>
              <a:buSzPts val="1800"/>
              <a:buNone/>
            </a:pPr>
            <a:r>
              <a:rPr lang="en-IN" sz="2200">
                <a:solidFill>
                  <a:schemeClr val="dk1"/>
                </a:solidFill>
                <a:latin typeface="Times New Roman"/>
                <a:ea typeface="Times New Roman"/>
                <a:cs typeface="Times New Roman"/>
                <a:sym typeface="Times New Roman"/>
              </a:rPr>
              <a:t>Memristive NOR Gate</a:t>
            </a:r>
            <a:endParaRPr sz="2200">
              <a:solidFill>
                <a:schemeClr val="dk1"/>
              </a:solidFill>
              <a:latin typeface="Times New Roman"/>
              <a:ea typeface="Times New Roman"/>
              <a:cs typeface="Times New Roman"/>
              <a:sym typeface="Times New Roman"/>
            </a:endParaRPr>
          </a:p>
        </p:txBody>
      </p:sp>
      <p:pic>
        <p:nvPicPr>
          <p:cNvPr id="194" name="Google Shape;194;p36"/>
          <p:cNvPicPr preferRelativeResize="0"/>
          <p:nvPr/>
        </p:nvPicPr>
        <p:blipFill rotWithShape="1">
          <a:blip r:embed="rId3">
            <a:alphaModFix/>
          </a:blip>
          <a:srcRect b="0" l="0" r="0" t="0"/>
          <a:stretch/>
        </p:blipFill>
        <p:spPr>
          <a:xfrm>
            <a:off x="5057775" y="1073097"/>
            <a:ext cx="3600450" cy="2809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sz="4000">
                <a:latin typeface="Times New Roman"/>
                <a:ea typeface="Times New Roman"/>
                <a:cs typeface="Times New Roman"/>
                <a:sym typeface="Times New Roman"/>
              </a:rPr>
              <a:t>Required Software</a:t>
            </a:r>
            <a:endParaRPr sz="4000">
              <a:latin typeface="Times New Roman"/>
              <a:ea typeface="Times New Roman"/>
              <a:cs typeface="Times New Roman"/>
              <a:sym typeface="Times New Roman"/>
            </a:endParaRPr>
          </a:p>
        </p:txBody>
      </p:sp>
      <p:sp>
        <p:nvSpPr>
          <p:cNvPr id="200" name="Google Shape;200;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b="1" lang="en-IN" sz="2200">
                <a:solidFill>
                  <a:schemeClr val="dk1"/>
                </a:solidFill>
                <a:latin typeface="Times New Roman"/>
                <a:ea typeface="Times New Roman"/>
                <a:cs typeface="Times New Roman"/>
                <a:sym typeface="Times New Roman"/>
              </a:rPr>
              <a:t>LT – Spice</a:t>
            </a:r>
            <a:endParaRPr/>
          </a:p>
          <a:p>
            <a:pPr indent="0" lvl="0" marL="114300" rtl="0" algn="l">
              <a:lnSpc>
                <a:spcPct val="115000"/>
              </a:lnSpc>
              <a:spcBef>
                <a:spcPts val="0"/>
              </a:spcBef>
              <a:spcAft>
                <a:spcPts val="0"/>
              </a:spcAft>
              <a:buSzPts val="1800"/>
              <a:buNone/>
            </a:pPr>
            <a:r>
              <a:rPr b="0" i="0" lang="en-IN" sz="1800">
                <a:solidFill>
                  <a:schemeClr val="dk1"/>
                </a:solidFill>
                <a:latin typeface="Times New Roman"/>
                <a:ea typeface="Times New Roman"/>
                <a:cs typeface="Times New Roman"/>
                <a:sym typeface="Times New Roman"/>
              </a:rPr>
              <a:t>	</a:t>
            </a:r>
            <a:r>
              <a:rPr b="0" i="0" lang="en-IN" sz="2200">
                <a:solidFill>
                  <a:schemeClr val="dk1"/>
                </a:solidFill>
                <a:latin typeface="Times New Roman"/>
                <a:ea typeface="Times New Roman"/>
                <a:cs typeface="Times New Roman"/>
                <a:sym typeface="Times New Roman"/>
              </a:rPr>
              <a:t>it is Analog Devices high performance circuit simulation program, which </a:t>
            </a:r>
            <a:r>
              <a:rPr i="0" lang="en-IN" sz="2200">
                <a:solidFill>
                  <a:schemeClr val="dk1"/>
                </a:solidFill>
                <a:latin typeface="Times New Roman"/>
                <a:ea typeface="Times New Roman"/>
                <a:cs typeface="Times New Roman"/>
                <a:sym typeface="Times New Roman"/>
              </a:rPr>
              <a:t>allows to draft, probe, and analyze the performance of your circuit design</a:t>
            </a:r>
            <a:r>
              <a:rPr b="0" i="0" lang="en-IN" sz="2200">
                <a:solidFill>
                  <a:schemeClr val="dk1"/>
                </a:solidFill>
                <a:latin typeface="Times New Roman"/>
                <a:ea typeface="Times New Roman"/>
                <a:cs typeface="Times New Roman"/>
                <a:sym typeface="Times New Roman"/>
              </a:rPr>
              <a:t>. LT-</a:t>
            </a:r>
            <a:r>
              <a:rPr lang="en-IN" sz="2200">
                <a:solidFill>
                  <a:schemeClr val="dk1"/>
                </a:solidFill>
                <a:latin typeface="Times New Roman"/>
                <a:ea typeface="Times New Roman"/>
                <a:cs typeface="Times New Roman"/>
                <a:sym typeface="Times New Roman"/>
              </a:rPr>
              <a:t> </a:t>
            </a:r>
            <a:r>
              <a:rPr b="0" i="0" lang="en-IN" sz="2200">
                <a:solidFill>
                  <a:schemeClr val="dk1"/>
                </a:solidFill>
                <a:latin typeface="Times New Roman"/>
                <a:ea typeface="Times New Roman"/>
                <a:cs typeface="Times New Roman"/>
                <a:sym typeface="Times New Roman"/>
              </a:rPr>
              <a:t>spice contains an integrated schematic editor, waveform viewer, and advanced features that are easy to use once you learn some basic commands</a:t>
            </a:r>
            <a:endParaRPr sz="2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type="title"/>
          </p:nvPr>
        </p:nvSpPr>
        <p:spPr>
          <a:xfrm>
            <a:off x="311700" y="347325"/>
            <a:ext cx="8520600" cy="101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IN"/>
              <a:t>IMPLEMEMTATION:</a:t>
            </a:r>
            <a:endParaRPr/>
          </a:p>
          <a:p>
            <a:pPr indent="0" lvl="0" marL="0" rtl="0" algn="l">
              <a:lnSpc>
                <a:spcPct val="100000"/>
              </a:lnSpc>
              <a:spcBef>
                <a:spcPts val="0"/>
              </a:spcBef>
              <a:spcAft>
                <a:spcPts val="0"/>
              </a:spcAft>
              <a:buSzPts val="3111"/>
              <a:buNone/>
            </a:pPr>
            <a:r>
              <a:rPr lang="en-IN" sz="2466"/>
              <a:t>ENCODER USING LOGIC GATES</a:t>
            </a:r>
            <a:endParaRPr sz="2466"/>
          </a:p>
        </p:txBody>
      </p:sp>
      <p:pic>
        <p:nvPicPr>
          <p:cNvPr id="206" name="Google Shape;206;p5"/>
          <p:cNvPicPr preferRelativeResize="0"/>
          <p:nvPr/>
        </p:nvPicPr>
        <p:blipFill rotWithShape="1">
          <a:blip r:embed="rId3">
            <a:alphaModFix/>
          </a:blip>
          <a:srcRect b="0" l="0" r="0" t="0"/>
          <a:stretch/>
        </p:blipFill>
        <p:spPr>
          <a:xfrm>
            <a:off x="311700" y="1463519"/>
            <a:ext cx="4216403" cy="3536156"/>
          </a:xfrm>
          <a:prstGeom prst="rect">
            <a:avLst/>
          </a:prstGeom>
          <a:noFill/>
          <a:ln>
            <a:noFill/>
          </a:ln>
        </p:spPr>
      </p:pic>
      <p:pic>
        <p:nvPicPr>
          <p:cNvPr id="207" name="Google Shape;207;p5"/>
          <p:cNvPicPr preferRelativeResize="0"/>
          <p:nvPr/>
        </p:nvPicPr>
        <p:blipFill rotWithShape="1">
          <a:blip r:embed="rId4">
            <a:alphaModFix/>
          </a:blip>
          <a:srcRect b="0" l="0" r="0" t="0"/>
          <a:stretch/>
        </p:blipFill>
        <p:spPr>
          <a:xfrm>
            <a:off x="4760132" y="1525098"/>
            <a:ext cx="4072168" cy="26897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IN" sz="3200">
                <a:latin typeface="Times New Roman"/>
                <a:ea typeface="Times New Roman"/>
                <a:cs typeface="Times New Roman"/>
                <a:sym typeface="Times New Roman"/>
              </a:rPr>
              <a:t>Design using cmos</a:t>
            </a:r>
            <a:endParaRPr sz="3200">
              <a:latin typeface="Times New Roman"/>
              <a:ea typeface="Times New Roman"/>
              <a:cs typeface="Times New Roman"/>
              <a:sym typeface="Times New Roman"/>
            </a:endParaRPr>
          </a:p>
        </p:txBody>
      </p:sp>
      <p:pic>
        <p:nvPicPr>
          <p:cNvPr id="213" name="Google Shape;213;p7"/>
          <p:cNvPicPr preferRelativeResize="0"/>
          <p:nvPr/>
        </p:nvPicPr>
        <p:blipFill rotWithShape="1">
          <a:blip r:embed="rId3">
            <a:alphaModFix/>
          </a:blip>
          <a:srcRect b="7894" l="28515" r="39395" t="11126"/>
          <a:stretch/>
        </p:blipFill>
        <p:spPr>
          <a:xfrm>
            <a:off x="3704860" y="0"/>
            <a:ext cx="4751451" cy="5002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398ebead2f_0_10"/>
          <p:cNvSpPr txBox="1"/>
          <p:nvPr>
            <p:ph type="title"/>
          </p:nvPr>
        </p:nvSpPr>
        <p:spPr>
          <a:xfrm>
            <a:off x="145445" y="140613"/>
            <a:ext cx="8520600" cy="84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IN">
                <a:latin typeface="Arial"/>
                <a:ea typeface="Arial"/>
                <a:cs typeface="Arial"/>
                <a:sym typeface="Arial"/>
              </a:rPr>
              <a:t>Output</a:t>
            </a:r>
            <a:r>
              <a:rPr lang="en-IN"/>
              <a:t> of Encoder using CMOS </a:t>
            </a:r>
            <a:endParaRPr/>
          </a:p>
        </p:txBody>
      </p:sp>
      <p:pic>
        <p:nvPicPr>
          <p:cNvPr id="219" name="Google Shape;219;g2398ebead2f_0_10"/>
          <p:cNvPicPr preferRelativeResize="0"/>
          <p:nvPr/>
        </p:nvPicPr>
        <p:blipFill rotWithShape="1">
          <a:blip r:embed="rId3">
            <a:alphaModFix/>
          </a:blip>
          <a:srcRect b="0" l="0" r="0" t="14163"/>
          <a:stretch/>
        </p:blipFill>
        <p:spPr>
          <a:xfrm>
            <a:off x="152400" y="982425"/>
            <a:ext cx="8600775" cy="3999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3e438218dc_0_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IN" sz="3200">
                <a:latin typeface="Times New Roman"/>
                <a:ea typeface="Times New Roman"/>
                <a:cs typeface="Times New Roman"/>
                <a:sym typeface="Times New Roman"/>
              </a:rPr>
              <a:t>Design using </a:t>
            </a:r>
            <a:r>
              <a:rPr lang="en-IN" sz="3200">
                <a:latin typeface="Times New Roman"/>
                <a:ea typeface="Times New Roman"/>
                <a:cs typeface="Times New Roman"/>
                <a:sym typeface="Times New Roman"/>
              </a:rPr>
              <a:t>Pseudo NMOS</a:t>
            </a:r>
            <a:endParaRPr sz="3200">
              <a:latin typeface="Times New Roman"/>
              <a:ea typeface="Times New Roman"/>
              <a:cs typeface="Times New Roman"/>
              <a:sym typeface="Times New Roman"/>
            </a:endParaRPr>
          </a:p>
        </p:txBody>
      </p:sp>
      <p:pic>
        <p:nvPicPr>
          <p:cNvPr id="225" name="Google Shape;225;g23e438218dc_0_22"/>
          <p:cNvPicPr preferRelativeResize="0"/>
          <p:nvPr/>
        </p:nvPicPr>
        <p:blipFill rotWithShape="1">
          <a:blip r:embed="rId3">
            <a:alphaModFix/>
          </a:blip>
          <a:srcRect b="0" l="13940" r="12730" t="14573"/>
          <a:stretch/>
        </p:blipFill>
        <p:spPr>
          <a:xfrm>
            <a:off x="2031738" y="1129425"/>
            <a:ext cx="5080526" cy="37055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3e438218dc_0_28"/>
          <p:cNvSpPr txBox="1"/>
          <p:nvPr>
            <p:ph type="title"/>
          </p:nvPr>
        </p:nvSpPr>
        <p:spPr>
          <a:xfrm>
            <a:off x="145445" y="140613"/>
            <a:ext cx="8520600" cy="84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IN">
                <a:latin typeface="Arial"/>
                <a:ea typeface="Arial"/>
                <a:cs typeface="Arial"/>
                <a:sym typeface="Arial"/>
              </a:rPr>
              <a:t>Output</a:t>
            </a:r>
            <a:r>
              <a:rPr lang="en-IN"/>
              <a:t> of Encoder using PNMOS </a:t>
            </a:r>
            <a:endParaRPr/>
          </a:p>
        </p:txBody>
      </p:sp>
      <p:pic>
        <p:nvPicPr>
          <p:cNvPr id="231" name="Google Shape;231;g23e438218dc_0_28"/>
          <p:cNvPicPr preferRelativeResize="0"/>
          <p:nvPr/>
        </p:nvPicPr>
        <p:blipFill rotWithShape="1">
          <a:blip r:embed="rId3">
            <a:alphaModFix/>
          </a:blip>
          <a:srcRect b="0" l="0" r="0" t="13239"/>
          <a:stretch/>
        </p:blipFill>
        <p:spPr>
          <a:xfrm>
            <a:off x="152400" y="934125"/>
            <a:ext cx="8762225" cy="407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Design using MRL</a:t>
            </a:r>
            <a:endParaRPr/>
          </a:p>
        </p:txBody>
      </p:sp>
      <p:pic>
        <p:nvPicPr>
          <p:cNvPr id="237" name="Google Shape;237;p8"/>
          <p:cNvPicPr preferRelativeResize="0"/>
          <p:nvPr/>
        </p:nvPicPr>
        <p:blipFill rotWithShape="1">
          <a:blip r:embed="rId3">
            <a:alphaModFix/>
          </a:blip>
          <a:srcRect b="16250" l="0" r="0" t="19786"/>
          <a:stretch/>
        </p:blipFill>
        <p:spPr>
          <a:xfrm>
            <a:off x="306391" y="1325934"/>
            <a:ext cx="8531217" cy="30694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442650" y="2492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444"/>
              <a:buNone/>
            </a:pPr>
            <a:r>
              <a:rPr lang="en-IN" sz="4000">
                <a:latin typeface="Times New Roman"/>
                <a:ea typeface="Times New Roman"/>
                <a:cs typeface="Times New Roman"/>
                <a:sym typeface="Times New Roman"/>
              </a:rPr>
              <a:t>ABSTRACT</a:t>
            </a:r>
            <a:endParaRPr sz="4000">
              <a:latin typeface="Times New Roman"/>
              <a:ea typeface="Times New Roman"/>
              <a:cs typeface="Times New Roman"/>
              <a:sym typeface="Times New Roman"/>
            </a:endParaRPr>
          </a:p>
        </p:txBody>
      </p:sp>
      <p:sp>
        <p:nvSpPr>
          <p:cNvPr id="59" name="Google Shape;59;p2"/>
          <p:cNvSpPr txBox="1"/>
          <p:nvPr>
            <p:ph idx="1" type="body"/>
          </p:nvPr>
        </p:nvSpPr>
        <p:spPr>
          <a:xfrm>
            <a:off x="311700" y="1037150"/>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50000"/>
              </a:lnSpc>
              <a:spcBef>
                <a:spcPts val="0"/>
              </a:spcBef>
              <a:spcAft>
                <a:spcPts val="0"/>
              </a:spcAft>
              <a:buSzPts val="1800"/>
              <a:buNone/>
            </a:pPr>
            <a:r>
              <a:rPr lang="en-IN" sz="1600">
                <a:solidFill>
                  <a:schemeClr val="dk1"/>
                </a:solidFill>
                <a:latin typeface="Times New Roman"/>
                <a:ea typeface="Times New Roman"/>
                <a:cs typeface="Times New Roman"/>
                <a:sym typeface="Times New Roman"/>
              </a:rPr>
              <a:t>	The power consumption is a very critical parameter in electronic digital circuits. In this project, power dissipation is reduced in digital circuits using memristors. The use of memristors in the design of digital logic gates presents an alternative approach to current integrated circuit (IC) design and is a promising development in computing architecture. The manufacturing process for memristor-based gates is straightforward, as memristors can be designed on top of the polysilicon gate of NMOS transistors. This can lead to an increase in transistor density on a chip. Additionally, lower power consumption is achieved by tweaking the memristor's Ron, Roff, and Rint values. The memristor-based design can be utilised to model various combinational logic circuits, and the primary objective of this project is to analyse and design a 3-bit encoder with different logics using LTspice software.</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ph type="title"/>
          </p:nvPr>
        </p:nvSpPr>
        <p:spPr>
          <a:xfrm>
            <a:off x="196483" y="231298"/>
            <a:ext cx="8520600" cy="84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IN"/>
              <a:t>Output of encoder using MRL</a:t>
            </a:r>
            <a:endParaRPr/>
          </a:p>
        </p:txBody>
      </p:sp>
      <p:pic>
        <p:nvPicPr>
          <p:cNvPr id="243" name="Google Shape;243;p9"/>
          <p:cNvPicPr preferRelativeResize="0"/>
          <p:nvPr/>
        </p:nvPicPr>
        <p:blipFill rotWithShape="1">
          <a:blip r:embed="rId3">
            <a:alphaModFix/>
          </a:blip>
          <a:srcRect b="0" l="0" r="0" t="14573"/>
          <a:stretch/>
        </p:blipFill>
        <p:spPr>
          <a:xfrm>
            <a:off x="925075" y="922600"/>
            <a:ext cx="7597450" cy="4063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398ebead2f_0_3"/>
          <p:cNvSpPr txBox="1"/>
          <p:nvPr>
            <p:ph type="title"/>
          </p:nvPr>
        </p:nvSpPr>
        <p:spPr>
          <a:xfrm>
            <a:off x="311700" y="445025"/>
            <a:ext cx="8520600" cy="70745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sz="4000">
                <a:latin typeface="Times New Roman"/>
                <a:ea typeface="Times New Roman"/>
                <a:cs typeface="Times New Roman"/>
                <a:sym typeface="Times New Roman"/>
              </a:rPr>
              <a:t>Results</a:t>
            </a:r>
            <a:endParaRPr sz="4000">
              <a:latin typeface="Times New Roman"/>
              <a:ea typeface="Times New Roman"/>
              <a:cs typeface="Times New Roman"/>
              <a:sym typeface="Times New Roman"/>
            </a:endParaRPr>
          </a:p>
        </p:txBody>
      </p:sp>
      <p:sp>
        <p:nvSpPr>
          <p:cNvPr id="249" name="Google Shape;249;g2398ebead2f_0_3"/>
          <p:cNvSpPr txBox="1"/>
          <p:nvPr>
            <p:ph idx="1" type="body"/>
          </p:nvPr>
        </p:nvSpPr>
        <p:spPr>
          <a:xfrm>
            <a:off x="104025" y="1269575"/>
            <a:ext cx="8937600" cy="2932800"/>
          </a:xfrm>
          <a:prstGeom prst="rect">
            <a:avLst/>
          </a:prstGeom>
          <a:noFill/>
          <a:ln>
            <a:noFill/>
          </a:ln>
        </p:spPr>
        <p:txBody>
          <a:bodyPr anchorCtr="0" anchor="t" bIns="91425" lIns="91425" spcFirstLastPara="1" rIns="91425" wrap="square" tIns="91425">
            <a:normAutofit/>
          </a:bodyPr>
          <a:lstStyle/>
          <a:p>
            <a:pPr indent="0" lvl="0" marL="114300" rtl="0" algn="just">
              <a:lnSpc>
                <a:spcPct val="115000"/>
              </a:lnSpc>
              <a:spcBef>
                <a:spcPts val="0"/>
              </a:spcBef>
              <a:spcAft>
                <a:spcPts val="0"/>
              </a:spcAft>
              <a:buSzPts val="1800"/>
              <a:buNone/>
            </a:pPr>
            <a:r>
              <a:rPr lang="en-IN">
                <a:solidFill>
                  <a:schemeClr val="dk1"/>
                </a:solidFill>
                <a:latin typeface="Times New Roman"/>
                <a:ea typeface="Times New Roman"/>
                <a:cs typeface="Times New Roman"/>
                <a:sym typeface="Times New Roman"/>
              </a:rPr>
              <a:t>The use of memristor-based logic design in encoder design is a promising approach to achieving energy-efficient and compact circuit designs</a:t>
            </a:r>
            <a:r>
              <a:rPr lang="en-IN"/>
              <a:t>.9666966081</a:t>
            </a:r>
            <a:endParaRPr/>
          </a:p>
        </p:txBody>
      </p:sp>
      <p:graphicFrame>
        <p:nvGraphicFramePr>
          <p:cNvPr id="250" name="Google Shape;250;g2398ebead2f_0_3"/>
          <p:cNvGraphicFramePr/>
          <p:nvPr/>
        </p:nvGraphicFramePr>
        <p:xfrm>
          <a:off x="452250" y="2147525"/>
          <a:ext cx="3000000" cy="3000000"/>
        </p:xfrm>
        <a:graphic>
          <a:graphicData uri="http://schemas.openxmlformats.org/drawingml/2006/table">
            <a:tbl>
              <a:tblPr>
                <a:noFill/>
                <a:tableStyleId>{27D66F3F-4592-484A-B796-47A3255E2A51}</a:tableStyleId>
              </a:tblPr>
              <a:tblGrid>
                <a:gridCol w="2770650"/>
                <a:gridCol w="2770650"/>
                <a:gridCol w="2770650"/>
              </a:tblGrid>
              <a:tr h="906025">
                <a:tc>
                  <a:txBody>
                    <a:bodyPr/>
                    <a:lstStyle/>
                    <a:p>
                      <a:pPr indent="0" lvl="0" marL="0" rtl="0" algn="ctr">
                        <a:spcBef>
                          <a:spcPts val="0"/>
                        </a:spcBef>
                        <a:spcAft>
                          <a:spcPts val="0"/>
                        </a:spcAft>
                        <a:buNone/>
                      </a:pPr>
                      <a:r>
                        <a:rPr b="1" lang="en-IN" sz="1700">
                          <a:latin typeface="Times New Roman"/>
                          <a:ea typeface="Times New Roman"/>
                          <a:cs typeface="Times New Roman"/>
                          <a:sym typeface="Times New Roman"/>
                        </a:rPr>
                        <a:t>Logic used for designing</a:t>
                      </a:r>
                      <a:endParaRPr b="1" sz="17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700">
                          <a:latin typeface="Times New Roman"/>
                          <a:ea typeface="Times New Roman"/>
                          <a:cs typeface="Times New Roman"/>
                          <a:sym typeface="Times New Roman"/>
                        </a:rPr>
                        <a:t>Number of transistors used</a:t>
                      </a:r>
                      <a:endParaRPr b="1" sz="17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IN" sz="1700">
                          <a:latin typeface="Times New Roman"/>
                          <a:ea typeface="Times New Roman"/>
                          <a:cs typeface="Times New Roman"/>
                          <a:sym typeface="Times New Roman"/>
                        </a:rPr>
                        <a:t>Average Power Dissipated</a:t>
                      </a:r>
                      <a:endParaRPr b="1" sz="1700">
                        <a:latin typeface="Times New Roman"/>
                        <a:ea typeface="Times New Roman"/>
                        <a:cs typeface="Times New Roman"/>
                        <a:sym typeface="Times New Roman"/>
                      </a:endParaRPr>
                    </a:p>
                  </a:txBody>
                  <a:tcPr marT="63500" marB="63500" marR="63500" marL="63500"/>
                </a:tc>
              </a:tr>
              <a:tr h="570675">
                <a:tc>
                  <a:txBody>
                    <a:bodyPr/>
                    <a:lstStyle/>
                    <a:p>
                      <a:pPr indent="0" lvl="0" marL="0" rtl="0" algn="ctr">
                        <a:spcBef>
                          <a:spcPts val="0"/>
                        </a:spcBef>
                        <a:spcAft>
                          <a:spcPts val="0"/>
                        </a:spcAft>
                        <a:buNone/>
                      </a:pPr>
                      <a:r>
                        <a:rPr lang="en-IN" sz="1700">
                          <a:latin typeface="Times New Roman"/>
                          <a:ea typeface="Times New Roman"/>
                          <a:cs typeface="Times New Roman"/>
                          <a:sym typeface="Times New Roman"/>
                        </a:rPr>
                        <a:t>CMOS</a:t>
                      </a:r>
                      <a:endParaRPr sz="17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700">
                          <a:latin typeface="Times New Roman"/>
                          <a:ea typeface="Times New Roman"/>
                          <a:cs typeface="Times New Roman"/>
                          <a:sym typeface="Times New Roman"/>
                        </a:rPr>
                        <a:t>30(15 NMOS + 15 PMOS)</a:t>
                      </a:r>
                      <a:endParaRPr sz="17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700">
                          <a:latin typeface="Times New Roman"/>
                          <a:ea typeface="Times New Roman"/>
                          <a:cs typeface="Times New Roman"/>
                          <a:sym typeface="Times New Roman"/>
                        </a:rPr>
                        <a:t>890.27 nW</a:t>
                      </a:r>
                      <a:endParaRPr sz="1700">
                        <a:latin typeface="Times New Roman"/>
                        <a:ea typeface="Times New Roman"/>
                        <a:cs typeface="Times New Roman"/>
                        <a:sym typeface="Times New Roman"/>
                      </a:endParaRPr>
                    </a:p>
                  </a:txBody>
                  <a:tcPr marT="63500" marB="63500" marR="63500" marL="63500"/>
                </a:tc>
              </a:tr>
              <a:tr h="570675">
                <a:tc>
                  <a:txBody>
                    <a:bodyPr/>
                    <a:lstStyle/>
                    <a:p>
                      <a:pPr indent="0" lvl="0" marL="0" rtl="0" algn="ctr">
                        <a:spcBef>
                          <a:spcPts val="0"/>
                        </a:spcBef>
                        <a:spcAft>
                          <a:spcPts val="0"/>
                        </a:spcAft>
                        <a:buNone/>
                      </a:pPr>
                      <a:r>
                        <a:rPr lang="en-IN" sz="1700">
                          <a:latin typeface="Times New Roman"/>
                          <a:ea typeface="Times New Roman"/>
                          <a:cs typeface="Times New Roman"/>
                          <a:sym typeface="Times New Roman"/>
                        </a:rPr>
                        <a:t>Pseudo NMOS</a:t>
                      </a:r>
                      <a:endParaRPr sz="17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700">
                          <a:latin typeface="Times New Roman"/>
                          <a:ea typeface="Times New Roman"/>
                          <a:cs typeface="Times New Roman"/>
                          <a:sym typeface="Times New Roman"/>
                        </a:rPr>
                        <a:t>21(15 NMOS + 6 PMOS)</a:t>
                      </a:r>
                      <a:endParaRPr sz="17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150.77 </a:t>
                      </a:r>
                      <a:r>
                        <a:rPr lang="en-IN" sz="1700">
                          <a:solidFill>
                            <a:srgbClr val="040C28"/>
                          </a:solidFill>
                          <a:latin typeface="Times New Roman"/>
                          <a:ea typeface="Times New Roman"/>
                          <a:cs typeface="Times New Roman"/>
                          <a:sym typeface="Times New Roman"/>
                        </a:rPr>
                        <a:t>µ</a:t>
                      </a:r>
                      <a:r>
                        <a:rPr lang="en-IN" sz="1700">
                          <a:solidFill>
                            <a:schemeClr val="dk1"/>
                          </a:solidFill>
                          <a:latin typeface="Times New Roman"/>
                          <a:ea typeface="Times New Roman"/>
                          <a:cs typeface="Times New Roman"/>
                          <a:sym typeface="Times New Roman"/>
                        </a:rPr>
                        <a:t>W</a:t>
                      </a:r>
                      <a:endParaRPr sz="1700">
                        <a:latin typeface="Times New Roman"/>
                        <a:ea typeface="Times New Roman"/>
                        <a:cs typeface="Times New Roman"/>
                        <a:sym typeface="Times New Roman"/>
                      </a:endParaRPr>
                    </a:p>
                  </a:txBody>
                  <a:tcPr marT="63500" marB="63500" marR="63500" marL="63500"/>
                </a:tc>
              </a:tr>
              <a:tr h="570675">
                <a:tc>
                  <a:txBody>
                    <a:bodyPr/>
                    <a:lstStyle/>
                    <a:p>
                      <a:pPr indent="0" lvl="0" marL="0" rtl="0" algn="ctr">
                        <a:spcBef>
                          <a:spcPts val="0"/>
                        </a:spcBef>
                        <a:spcAft>
                          <a:spcPts val="0"/>
                        </a:spcAft>
                        <a:buNone/>
                      </a:pPr>
                      <a:r>
                        <a:rPr lang="en-IN" sz="1700">
                          <a:latin typeface="Times New Roman"/>
                          <a:ea typeface="Times New Roman"/>
                          <a:cs typeface="Times New Roman"/>
                          <a:sym typeface="Times New Roman"/>
                        </a:rPr>
                        <a:t>MRL</a:t>
                      </a:r>
                      <a:endParaRPr sz="17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700">
                          <a:latin typeface="Times New Roman"/>
                          <a:ea typeface="Times New Roman"/>
                          <a:cs typeface="Times New Roman"/>
                          <a:sym typeface="Times New Roman"/>
                        </a:rPr>
                        <a:t>15(15 NMOS + 0 PMOS)</a:t>
                      </a:r>
                      <a:endParaRPr sz="17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IN" sz="1700">
                          <a:solidFill>
                            <a:schemeClr val="dk1"/>
                          </a:solidFill>
                          <a:latin typeface="Times New Roman"/>
                          <a:ea typeface="Times New Roman"/>
                          <a:cs typeface="Times New Roman"/>
                          <a:sym typeface="Times New Roman"/>
                        </a:rPr>
                        <a:t>486.7 </a:t>
                      </a:r>
                      <a:r>
                        <a:rPr lang="en-IN" sz="1700">
                          <a:solidFill>
                            <a:srgbClr val="040C28"/>
                          </a:solidFill>
                          <a:latin typeface="Times New Roman"/>
                          <a:ea typeface="Times New Roman"/>
                          <a:cs typeface="Times New Roman"/>
                          <a:sym typeface="Times New Roman"/>
                        </a:rPr>
                        <a:t>n</a:t>
                      </a:r>
                      <a:r>
                        <a:rPr lang="en-IN" sz="1700">
                          <a:solidFill>
                            <a:schemeClr val="dk1"/>
                          </a:solidFill>
                          <a:latin typeface="Times New Roman"/>
                          <a:ea typeface="Times New Roman"/>
                          <a:cs typeface="Times New Roman"/>
                          <a:sym typeface="Times New Roman"/>
                        </a:rPr>
                        <a:t>W</a:t>
                      </a:r>
                      <a:endParaRPr sz="17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3e438218dc_0_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111110"/>
              <a:buFont typeface="Arial"/>
              <a:buNone/>
            </a:pPr>
            <a:r>
              <a:rPr lang="en-IN" sz="4200">
                <a:latin typeface="Times New Roman"/>
                <a:ea typeface="Times New Roman"/>
                <a:cs typeface="Times New Roman"/>
                <a:sym typeface="Times New Roman"/>
              </a:rPr>
              <a:t>Average power dissipation</a:t>
            </a:r>
            <a:endParaRPr sz="4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56" name="Google Shape;256;g23e438218dc_0_50"/>
          <p:cNvPicPr preferRelativeResize="0"/>
          <p:nvPr/>
        </p:nvPicPr>
        <p:blipFill rotWithShape="1">
          <a:blip r:embed="rId3">
            <a:alphaModFix/>
          </a:blip>
          <a:srcRect b="58382" l="41570" r="41508" t="26904"/>
          <a:stretch/>
        </p:blipFill>
        <p:spPr>
          <a:xfrm>
            <a:off x="6149025" y="1433750"/>
            <a:ext cx="2880000" cy="1440000"/>
          </a:xfrm>
          <a:prstGeom prst="rect">
            <a:avLst/>
          </a:prstGeom>
          <a:noFill/>
          <a:ln>
            <a:noFill/>
          </a:ln>
        </p:spPr>
      </p:pic>
      <p:pic>
        <p:nvPicPr>
          <p:cNvPr id="257" name="Google Shape;257;g23e438218dc_0_50"/>
          <p:cNvPicPr preferRelativeResize="0"/>
          <p:nvPr/>
        </p:nvPicPr>
        <p:blipFill rotWithShape="1">
          <a:blip r:embed="rId4">
            <a:alphaModFix/>
          </a:blip>
          <a:srcRect b="64103" l="37093" r="46169" t="21133"/>
          <a:stretch/>
        </p:blipFill>
        <p:spPr>
          <a:xfrm>
            <a:off x="3191700" y="1433750"/>
            <a:ext cx="2880000" cy="1440000"/>
          </a:xfrm>
          <a:prstGeom prst="rect">
            <a:avLst/>
          </a:prstGeom>
          <a:noFill/>
          <a:ln>
            <a:noFill/>
          </a:ln>
        </p:spPr>
      </p:pic>
      <p:pic>
        <p:nvPicPr>
          <p:cNvPr id="258" name="Google Shape;258;g23e438218dc_0_50"/>
          <p:cNvPicPr preferRelativeResize="0"/>
          <p:nvPr/>
        </p:nvPicPr>
        <p:blipFill rotWithShape="1">
          <a:blip r:embed="rId5">
            <a:alphaModFix/>
          </a:blip>
          <a:srcRect b="54951" l="41638" r="41780" t="29814"/>
          <a:stretch/>
        </p:blipFill>
        <p:spPr>
          <a:xfrm>
            <a:off x="311700" y="1400788"/>
            <a:ext cx="2802676" cy="1440000"/>
          </a:xfrm>
          <a:prstGeom prst="rect">
            <a:avLst/>
          </a:prstGeom>
          <a:noFill/>
          <a:ln>
            <a:noFill/>
          </a:ln>
        </p:spPr>
      </p:pic>
      <p:sp>
        <p:nvSpPr>
          <p:cNvPr id="259" name="Google Shape;259;g23e438218dc_0_50"/>
          <p:cNvSpPr txBox="1"/>
          <p:nvPr/>
        </p:nvSpPr>
        <p:spPr>
          <a:xfrm>
            <a:off x="398575" y="322385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Times New Roman"/>
                <a:ea typeface="Times New Roman"/>
                <a:cs typeface="Times New Roman"/>
                <a:sym typeface="Times New Roman"/>
              </a:rPr>
              <a:t>CMOS							PNMOS							MRL</a:t>
            </a:r>
            <a:endParaRPr sz="18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11700" y="445025"/>
            <a:ext cx="8520600" cy="70745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65" name="Google Shape;26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just">
              <a:lnSpc>
                <a:spcPct val="115000"/>
              </a:lnSpc>
              <a:spcBef>
                <a:spcPts val="0"/>
              </a:spcBef>
              <a:spcAft>
                <a:spcPts val="0"/>
              </a:spcAft>
              <a:buSzPts val="1800"/>
              <a:buNone/>
            </a:pPr>
            <a:r>
              <a:rPr lang="en-IN" sz="2200">
                <a:latin typeface="Times New Roman"/>
                <a:ea typeface="Times New Roman"/>
                <a:cs typeface="Times New Roman"/>
                <a:sym typeface="Times New Roman"/>
              </a:rPr>
              <a:t>	</a:t>
            </a:r>
            <a:r>
              <a:rPr lang="en-IN" sz="2200">
                <a:solidFill>
                  <a:schemeClr val="dk1"/>
                </a:solidFill>
                <a:latin typeface="Times New Roman"/>
                <a:ea typeface="Times New Roman"/>
                <a:cs typeface="Times New Roman"/>
                <a:sym typeface="Times New Roman"/>
              </a:rPr>
              <a:t>The utilisation of memristor-based logic design in encoder design has been found to be more effective in terms of power and area compared to traditional CMOS logic and Pseudo NMOS logic. Despite the persistent trade-off between power, area, and speed in circuit design, the memristor-based logic design technique has been observed to require fewer transistors, making it a more efficient approach to digital circuit design.</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References</a:t>
            </a:r>
            <a:endParaRPr/>
          </a:p>
        </p:txBody>
      </p:sp>
      <p:sp>
        <p:nvSpPr>
          <p:cNvPr id="271" name="Google Shape;271;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114300" rtl="0" algn="l">
              <a:lnSpc>
                <a:spcPct val="115000"/>
              </a:lnSpc>
              <a:spcBef>
                <a:spcPts val="0"/>
              </a:spcBef>
              <a:spcAft>
                <a:spcPts val="0"/>
              </a:spcAft>
              <a:buSzPct val="108108"/>
              <a:buNone/>
            </a:pPr>
            <a:r>
              <a:rPr lang="en-IN">
                <a:solidFill>
                  <a:schemeClr val="dk1"/>
                </a:solidFill>
                <a:latin typeface="Times New Roman"/>
                <a:ea typeface="Times New Roman"/>
                <a:cs typeface="Times New Roman"/>
                <a:sym typeface="Times New Roman"/>
              </a:rPr>
              <a:t>[1] Suri Shanmukh, Sompalli RohitKumar, Paluru Hemaprasad, and R.Sakthivel, “Low Power 3-Bit Encoder Design using Memristor,” 2022 2nd International Conference on Intelligent Technologies (CONIT) Karnataka, India. June 24-26, 2022</a:t>
            </a:r>
            <a:endParaRPr/>
          </a:p>
          <a:p>
            <a:pPr indent="0" lvl="0" marL="114300" rtl="0" algn="l">
              <a:lnSpc>
                <a:spcPct val="115000"/>
              </a:lnSpc>
              <a:spcBef>
                <a:spcPts val="0"/>
              </a:spcBef>
              <a:spcAft>
                <a:spcPts val="0"/>
              </a:spcAft>
              <a:buSzPct val="108108"/>
              <a:buNone/>
            </a:pPr>
            <a:r>
              <a:t/>
            </a:r>
            <a:endParaRPr>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ct val="108108"/>
              <a:buNone/>
            </a:pPr>
            <a:r>
              <a:rPr lang="en-IN">
                <a:solidFill>
                  <a:schemeClr val="dk1"/>
                </a:solidFill>
                <a:latin typeface="Times New Roman"/>
                <a:ea typeface="Times New Roman"/>
                <a:cs typeface="Times New Roman"/>
                <a:sym typeface="Times New Roman"/>
              </a:rPr>
              <a:t>[2] S. Smaili and Y. Massoud, “Analytic modeling of memristor variability for robust</a:t>
            </a:r>
            <a:endParaRPr/>
          </a:p>
          <a:p>
            <a:pPr indent="0" lvl="0" marL="114300" rtl="0" algn="l">
              <a:lnSpc>
                <a:spcPct val="115000"/>
              </a:lnSpc>
              <a:spcBef>
                <a:spcPts val="0"/>
              </a:spcBef>
              <a:spcAft>
                <a:spcPts val="0"/>
              </a:spcAft>
              <a:buSzPct val="108108"/>
              <a:buNone/>
            </a:pPr>
            <a:r>
              <a:rPr lang="en-IN">
                <a:solidFill>
                  <a:schemeClr val="dk1"/>
                </a:solidFill>
                <a:latin typeface="Times New Roman"/>
                <a:ea typeface="Times New Roman"/>
                <a:cs typeface="Times New Roman"/>
                <a:sym typeface="Times New Roman"/>
              </a:rPr>
              <a:t>memristor systems designs,” in 2014 IEEE International Symposium on Circuits and</a:t>
            </a:r>
            <a:endParaRPr/>
          </a:p>
          <a:p>
            <a:pPr indent="0" lvl="0" marL="114300" rtl="0" algn="l">
              <a:lnSpc>
                <a:spcPct val="115000"/>
              </a:lnSpc>
              <a:spcBef>
                <a:spcPts val="0"/>
              </a:spcBef>
              <a:spcAft>
                <a:spcPts val="0"/>
              </a:spcAft>
              <a:buSzPct val="108108"/>
              <a:buNone/>
            </a:pPr>
            <a:r>
              <a:rPr lang="en-IN">
                <a:solidFill>
                  <a:schemeClr val="dk1"/>
                </a:solidFill>
                <a:latin typeface="Times New Roman"/>
                <a:ea typeface="Times New Roman"/>
                <a:cs typeface="Times New Roman"/>
                <a:sym typeface="Times New Roman"/>
              </a:rPr>
              <a:t>Systems (ISCAS). IEEE, 2014, pp. 794–797.</a:t>
            </a:r>
            <a:endParaRPr/>
          </a:p>
          <a:p>
            <a:pPr indent="0" lvl="0" marL="114300" rtl="0" algn="l">
              <a:lnSpc>
                <a:spcPct val="115000"/>
              </a:lnSpc>
              <a:spcBef>
                <a:spcPts val="0"/>
              </a:spcBef>
              <a:spcAft>
                <a:spcPts val="0"/>
              </a:spcAft>
              <a:buSzPct val="108108"/>
              <a:buNone/>
            </a:pPr>
            <a:r>
              <a:t/>
            </a:r>
            <a:endParaRPr>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ct val="108108"/>
              <a:buNone/>
            </a:pPr>
            <a:r>
              <a:rPr lang="en-IN">
                <a:solidFill>
                  <a:schemeClr val="dk1"/>
                </a:solidFill>
                <a:latin typeface="Times New Roman"/>
                <a:ea typeface="Times New Roman"/>
                <a:cs typeface="Times New Roman"/>
                <a:sym typeface="Times New Roman"/>
              </a:rPr>
              <a:t>[3] S. Kvatinsky, G. Satat, N. Wald, E. G. Friedman, A. Kolodny, and U. C. Weiser,</a:t>
            </a:r>
            <a:endParaRPr/>
          </a:p>
          <a:p>
            <a:pPr indent="0" lvl="0" marL="114300" rtl="0" algn="l">
              <a:lnSpc>
                <a:spcPct val="115000"/>
              </a:lnSpc>
              <a:spcBef>
                <a:spcPts val="0"/>
              </a:spcBef>
              <a:spcAft>
                <a:spcPts val="0"/>
              </a:spcAft>
              <a:buSzPct val="108108"/>
              <a:buNone/>
            </a:pPr>
            <a:r>
              <a:rPr lang="en-IN">
                <a:solidFill>
                  <a:schemeClr val="dk1"/>
                </a:solidFill>
                <a:latin typeface="Times New Roman"/>
                <a:ea typeface="Times New Roman"/>
                <a:cs typeface="Times New Roman"/>
                <a:sym typeface="Times New Roman"/>
              </a:rPr>
              <a:t>“Memristor-based material implication (imply) logic: Design principles and</a:t>
            </a:r>
            <a:endParaRPr/>
          </a:p>
          <a:p>
            <a:pPr indent="0" lvl="0" marL="114300" rtl="0" algn="l">
              <a:lnSpc>
                <a:spcPct val="115000"/>
              </a:lnSpc>
              <a:spcBef>
                <a:spcPts val="0"/>
              </a:spcBef>
              <a:spcAft>
                <a:spcPts val="0"/>
              </a:spcAft>
              <a:buSzPct val="108108"/>
              <a:buNone/>
            </a:pPr>
            <a:r>
              <a:rPr lang="en-IN">
                <a:solidFill>
                  <a:schemeClr val="dk1"/>
                </a:solidFill>
                <a:latin typeface="Times New Roman"/>
                <a:ea typeface="Times New Roman"/>
                <a:cs typeface="Times New Roman"/>
                <a:sym typeface="Times New Roman"/>
              </a:rPr>
              <a:t>methodologies,” IEEE Transactions on Very Large Scale Integration (VLSI) Systems,</a:t>
            </a:r>
            <a:endParaRPr/>
          </a:p>
          <a:p>
            <a:pPr indent="0" lvl="0" marL="114300" rtl="0" algn="l">
              <a:lnSpc>
                <a:spcPct val="115000"/>
              </a:lnSpc>
              <a:spcBef>
                <a:spcPts val="0"/>
              </a:spcBef>
              <a:spcAft>
                <a:spcPts val="0"/>
              </a:spcAft>
              <a:buSzPct val="108108"/>
              <a:buNone/>
            </a:pPr>
            <a:r>
              <a:rPr lang="en-IN">
                <a:solidFill>
                  <a:schemeClr val="dk1"/>
                </a:solidFill>
                <a:latin typeface="Times New Roman"/>
                <a:ea typeface="Times New Roman"/>
                <a:cs typeface="Times New Roman"/>
                <a:sym typeface="Times New Roman"/>
              </a:rPr>
              <a:t>vol. 22, no. 10, pp. 2054–2066, 2013.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12"/>
          <p:cNvPicPr preferRelativeResize="0"/>
          <p:nvPr/>
        </p:nvPicPr>
        <p:blipFill rotWithShape="1">
          <a:blip r:embed="rId3">
            <a:alphaModFix/>
          </a:blip>
          <a:srcRect b="868" l="2731" r="0" t="0"/>
          <a:stretch/>
        </p:blipFill>
        <p:spPr>
          <a:xfrm>
            <a:off x="0" y="296016"/>
            <a:ext cx="9144000" cy="38123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latin typeface="Times New Roman"/>
                <a:ea typeface="Times New Roman"/>
                <a:cs typeface="Times New Roman"/>
                <a:sym typeface="Times New Roman"/>
              </a:rPr>
              <a:t>Literature Survey</a:t>
            </a:r>
            <a:endParaRPr/>
          </a:p>
        </p:txBody>
      </p:sp>
      <p:sp>
        <p:nvSpPr>
          <p:cNvPr id="65" name="Google Shape;6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n-IN" sz="1600">
                <a:solidFill>
                  <a:schemeClr val="dk1"/>
                </a:solidFill>
              </a:rPr>
              <a:t>In 2010, D.B. Strukov, and his team from Information and Quantum Science Laboratory published an article on hybrid CMOS/memristor circuits. The article provides a brief review of recent work on these circuits, which combine the high functionality of CMOS subsystems with the high density of nanoscale thin film resistance switching devices. Simulation and initial experimental results demonstrate that CMOS/memristor circuits outperform conventional VLSI paradigm in several important applications.</a:t>
            </a:r>
            <a:endParaRPr sz="1600"/>
          </a:p>
          <a:p>
            <a:pPr indent="-330200" lvl="0" marL="457200" rtl="0" algn="just">
              <a:lnSpc>
                <a:spcPct val="115000"/>
              </a:lnSpc>
              <a:spcBef>
                <a:spcPts val="0"/>
              </a:spcBef>
              <a:spcAft>
                <a:spcPts val="0"/>
              </a:spcAft>
              <a:buSzPts val="1600"/>
              <a:buChar char="●"/>
            </a:pPr>
            <a:r>
              <a:rPr lang="en-IN" sz="1600">
                <a:solidFill>
                  <a:schemeClr val="dk1"/>
                </a:solidFill>
              </a:rPr>
              <a:t>In 2012, Shahar and his team from the Electrical Department of TIT, Israel, published an article on MRL (Memristor Ratioed Logic), a hybrid CMOS-memristive logic family. The article discusses how memristive devices are used for OR and AND logic gates in the MRL family, with CMOS inverters added for a complete logic structure and signal restoration. The article includes a case study of an eight-bit full adder and discusses related design considerations</a:t>
            </a:r>
            <a:endParaRPr sz="1600">
              <a:solidFill>
                <a:schemeClr val="dk1"/>
              </a:solidFill>
            </a:endParaRPr>
          </a:p>
          <a:p>
            <a:pPr indent="0" lvl="0" marL="457200" rtl="0" algn="l">
              <a:lnSpc>
                <a:spcPct val="10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28600" lvl="0" marL="457200" rtl="0" algn="l">
              <a:lnSpc>
                <a:spcPct val="105000"/>
              </a:lnSpc>
              <a:spcBef>
                <a:spcPts val="0"/>
              </a:spcBef>
              <a:spcAft>
                <a:spcPts val="0"/>
              </a:spcAft>
              <a:buSzPts val="180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type="title"/>
          </p:nvPr>
        </p:nvSpPr>
        <p:spPr>
          <a:xfrm>
            <a:off x="311700" y="2835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71" name="Google Shape;71;p10"/>
          <p:cNvSpPr txBox="1"/>
          <p:nvPr>
            <p:ph idx="1" type="body"/>
          </p:nvPr>
        </p:nvSpPr>
        <p:spPr>
          <a:xfrm>
            <a:off x="311700" y="1025625"/>
            <a:ext cx="852060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30000"/>
              </a:lnSpc>
              <a:spcBef>
                <a:spcPts val="0"/>
              </a:spcBef>
              <a:spcAft>
                <a:spcPts val="0"/>
              </a:spcAft>
              <a:buSzPts val="1800"/>
              <a:buNone/>
            </a:pPr>
            <a:r>
              <a:rPr b="0" i="0" lang="en-IN" sz="1900">
                <a:solidFill>
                  <a:schemeClr val="dk1"/>
                </a:solidFill>
                <a:latin typeface="Times New Roman"/>
                <a:ea typeface="Times New Roman"/>
                <a:cs typeface="Times New Roman"/>
                <a:sym typeface="Times New Roman"/>
              </a:rPr>
              <a:t>	</a:t>
            </a:r>
            <a:r>
              <a:rPr b="0" i="0" lang="en-IN" sz="1700">
                <a:solidFill>
                  <a:schemeClr val="dk1"/>
                </a:solidFill>
                <a:latin typeface="Times New Roman"/>
                <a:ea typeface="Times New Roman"/>
                <a:cs typeface="Times New Roman"/>
                <a:sym typeface="Times New Roman"/>
              </a:rPr>
              <a:t>In recent years, the need for energy-efficient computing systems has grown significantly, and low-power memristor-based circuits have emerged as a promising solution. Memristors, which are resistive devices that can remember the last current that flowed through them, have shown great potential for use in analog and digital circuits due to their non-volatile and low-power characteristics. In this context, the design of a low-power memristor-based encoder is of particular interest, as encoders are essential components in many communication and control systems. In this paper, we propose a novel approach for designing a low-power memristor-based encoder, which utilizes the unique properties of memristors to achieve high efficiency and reliability. We present the design principles and simulation results, demonstrating the effectiveness of our approach in achieving low power consumption while maintaining high accuracy and speed</a:t>
            </a:r>
            <a:r>
              <a:rPr b="0" i="0" lang="en-IN" sz="1700">
                <a:solidFill>
                  <a:srgbClr val="D1D5DB"/>
                </a:solidFill>
                <a:latin typeface="Arial"/>
                <a:ea typeface="Arial"/>
                <a:cs typeface="Arial"/>
                <a:sym typeface="Arial"/>
              </a:rPr>
              <a: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2"/>
          <p:cNvSpPr txBox="1"/>
          <p:nvPr>
            <p:ph type="title"/>
          </p:nvPr>
        </p:nvSpPr>
        <p:spPr>
          <a:xfrm>
            <a:off x="311700" y="445025"/>
            <a:ext cx="8520600" cy="78677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sz="4000">
                <a:latin typeface="Times New Roman"/>
                <a:ea typeface="Times New Roman"/>
                <a:cs typeface="Times New Roman"/>
                <a:sym typeface="Times New Roman"/>
              </a:rPr>
              <a:t>EXSISTING METHOD</a:t>
            </a:r>
            <a:endParaRPr sz="4000">
              <a:latin typeface="Times New Roman"/>
              <a:ea typeface="Times New Roman"/>
              <a:cs typeface="Times New Roman"/>
              <a:sym typeface="Times New Roman"/>
            </a:endParaRPr>
          </a:p>
        </p:txBody>
      </p:sp>
      <p:sp>
        <p:nvSpPr>
          <p:cNvPr id="77" name="Google Shape;7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9250" lvl="0" marL="457200" rtl="0" algn="just">
              <a:lnSpc>
                <a:spcPct val="115000"/>
              </a:lnSpc>
              <a:spcBef>
                <a:spcPts val="0"/>
              </a:spcBef>
              <a:spcAft>
                <a:spcPts val="0"/>
              </a:spcAft>
              <a:buClr>
                <a:schemeClr val="dk1"/>
              </a:buClr>
              <a:buSzPts val="1900"/>
              <a:buChar char="●"/>
            </a:pPr>
            <a:r>
              <a:rPr lang="en-IN" sz="1900">
                <a:solidFill>
                  <a:schemeClr val="dk1"/>
                </a:solidFill>
                <a:latin typeface="Times New Roman"/>
                <a:ea typeface="Times New Roman"/>
                <a:cs typeface="Times New Roman"/>
                <a:sym typeface="Times New Roman"/>
              </a:rPr>
              <a:t>Low power VLSI design has become a critical area of research due to the increasing demand for energy-efficient and portable devices.</a:t>
            </a:r>
            <a:endParaRPr sz="1900">
              <a:solidFill>
                <a:schemeClr val="dk1"/>
              </a:solidFill>
            </a:endParaRPr>
          </a:p>
          <a:p>
            <a:pPr indent="-349250" lvl="0" marL="457200" rtl="0" algn="just">
              <a:lnSpc>
                <a:spcPct val="115000"/>
              </a:lnSpc>
              <a:spcBef>
                <a:spcPts val="0"/>
              </a:spcBef>
              <a:spcAft>
                <a:spcPts val="0"/>
              </a:spcAft>
              <a:buClr>
                <a:schemeClr val="dk1"/>
              </a:buClr>
              <a:buSzPts val="1900"/>
              <a:buChar char="●"/>
            </a:pPr>
            <a:r>
              <a:rPr lang="en-IN" sz="1900">
                <a:solidFill>
                  <a:schemeClr val="dk1"/>
                </a:solidFill>
                <a:latin typeface="Times New Roman"/>
                <a:ea typeface="Times New Roman"/>
                <a:cs typeface="Times New Roman"/>
                <a:sym typeface="Times New Roman"/>
              </a:rPr>
              <a:t>The conventional VLSI design techniques have been focused on achieving high performance, while power consumption has been considered as a secondary objective. </a:t>
            </a:r>
            <a:endParaRPr sz="1900">
              <a:solidFill>
                <a:schemeClr val="dk1"/>
              </a:solidFill>
            </a:endParaRPr>
          </a:p>
          <a:p>
            <a:pPr indent="-349250" lvl="0" marL="457200" rtl="0" algn="just">
              <a:lnSpc>
                <a:spcPct val="115000"/>
              </a:lnSpc>
              <a:spcBef>
                <a:spcPts val="0"/>
              </a:spcBef>
              <a:spcAft>
                <a:spcPts val="0"/>
              </a:spcAft>
              <a:buClr>
                <a:schemeClr val="dk1"/>
              </a:buClr>
              <a:buSzPts val="1900"/>
              <a:buChar char="●"/>
            </a:pPr>
            <a:r>
              <a:rPr lang="en-IN" sz="1900">
                <a:solidFill>
                  <a:schemeClr val="dk1"/>
                </a:solidFill>
                <a:latin typeface="Times New Roman"/>
                <a:ea typeface="Times New Roman"/>
                <a:cs typeface="Times New Roman"/>
                <a:sym typeface="Times New Roman"/>
              </a:rPr>
              <a:t>However, with the emergence of battery-operated devices, low power design has become a crucial factor in determining the success of a product.</a:t>
            </a:r>
            <a:endParaRPr sz="1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4000">
                <a:latin typeface="Times New Roman"/>
                <a:ea typeface="Times New Roman"/>
                <a:cs typeface="Times New Roman"/>
                <a:sym typeface="Times New Roman"/>
              </a:rPr>
              <a:t>CMOS</a:t>
            </a:r>
            <a:endParaRPr sz="4000">
              <a:latin typeface="Times New Roman"/>
              <a:ea typeface="Times New Roman"/>
              <a:cs typeface="Times New Roman"/>
              <a:sym typeface="Times New Roman"/>
            </a:endParaRPr>
          </a:p>
        </p:txBody>
      </p:sp>
      <p:sp>
        <p:nvSpPr>
          <p:cNvPr id="83" name="Google Shape;8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342900" lvl="0" marL="457200" rtl="0" algn="l">
              <a:lnSpc>
                <a:spcPct val="115000"/>
              </a:lnSpc>
              <a:spcBef>
                <a:spcPts val="0"/>
              </a:spcBef>
              <a:spcAft>
                <a:spcPts val="0"/>
              </a:spcAft>
              <a:buClr>
                <a:schemeClr val="dk1"/>
              </a:buClr>
              <a:buSzPct val="88452"/>
              <a:buChar char="●"/>
            </a:pPr>
            <a:r>
              <a:rPr lang="en-IN" sz="2200">
                <a:solidFill>
                  <a:schemeClr val="dk1"/>
                </a:solidFill>
                <a:latin typeface="Times New Roman"/>
                <a:ea typeface="Times New Roman"/>
                <a:cs typeface="Times New Roman"/>
                <a:sym typeface="Times New Roman"/>
              </a:rPr>
              <a:t>The term CMOS stands for </a:t>
            </a:r>
            <a:r>
              <a:rPr b="1" lang="en-IN" sz="2200">
                <a:solidFill>
                  <a:schemeClr val="dk1"/>
                </a:solidFill>
                <a:latin typeface="Times New Roman"/>
                <a:ea typeface="Times New Roman"/>
                <a:cs typeface="Times New Roman"/>
                <a:sym typeface="Times New Roman"/>
              </a:rPr>
              <a:t>“Complementary Metal Oxide Semiconductor”</a:t>
            </a:r>
            <a:endParaRPr>
              <a:solidFill>
                <a:schemeClr val="dk1"/>
              </a:solidFill>
            </a:endParaRPr>
          </a:p>
          <a:p>
            <a:pPr indent="-342900" lvl="0" marL="457200" rtl="0" algn="just">
              <a:lnSpc>
                <a:spcPct val="115000"/>
              </a:lnSpc>
              <a:spcBef>
                <a:spcPts val="0"/>
              </a:spcBef>
              <a:spcAft>
                <a:spcPts val="0"/>
              </a:spcAft>
              <a:buClr>
                <a:schemeClr val="dk1"/>
              </a:buClr>
              <a:buSzPct val="88452"/>
              <a:buChar char="●"/>
            </a:pPr>
            <a:r>
              <a:rPr lang="en-IN" sz="2200">
                <a:solidFill>
                  <a:schemeClr val="dk1"/>
                </a:solidFill>
                <a:latin typeface="Times New Roman"/>
                <a:ea typeface="Times New Roman"/>
                <a:cs typeface="Times New Roman"/>
                <a:sym typeface="Times New Roman"/>
              </a:rPr>
              <a:t>This is one of the most popular technology in the computer chip design industry and it is broadly used today to form integrated circuits in numerous and varied applications.</a:t>
            </a:r>
            <a:endParaRPr>
              <a:solidFill>
                <a:schemeClr val="dk1"/>
              </a:solidFill>
            </a:endParaRPr>
          </a:p>
          <a:p>
            <a:pPr indent="-342900" lvl="0" marL="457200" rtl="0" algn="just">
              <a:lnSpc>
                <a:spcPct val="115000"/>
              </a:lnSpc>
              <a:spcBef>
                <a:spcPts val="0"/>
              </a:spcBef>
              <a:spcAft>
                <a:spcPts val="0"/>
              </a:spcAft>
              <a:buClr>
                <a:schemeClr val="dk1"/>
              </a:buClr>
              <a:buSzPct val="81081"/>
              <a:buChar char="●"/>
            </a:pPr>
            <a:r>
              <a:rPr lang="en-IN" sz="2400">
                <a:solidFill>
                  <a:schemeClr val="dk1"/>
                </a:solidFill>
                <a:latin typeface="Times New Roman"/>
                <a:ea typeface="Times New Roman"/>
                <a:cs typeface="Times New Roman"/>
                <a:sym typeface="Times New Roman"/>
              </a:rPr>
              <a:t>Today’s computer memories, CPUs, and cell phones make use of this technology due to several key advantages. This technology makes use of both P channel and N channel semiconductor devices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4"/>
          <p:cNvSpPr txBox="1"/>
          <p:nvPr>
            <p:ph type="title"/>
          </p:nvPr>
        </p:nvSpPr>
        <p:spPr>
          <a:xfrm>
            <a:off x="265500" y="392965"/>
            <a:ext cx="4045200" cy="71236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IN">
                <a:latin typeface="Times New Roman"/>
                <a:ea typeface="Times New Roman"/>
                <a:cs typeface="Times New Roman"/>
                <a:sym typeface="Times New Roman"/>
              </a:rPr>
              <a:t>NMOS	</a:t>
            </a:r>
            <a:endParaRPr>
              <a:latin typeface="Times New Roman"/>
              <a:ea typeface="Times New Roman"/>
              <a:cs typeface="Times New Roman"/>
              <a:sym typeface="Times New Roman"/>
            </a:endParaRPr>
          </a:p>
        </p:txBody>
      </p:sp>
      <p:sp>
        <p:nvSpPr>
          <p:cNvPr id="89" name="Google Shape;89;p24"/>
          <p:cNvSpPr txBox="1"/>
          <p:nvPr>
            <p:ph idx="1" type="subTitle"/>
          </p:nvPr>
        </p:nvSpPr>
        <p:spPr>
          <a:xfrm>
            <a:off x="265500" y="1186452"/>
            <a:ext cx="4045200" cy="3838969"/>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NMOS is built on a p-type substrate with n-type source and drain diffused on it. </a:t>
            </a:r>
            <a:endParaRPr/>
          </a:p>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In NMOS, the majority of carriers are electrons.</a:t>
            </a:r>
            <a:endParaRPr/>
          </a:p>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The NMOS will conduct when the gate receives a strong voltage. Similar to this, NMOS won't conduct when the gate receives a low voltage</a:t>
            </a:r>
            <a:endParaRPr sz="2200">
              <a:solidFill>
                <a:schemeClr val="dk1"/>
              </a:solidFill>
              <a:latin typeface="Times New Roman"/>
              <a:ea typeface="Times New Roman"/>
              <a:cs typeface="Times New Roman"/>
              <a:sym typeface="Times New Roman"/>
            </a:endParaRPr>
          </a:p>
        </p:txBody>
      </p:sp>
      <p:sp>
        <p:nvSpPr>
          <p:cNvPr id="90" name="Google Shape;90;p24"/>
          <p:cNvSpPr txBox="1"/>
          <p:nvPr>
            <p:ph idx="2" type="body"/>
          </p:nvPr>
        </p:nvSpPr>
        <p:spPr>
          <a:xfrm>
            <a:off x="5335957" y="3779746"/>
            <a:ext cx="3384850" cy="633355"/>
          </a:xfrm>
          <a:prstGeom prst="rect">
            <a:avLst/>
          </a:prstGeom>
          <a:noFill/>
          <a:ln>
            <a:noFill/>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SzPts val="1800"/>
              <a:buNone/>
            </a:pPr>
            <a:r>
              <a:rPr lang="en-IN" sz="2200">
                <a:solidFill>
                  <a:schemeClr val="dk1"/>
                </a:solidFill>
                <a:latin typeface="Times New Roman"/>
                <a:ea typeface="Times New Roman"/>
                <a:cs typeface="Times New Roman"/>
                <a:sym typeface="Times New Roman"/>
              </a:rPr>
              <a:t>NMOS </a:t>
            </a:r>
            <a:r>
              <a:rPr lang="en-IN" sz="2400">
                <a:solidFill>
                  <a:schemeClr val="dk1"/>
                </a:solidFill>
                <a:latin typeface="Times New Roman"/>
                <a:ea typeface="Times New Roman"/>
                <a:cs typeface="Times New Roman"/>
                <a:sym typeface="Times New Roman"/>
              </a:rPr>
              <a:t>Transistor</a:t>
            </a:r>
            <a:endParaRPr sz="2200">
              <a:solidFill>
                <a:schemeClr val="dk1"/>
              </a:solidFill>
              <a:latin typeface="Times New Roman"/>
              <a:ea typeface="Times New Roman"/>
              <a:cs typeface="Times New Roman"/>
              <a:sym typeface="Times New Roman"/>
            </a:endParaRPr>
          </a:p>
        </p:txBody>
      </p:sp>
      <p:pic>
        <p:nvPicPr>
          <p:cNvPr descr="NMOS Transistor" id="91" name="Google Shape;91;p24"/>
          <p:cNvPicPr preferRelativeResize="0"/>
          <p:nvPr/>
        </p:nvPicPr>
        <p:blipFill rotWithShape="1">
          <a:blip r:embed="rId3">
            <a:alphaModFix/>
          </a:blip>
          <a:srcRect b="27525" l="12956" r="0" t="-1997"/>
          <a:stretch/>
        </p:blipFill>
        <p:spPr>
          <a:xfrm>
            <a:off x="5335957" y="952184"/>
            <a:ext cx="2787845" cy="26169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5"/>
          <p:cNvSpPr txBox="1"/>
          <p:nvPr>
            <p:ph type="title"/>
          </p:nvPr>
        </p:nvSpPr>
        <p:spPr>
          <a:xfrm>
            <a:off x="265500" y="128469"/>
            <a:ext cx="4045200" cy="80104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IN" sz="4000">
                <a:latin typeface="Times New Roman"/>
                <a:ea typeface="Times New Roman"/>
                <a:cs typeface="Times New Roman"/>
                <a:sym typeface="Times New Roman"/>
              </a:rPr>
              <a:t>PMOS</a:t>
            </a:r>
            <a:endParaRPr sz="4000">
              <a:latin typeface="Times New Roman"/>
              <a:ea typeface="Times New Roman"/>
              <a:cs typeface="Times New Roman"/>
              <a:sym typeface="Times New Roman"/>
            </a:endParaRPr>
          </a:p>
        </p:txBody>
      </p:sp>
      <p:sp>
        <p:nvSpPr>
          <p:cNvPr id="97" name="Google Shape;97;p25"/>
          <p:cNvSpPr txBox="1"/>
          <p:nvPr>
            <p:ph idx="1" type="subTitle"/>
          </p:nvPr>
        </p:nvSpPr>
        <p:spPr>
          <a:xfrm>
            <a:off x="265500" y="929514"/>
            <a:ext cx="4045200" cy="3990109"/>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P- channel MOSFET consists of P-type Source and Drain diffused on an N-type substrate.</a:t>
            </a:r>
            <a:endParaRPr/>
          </a:p>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The majority of carriers are holes.</a:t>
            </a:r>
            <a:endParaRPr/>
          </a:p>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 When a high voltage is applied to the gate, the PMOS will not conduct.</a:t>
            </a:r>
            <a:endParaRPr/>
          </a:p>
          <a:p>
            <a:pPr indent="-342900" lvl="0" marL="457200" rtl="0" algn="just">
              <a:lnSpc>
                <a:spcPct val="100000"/>
              </a:lnSpc>
              <a:spcBef>
                <a:spcPts val="0"/>
              </a:spcBef>
              <a:spcAft>
                <a:spcPts val="0"/>
              </a:spcAft>
              <a:buSzPts val="2100"/>
              <a:buFont typeface="Arial"/>
              <a:buChar char="•"/>
            </a:pPr>
            <a:r>
              <a:rPr lang="en-IN" sz="2200">
                <a:solidFill>
                  <a:schemeClr val="dk1"/>
                </a:solidFill>
                <a:latin typeface="Times New Roman"/>
                <a:ea typeface="Times New Roman"/>
                <a:cs typeface="Times New Roman"/>
                <a:sym typeface="Times New Roman"/>
              </a:rPr>
              <a:t> When a low voltage is applied to the gate, the PMOS will conduct. </a:t>
            </a:r>
            <a:endParaRPr/>
          </a:p>
          <a:p>
            <a:pPr indent="-342900" lvl="0" marL="457200" rtl="0" algn="ctr">
              <a:lnSpc>
                <a:spcPct val="100000"/>
              </a:lnSpc>
              <a:spcBef>
                <a:spcPts val="0"/>
              </a:spcBef>
              <a:spcAft>
                <a:spcPts val="0"/>
              </a:spcAft>
              <a:buSzPts val="2100"/>
              <a:buNone/>
            </a:pPr>
            <a:r>
              <a:t/>
            </a:r>
            <a:endParaRPr/>
          </a:p>
        </p:txBody>
      </p:sp>
      <p:sp>
        <p:nvSpPr>
          <p:cNvPr id="98" name="Google Shape;98;p25"/>
          <p:cNvSpPr txBox="1"/>
          <p:nvPr>
            <p:ph idx="2" type="body"/>
          </p:nvPr>
        </p:nvSpPr>
        <p:spPr>
          <a:xfrm>
            <a:off x="5325931" y="3808740"/>
            <a:ext cx="3085038" cy="610435"/>
          </a:xfrm>
          <a:prstGeom prst="rect">
            <a:avLst/>
          </a:prstGeom>
          <a:noFill/>
          <a:ln>
            <a:noFill/>
          </a:ln>
        </p:spPr>
        <p:txBody>
          <a:bodyPr anchorCtr="0" anchor="ctr" bIns="91425" lIns="91425" spcFirstLastPara="1" rIns="91425" wrap="square" tIns="91425">
            <a:noAutofit/>
          </a:bodyPr>
          <a:lstStyle/>
          <a:p>
            <a:pPr indent="0" lvl="0" marL="114300" rtl="0" algn="just">
              <a:lnSpc>
                <a:spcPct val="115000"/>
              </a:lnSpc>
              <a:spcBef>
                <a:spcPts val="0"/>
              </a:spcBef>
              <a:spcAft>
                <a:spcPts val="0"/>
              </a:spcAft>
              <a:buSzPts val="1800"/>
              <a:buNone/>
            </a:pPr>
            <a:r>
              <a:rPr lang="en-IN" sz="2200">
                <a:latin typeface="Times New Roman"/>
                <a:ea typeface="Times New Roman"/>
                <a:cs typeface="Times New Roman"/>
                <a:sym typeface="Times New Roman"/>
              </a:rPr>
              <a:t>	   </a:t>
            </a:r>
            <a:r>
              <a:rPr lang="en-IN" sz="2200">
                <a:solidFill>
                  <a:schemeClr val="dk1"/>
                </a:solidFill>
                <a:latin typeface="Times New Roman"/>
                <a:ea typeface="Times New Roman"/>
                <a:cs typeface="Times New Roman"/>
                <a:sym typeface="Times New Roman"/>
              </a:rPr>
              <a:t>PMOS</a:t>
            </a:r>
            <a:endParaRPr/>
          </a:p>
        </p:txBody>
      </p:sp>
      <p:pic>
        <p:nvPicPr>
          <p:cNvPr descr="PMOS Transistor" id="99" name="Google Shape;99;p25"/>
          <p:cNvPicPr preferRelativeResize="0"/>
          <p:nvPr/>
        </p:nvPicPr>
        <p:blipFill rotWithShape="1">
          <a:blip r:embed="rId3">
            <a:alphaModFix/>
          </a:blip>
          <a:srcRect b="27172" l="8691" r="4785" t="0"/>
          <a:stretch/>
        </p:blipFill>
        <p:spPr>
          <a:xfrm>
            <a:off x="5325931" y="1148668"/>
            <a:ext cx="3085038" cy="25235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rohith</dc:creator>
</cp:coreProperties>
</file>