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68" r:id="rId2"/>
    <p:sldId id="269" r:id="rId3"/>
    <p:sldId id="271" r:id="rId4"/>
    <p:sldId id="276" r:id="rId5"/>
    <p:sldId id="273" r:id="rId6"/>
    <p:sldId id="270" r:id="rId7"/>
    <p:sldId id="275" r:id="rId8"/>
    <p:sldId id="267"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hith kumar" initials="Rk" lastIdx="1" clrIdx="0">
    <p:extLst>
      <p:ext uri="{19B8F6BF-5375-455C-9EA6-DF929625EA0E}">
        <p15:presenceInfo xmlns:p15="http://schemas.microsoft.com/office/powerpoint/2012/main" userId="c2c605fa4d7737e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275F"/>
    <a:srgbClr val="A910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9" d="100"/>
          <a:sy n="119" d="100"/>
        </p:scale>
        <p:origin x="162" y="1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781415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fa5330745f19556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fa5330745f19556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C4BABE-2C3F-F2E5-2961-A4B312F43C1B}"/>
              </a:ext>
            </a:extLst>
          </p:cNvPr>
          <p:cNvPicPr/>
          <p:nvPr/>
        </p:nvPicPr>
        <p:blipFill>
          <a:blip r:embed="rId2"/>
          <a:stretch>
            <a:fillRect/>
          </a:stretch>
        </p:blipFill>
        <p:spPr>
          <a:xfrm>
            <a:off x="1050744" y="262522"/>
            <a:ext cx="6813096" cy="978127"/>
          </a:xfrm>
          <a:prstGeom prst="rect">
            <a:avLst/>
          </a:prstGeom>
        </p:spPr>
      </p:pic>
      <p:sp>
        <p:nvSpPr>
          <p:cNvPr id="5" name="TextBox 4">
            <a:extLst>
              <a:ext uri="{FF2B5EF4-FFF2-40B4-BE49-F238E27FC236}">
                <a16:creationId xmlns:a16="http://schemas.microsoft.com/office/drawing/2014/main" id="{D8AE4A62-A8ED-5F1D-CC0B-7A62BCDFB8A0}"/>
              </a:ext>
            </a:extLst>
          </p:cNvPr>
          <p:cNvSpPr txBox="1"/>
          <p:nvPr/>
        </p:nvSpPr>
        <p:spPr>
          <a:xfrm>
            <a:off x="300447" y="1284563"/>
            <a:ext cx="8530044" cy="2052998"/>
          </a:xfrm>
          <a:prstGeom prst="rect">
            <a:avLst/>
          </a:prstGeom>
          <a:noFill/>
        </p:spPr>
        <p:txBody>
          <a:bodyPr wrap="square">
            <a:spAutoFit/>
          </a:bodyPr>
          <a:lstStyle/>
          <a:p>
            <a:pPr lvl="3"/>
            <a:r>
              <a:rPr lang="en-IN" b="1" dirty="0">
                <a:solidFill>
                  <a:srgbClr val="171717"/>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u="sng" dirty="0">
                <a:solidFill>
                  <a:srgbClr val="000000"/>
                </a:solidFill>
                <a:effectLst/>
                <a:latin typeface="Times New Roman" panose="02020603050405020304" pitchFamily="18" charset="0"/>
                <a:ea typeface="Malgun Gothic" panose="020B0503020000020004" pitchFamily="34" charset="-127"/>
              </a:rPr>
              <a:t>Department of Electronics and Communication Engineering</a:t>
            </a:r>
            <a:endParaRPr lang="en-IN" dirty="0">
              <a:solidFill>
                <a:srgbClr val="000000"/>
              </a:solidFill>
              <a:effectLst/>
              <a:latin typeface="Arial" panose="020B0604020202020204" pitchFamily="34" charset="0"/>
              <a:ea typeface="Malgun Gothic" panose="020B0503020000020004" pitchFamily="34" charset="-127"/>
            </a:endParaRPr>
          </a:p>
          <a:p>
            <a:pPr lvl="3"/>
            <a:endParaRPr lang="en-IN" b="1" u="sng" dirty="0">
              <a:solidFill>
                <a:srgbClr val="17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lvl="3"/>
            <a:br>
              <a:rPr lang="en-IN" b="1" u="sng" dirty="0">
                <a:solidFill>
                  <a:srgbClr val="171717"/>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b="1" dirty="0">
                <a:solidFill>
                  <a:srgbClr val="171717"/>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600" b="1" dirty="0">
                <a:effectLst/>
                <a:latin typeface="Times New Roman" panose="02020603050405020304" pitchFamily="18" charset="0"/>
                <a:ea typeface="Malgun Gothic" panose="020B0503020000020004" pitchFamily="34" charset="-127"/>
                <a:cs typeface="Times New Roman" panose="02020603050405020304" pitchFamily="18" charset="0"/>
              </a:rPr>
              <a:t>LOW POWER 3-BIT ENCODER DESIGN USING MEMRISTOR </a:t>
            </a:r>
            <a:endParaRPr lang="en-IN" sz="1600" b="1" dirty="0">
              <a:effectLst/>
              <a:latin typeface="Calibri" panose="020F0502020204030204" pitchFamily="34" charset="0"/>
              <a:ea typeface="Malgun Gothic" panose="020B0503020000020004" pitchFamily="34" charset="-127"/>
              <a:cs typeface="Times New Roman" panose="02020603050405020304" pitchFamily="18" charset="0"/>
            </a:endParaRPr>
          </a:p>
          <a:p>
            <a:pPr lvl="3"/>
            <a:br>
              <a:rPr lang="en-IN" b="1" u="sng" dirty="0">
                <a:solidFill>
                  <a:srgbClr val="171717"/>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IN" b="1" dirty="0">
                <a:effectLst/>
                <a:latin typeface="Times New Roman" panose="02020603050405020304" pitchFamily="18" charset="0"/>
                <a:ea typeface="Calibri" panose="020F0502020204030204" pitchFamily="34" charset="0"/>
                <a:cs typeface="Times New Roman" panose="02020603050405020304" pitchFamily="18" charset="0"/>
              </a:rPr>
            </a:br>
            <a:br>
              <a:rPr lang="en-IN" b="1" dirty="0">
                <a:effectLst/>
                <a:latin typeface="Times New Roman" panose="02020603050405020304" pitchFamily="18" charset="0"/>
                <a:ea typeface="Calibri" panose="020F0502020204030204" pitchFamily="34" charset="0"/>
                <a:cs typeface="Times New Roman" panose="02020603050405020304" pitchFamily="18" charset="0"/>
              </a:rPr>
            </a:br>
            <a:br>
              <a:rPr lang="en-IN" b="1" dirty="0">
                <a:effectLst/>
                <a:latin typeface="Times New Roman" panose="02020603050405020304" pitchFamily="18" charset="0"/>
                <a:ea typeface="Calibri" panose="020F0502020204030204" pitchFamily="34" charset="0"/>
                <a:cs typeface="Times New Roman" panose="02020603050405020304" pitchFamily="18" charset="0"/>
              </a:rPr>
            </a:br>
            <a:endParaRPr lang="en-IN" dirty="0"/>
          </a:p>
        </p:txBody>
      </p:sp>
      <p:sp>
        <p:nvSpPr>
          <p:cNvPr id="6" name="Rectangle: Rounded Corners 5">
            <a:extLst>
              <a:ext uri="{FF2B5EF4-FFF2-40B4-BE49-F238E27FC236}">
                <a16:creationId xmlns:a16="http://schemas.microsoft.com/office/drawing/2014/main" id="{5DBEFEB4-25E8-4E3A-9B6B-E9D0E411045A}"/>
              </a:ext>
            </a:extLst>
          </p:cNvPr>
          <p:cNvSpPr/>
          <p:nvPr/>
        </p:nvSpPr>
        <p:spPr>
          <a:xfrm>
            <a:off x="4821349" y="3228525"/>
            <a:ext cx="3937298" cy="1408789"/>
          </a:xfrm>
          <a:prstGeom prst="roundRect">
            <a:avLst/>
          </a:prstGeom>
          <a:ln>
            <a:solidFill>
              <a:srgbClr val="A9102A"/>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solidFill>
                  <a:srgbClr val="30275F"/>
                </a:solidFill>
                <a:latin typeface="Times New Roman" panose="02020603050405020304" pitchFamily="18" charset="0"/>
                <a:cs typeface="Times New Roman" panose="02020603050405020304" pitchFamily="18" charset="0"/>
              </a:rPr>
              <a:t>Presented by:</a:t>
            </a:r>
          </a:p>
          <a:p>
            <a:pPr algn="ctr"/>
            <a:r>
              <a:rPr lang="en-IN" dirty="0">
                <a:solidFill>
                  <a:schemeClr val="tx1">
                    <a:lumMod val="95000"/>
                    <a:lumOff val="5000"/>
                  </a:schemeClr>
                </a:solidFill>
                <a:latin typeface="Times New Roman" panose="02020603050405020304" pitchFamily="18" charset="0"/>
                <a:cs typeface="Times New Roman" panose="02020603050405020304" pitchFamily="18" charset="0"/>
              </a:rPr>
              <a:t>Sd. Javeed	                          19711A04A9</a:t>
            </a:r>
          </a:p>
          <a:p>
            <a:pPr algn="ctr"/>
            <a:r>
              <a:rPr lang="en-IN" dirty="0">
                <a:solidFill>
                  <a:schemeClr val="tx1">
                    <a:lumMod val="95000"/>
                    <a:lumOff val="5000"/>
                  </a:schemeClr>
                </a:solidFill>
                <a:latin typeface="Times New Roman" panose="02020603050405020304" pitchFamily="18" charset="0"/>
                <a:cs typeface="Times New Roman" panose="02020603050405020304" pitchFamily="18" charset="0"/>
              </a:rPr>
              <a:t>M. N. Rohith                         19711A0473</a:t>
            </a:r>
          </a:p>
          <a:p>
            <a:pPr algn="ctr"/>
            <a:r>
              <a:rPr lang="en-IN" dirty="0">
                <a:solidFill>
                  <a:schemeClr val="tx1">
                    <a:lumMod val="95000"/>
                    <a:lumOff val="5000"/>
                  </a:schemeClr>
                </a:solidFill>
                <a:latin typeface="Times New Roman" panose="02020603050405020304" pitchFamily="18" charset="0"/>
                <a:cs typeface="Times New Roman" panose="02020603050405020304" pitchFamily="18" charset="0"/>
              </a:rPr>
              <a:t>M. Venkata </a:t>
            </a:r>
            <a:r>
              <a:rPr lang="en-IN" dirty="0" err="1">
                <a:solidFill>
                  <a:schemeClr val="tx1">
                    <a:lumMod val="95000"/>
                    <a:lumOff val="5000"/>
                  </a:schemeClr>
                </a:solidFill>
                <a:latin typeface="Times New Roman" panose="02020603050405020304" pitchFamily="18" charset="0"/>
                <a:cs typeface="Times New Roman" panose="02020603050405020304" pitchFamily="18" charset="0"/>
              </a:rPr>
              <a:t>Subbaiah</a:t>
            </a:r>
            <a:r>
              <a:rPr lang="en-IN" dirty="0">
                <a:solidFill>
                  <a:schemeClr val="tx1">
                    <a:lumMod val="95000"/>
                    <a:lumOff val="5000"/>
                  </a:schemeClr>
                </a:solidFill>
                <a:latin typeface="Times New Roman" panose="02020603050405020304" pitchFamily="18" charset="0"/>
                <a:cs typeface="Times New Roman" panose="02020603050405020304" pitchFamily="18" charset="0"/>
              </a:rPr>
              <a:t>            19711A0470</a:t>
            </a:r>
          </a:p>
          <a:p>
            <a:pPr algn="ctr"/>
            <a:r>
              <a:rPr lang="en-IN" dirty="0">
                <a:solidFill>
                  <a:schemeClr val="tx1">
                    <a:lumMod val="95000"/>
                    <a:lumOff val="5000"/>
                  </a:schemeClr>
                </a:solidFill>
                <a:latin typeface="Times New Roman" panose="02020603050405020304" pitchFamily="18" charset="0"/>
                <a:cs typeface="Times New Roman" panose="02020603050405020304" pitchFamily="18" charset="0"/>
              </a:rPr>
              <a:t>SK. </a:t>
            </a:r>
            <a:r>
              <a:rPr lang="en-IN" dirty="0" err="1">
                <a:solidFill>
                  <a:schemeClr val="tx1">
                    <a:lumMod val="95000"/>
                    <a:lumOff val="5000"/>
                  </a:schemeClr>
                </a:solidFill>
                <a:latin typeface="Times New Roman" panose="02020603050405020304" pitchFamily="18" charset="0"/>
                <a:cs typeface="Times New Roman" panose="02020603050405020304" pitchFamily="18" charset="0"/>
              </a:rPr>
              <a:t>Masthan</a:t>
            </a:r>
            <a:r>
              <a:rPr lang="en-IN" dirty="0">
                <a:solidFill>
                  <a:schemeClr val="tx1">
                    <a:lumMod val="95000"/>
                    <a:lumOff val="5000"/>
                  </a:schemeClr>
                </a:solidFill>
                <a:latin typeface="Times New Roman" panose="02020603050405020304" pitchFamily="18" charset="0"/>
                <a:cs typeface="Times New Roman" panose="02020603050405020304" pitchFamily="18" charset="0"/>
              </a:rPr>
              <a:t>                          19711A04A1</a:t>
            </a:r>
          </a:p>
        </p:txBody>
      </p:sp>
      <p:sp>
        <p:nvSpPr>
          <p:cNvPr id="7" name="Rectangle: Rounded Corners 6">
            <a:extLst>
              <a:ext uri="{FF2B5EF4-FFF2-40B4-BE49-F238E27FC236}">
                <a16:creationId xmlns:a16="http://schemas.microsoft.com/office/drawing/2014/main" id="{9F2886DB-FC99-0BEF-23F1-F94AC34EB36D}"/>
              </a:ext>
            </a:extLst>
          </p:cNvPr>
          <p:cNvSpPr/>
          <p:nvPr/>
        </p:nvSpPr>
        <p:spPr>
          <a:xfrm>
            <a:off x="213360" y="3795128"/>
            <a:ext cx="3429000" cy="1085850"/>
          </a:xfrm>
          <a:prstGeom prst="roundRect">
            <a:avLst/>
          </a:prstGeom>
          <a:ln>
            <a:solidFill>
              <a:srgbClr val="A9102A"/>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sz="1700" dirty="0">
                <a:solidFill>
                  <a:srgbClr val="30275F"/>
                </a:solidFill>
                <a:latin typeface="Times New Roman" panose="02020603050405020304" pitchFamily="18" charset="0"/>
                <a:cs typeface="Times New Roman" panose="02020603050405020304" pitchFamily="18" charset="0"/>
              </a:rPr>
              <a:t>Under the guidance of </a:t>
            </a:r>
          </a:p>
          <a:p>
            <a:pPr algn="ctr"/>
            <a:r>
              <a:rPr lang="en-IN" b="1" dirty="0">
                <a:solidFill>
                  <a:schemeClr val="tx1"/>
                </a:solidFill>
                <a:latin typeface="Times New Roman" panose="02020603050405020304" pitchFamily="18" charset="0"/>
                <a:cs typeface="Times New Roman" panose="02020603050405020304" pitchFamily="18" charset="0"/>
              </a:rPr>
              <a:t>Mr. C. Leela Mohan , Asst Professor</a:t>
            </a:r>
          </a:p>
        </p:txBody>
      </p:sp>
    </p:spTree>
    <p:extLst>
      <p:ext uri="{BB962C8B-B14F-4D97-AF65-F5344CB8AC3E}">
        <p14:creationId xmlns:p14="http://schemas.microsoft.com/office/powerpoint/2010/main" val="1253151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BCC1C-6325-435C-C73E-92F8DA32A083}"/>
              </a:ext>
            </a:extLst>
          </p:cNvPr>
          <p:cNvSpPr>
            <a:spLocks noGrp="1"/>
          </p:cNvSpPr>
          <p:nvPr>
            <p:ph type="title"/>
          </p:nvPr>
        </p:nvSpPr>
        <p:spPr/>
        <p:txBody>
          <a:bodyPr>
            <a:normAutofit fontScale="90000"/>
          </a:bodyPr>
          <a:lstStyle/>
          <a:p>
            <a:r>
              <a:rPr lang="en-IN" dirty="0">
                <a:latin typeface="+mj-lt"/>
                <a:cs typeface="Times New Roman" panose="02020603050405020304" pitchFamily="18" charset="0"/>
              </a:rPr>
              <a:t>ABSTRACT</a:t>
            </a:r>
            <a:endParaRPr lang="en-IN" sz="2400" dirty="0">
              <a:latin typeface="+mj-lt"/>
            </a:endParaRPr>
          </a:p>
        </p:txBody>
      </p:sp>
      <p:sp>
        <p:nvSpPr>
          <p:cNvPr id="3" name="Text Placeholder 2">
            <a:extLst>
              <a:ext uri="{FF2B5EF4-FFF2-40B4-BE49-F238E27FC236}">
                <a16:creationId xmlns:a16="http://schemas.microsoft.com/office/drawing/2014/main" id="{07236D0B-11E6-574E-F2E0-4F1434342C8F}"/>
              </a:ext>
            </a:extLst>
          </p:cNvPr>
          <p:cNvSpPr>
            <a:spLocks noGrp="1"/>
          </p:cNvSpPr>
          <p:nvPr>
            <p:ph type="body" idx="1"/>
          </p:nvPr>
        </p:nvSpPr>
        <p:spPr/>
        <p:txBody>
          <a:bodyPr>
            <a:normAutofit/>
          </a:bodyPr>
          <a:lstStyle/>
          <a:p>
            <a:r>
              <a:rPr lang="en-US" sz="1400" dirty="0"/>
              <a:t>Digital logic gate design using memristors is an alternative to current IC designs.</a:t>
            </a:r>
          </a:p>
          <a:p>
            <a:endParaRPr lang="en-US" sz="1400" dirty="0"/>
          </a:p>
          <a:p>
            <a:r>
              <a:rPr lang="en-US" sz="1400" dirty="0"/>
              <a:t>Memristors have the unique ability to alter their resistance based on the history of current flow and have the potential to revolutionize the way computer memory is stored and processed.</a:t>
            </a:r>
          </a:p>
          <a:p>
            <a:endParaRPr lang="en-US" sz="1400" dirty="0"/>
          </a:p>
          <a:p>
            <a:r>
              <a:rPr lang="en-US" sz="1400" dirty="0"/>
              <a:t>Memristor-based gates can be designed on top of the polysilicon gate of the NMOS transistor, increasing the density of transistors on a chip.</a:t>
            </a:r>
          </a:p>
          <a:p>
            <a:endParaRPr lang="en-US" sz="1400" dirty="0"/>
          </a:p>
          <a:p>
            <a:r>
              <a:rPr lang="en-US" sz="1400" dirty="0"/>
              <a:t>The proposed 3-bit encoder design using MRL consumes little power compared to the CMOS design and has applications in various combinatorial logic circuits.</a:t>
            </a:r>
          </a:p>
          <a:p>
            <a:pPr algn="just">
              <a:buFont typeface="Arial" panose="020B0604020202020204" pitchFamily="34" charset="0"/>
              <a:buChar char="•"/>
            </a:pPr>
            <a:endParaRPr lang="en-IN"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1806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6C183-90B6-331B-0C9A-15A41740B3E4}"/>
              </a:ext>
            </a:extLst>
          </p:cNvPr>
          <p:cNvSpPr>
            <a:spLocks noGrp="1"/>
          </p:cNvSpPr>
          <p:nvPr>
            <p:ph type="title"/>
          </p:nvPr>
        </p:nvSpPr>
        <p:spPr/>
        <p:txBody>
          <a:bodyPr>
            <a:normAutofit fontScale="90000"/>
          </a:bodyPr>
          <a:lstStyle/>
          <a:p>
            <a:r>
              <a:rPr lang="en-US" dirty="0">
                <a:latin typeface="+mj-lt"/>
                <a:cs typeface="Times New Roman" panose="02020603050405020304" pitchFamily="18" charset="0"/>
              </a:rPr>
              <a:t>LITERATURE SURVEY</a:t>
            </a:r>
            <a:endParaRPr lang="en-IN" dirty="0">
              <a:latin typeface="+mj-lt"/>
              <a:cs typeface="Times New Roman" panose="02020603050405020304" pitchFamily="18" charset="0"/>
            </a:endParaRPr>
          </a:p>
        </p:txBody>
      </p:sp>
      <p:sp>
        <p:nvSpPr>
          <p:cNvPr id="3" name="Text Placeholder 2">
            <a:extLst>
              <a:ext uri="{FF2B5EF4-FFF2-40B4-BE49-F238E27FC236}">
                <a16:creationId xmlns:a16="http://schemas.microsoft.com/office/drawing/2014/main" id="{342B0F10-419F-2579-E8A2-342C5B7023A2}"/>
              </a:ext>
            </a:extLst>
          </p:cNvPr>
          <p:cNvSpPr>
            <a:spLocks noGrp="1"/>
          </p:cNvSpPr>
          <p:nvPr>
            <p:ph type="body" idx="1"/>
          </p:nvPr>
        </p:nvSpPr>
        <p:spPr/>
        <p:txBody>
          <a:bodyPr>
            <a:normAutofit/>
          </a:bodyPr>
          <a:lstStyle/>
          <a:p>
            <a:pPr algn="just">
              <a:buFont typeface="+mj-lt"/>
              <a:buAutoNum type="arabicPeriod"/>
            </a:pPr>
            <a:r>
              <a:rPr lang="en-US" sz="1400" dirty="0">
                <a:solidFill>
                  <a:schemeClr val="tx1"/>
                </a:solidFill>
              </a:rPr>
              <a:t>In 2010, D.B. </a:t>
            </a:r>
            <a:r>
              <a:rPr lang="en-US" sz="1400" dirty="0" err="1">
                <a:solidFill>
                  <a:schemeClr val="tx1"/>
                </a:solidFill>
              </a:rPr>
              <a:t>Strukov</a:t>
            </a:r>
            <a:r>
              <a:rPr lang="en-US" sz="1400" dirty="0">
                <a:solidFill>
                  <a:schemeClr val="tx1"/>
                </a:solidFill>
              </a:rPr>
              <a:t>, and his team from Information and Quantum Science Laboratory published an article on hybrid CMOS/memristor circuits. The article provides a brief review of recent work on these circuits, which combine the high functionality of CMOS subsystems with the high density of nanoscale thin film resistance switching devices. Simulation and initial experimental results demonstrate that CMOS/memristor circuits outperform conventional VLSI paradigm in several important applications.</a:t>
            </a:r>
          </a:p>
          <a:p>
            <a:pPr algn="just">
              <a:buFont typeface="+mj-lt"/>
              <a:buAutoNum type="arabicPeriod"/>
            </a:pPr>
            <a:endParaRPr lang="en-US" sz="1400" dirty="0">
              <a:solidFill>
                <a:schemeClr val="tx1"/>
              </a:solidFill>
            </a:endParaRPr>
          </a:p>
          <a:p>
            <a:pPr algn="just">
              <a:buFont typeface="+mj-lt"/>
              <a:buAutoNum type="arabicPeriod"/>
            </a:pPr>
            <a:r>
              <a:rPr lang="en-US" sz="1400" dirty="0">
                <a:solidFill>
                  <a:schemeClr val="tx1"/>
                </a:solidFill>
              </a:rPr>
              <a:t>In 2012, Shahar and his team from the Electrical Department of TIT, Israel, published an article on MRL (Memristor Ratioed Logic), a hybrid CMOS-</a:t>
            </a:r>
            <a:r>
              <a:rPr lang="en-US" sz="1400" dirty="0" err="1">
                <a:solidFill>
                  <a:schemeClr val="tx1"/>
                </a:solidFill>
              </a:rPr>
              <a:t>memristive</a:t>
            </a:r>
            <a:r>
              <a:rPr lang="en-US" sz="1400" dirty="0">
                <a:solidFill>
                  <a:schemeClr val="tx1"/>
                </a:solidFill>
              </a:rPr>
              <a:t> logic family. The article discusses how </a:t>
            </a:r>
            <a:r>
              <a:rPr lang="en-US" sz="1400" dirty="0" err="1">
                <a:solidFill>
                  <a:schemeClr val="tx1"/>
                </a:solidFill>
              </a:rPr>
              <a:t>memristive</a:t>
            </a:r>
            <a:r>
              <a:rPr lang="en-US" sz="1400" dirty="0">
                <a:solidFill>
                  <a:schemeClr val="tx1"/>
                </a:solidFill>
              </a:rPr>
              <a:t> devices are used for OR and </a:t>
            </a:r>
            <a:r>
              <a:rPr lang="en-US" sz="1400" dirty="0" err="1">
                <a:solidFill>
                  <a:schemeClr val="tx1"/>
                </a:solidFill>
              </a:rPr>
              <a:t>AND</a:t>
            </a:r>
            <a:r>
              <a:rPr lang="en-US" sz="1400" dirty="0">
                <a:solidFill>
                  <a:schemeClr val="tx1"/>
                </a:solidFill>
              </a:rPr>
              <a:t> logic gates in the MRL family, with CMOS inverters added for a complete logic structure and signal restoration. The article includes a case study of an eight-bit full adder and discusses related design considerations</a:t>
            </a:r>
          </a:p>
          <a:p>
            <a:pPr algn="just">
              <a:buFont typeface="+mj-lt"/>
              <a:buAutoNum type="arabicPeriod"/>
            </a:pPr>
            <a:endParaRPr lang="en-US" sz="1400" dirty="0">
              <a:solidFill>
                <a:schemeClr val="tx1"/>
              </a:solidFill>
            </a:endParaRPr>
          </a:p>
          <a:p>
            <a:pPr>
              <a:buFont typeface="+mj-lt"/>
              <a:buAutoNum type="arabicPeriod"/>
            </a:pPr>
            <a:endParaRPr lang="en-IN" sz="1200" dirty="0">
              <a:solidFill>
                <a:schemeClr val="tx1"/>
              </a:solidFill>
              <a:latin typeface="Times New Roman" panose="02020603050405020304" pitchFamily="18" charset="0"/>
              <a:cs typeface="Times New Roman" panose="02020603050405020304" pitchFamily="18" charset="0"/>
            </a:endParaRPr>
          </a:p>
          <a:p>
            <a:pPr>
              <a:buFont typeface="+mj-lt"/>
              <a:buAutoNum type="arabicPeriod"/>
            </a:pPr>
            <a:endParaRPr lang="en-IN" sz="1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4871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801F9-7F0B-43BC-9019-3DF67AA1B721}"/>
              </a:ext>
            </a:extLst>
          </p:cNvPr>
          <p:cNvSpPr>
            <a:spLocks noGrp="1"/>
          </p:cNvSpPr>
          <p:nvPr>
            <p:ph type="title"/>
          </p:nvPr>
        </p:nvSpPr>
        <p:spPr/>
        <p:txBody>
          <a:bodyPr>
            <a:normAutofit fontScale="90000"/>
          </a:bodyPr>
          <a:lstStyle/>
          <a:p>
            <a:r>
              <a:rPr lang="en-US" dirty="0"/>
              <a:t>CONT’D</a:t>
            </a:r>
          </a:p>
        </p:txBody>
      </p:sp>
      <p:sp>
        <p:nvSpPr>
          <p:cNvPr id="3" name="Text Placeholder 2">
            <a:extLst>
              <a:ext uri="{FF2B5EF4-FFF2-40B4-BE49-F238E27FC236}">
                <a16:creationId xmlns:a16="http://schemas.microsoft.com/office/drawing/2014/main" id="{0AD9205D-4DB7-41CE-A529-CB1FA24BEB4A}"/>
              </a:ext>
            </a:extLst>
          </p:cNvPr>
          <p:cNvSpPr>
            <a:spLocks noGrp="1"/>
          </p:cNvSpPr>
          <p:nvPr>
            <p:ph type="body" idx="1"/>
          </p:nvPr>
        </p:nvSpPr>
        <p:spPr/>
        <p:txBody>
          <a:bodyPr>
            <a:normAutofit/>
          </a:bodyPr>
          <a:lstStyle/>
          <a:p>
            <a:pPr algn="just">
              <a:buFont typeface="+mj-lt"/>
              <a:buAutoNum type="arabicPeriod" startAt="3"/>
            </a:pPr>
            <a:r>
              <a:rPr lang="en-US" sz="1400" dirty="0">
                <a:solidFill>
                  <a:schemeClr val="tx1"/>
                </a:solidFill>
              </a:rPr>
              <a:t>In 2019 paper published paper on “</a:t>
            </a:r>
            <a:r>
              <a:rPr lang="en-US" sz="1400" b="1" dirty="0"/>
              <a:t>MRL — Memristor Ratioed Logic</a:t>
            </a:r>
            <a:r>
              <a:rPr lang="en-US" sz="1400" dirty="0">
                <a:solidFill>
                  <a:schemeClr val="tx1"/>
                </a:solidFill>
              </a:rPr>
              <a:t>“ by Sarojini Mandal discusses the potential of memristors as a promising alternative device for computational logic and memory implementations. The paper emphasizes the basic properties of memristors and describes different digital circuits designed for logic operations and DSP applications using a hybrid CMOS-memristor based approach. The paper also presents the design methodologies and circuit parameters used in the study, as well as the results of transient response simulations in Cadence 180nm technology.</a:t>
            </a:r>
          </a:p>
          <a:p>
            <a:pPr algn="just">
              <a:buFont typeface="+mj-lt"/>
              <a:buAutoNum type="arabicPeriod" startAt="3"/>
            </a:pPr>
            <a:endParaRPr lang="en-US" sz="1400" dirty="0">
              <a:solidFill>
                <a:schemeClr val="tx1"/>
              </a:solidFill>
            </a:endParaRPr>
          </a:p>
          <a:p>
            <a:pPr algn="just">
              <a:buFont typeface="+mj-lt"/>
              <a:buAutoNum type="arabicPeriod" startAt="3"/>
            </a:pPr>
            <a:r>
              <a:rPr lang="en-US" sz="1400" dirty="0">
                <a:solidFill>
                  <a:schemeClr val="tx1"/>
                </a:solidFill>
              </a:rPr>
              <a:t>In 2017, Anuradha Singh published a paper on designing an area-efficient and high-speed full adder using memristor technology. The design uses only 15 NMOS transistors and 15 memristors, and provides better results in terms of area utilization, speed, and power efficiency compared to a conventional CMOS full adder circuit with 28 transistors. The adder was simulated in LT SPICE and found to have a simplified architecture with improved performance.</a:t>
            </a:r>
          </a:p>
        </p:txBody>
      </p:sp>
    </p:spTree>
    <p:extLst>
      <p:ext uri="{BB962C8B-B14F-4D97-AF65-F5344CB8AC3E}">
        <p14:creationId xmlns:p14="http://schemas.microsoft.com/office/powerpoint/2010/main" val="892819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5069C-04E0-C3BA-C873-571C1D323F9B}"/>
              </a:ext>
            </a:extLst>
          </p:cNvPr>
          <p:cNvSpPr>
            <a:spLocks noGrp="1"/>
          </p:cNvSpPr>
          <p:nvPr>
            <p:ph type="title"/>
          </p:nvPr>
        </p:nvSpPr>
        <p:spPr/>
        <p:txBody>
          <a:bodyPr>
            <a:normAutofit fontScale="90000"/>
          </a:bodyPr>
          <a:lstStyle/>
          <a:p>
            <a:r>
              <a:rPr lang="en-US" dirty="0">
                <a:latin typeface="+mn-lt"/>
                <a:cs typeface="Times New Roman" panose="02020603050405020304" pitchFamily="18" charset="0"/>
              </a:rPr>
              <a:t>PROPOSED</a:t>
            </a:r>
            <a:r>
              <a:rPr lang="en-US" dirty="0">
                <a:latin typeface="Times New Roman" panose="02020603050405020304" pitchFamily="18" charset="0"/>
                <a:cs typeface="Times New Roman" panose="02020603050405020304" pitchFamily="18" charset="0"/>
              </a:rPr>
              <a:t> </a:t>
            </a:r>
            <a:r>
              <a:rPr lang="en-US" dirty="0">
                <a:latin typeface="+mn-lt"/>
                <a:cs typeface="Times New Roman" panose="02020603050405020304" pitchFamily="18" charset="0"/>
              </a:rPr>
              <a:t>METHOD</a:t>
            </a:r>
            <a:endParaRPr lang="en-IN" dirty="0"/>
          </a:p>
        </p:txBody>
      </p:sp>
      <p:pic>
        <p:nvPicPr>
          <p:cNvPr id="4" name="Picture 3">
            <a:extLst>
              <a:ext uri="{FF2B5EF4-FFF2-40B4-BE49-F238E27FC236}">
                <a16:creationId xmlns:a16="http://schemas.microsoft.com/office/drawing/2014/main" id="{3C5F5CF0-DAB3-457A-953A-DA78511B488D}"/>
              </a:ext>
            </a:extLst>
          </p:cNvPr>
          <p:cNvPicPr/>
          <p:nvPr/>
        </p:nvPicPr>
        <p:blipFill>
          <a:blip r:embed="rId2"/>
          <a:srcRect/>
          <a:stretch/>
        </p:blipFill>
        <p:spPr>
          <a:xfrm>
            <a:off x="1521382" y="1822993"/>
            <a:ext cx="1861127" cy="1799052"/>
          </a:xfrm>
          <a:prstGeom prst="rect">
            <a:avLst/>
          </a:prstGeom>
        </p:spPr>
      </p:pic>
      <p:pic>
        <p:nvPicPr>
          <p:cNvPr id="5" name="Picture 4">
            <a:extLst>
              <a:ext uri="{FF2B5EF4-FFF2-40B4-BE49-F238E27FC236}">
                <a16:creationId xmlns:a16="http://schemas.microsoft.com/office/drawing/2014/main" id="{36239407-42B8-4A98-9033-9DF4DDFF6FE9}"/>
              </a:ext>
            </a:extLst>
          </p:cNvPr>
          <p:cNvPicPr>
            <a:picLocks noChangeAspect="1"/>
          </p:cNvPicPr>
          <p:nvPr/>
        </p:nvPicPr>
        <p:blipFill rotWithShape="1">
          <a:blip r:embed="rId3"/>
          <a:srcRect l="15071" t="15883" r="51714" b="25630"/>
          <a:stretch/>
        </p:blipFill>
        <p:spPr>
          <a:xfrm>
            <a:off x="4498834" y="1301933"/>
            <a:ext cx="3037116" cy="2841172"/>
          </a:xfrm>
          <a:prstGeom prst="rect">
            <a:avLst/>
          </a:prstGeom>
        </p:spPr>
      </p:pic>
      <p:sp>
        <p:nvSpPr>
          <p:cNvPr id="6" name="Title 1">
            <a:extLst>
              <a:ext uri="{FF2B5EF4-FFF2-40B4-BE49-F238E27FC236}">
                <a16:creationId xmlns:a16="http://schemas.microsoft.com/office/drawing/2014/main" id="{AF79A726-9398-454F-860A-1AD91D60B7EC}"/>
              </a:ext>
            </a:extLst>
          </p:cNvPr>
          <p:cNvSpPr txBox="1">
            <a:spLocks/>
          </p:cNvSpPr>
          <p:nvPr/>
        </p:nvSpPr>
        <p:spPr>
          <a:xfrm>
            <a:off x="311700" y="1126813"/>
            <a:ext cx="8544917" cy="886603"/>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000" dirty="0">
                <a:latin typeface="+mj-lt"/>
              </a:rPr>
              <a:t>AND Gate</a:t>
            </a:r>
          </a:p>
        </p:txBody>
      </p:sp>
    </p:spTree>
    <p:extLst>
      <p:ext uri="{BB962C8B-B14F-4D97-AF65-F5344CB8AC3E}">
        <p14:creationId xmlns:p14="http://schemas.microsoft.com/office/powerpoint/2010/main" val="4067537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C5ACC-12B5-9BE2-3013-823BB82B9198}"/>
              </a:ext>
            </a:extLst>
          </p:cNvPr>
          <p:cNvSpPr>
            <a:spLocks noGrp="1"/>
          </p:cNvSpPr>
          <p:nvPr>
            <p:ph type="title"/>
          </p:nvPr>
        </p:nvSpPr>
        <p:spPr>
          <a:xfrm>
            <a:off x="311699" y="445024"/>
            <a:ext cx="8544917" cy="886603"/>
          </a:xfrm>
        </p:spPr>
        <p:txBody>
          <a:bodyPr>
            <a:normAutofit/>
          </a:bodyPr>
          <a:lstStyle/>
          <a:p>
            <a:r>
              <a:rPr lang="en-IN" sz="2000" dirty="0">
                <a:latin typeface="+mj-lt"/>
              </a:rPr>
              <a:t>OR Gate</a:t>
            </a:r>
          </a:p>
        </p:txBody>
      </p:sp>
      <p:sp>
        <p:nvSpPr>
          <p:cNvPr id="3" name="Text Placeholder 2">
            <a:extLst>
              <a:ext uri="{FF2B5EF4-FFF2-40B4-BE49-F238E27FC236}">
                <a16:creationId xmlns:a16="http://schemas.microsoft.com/office/drawing/2014/main" id="{4C5237EB-A094-B931-86F0-800736496D79}"/>
              </a:ext>
            </a:extLst>
          </p:cNvPr>
          <p:cNvSpPr>
            <a:spLocks noGrp="1"/>
          </p:cNvSpPr>
          <p:nvPr>
            <p:ph type="body" idx="1"/>
          </p:nvPr>
        </p:nvSpPr>
        <p:spPr>
          <a:xfrm>
            <a:off x="4511409" y="3518575"/>
            <a:ext cx="3645768" cy="1004580"/>
          </a:xfrm>
        </p:spPr>
        <p:txBody>
          <a:bodyPr>
            <a:normAutofit/>
          </a:bodyPr>
          <a:lstStyle/>
          <a:p>
            <a:pPr marL="0" marR="2540" indent="0" algn="ctr">
              <a:lnSpc>
                <a:spcPct val="107000"/>
              </a:lnSpc>
              <a:spcAft>
                <a:spcPts val="1130"/>
              </a:spcAft>
              <a:buNone/>
            </a:pPr>
            <a:endParaRPr lang="en-IN" sz="1800" dirty="0">
              <a:solidFill>
                <a:srgbClr val="252525"/>
              </a:solidFill>
              <a:effectLst/>
              <a:latin typeface="Times New Roman" panose="02020603050405020304" pitchFamily="18" charset="0"/>
              <a:ea typeface="Cambria Math" panose="02040503050406030204" pitchFamily="18" charset="0"/>
              <a:cs typeface="Times New Roman" panose="02020603050405020304" pitchFamily="18" charset="0"/>
            </a:endParaRPr>
          </a:p>
          <a:p>
            <a:pPr marL="0" marR="2540" indent="0" algn="ctr">
              <a:lnSpc>
                <a:spcPct val="107000"/>
              </a:lnSpc>
              <a:spcAft>
                <a:spcPts val="1130"/>
              </a:spcAft>
              <a:buNone/>
            </a:pPr>
            <a:endParaRPr lang="en-IN" dirty="0">
              <a:solidFill>
                <a:srgbClr val="252525"/>
              </a:solidFill>
              <a:latin typeface="Times New Roman" panose="02020603050405020304" pitchFamily="18" charset="0"/>
              <a:ea typeface="Cambria Math" panose="02040503050406030204" pitchFamily="18" charset="0"/>
              <a:cs typeface="Times New Roman" panose="02020603050405020304" pitchFamily="18" charset="0"/>
            </a:endParaRPr>
          </a:p>
          <a:p>
            <a:pPr marL="0" marR="2540" indent="0" algn="ctr">
              <a:lnSpc>
                <a:spcPct val="107000"/>
              </a:lnSpc>
              <a:spcAft>
                <a:spcPts val="1130"/>
              </a:spcAft>
              <a:buNone/>
            </a:pPr>
            <a:endParaRPr lang="en-IN" sz="1800" dirty="0">
              <a:solidFill>
                <a:srgbClr val="252525"/>
              </a:solidFill>
              <a:effectLst/>
              <a:latin typeface="Times New Roman" panose="02020603050405020304" pitchFamily="18" charset="0"/>
              <a:ea typeface="Cambria Math" panose="02040503050406030204" pitchFamily="18" charset="0"/>
              <a:cs typeface="Times New Roman" panose="02020603050405020304" pitchFamily="18" charset="0"/>
            </a:endParaRPr>
          </a:p>
          <a:p>
            <a:pPr marL="0" marR="2540" indent="0" algn="ctr">
              <a:lnSpc>
                <a:spcPct val="107000"/>
              </a:lnSpc>
              <a:spcAft>
                <a:spcPts val="1130"/>
              </a:spcAft>
              <a:buNone/>
            </a:pPr>
            <a:endParaRPr lang="en-IN" dirty="0">
              <a:solidFill>
                <a:srgbClr val="252525"/>
              </a:solidFill>
              <a:latin typeface="Times New Roman" panose="02020603050405020304" pitchFamily="18" charset="0"/>
              <a:ea typeface="Cambria Math" panose="02040503050406030204" pitchFamily="18" charset="0"/>
              <a:cs typeface="Times New Roman" panose="02020603050405020304" pitchFamily="18" charset="0"/>
            </a:endParaRPr>
          </a:p>
          <a:p>
            <a:pPr marL="0" marR="2540" indent="0" algn="ctr">
              <a:lnSpc>
                <a:spcPct val="107000"/>
              </a:lnSpc>
              <a:spcAft>
                <a:spcPts val="1130"/>
              </a:spcAft>
              <a:buNone/>
            </a:pPr>
            <a:endParaRPr lang="en-IN" sz="1800" dirty="0">
              <a:solidFill>
                <a:srgbClr val="252525"/>
              </a:solidFill>
              <a:effectLst/>
              <a:latin typeface="Times New Roman" panose="02020603050405020304" pitchFamily="18" charset="0"/>
              <a:ea typeface="Cambria Math" panose="02040503050406030204" pitchFamily="18" charset="0"/>
              <a:cs typeface="Times New Roman" panose="02020603050405020304" pitchFamily="18" charset="0"/>
            </a:endParaRPr>
          </a:p>
          <a:p>
            <a:pPr marL="114300" indent="0">
              <a:buNone/>
            </a:pPr>
            <a:endParaRPr lang="en-IN" dirty="0"/>
          </a:p>
        </p:txBody>
      </p:sp>
      <p:sp>
        <p:nvSpPr>
          <p:cNvPr id="5" name="Rectangle 2">
            <a:extLst>
              <a:ext uri="{FF2B5EF4-FFF2-40B4-BE49-F238E27FC236}">
                <a16:creationId xmlns:a16="http://schemas.microsoft.com/office/drawing/2014/main" id="{DD232218-B797-C437-BE0D-2326EF2C5A63}"/>
              </a:ext>
            </a:extLst>
          </p:cNvPr>
          <p:cNvSpPr>
            <a:spLocks noChangeArrowheads="1"/>
          </p:cNvSpPr>
          <p:nvPr/>
        </p:nvSpPr>
        <p:spPr bwMode="auto">
          <a:xfrm>
            <a:off x="4199709" y="277042"/>
            <a:ext cx="3912507" cy="13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6" name="Rectangle 3">
            <a:extLst>
              <a:ext uri="{FF2B5EF4-FFF2-40B4-BE49-F238E27FC236}">
                <a16:creationId xmlns:a16="http://schemas.microsoft.com/office/drawing/2014/main" id="{B646FB5E-80A7-5E7D-8385-7FB7281CF5AD}"/>
              </a:ext>
            </a:extLst>
          </p:cNvPr>
          <p:cNvSpPr>
            <a:spLocks noChangeArrowheads="1"/>
          </p:cNvSpPr>
          <p:nvPr/>
        </p:nvSpPr>
        <p:spPr bwMode="auto">
          <a:xfrm>
            <a:off x="4332145" y="2860045"/>
            <a:ext cx="3912507"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000000"/>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29" name="Picture 5">
            <a:extLst>
              <a:ext uri="{FF2B5EF4-FFF2-40B4-BE49-F238E27FC236}">
                <a16:creationId xmlns:a16="http://schemas.microsoft.com/office/drawing/2014/main" id="{CBF7F537-0CEF-8D29-6412-3DC1B11005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4874" y="1744865"/>
            <a:ext cx="2318499" cy="191044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A6894E86-9403-DC7C-76D5-BBC2CA9AE845}"/>
              </a:ext>
            </a:extLst>
          </p:cNvPr>
          <p:cNvPicPr>
            <a:picLocks noChangeAspect="1"/>
          </p:cNvPicPr>
          <p:nvPr/>
        </p:nvPicPr>
        <p:blipFill rotWithShape="1">
          <a:blip r:embed="rId3"/>
          <a:srcRect l="52143" t="22471" r="13500" b="7747"/>
          <a:stretch/>
        </p:blipFill>
        <p:spPr>
          <a:xfrm>
            <a:off x="4572000" y="1074841"/>
            <a:ext cx="2774616" cy="2993816"/>
          </a:xfrm>
          <a:prstGeom prst="rect">
            <a:avLst/>
          </a:prstGeom>
        </p:spPr>
      </p:pic>
    </p:spTree>
    <p:extLst>
      <p:ext uri="{BB962C8B-B14F-4D97-AF65-F5344CB8AC3E}">
        <p14:creationId xmlns:p14="http://schemas.microsoft.com/office/powerpoint/2010/main" val="4240275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FDDB6-487B-73BF-B5C4-AC25B080D3D8}"/>
              </a:ext>
            </a:extLst>
          </p:cNvPr>
          <p:cNvSpPr>
            <a:spLocks noGrp="1"/>
          </p:cNvSpPr>
          <p:nvPr>
            <p:ph type="title"/>
          </p:nvPr>
        </p:nvSpPr>
        <p:spPr/>
        <p:txBody>
          <a:bodyPr>
            <a:normAutofit fontScale="90000"/>
          </a:bodyPr>
          <a:lstStyle/>
          <a:p>
            <a:r>
              <a:rPr lang="en-US" dirty="0"/>
              <a:t>REQUIRED SOFTWARE</a:t>
            </a:r>
            <a:endParaRPr lang="en-IN" dirty="0"/>
          </a:p>
        </p:txBody>
      </p:sp>
      <p:sp>
        <p:nvSpPr>
          <p:cNvPr id="3" name="Text Placeholder 2">
            <a:extLst>
              <a:ext uri="{FF2B5EF4-FFF2-40B4-BE49-F238E27FC236}">
                <a16:creationId xmlns:a16="http://schemas.microsoft.com/office/drawing/2014/main" id="{1A86A470-3C26-5053-D7C0-D7ED54FBA315}"/>
              </a:ext>
            </a:extLst>
          </p:cNvPr>
          <p:cNvSpPr>
            <a:spLocks noGrp="1"/>
          </p:cNvSpPr>
          <p:nvPr>
            <p:ph type="body" idx="1"/>
          </p:nvPr>
        </p:nvSpPr>
        <p:spPr/>
        <p:txBody>
          <a:bodyPr>
            <a:normAutofit/>
          </a:bodyPr>
          <a:lstStyle/>
          <a:p>
            <a:pPr marL="114300" indent="0">
              <a:buNone/>
            </a:pPr>
            <a:r>
              <a:rPr lang="en-IN" sz="1400" dirty="0">
                <a:solidFill>
                  <a:schemeClr val="tx1"/>
                </a:solidFill>
                <a:latin typeface="+mn-lt"/>
                <a:cs typeface="Times New Roman" panose="02020603050405020304" pitchFamily="18" charset="0"/>
              </a:rPr>
              <a:t>LT (</a:t>
            </a:r>
            <a:r>
              <a:rPr lang="en-IN" sz="1400" dirty="0">
                <a:solidFill>
                  <a:schemeClr val="bg1">
                    <a:lumMod val="50000"/>
                  </a:schemeClr>
                </a:solidFill>
                <a:latin typeface="+mn-lt"/>
                <a:cs typeface="Times New Roman" panose="02020603050405020304" pitchFamily="18" charset="0"/>
              </a:rPr>
              <a:t>Linear technologies</a:t>
            </a:r>
            <a:r>
              <a:rPr lang="en-IN" sz="1400" dirty="0">
                <a:solidFill>
                  <a:schemeClr val="tx1"/>
                </a:solidFill>
                <a:latin typeface="+mn-lt"/>
                <a:cs typeface="Times New Roman" panose="02020603050405020304" pitchFamily="18" charset="0"/>
              </a:rPr>
              <a:t>) Spice :</a:t>
            </a:r>
          </a:p>
          <a:p>
            <a:pPr marL="114300" indent="0">
              <a:buNone/>
            </a:pPr>
            <a:r>
              <a:rPr lang="en-US" sz="1400" b="0" i="0" dirty="0">
                <a:solidFill>
                  <a:schemeClr val="tx1"/>
                </a:solidFill>
                <a:effectLst/>
                <a:latin typeface="+mn-lt"/>
                <a:cs typeface="Times New Roman" panose="02020603050405020304" pitchFamily="18" charset="0"/>
              </a:rPr>
              <a:t>	It is Analog Devices high performance circuit simulation program, which </a:t>
            </a:r>
            <a:r>
              <a:rPr lang="en-US" sz="1400" i="0" dirty="0">
                <a:solidFill>
                  <a:schemeClr val="tx1"/>
                </a:solidFill>
                <a:effectLst/>
                <a:latin typeface="+mn-lt"/>
                <a:cs typeface="Times New Roman" panose="02020603050405020304" pitchFamily="18" charset="0"/>
              </a:rPr>
              <a:t>allows you to draft, probe(</a:t>
            </a:r>
            <a:r>
              <a:rPr lang="en-US" sz="1400" dirty="0">
                <a:solidFill>
                  <a:schemeClr val="bg1">
                    <a:lumMod val="50000"/>
                  </a:schemeClr>
                </a:solidFill>
                <a:latin typeface="+mn-lt"/>
              </a:rPr>
              <a:t>Probing enables measuring a value at a point and avoiding storing the entire solution</a:t>
            </a:r>
            <a:r>
              <a:rPr lang="en-US" sz="1400" i="0" dirty="0">
                <a:solidFill>
                  <a:schemeClr val="tx1"/>
                </a:solidFill>
                <a:effectLst/>
                <a:latin typeface="+mn-lt"/>
                <a:cs typeface="Times New Roman" panose="02020603050405020304" pitchFamily="18" charset="0"/>
              </a:rPr>
              <a:t>), and analyze the performance of your circuit design</a:t>
            </a:r>
            <a:r>
              <a:rPr lang="en-US" sz="1400" b="0" i="0" dirty="0">
                <a:solidFill>
                  <a:schemeClr val="tx1"/>
                </a:solidFill>
                <a:effectLst/>
                <a:latin typeface="+mn-lt"/>
                <a:cs typeface="Times New Roman" panose="02020603050405020304" pitchFamily="18" charset="0"/>
              </a:rPr>
              <a:t>. LTspice contains an integrated schematic editor, waveform viewer, and advanced features that are easy to use once you learn some basic commands</a:t>
            </a:r>
            <a:endParaRPr lang="en-IN" sz="1400" dirty="0">
              <a:solidFill>
                <a:schemeClr val="tx1"/>
              </a:solidFill>
              <a:latin typeface="+mn-lt"/>
              <a:cs typeface="Times New Roman" panose="02020603050405020304" pitchFamily="18" charset="0"/>
            </a:endParaRPr>
          </a:p>
        </p:txBody>
      </p:sp>
      <p:pic>
        <p:nvPicPr>
          <p:cNvPr id="1026" name="Picture 2" descr="LTspice (@LTspice) / Twitter">
            <a:extLst>
              <a:ext uri="{FF2B5EF4-FFF2-40B4-BE49-F238E27FC236}">
                <a16:creationId xmlns:a16="http://schemas.microsoft.com/office/drawing/2014/main" id="{44F5B02A-3121-4A68-957E-4A7112570D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6016" y="2860675"/>
            <a:ext cx="1677403" cy="1677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8702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pic>
        <p:nvPicPr>
          <p:cNvPr id="117" name="Google Shape;117;p24"/>
          <p:cNvPicPr preferRelativeResize="0"/>
          <p:nvPr/>
        </p:nvPicPr>
        <p:blipFill rotWithShape="1">
          <a:blip r:embed="rId3"/>
          <a:srcRect l="2731" b="868"/>
          <a:stretch/>
        </p:blipFill>
        <p:spPr>
          <a:xfrm>
            <a:off x="0" y="296016"/>
            <a:ext cx="9144000" cy="3812367"/>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259</TotalTime>
  <Words>459</Words>
  <Application>Microsoft Office PowerPoint</Application>
  <PresentationFormat>On-screen Show (16:9)</PresentationFormat>
  <Paragraphs>39</Paragraphs>
  <Slides>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Times New Roman</vt:lpstr>
      <vt:lpstr>Simple Light</vt:lpstr>
      <vt:lpstr>PowerPoint Presentation</vt:lpstr>
      <vt:lpstr>ABSTRACT</vt:lpstr>
      <vt:lpstr>LITERATURE SURVEY</vt:lpstr>
      <vt:lpstr>CONT’D</vt:lpstr>
      <vt:lpstr>PROPOSED METHOD</vt:lpstr>
      <vt:lpstr>OR Gate</vt:lpstr>
      <vt:lpstr>REQUIRED SOFTWARE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rohith</dc:creator>
  <cp:lastModifiedBy>Syed</cp:lastModifiedBy>
  <cp:revision>12</cp:revision>
  <dcterms:modified xsi:type="dcterms:W3CDTF">2023-03-06T18:56:05Z</dcterms:modified>
</cp:coreProperties>
</file>