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81415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a5330745f19556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a5330745f19556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pic>
        <p:nvPicPr>
          <p:cNvPr id="1029" name="Google Shape;1029;p1"/>
          <p:cNvPicPr preferRelativeResize="0"/>
          <p:nvPr/>
        </p:nvPicPr>
        <p:blipFill rotWithShape="1">
          <a:blip r:embed="rId2">
            <a:alphaModFix/>
          </a:blip>
          <a:srcRect b="0" l="0" r="0" t="0"/>
          <a:stretch/>
        </p:blipFill>
        <p:spPr>
          <a:xfrm>
            <a:off x="1050744" y="262522"/>
            <a:ext cx="6813096" cy="978127"/>
          </a:xfrm>
          <a:prstGeom prst="rect">
            <a:avLst/>
          </a:prstGeom>
          <a:noFill/>
          <a:ln>
            <a:noFill/>
          </a:ln>
        </p:spPr>
      </p:pic>
      <p:sp>
        <p:nvSpPr>
          <p:cNvPr id="1030" name="Google Shape;1030;p1"/>
          <p:cNvSpPr txBox="1"/>
          <p:nvPr/>
        </p:nvSpPr>
        <p:spPr>
          <a:xfrm>
            <a:off x="300447" y="1284563"/>
            <a:ext cx="8529900" cy="2052900"/>
          </a:xfrm>
          <a:prstGeom prst="rect">
            <a:avLst/>
          </a:prstGeom>
          <a:noFill/>
          <a:ln>
            <a:noFill/>
          </a:ln>
        </p:spPr>
        <p:txBody>
          <a:bodyPr anchorCtr="0" anchor="t" bIns="45700" lIns="91425" spcFirstLastPara="1" rIns="91425" wrap="square" tIns="45700">
            <a:spAutoFit/>
          </a:bodyPr>
          <a:lstStyle/>
          <a:p>
            <a:pPr indent="0" lvl="3" marL="0" marR="0" rtl="0" algn="l">
              <a:lnSpc>
                <a:spcPct val="100000"/>
              </a:lnSpc>
              <a:spcBef>
                <a:spcPts val="0"/>
              </a:spcBef>
              <a:spcAft>
                <a:spcPts val="0"/>
              </a:spcAft>
              <a:buNone/>
            </a:pPr>
            <a:r>
              <a:rPr b="1" i="0" lang="en-US" sz="1400" u="none" cap="none" strike="noStrike">
                <a:solidFill>
                  <a:srgbClr val="171717"/>
                </a:solidFill>
                <a:latin typeface="Times New Roman"/>
                <a:ea typeface="Times New Roman"/>
                <a:cs typeface="Times New Roman"/>
                <a:sym typeface="Times New Roman"/>
              </a:rPr>
              <a:t>		</a:t>
            </a:r>
            <a:r>
              <a:rPr b="1" i="0" lang="en-US" sz="1400" u="sng" cap="none" strike="noStrike">
                <a:solidFill>
                  <a:srgbClr val="000000"/>
                </a:solidFill>
                <a:latin typeface="Times New Roman"/>
                <a:ea typeface="Times New Roman"/>
                <a:cs typeface="Times New Roman"/>
                <a:sym typeface="Times New Roman"/>
              </a:rPr>
              <a:t>Department of Electronics and Communication Engineering</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None/>
            </a:pPr>
            <a:r>
              <a:t/>
            </a:r>
            <a:endParaRPr b="1" i="0" sz="1400" u="sng" cap="none" strike="noStrike">
              <a:solidFill>
                <a:srgbClr val="171717"/>
              </a:solidFill>
              <a:latin typeface="Times New Roman"/>
              <a:ea typeface="Times New Roman"/>
              <a:cs typeface="Times New Roman"/>
              <a:sym typeface="Times New Roman"/>
            </a:endParaRPr>
          </a:p>
          <a:p>
            <a:pPr indent="0" lvl="3" marL="0" marR="0" rtl="0" algn="l">
              <a:lnSpc>
                <a:spcPct val="100000"/>
              </a:lnSpc>
              <a:spcBef>
                <a:spcPts val="0"/>
              </a:spcBef>
              <a:spcAft>
                <a:spcPts val="0"/>
              </a:spcAft>
              <a:buNone/>
            </a:pPr>
            <a:br>
              <a:rPr b="1" i="0" lang="en-US" sz="1400" u="sng" cap="none" strike="noStrike">
                <a:solidFill>
                  <a:srgbClr val="171717"/>
                </a:solidFill>
                <a:latin typeface="Times New Roman"/>
                <a:ea typeface="Times New Roman"/>
                <a:cs typeface="Times New Roman"/>
                <a:sym typeface="Times New Roman"/>
              </a:rPr>
            </a:br>
            <a:r>
              <a:rPr b="1" i="0" lang="en-US" sz="1400" u="none" cap="none" strike="noStrike">
                <a:solidFill>
                  <a:srgbClr val="171717"/>
                </a:solidFill>
                <a:latin typeface="Times New Roman"/>
                <a:ea typeface="Times New Roman"/>
                <a:cs typeface="Times New Roman"/>
                <a:sym typeface="Times New Roman"/>
              </a:rPr>
              <a:t>	</a:t>
            </a:r>
            <a:r>
              <a:rPr b="1" i="0" lang="en-US" sz="1600" u="none" cap="none" strike="noStrike">
                <a:solidFill>
                  <a:srgbClr val="000000"/>
                </a:solidFill>
                <a:latin typeface="Times New Roman"/>
                <a:ea typeface="Times New Roman"/>
                <a:cs typeface="Times New Roman"/>
                <a:sym typeface="Times New Roman"/>
              </a:rPr>
              <a:t>LOW POWER 3-BIT ENCODER DESIGN USING MEMRISTOR </a:t>
            </a:r>
            <a:endParaRPr b="1" i="0" sz="1600" u="none" cap="none" strike="noStrike">
              <a:solidFill>
                <a:srgbClr val="000000"/>
              </a:solidFill>
              <a:latin typeface="Calibri"/>
              <a:ea typeface="Calibri"/>
              <a:cs typeface="Calibri"/>
              <a:sym typeface="Calibri"/>
            </a:endParaRPr>
          </a:p>
          <a:p>
            <a:pPr indent="0" lvl="3" marL="0" marR="0" rtl="0" algn="l">
              <a:lnSpc>
                <a:spcPct val="100000"/>
              </a:lnSpc>
              <a:spcBef>
                <a:spcPts val="0"/>
              </a:spcBef>
              <a:spcAft>
                <a:spcPts val="0"/>
              </a:spcAft>
              <a:buNone/>
            </a:pPr>
            <a:br>
              <a:rPr b="1" i="0" lang="en-US" sz="1400" u="sng" cap="none" strike="noStrike">
                <a:solidFill>
                  <a:srgbClr val="171717"/>
                </a:solidFill>
                <a:latin typeface="Times New Roman"/>
                <a:ea typeface="Times New Roman"/>
                <a:cs typeface="Times New Roman"/>
                <a:sym typeface="Times New Roman"/>
              </a:rPr>
            </a:br>
            <a:br>
              <a:rPr b="1" i="0" lang="en-US" sz="1400" u="none" cap="none" strike="noStrike">
                <a:solidFill>
                  <a:srgbClr val="000000"/>
                </a:solidFill>
                <a:latin typeface="Times New Roman"/>
                <a:ea typeface="Times New Roman"/>
                <a:cs typeface="Times New Roman"/>
                <a:sym typeface="Times New Roman"/>
              </a:rPr>
            </a:br>
            <a:br>
              <a:rPr b="1" i="0" lang="en-US" sz="1400" u="none" cap="none" strike="noStrike">
                <a:solidFill>
                  <a:srgbClr val="000000"/>
                </a:solidFill>
                <a:latin typeface="Times New Roman"/>
                <a:ea typeface="Times New Roman"/>
                <a:cs typeface="Times New Roman"/>
                <a:sym typeface="Times New Roman"/>
              </a:rPr>
            </a:br>
            <a:br>
              <a:rPr b="1" i="0" lang="en-US" sz="1400" u="none" cap="none" strike="noStrike">
                <a:solidFill>
                  <a:srgbClr val="000000"/>
                </a:solidFill>
                <a:latin typeface="Times New Roman"/>
                <a:ea typeface="Times New Roman"/>
                <a:cs typeface="Times New Roman"/>
                <a:sym typeface="Times New Roman"/>
              </a:rPr>
            </a:br>
            <a:endParaRPr b="0" i="0" sz="1400" u="none" cap="none" strike="noStrike">
              <a:solidFill>
                <a:srgbClr val="000000"/>
              </a:solidFill>
              <a:latin typeface="Arial"/>
              <a:ea typeface="Arial"/>
              <a:cs typeface="Arial"/>
              <a:sym typeface="Arial"/>
            </a:endParaRPr>
          </a:p>
        </p:txBody>
      </p:sp>
      <p:sp>
        <p:nvSpPr>
          <p:cNvPr id="1031" name="Google Shape;1031;p1"/>
          <p:cNvSpPr/>
          <p:nvPr/>
        </p:nvSpPr>
        <p:spPr>
          <a:xfrm>
            <a:off x="4821349" y="3228525"/>
            <a:ext cx="3937200" cy="1408800"/>
          </a:xfrm>
          <a:prstGeom prst="roundRect">
            <a:avLst>
              <a:gd fmla="val 16667" name="adj"/>
            </a:avLst>
          </a:prstGeom>
          <a:solidFill>
            <a:schemeClr val="lt1"/>
          </a:solidFill>
          <a:ln cap="flat" cmpd="sng" w="25400">
            <a:solidFill>
              <a:srgbClr val="A9102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30275F"/>
                </a:solidFill>
                <a:latin typeface="Times New Roman"/>
                <a:ea typeface="Times New Roman"/>
                <a:cs typeface="Times New Roman"/>
                <a:sym typeface="Times New Roman"/>
              </a:rPr>
              <a:t>Presented by:</a:t>
            </a:r>
            <a:endParaRPr/>
          </a:p>
          <a:p>
            <a:pPr indent="0" lvl="0" marL="0" marR="0" rtl="0" algn="ctr">
              <a:lnSpc>
                <a:spcPct val="100000"/>
              </a:lnSpc>
              <a:spcBef>
                <a:spcPts val="0"/>
              </a:spcBef>
              <a:spcAft>
                <a:spcPts val="0"/>
              </a:spcAft>
              <a:buNone/>
            </a:pPr>
            <a:r>
              <a:rPr b="0" i="0" lang="en-US" sz="1400" u="none" cap="none" strike="noStrike">
                <a:solidFill>
                  <a:srgbClr val="0C0C0C"/>
                </a:solidFill>
                <a:latin typeface="Times New Roman"/>
                <a:ea typeface="Times New Roman"/>
                <a:cs typeface="Times New Roman"/>
                <a:sym typeface="Times New Roman"/>
              </a:rPr>
              <a:t>Sd. Javeed	                          19711A04A9</a:t>
            </a:r>
            <a:endParaRPr/>
          </a:p>
          <a:p>
            <a:pPr indent="0" lvl="0" marL="0" marR="0" rtl="0" algn="ctr">
              <a:lnSpc>
                <a:spcPct val="100000"/>
              </a:lnSpc>
              <a:spcBef>
                <a:spcPts val="0"/>
              </a:spcBef>
              <a:spcAft>
                <a:spcPts val="0"/>
              </a:spcAft>
              <a:buNone/>
            </a:pPr>
            <a:r>
              <a:rPr b="0" i="0" lang="en-US" sz="1400" u="none" cap="none" strike="noStrike">
                <a:solidFill>
                  <a:srgbClr val="0C0C0C"/>
                </a:solidFill>
                <a:latin typeface="Times New Roman"/>
                <a:ea typeface="Times New Roman"/>
                <a:cs typeface="Times New Roman"/>
                <a:sym typeface="Times New Roman"/>
              </a:rPr>
              <a:t>M. N. Rohith                         19711A0473</a:t>
            </a:r>
            <a:endParaRPr/>
          </a:p>
          <a:p>
            <a:pPr indent="0" lvl="0" marL="0" marR="0" rtl="0" algn="ctr">
              <a:lnSpc>
                <a:spcPct val="100000"/>
              </a:lnSpc>
              <a:spcBef>
                <a:spcPts val="0"/>
              </a:spcBef>
              <a:spcAft>
                <a:spcPts val="0"/>
              </a:spcAft>
              <a:buNone/>
            </a:pPr>
            <a:r>
              <a:rPr b="0" i="0" lang="en-US" sz="1400" u="none" cap="none" strike="noStrike">
                <a:solidFill>
                  <a:srgbClr val="0C0C0C"/>
                </a:solidFill>
                <a:latin typeface="Times New Roman"/>
                <a:ea typeface="Times New Roman"/>
                <a:cs typeface="Times New Roman"/>
                <a:sym typeface="Times New Roman"/>
              </a:rPr>
              <a:t>M. Venkata Subbaiah            19711A0470</a:t>
            </a:r>
            <a:endParaRPr/>
          </a:p>
          <a:p>
            <a:pPr indent="0" lvl="0" marL="0" marR="0" rtl="0" algn="ctr">
              <a:lnSpc>
                <a:spcPct val="100000"/>
              </a:lnSpc>
              <a:spcBef>
                <a:spcPts val="0"/>
              </a:spcBef>
              <a:spcAft>
                <a:spcPts val="0"/>
              </a:spcAft>
              <a:buNone/>
            </a:pPr>
            <a:r>
              <a:rPr b="0" i="0" lang="en-US" sz="1400" u="none" cap="none" strike="noStrike">
                <a:solidFill>
                  <a:srgbClr val="0C0C0C"/>
                </a:solidFill>
                <a:latin typeface="Times New Roman"/>
                <a:ea typeface="Times New Roman"/>
                <a:cs typeface="Times New Roman"/>
                <a:sym typeface="Times New Roman"/>
              </a:rPr>
              <a:t>SK. Masthan                          19711A04A1</a:t>
            </a:r>
            <a:endParaRPr/>
          </a:p>
        </p:txBody>
      </p:sp>
      <p:sp>
        <p:nvSpPr>
          <p:cNvPr id="1032" name="Google Shape;1032;p1"/>
          <p:cNvSpPr/>
          <p:nvPr/>
        </p:nvSpPr>
        <p:spPr>
          <a:xfrm>
            <a:off x="213360" y="3795128"/>
            <a:ext cx="3429000" cy="1086000"/>
          </a:xfrm>
          <a:prstGeom prst="roundRect">
            <a:avLst>
              <a:gd fmla="val 16667" name="adj"/>
            </a:avLst>
          </a:prstGeom>
          <a:solidFill>
            <a:schemeClr val="lt1"/>
          </a:solidFill>
          <a:ln cap="flat" cmpd="sng" w="25400">
            <a:solidFill>
              <a:srgbClr val="A9102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700" u="none" cap="none" strike="noStrike">
                <a:solidFill>
                  <a:srgbClr val="30275F"/>
                </a:solidFill>
                <a:latin typeface="Times New Roman"/>
                <a:ea typeface="Times New Roman"/>
                <a:cs typeface="Times New Roman"/>
                <a:sym typeface="Times New Roman"/>
              </a:rPr>
              <a:t>Under the guidance of </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Mr. C. Leela Mohan , Ass</a:t>
            </a:r>
            <a:r>
              <a:rPr b="1" lang="en-US">
                <a:solidFill>
                  <a:schemeClr val="dk1"/>
                </a:solidFill>
                <a:latin typeface="Times New Roman"/>
                <a:ea typeface="Times New Roman"/>
                <a:cs typeface="Times New Roman"/>
                <a:sym typeface="Times New Roman"/>
              </a:rPr>
              <a:t>oc.</a:t>
            </a:r>
            <a:r>
              <a:rPr b="1" i="0" lang="en-US" sz="1400" u="none" cap="none" strike="noStrike">
                <a:solidFill>
                  <a:schemeClr val="dk1"/>
                </a:solidFill>
                <a:latin typeface="Times New Roman"/>
                <a:ea typeface="Times New Roman"/>
                <a:cs typeface="Times New Roman"/>
                <a:sym typeface="Times New Roman"/>
              </a:rPr>
              <a:t> Professor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DDB6-487B-73BF-B5C4-AC25B080D3D8}"/>
              </a:ext>
            </a:extLst>
          </p:cNvPr>
          <p:cNvSpPr>
            <a:spLocks noGrp="1"/>
          </p:cNvSpPr>
          <p:nvPr>
            <p:ph type="title"/>
          </p:nvPr>
        </p:nvSpPr>
        <p:spPr/>
        <p:txBody>
          <a:bodyPr>
            <a:normAutofit fontScale="90000"/>
          </a:bodyPr>
          <a:lstStyle/>
          <a:p>
            <a:r>
              <a:rPr lang="en-US" dirty="0"/>
              <a:t>RESULTS AND DISCUSSIONS</a:t>
            </a:r>
            <a:br>
              <a:rPr lang="en-US" dirty="0"/>
            </a:br>
            <a:endParaRPr lang="en-IN" dirty="0"/>
          </a:p>
        </p:txBody>
      </p:sp>
      <p:sp>
        <p:nvSpPr>
          <p:cNvPr id="3" name="Text Placeholder 2">
            <a:extLst>
              <a:ext uri="{FF2B5EF4-FFF2-40B4-BE49-F238E27FC236}">
                <a16:creationId xmlns:a16="http://schemas.microsoft.com/office/drawing/2014/main" id="{1A86A470-3C26-5053-D7C0-D7ED54FBA315}"/>
              </a:ext>
            </a:extLst>
          </p:cNvPr>
          <p:cNvSpPr>
            <a:spLocks noGrp="1"/>
          </p:cNvSpPr>
          <p:nvPr>
            <p:ph type="body" idx="1"/>
          </p:nvPr>
        </p:nvSpPr>
        <p:spPr/>
        <p:txBody>
          <a:bodyPr>
            <a:normAutofit/>
          </a:bodyPr>
          <a:lstStyle/>
          <a:p>
            <a:pPr marL="114300" indent="0">
              <a:buNone/>
            </a:pPr>
            <a:r>
              <a:rPr lang="en-US" sz="1400" dirty="0">
                <a:solidFill>
                  <a:schemeClr val="tx1"/>
                </a:solidFill>
                <a:latin typeface="+mn-lt"/>
                <a:cs typeface="Times New Roman" panose="02020603050405020304" pitchFamily="18" charset="0"/>
              </a:rPr>
              <a:t>We designed 2 bit encoder using the Logic gates, CMOS logic and memristor using a generic, efficient and analytically simple memristor model.</a:t>
            </a:r>
            <a:endParaRPr lang="en-IN" sz="1400" dirty="0">
              <a:solidFill>
                <a:schemeClr val="tx1"/>
              </a:solidFill>
              <a:latin typeface="+mn-lt"/>
              <a:cs typeface="Times New Roman" panose="02020603050405020304" pitchFamily="18" charset="0"/>
            </a:endParaRPr>
          </a:p>
        </p:txBody>
      </p:sp>
    </p:spTree>
    <p:extLst>
      <p:ext uri="{BB962C8B-B14F-4D97-AF65-F5344CB8AC3E}">
        <p14:creationId xmlns:p14="http://schemas.microsoft.com/office/powerpoint/2010/main" val="102870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4"/>
          <p:cNvPicPr preferRelativeResize="0"/>
          <p:nvPr/>
        </p:nvPicPr>
        <p:blipFill rotWithShape="1">
          <a:blip r:embed="rId3"/>
          <a:srcRect l="2731" b="868"/>
          <a:stretch/>
        </p:blipFill>
        <p:spPr>
          <a:xfrm>
            <a:off x="0" y="296016"/>
            <a:ext cx="9144000" cy="38123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D703-50F6-84C7-ECE1-777C89AC2A89}"/>
              </a:ext>
            </a:extLst>
          </p:cNvPr>
          <p:cNvSpPr>
            <a:spLocks noGrp="1"/>
          </p:cNvSpPr>
          <p:nvPr>
            <p:ph type="title"/>
          </p:nvPr>
        </p:nvSpPr>
        <p:spPr/>
        <p:txBody>
          <a:bodyPr>
            <a:normAutofit fontScale="90000"/>
          </a:bodyPr>
          <a:lstStyle/>
          <a:p>
            <a:r>
              <a:rPr lang="en-IN" dirty="0">
                <a:latin typeface="+mj-lt"/>
                <a:cs typeface="Times New Roman" panose="02020603050405020304" pitchFamily="18" charset="0"/>
              </a:rPr>
              <a:t>ABSTRACT</a:t>
            </a:r>
            <a:endParaRPr lang="en-IN" dirty="0"/>
          </a:p>
        </p:txBody>
      </p:sp>
      <p:sp>
        <p:nvSpPr>
          <p:cNvPr id="3" name="Text Placeholder 2">
            <a:extLst>
              <a:ext uri="{FF2B5EF4-FFF2-40B4-BE49-F238E27FC236}">
                <a16:creationId xmlns:a16="http://schemas.microsoft.com/office/drawing/2014/main" id="{853C27E3-0805-875C-3C7A-6B585BD42492}"/>
              </a:ext>
            </a:extLst>
          </p:cNvPr>
          <p:cNvSpPr>
            <a:spLocks noGrp="1"/>
          </p:cNvSpPr>
          <p:nvPr>
            <p:ph type="body" idx="1"/>
          </p:nvPr>
        </p:nvSpPr>
        <p:spPr/>
        <p:txBody>
          <a:bodyPr>
            <a:noAutofit/>
          </a:bodyPr>
          <a:lstStyle/>
          <a:p>
            <a:pPr marL="114300" indent="0" algn="just">
              <a:lnSpc>
                <a:spcPct val="120000"/>
              </a:lnSpc>
              <a:spcAft>
                <a:spcPts val="1560"/>
              </a:spcAft>
              <a:buNone/>
            </a:pPr>
            <a:r>
              <a:rPr lang="en-IN" sz="1400" dirty="0">
                <a:solidFill>
                  <a:schemeClr val="tx1"/>
                </a:solidFill>
                <a:effectLst/>
                <a:latin typeface="+mn-lt"/>
                <a:ea typeface="Times New Roman" panose="02020603050405020304" pitchFamily="18" charset="0"/>
              </a:rPr>
              <a:t>Digital logic gate design using memristors is an alternative to current IC designs. This will be one of the future computer architectures. Fabrication of MRL gates is straightforward because the memristor can be designed on top of the polysilicon gate of the NMOS transistor. The density of transistors on a chip will increase. The proposed 3-bit encoder design using MRL consumes little power compared to the CMOS design. This device is used to model various combinatorial logic circuits and this paper is mainly aimed at designing and analysing 3-bit encoders with various logic using LT-Spice.</a:t>
            </a:r>
          </a:p>
          <a:p>
            <a:pPr marL="114300" indent="0" algn="just">
              <a:lnSpc>
                <a:spcPct val="120000"/>
              </a:lnSpc>
              <a:spcAft>
                <a:spcPts val="1560"/>
              </a:spcAft>
              <a:buNone/>
            </a:pPr>
            <a:r>
              <a:rPr lang="en-IN" sz="1400" dirty="0">
                <a:solidFill>
                  <a:schemeClr val="tx1"/>
                </a:solidFill>
                <a:effectLst/>
                <a:latin typeface="+mn-lt"/>
                <a:ea typeface="Malgun Gothic" panose="020B0503020000020004" pitchFamily="34" charset="-127"/>
                <a:cs typeface="Times New Roman" panose="02020603050405020304" pitchFamily="18" charset="0"/>
              </a:rPr>
              <a:t>Memristors, short for memory resistors, are a type of passive two-terminal electronic component that can remember the amount of electric charge that has flowed through it. They were first theorized in 1971 but were not physically demonstrated until 2008. Memristors have the unique ability to alter their resistance based on the history of current flow and have the potential to revolutionize the way computer memory is stored and processed. </a:t>
            </a:r>
            <a:r>
              <a:rPr lang="en-IN" sz="1400" dirty="0">
                <a:effectLst/>
                <a:latin typeface="+mn-lt"/>
                <a:ea typeface="Times New Roman" panose="02020603050405020304" pitchFamily="18" charset="0"/>
              </a:rPr>
              <a:t>	</a:t>
            </a:r>
            <a:endParaRPr lang="en-IN" sz="1400" dirty="0">
              <a:solidFill>
                <a:schemeClr val="tx1"/>
              </a:solidFill>
              <a:latin typeface="+mn-lt"/>
              <a:cs typeface="Times New Roman" panose="02020603050405020304" pitchFamily="18" charset="0"/>
            </a:endParaRPr>
          </a:p>
          <a:p>
            <a:pPr marL="114300" indent="0">
              <a:buNone/>
            </a:pPr>
            <a:endParaRPr lang="en-IN" sz="1400" dirty="0"/>
          </a:p>
        </p:txBody>
      </p:sp>
    </p:spTree>
    <p:extLst>
      <p:ext uri="{BB962C8B-B14F-4D97-AF65-F5344CB8AC3E}">
        <p14:creationId xmlns:p14="http://schemas.microsoft.com/office/powerpoint/2010/main" val="75694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C183-90B6-331B-0C9A-15A41740B3E4}"/>
              </a:ext>
            </a:extLst>
          </p:cNvPr>
          <p:cNvSpPr>
            <a:spLocks noGrp="1"/>
          </p:cNvSpPr>
          <p:nvPr>
            <p:ph type="title"/>
          </p:nvPr>
        </p:nvSpPr>
        <p:spPr/>
        <p:txBody>
          <a:bodyPr>
            <a:normAutofit fontScale="90000"/>
          </a:bodyPr>
          <a:lstStyle/>
          <a:p>
            <a:r>
              <a:rPr lang="en-US" dirty="0">
                <a:latin typeface="+mj-lt"/>
                <a:cs typeface="Times New Roman" panose="02020603050405020304" pitchFamily="18" charset="0"/>
              </a:rPr>
              <a:t>LITERATURE SURVEY</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342B0F10-419F-2579-E8A2-342C5B7023A2}"/>
              </a:ext>
            </a:extLst>
          </p:cNvPr>
          <p:cNvSpPr>
            <a:spLocks noGrp="1"/>
          </p:cNvSpPr>
          <p:nvPr>
            <p:ph type="body" idx="1"/>
          </p:nvPr>
        </p:nvSpPr>
        <p:spPr/>
        <p:txBody>
          <a:bodyPr>
            <a:normAutofit/>
          </a:bodyPr>
          <a:lstStyle/>
          <a:p>
            <a:pPr algn="just">
              <a:buFont typeface="+mj-lt"/>
              <a:buAutoNum type="arabicPeriod"/>
            </a:pPr>
            <a:r>
              <a:rPr lang="en-US" sz="1400" dirty="0">
                <a:solidFill>
                  <a:schemeClr val="tx1"/>
                </a:solidFill>
              </a:rPr>
              <a:t>In 2010, D.B. </a:t>
            </a:r>
            <a:r>
              <a:rPr lang="en-US" sz="1400" dirty="0" err="1">
                <a:solidFill>
                  <a:schemeClr val="tx1"/>
                </a:solidFill>
              </a:rPr>
              <a:t>Strukov</a:t>
            </a:r>
            <a:r>
              <a:rPr lang="en-US" sz="1400" dirty="0">
                <a:solidFill>
                  <a:schemeClr val="tx1"/>
                </a:solidFill>
              </a:rPr>
              <a:t>, and his team from Information and Quantum Science Laboratory published an article on hybrid CMOS/memristor circuits. The article provides a brief review of recent work on these circuits, which combine the high functionality of CMOS subsystems with the high density of nanoscale thin film resistance switching devices. Simulation and initial experimental results demonstrate that CMOS/memristor circuits outperform conventional VLSI paradigm in several important applications.</a:t>
            </a:r>
          </a:p>
          <a:p>
            <a:pPr algn="just">
              <a:buFont typeface="+mj-lt"/>
              <a:buAutoNum type="arabicPeriod"/>
            </a:pPr>
            <a:endParaRPr lang="en-US" sz="1400" dirty="0">
              <a:solidFill>
                <a:schemeClr val="tx1"/>
              </a:solidFill>
            </a:endParaRPr>
          </a:p>
          <a:p>
            <a:pPr algn="just">
              <a:buFont typeface="+mj-lt"/>
              <a:buAutoNum type="arabicPeriod"/>
            </a:pPr>
            <a:r>
              <a:rPr lang="en-US" sz="1400" dirty="0">
                <a:solidFill>
                  <a:schemeClr val="tx1"/>
                </a:solidFill>
              </a:rPr>
              <a:t>In 2012, Shahar and his team from the Electrical Department of TIT, Israel, published an article on MRL (Memristor Ratioed Logic), a hybrid CMOS-</a:t>
            </a:r>
            <a:r>
              <a:rPr lang="en-US" sz="1400" dirty="0" err="1">
                <a:solidFill>
                  <a:schemeClr val="tx1"/>
                </a:solidFill>
              </a:rPr>
              <a:t>memristive</a:t>
            </a:r>
            <a:r>
              <a:rPr lang="en-US" sz="1400" dirty="0">
                <a:solidFill>
                  <a:schemeClr val="tx1"/>
                </a:solidFill>
              </a:rPr>
              <a:t> logic family. The article discusses how </a:t>
            </a:r>
            <a:r>
              <a:rPr lang="en-US" sz="1400" dirty="0" err="1">
                <a:solidFill>
                  <a:schemeClr val="tx1"/>
                </a:solidFill>
              </a:rPr>
              <a:t>memristive</a:t>
            </a:r>
            <a:r>
              <a:rPr lang="en-US" sz="1400" dirty="0">
                <a:solidFill>
                  <a:schemeClr val="tx1"/>
                </a:solidFill>
              </a:rPr>
              <a:t> devices are used for OR and </a:t>
            </a:r>
            <a:r>
              <a:rPr lang="en-US" sz="1400" dirty="0" err="1">
                <a:solidFill>
                  <a:schemeClr val="tx1"/>
                </a:solidFill>
              </a:rPr>
              <a:t>AND</a:t>
            </a:r>
            <a:r>
              <a:rPr lang="en-US" sz="1400" dirty="0">
                <a:solidFill>
                  <a:schemeClr val="tx1"/>
                </a:solidFill>
              </a:rPr>
              <a:t> logic gates in the MRL family, with CMOS inverters added for a complete logic structure and signal restoration. The article includes a case study of an eight-bit full adder and discusses related design considerations</a:t>
            </a:r>
          </a:p>
          <a:p>
            <a:pPr algn="just">
              <a:buFont typeface="+mj-lt"/>
              <a:buAutoNum type="arabicPeriod"/>
            </a:pPr>
            <a:endParaRPr lang="en-US" sz="1400" dirty="0">
              <a:solidFill>
                <a:schemeClr val="tx1"/>
              </a:solidFill>
            </a:endParaRPr>
          </a:p>
          <a:p>
            <a:pPr>
              <a:buFont typeface="+mj-lt"/>
              <a:buAutoNum type="arabicPeriod"/>
            </a:pPr>
            <a:endParaRPr lang="en-IN" sz="1200"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endParaRPr lang="en-IN"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87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01F9-7F0B-43BC-9019-3DF67AA1B721}"/>
              </a:ext>
            </a:extLst>
          </p:cNvPr>
          <p:cNvSpPr>
            <a:spLocks noGrp="1"/>
          </p:cNvSpPr>
          <p:nvPr>
            <p:ph type="title"/>
          </p:nvPr>
        </p:nvSpPr>
        <p:spPr/>
        <p:txBody>
          <a:bodyPr>
            <a:normAutofit fontScale="90000"/>
          </a:bodyPr>
          <a:lstStyle/>
          <a:p>
            <a:r>
              <a:rPr lang="en-US" dirty="0"/>
              <a:t>CONT’D</a:t>
            </a:r>
          </a:p>
        </p:txBody>
      </p:sp>
      <p:sp>
        <p:nvSpPr>
          <p:cNvPr id="3" name="Text Placeholder 2">
            <a:extLst>
              <a:ext uri="{FF2B5EF4-FFF2-40B4-BE49-F238E27FC236}">
                <a16:creationId xmlns:a16="http://schemas.microsoft.com/office/drawing/2014/main" id="{0AD9205D-4DB7-41CE-A529-CB1FA24BEB4A}"/>
              </a:ext>
            </a:extLst>
          </p:cNvPr>
          <p:cNvSpPr>
            <a:spLocks noGrp="1"/>
          </p:cNvSpPr>
          <p:nvPr>
            <p:ph type="body" idx="1"/>
          </p:nvPr>
        </p:nvSpPr>
        <p:spPr/>
        <p:txBody>
          <a:bodyPr>
            <a:normAutofit/>
          </a:bodyPr>
          <a:lstStyle/>
          <a:p>
            <a:pPr algn="just">
              <a:buFont typeface="+mj-lt"/>
              <a:buAutoNum type="arabicPeriod" startAt="3"/>
            </a:pPr>
            <a:r>
              <a:rPr lang="en-US" sz="1400" dirty="0">
                <a:solidFill>
                  <a:schemeClr val="tx1"/>
                </a:solidFill>
              </a:rPr>
              <a:t>In 2019 paper published paper on “</a:t>
            </a:r>
            <a:r>
              <a:rPr lang="en-US" sz="1400" b="1" dirty="0"/>
              <a:t>MRL — Memristor Ratioed Logic</a:t>
            </a:r>
            <a:r>
              <a:rPr lang="en-US" sz="1400" dirty="0">
                <a:solidFill>
                  <a:schemeClr val="tx1"/>
                </a:solidFill>
              </a:rPr>
              <a:t>“ by Sarojini Mandal discusses the potential of memristors as a promising alternative device for computational logic and memory implementations. The paper emphasizes the basic properties of memristors and describes different digital circuits designed for logic operations and DSP applications using a hybrid CMOS-memristor based approach. The paper also presents the design methodologies and circuit parameters used in the study, as well as the results of transient response simulations in Cadence 180nm technology.</a:t>
            </a:r>
          </a:p>
          <a:p>
            <a:pPr algn="just">
              <a:buFont typeface="+mj-lt"/>
              <a:buAutoNum type="arabicPeriod" startAt="3"/>
            </a:pPr>
            <a:endParaRPr lang="en-US" sz="1400" dirty="0">
              <a:solidFill>
                <a:schemeClr val="tx1"/>
              </a:solidFill>
            </a:endParaRPr>
          </a:p>
          <a:p>
            <a:pPr algn="just">
              <a:buFont typeface="+mj-lt"/>
              <a:buAutoNum type="arabicPeriod" startAt="3"/>
            </a:pPr>
            <a:r>
              <a:rPr lang="en-US" sz="1400" dirty="0">
                <a:solidFill>
                  <a:schemeClr val="tx1"/>
                </a:solidFill>
              </a:rPr>
              <a:t>In 2017, Anuradha Singh published a paper on designing an area-efficient and high-speed full adder using memristor technology. The design uses only 15 NMOS transistors and 15 memristors, and provides better results in terms of area utilization, speed, and power efficiency compared to a conventional CMOS full adder circuit with 28 transistors. The adder was simulated in LT SPICE and found to have a simplified architecture with improved performance.</a:t>
            </a:r>
          </a:p>
        </p:txBody>
      </p:sp>
    </p:spTree>
    <p:extLst>
      <p:ext uri="{BB962C8B-B14F-4D97-AF65-F5344CB8AC3E}">
        <p14:creationId xmlns:p14="http://schemas.microsoft.com/office/powerpoint/2010/main" val="892819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56FE-EEAB-51A6-6198-7E1C84569D72}"/>
              </a:ext>
            </a:extLst>
          </p:cNvPr>
          <p:cNvSpPr>
            <a:spLocks noGrp="1"/>
          </p:cNvSpPr>
          <p:nvPr>
            <p:ph type="title"/>
          </p:nvPr>
        </p:nvSpPr>
        <p:spPr/>
        <p:txBody>
          <a:bodyPr>
            <a:normAutofit fontScale="90000"/>
          </a:bodyPr>
          <a:lstStyle/>
          <a:p>
            <a:r>
              <a:rPr lang="en-US" dirty="0"/>
              <a:t>WORK IN PROGRESS</a:t>
            </a:r>
            <a:endParaRPr lang="en-IN" dirty="0"/>
          </a:p>
        </p:txBody>
      </p:sp>
      <p:pic>
        <p:nvPicPr>
          <p:cNvPr id="4" name="Picture 3">
            <a:extLst>
              <a:ext uri="{FF2B5EF4-FFF2-40B4-BE49-F238E27FC236}">
                <a16:creationId xmlns:a16="http://schemas.microsoft.com/office/drawing/2014/main" id="{87658744-F7EC-BB2D-B4B6-921EB66192E3}"/>
              </a:ext>
            </a:extLst>
          </p:cNvPr>
          <p:cNvPicPr/>
          <p:nvPr/>
        </p:nvPicPr>
        <p:blipFill rotWithShape="1">
          <a:blip r:embed="rId2"/>
          <a:srcRect l="1997" t="3612" r="2110" b="38054"/>
          <a:stretch/>
        </p:blipFill>
        <p:spPr>
          <a:xfrm>
            <a:off x="4398817" y="865909"/>
            <a:ext cx="4405747" cy="14547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6" name="Picture 2" descr="digital logic - Preference of NAND &amp; NOR gates - Electrical Engineering ...">
            <a:extLst>
              <a:ext uri="{FF2B5EF4-FFF2-40B4-BE49-F238E27FC236}">
                <a16:creationId xmlns:a16="http://schemas.microsoft.com/office/drawing/2014/main" id="{4134E5B7-1F0A-25B0-1CBB-A78A5F8DE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36" y="1888600"/>
            <a:ext cx="3171825" cy="2809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D76B2A2-0534-41A6-43E0-194C3EDF5AB0}"/>
              </a:ext>
            </a:extLst>
          </p:cNvPr>
          <p:cNvPicPr/>
          <p:nvPr/>
        </p:nvPicPr>
        <p:blipFill>
          <a:blip r:embed="rId4"/>
          <a:stretch>
            <a:fillRect/>
          </a:stretch>
        </p:blipFill>
        <p:spPr>
          <a:xfrm>
            <a:off x="4398817" y="2571750"/>
            <a:ext cx="2164773" cy="1234440"/>
          </a:xfrm>
          <a:prstGeom prst="rect">
            <a:avLst/>
          </a:prstGeom>
        </p:spPr>
      </p:pic>
      <p:pic>
        <p:nvPicPr>
          <p:cNvPr id="6" name="Picture 5">
            <a:extLst>
              <a:ext uri="{FF2B5EF4-FFF2-40B4-BE49-F238E27FC236}">
                <a16:creationId xmlns:a16="http://schemas.microsoft.com/office/drawing/2014/main" id="{36D7AFA0-B25F-140B-E2B6-D48D9FD56F29}"/>
              </a:ext>
            </a:extLst>
          </p:cNvPr>
          <p:cNvPicPr/>
          <p:nvPr/>
        </p:nvPicPr>
        <p:blipFill>
          <a:blip r:embed="rId5"/>
          <a:stretch>
            <a:fillRect/>
          </a:stretch>
        </p:blipFill>
        <p:spPr>
          <a:xfrm>
            <a:off x="6756689" y="2571750"/>
            <a:ext cx="2047875" cy="1234440"/>
          </a:xfrm>
          <a:prstGeom prst="rect">
            <a:avLst/>
          </a:prstGeom>
        </p:spPr>
      </p:pic>
      <p:sp>
        <p:nvSpPr>
          <p:cNvPr id="7" name="TextBox 6">
            <a:extLst>
              <a:ext uri="{FF2B5EF4-FFF2-40B4-BE49-F238E27FC236}">
                <a16:creationId xmlns:a16="http://schemas.microsoft.com/office/drawing/2014/main" id="{A45DC23B-F56A-57F9-A443-F9CA15FEB201}"/>
              </a:ext>
            </a:extLst>
          </p:cNvPr>
          <p:cNvSpPr txBox="1"/>
          <p:nvPr/>
        </p:nvSpPr>
        <p:spPr>
          <a:xfrm>
            <a:off x="4723849" y="4111022"/>
            <a:ext cx="4065679" cy="553998"/>
          </a:xfrm>
          <a:prstGeom prst="rect">
            <a:avLst/>
          </a:prstGeom>
          <a:noFill/>
        </p:spPr>
        <p:txBody>
          <a:bodyPr wrap="square" rtlCol="0">
            <a:spAutoFit/>
          </a:bodyPr>
          <a:lstStyle/>
          <a:p>
            <a:r>
              <a:rPr lang="en-IN" sz="1600" b="1" kern="0" dirty="0">
                <a:solidFill>
                  <a:srgbClr val="000000"/>
                </a:solidFill>
                <a:effectLst/>
                <a:latin typeface="Times New Roman" panose="02020603050405020304" pitchFamily="18" charset="0"/>
                <a:ea typeface="Times New Roman" panose="02020603050405020304" pitchFamily="18" charset="0"/>
              </a:rPr>
              <a:t>Memristive CMOS NAND &amp; NOR logic </a:t>
            </a:r>
          </a:p>
          <a:p>
            <a:endParaRPr lang="en-IN" dirty="0"/>
          </a:p>
        </p:txBody>
      </p:sp>
    </p:spTree>
    <p:extLst>
      <p:ext uri="{BB962C8B-B14F-4D97-AF65-F5344CB8AC3E}">
        <p14:creationId xmlns:p14="http://schemas.microsoft.com/office/powerpoint/2010/main" val="31471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17A8-6768-56B1-BE5C-E31316DAF474}"/>
              </a:ext>
            </a:extLst>
          </p:cNvPr>
          <p:cNvSpPr>
            <a:spLocks noGrp="1"/>
          </p:cNvSpPr>
          <p:nvPr>
            <p:ph type="title"/>
          </p:nvPr>
        </p:nvSpPr>
        <p:spPr/>
        <p:txBody>
          <a:bodyPr>
            <a:normAutofit fontScale="90000"/>
          </a:bodyPr>
          <a:lstStyle/>
          <a:p>
            <a:r>
              <a:rPr lang="en-US" dirty="0"/>
              <a:t>ENCODER USING LOGIC GATES</a:t>
            </a:r>
            <a:endParaRPr lang="en-IN" dirty="0"/>
          </a:p>
        </p:txBody>
      </p:sp>
      <p:pic>
        <p:nvPicPr>
          <p:cNvPr id="11" name="Picture 10">
            <a:extLst>
              <a:ext uri="{FF2B5EF4-FFF2-40B4-BE49-F238E27FC236}">
                <a16:creationId xmlns:a16="http://schemas.microsoft.com/office/drawing/2014/main" id="{008DC347-D434-4CB1-A346-CA090C48DC71}"/>
              </a:ext>
            </a:extLst>
          </p:cNvPr>
          <p:cNvPicPr>
            <a:picLocks noChangeAspect="1"/>
          </p:cNvPicPr>
          <p:nvPr/>
        </p:nvPicPr>
        <p:blipFill>
          <a:blip r:embed="rId2"/>
          <a:stretch>
            <a:fillRect/>
          </a:stretch>
        </p:blipFill>
        <p:spPr>
          <a:xfrm>
            <a:off x="311700" y="1249411"/>
            <a:ext cx="4586397" cy="3077056"/>
          </a:xfrm>
          <a:prstGeom prst="rect">
            <a:avLst/>
          </a:prstGeom>
        </p:spPr>
      </p:pic>
      <p:pic>
        <p:nvPicPr>
          <p:cNvPr id="12" name="Picture 11">
            <a:extLst>
              <a:ext uri="{FF2B5EF4-FFF2-40B4-BE49-F238E27FC236}">
                <a16:creationId xmlns:a16="http://schemas.microsoft.com/office/drawing/2014/main" id="{9C747639-FD03-1624-C41A-74D35BD7C9B2}"/>
              </a:ext>
            </a:extLst>
          </p:cNvPr>
          <p:cNvPicPr>
            <a:picLocks noChangeAspect="1"/>
          </p:cNvPicPr>
          <p:nvPr/>
        </p:nvPicPr>
        <p:blipFill>
          <a:blip r:embed="rId3"/>
          <a:stretch>
            <a:fillRect/>
          </a:stretch>
        </p:blipFill>
        <p:spPr>
          <a:xfrm>
            <a:off x="5051932" y="1201467"/>
            <a:ext cx="3780368" cy="926190"/>
          </a:xfrm>
          <a:prstGeom prst="rect">
            <a:avLst/>
          </a:prstGeom>
        </p:spPr>
      </p:pic>
    </p:spTree>
    <p:extLst>
      <p:ext uri="{BB962C8B-B14F-4D97-AF65-F5344CB8AC3E}">
        <p14:creationId xmlns:p14="http://schemas.microsoft.com/office/powerpoint/2010/main" val="69607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F195EF-3B1A-E1D2-27BF-80C4DE0F7375}"/>
              </a:ext>
            </a:extLst>
          </p:cNvPr>
          <p:cNvSpPr>
            <a:spLocks noGrp="1"/>
          </p:cNvSpPr>
          <p:nvPr>
            <p:ph type="title"/>
          </p:nvPr>
        </p:nvSpPr>
        <p:spPr/>
        <p:txBody>
          <a:bodyPr>
            <a:normAutofit fontScale="90000"/>
          </a:bodyPr>
          <a:lstStyle/>
          <a:p>
            <a:r>
              <a:rPr lang="en-US" dirty="0"/>
              <a:t>2-BIT ENCODER USING LOGIC GATES</a:t>
            </a:r>
            <a:endParaRPr lang="en-IN" dirty="0"/>
          </a:p>
        </p:txBody>
      </p:sp>
      <p:pic>
        <p:nvPicPr>
          <p:cNvPr id="16" name="Picture 15">
            <a:extLst>
              <a:ext uri="{FF2B5EF4-FFF2-40B4-BE49-F238E27FC236}">
                <a16:creationId xmlns:a16="http://schemas.microsoft.com/office/drawing/2014/main" id="{3F4799A3-1134-4B61-DFB2-A3231893B172}"/>
              </a:ext>
            </a:extLst>
          </p:cNvPr>
          <p:cNvPicPr>
            <a:picLocks noChangeAspect="1"/>
          </p:cNvPicPr>
          <p:nvPr/>
        </p:nvPicPr>
        <p:blipFill rotWithShape="1">
          <a:blip r:embed="rId2"/>
          <a:srcRect t="12086" r="404" b="6014"/>
          <a:stretch/>
        </p:blipFill>
        <p:spPr>
          <a:xfrm>
            <a:off x="311700" y="1216134"/>
            <a:ext cx="7528560" cy="3482341"/>
          </a:xfrm>
          <a:prstGeom prst="rect">
            <a:avLst/>
          </a:prstGeom>
        </p:spPr>
      </p:pic>
    </p:spTree>
    <p:extLst>
      <p:ext uri="{BB962C8B-B14F-4D97-AF65-F5344CB8AC3E}">
        <p14:creationId xmlns:p14="http://schemas.microsoft.com/office/powerpoint/2010/main" val="341208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FEA9-2804-C340-294A-FD0FB49DD60A}"/>
              </a:ext>
            </a:extLst>
          </p:cNvPr>
          <p:cNvSpPr>
            <a:spLocks noGrp="1"/>
          </p:cNvSpPr>
          <p:nvPr>
            <p:ph type="title"/>
          </p:nvPr>
        </p:nvSpPr>
        <p:spPr/>
        <p:txBody>
          <a:bodyPr>
            <a:normAutofit fontScale="90000"/>
          </a:bodyPr>
          <a:lstStyle/>
          <a:p>
            <a:r>
              <a:rPr lang="en-US" dirty="0"/>
              <a:t>2-BIT ENCODER USING CMOS</a:t>
            </a:r>
            <a:endParaRPr lang="en-IN" dirty="0"/>
          </a:p>
        </p:txBody>
      </p:sp>
      <p:pic>
        <p:nvPicPr>
          <p:cNvPr id="10" name="Picture 9">
            <a:extLst>
              <a:ext uri="{FF2B5EF4-FFF2-40B4-BE49-F238E27FC236}">
                <a16:creationId xmlns:a16="http://schemas.microsoft.com/office/drawing/2014/main" id="{EA947697-0445-6F8C-0E7C-167354473208}"/>
              </a:ext>
            </a:extLst>
          </p:cNvPr>
          <p:cNvPicPr>
            <a:picLocks noChangeAspect="1"/>
          </p:cNvPicPr>
          <p:nvPr/>
        </p:nvPicPr>
        <p:blipFill rotWithShape="1">
          <a:blip r:embed="rId2"/>
          <a:srcRect l="430" t="12523" b="7564"/>
          <a:stretch/>
        </p:blipFill>
        <p:spPr>
          <a:xfrm>
            <a:off x="311700" y="1516379"/>
            <a:ext cx="7048500" cy="3182096"/>
          </a:xfrm>
          <a:prstGeom prst="rect">
            <a:avLst/>
          </a:prstGeom>
        </p:spPr>
      </p:pic>
    </p:spTree>
    <p:extLst>
      <p:ext uri="{BB962C8B-B14F-4D97-AF65-F5344CB8AC3E}">
        <p14:creationId xmlns:p14="http://schemas.microsoft.com/office/powerpoint/2010/main" val="3286945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38E1-5753-07E8-4808-05242E2107D8}"/>
              </a:ext>
            </a:extLst>
          </p:cNvPr>
          <p:cNvSpPr>
            <a:spLocks noGrp="1"/>
          </p:cNvSpPr>
          <p:nvPr>
            <p:ph type="title"/>
          </p:nvPr>
        </p:nvSpPr>
        <p:spPr/>
        <p:txBody>
          <a:bodyPr>
            <a:normAutofit fontScale="90000"/>
          </a:bodyPr>
          <a:lstStyle/>
          <a:p>
            <a:r>
              <a:rPr lang="en-US" dirty="0"/>
              <a:t>2-BIT ENCODER USING MEMRISTOR</a:t>
            </a:r>
            <a:endParaRPr lang="en-IN" dirty="0"/>
          </a:p>
        </p:txBody>
      </p:sp>
      <p:pic>
        <p:nvPicPr>
          <p:cNvPr id="5" name="Picture 4">
            <a:extLst>
              <a:ext uri="{FF2B5EF4-FFF2-40B4-BE49-F238E27FC236}">
                <a16:creationId xmlns:a16="http://schemas.microsoft.com/office/drawing/2014/main" id="{4D4FAE72-9B75-16D0-5FB8-03C85122498E}"/>
              </a:ext>
            </a:extLst>
          </p:cNvPr>
          <p:cNvPicPr>
            <a:picLocks noChangeAspect="1"/>
          </p:cNvPicPr>
          <p:nvPr/>
        </p:nvPicPr>
        <p:blipFill rotWithShape="1">
          <a:blip r:embed="rId2"/>
          <a:srcRect t="11407" b="7408"/>
          <a:stretch/>
        </p:blipFill>
        <p:spPr>
          <a:xfrm>
            <a:off x="311700" y="1272540"/>
            <a:ext cx="7909560" cy="3612032"/>
          </a:xfrm>
          <a:prstGeom prst="rect">
            <a:avLst/>
          </a:prstGeom>
        </p:spPr>
      </p:pic>
    </p:spTree>
    <p:extLst>
      <p:ext uri="{BB962C8B-B14F-4D97-AF65-F5344CB8AC3E}">
        <p14:creationId xmlns:p14="http://schemas.microsoft.com/office/powerpoint/2010/main" val="39346272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