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gdDA5lVviZVVfJaWi8UCEkOTLR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E5C35-7A6A-4BA5-84A7-486726A9C826}">
  <a:tblStyle styleId="{66AE5C35-7A6A-4BA5-84A7-486726A9C8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8ebead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8ebead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3b708f8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3b708f8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98ebead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98ebead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9" name="Google Shape;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8.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0" r="0" t="0"/>
          <a:stretch/>
        </p:blipFill>
        <p:spPr>
          <a:xfrm>
            <a:off x="1050744" y="262522"/>
            <a:ext cx="6813096" cy="978127"/>
          </a:xfrm>
          <a:prstGeom prst="rect">
            <a:avLst/>
          </a:prstGeom>
          <a:noFill/>
          <a:ln>
            <a:noFill/>
          </a:ln>
        </p:spPr>
      </p:pic>
      <p:sp>
        <p:nvSpPr>
          <p:cNvPr id="45" name="Google Shape;45;p1"/>
          <p:cNvSpPr txBox="1"/>
          <p:nvPr/>
        </p:nvSpPr>
        <p:spPr>
          <a:xfrm>
            <a:off x="48375" y="1326350"/>
            <a:ext cx="9033600" cy="2277900"/>
          </a:xfrm>
          <a:prstGeom prst="rect">
            <a:avLst/>
          </a:prstGeom>
          <a:noFill/>
          <a:ln>
            <a:noFill/>
          </a:ln>
        </p:spPr>
        <p:txBody>
          <a:bodyPr anchorCtr="0" anchor="t" bIns="45700" lIns="91425" spcFirstLastPara="1" rIns="91425" wrap="square" tIns="45700">
            <a:spAutoFit/>
          </a:bodyPr>
          <a:lstStyle/>
          <a:p>
            <a:pPr indent="0" lvl="3" marL="0" marR="0" rtl="0" algn="ctr">
              <a:lnSpc>
                <a:spcPct val="100000"/>
              </a:lnSpc>
              <a:spcBef>
                <a:spcPts val="0"/>
              </a:spcBef>
              <a:spcAft>
                <a:spcPts val="0"/>
              </a:spcAft>
              <a:buNone/>
            </a:pPr>
            <a:r>
              <a:rPr b="1" i="0" lang="en-IN" sz="1400" u="none" cap="none" strike="noStrike">
                <a:solidFill>
                  <a:srgbClr val="171717"/>
                </a:solidFill>
                <a:latin typeface="Times New Roman"/>
                <a:ea typeface="Times New Roman"/>
                <a:cs typeface="Times New Roman"/>
                <a:sym typeface="Times New Roman"/>
              </a:rPr>
              <a:t>		</a:t>
            </a:r>
            <a:endParaRPr b="1" i="0" sz="1400" u="none" cap="none" strike="noStrike">
              <a:solidFill>
                <a:srgbClr val="171717"/>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None/>
            </a:pPr>
            <a:r>
              <a:rPr b="1" i="0" lang="en-IN" sz="1400" u="sng" cap="none" strike="noStrike">
                <a:solidFill>
                  <a:srgbClr val="000000"/>
                </a:solidFill>
                <a:latin typeface="Times New Roman"/>
                <a:ea typeface="Times New Roman"/>
                <a:cs typeface="Times New Roman"/>
                <a:sym typeface="Times New Roman"/>
              </a:rPr>
              <a:t>Department of Electronics and Communication Engineering</a:t>
            </a:r>
            <a:endParaRPr b="0" i="0" sz="1400" u="none" cap="none" strike="noStrike">
              <a:solidFill>
                <a:srgbClr val="000000"/>
              </a:solidFill>
              <a:latin typeface="Arial"/>
              <a:ea typeface="Arial"/>
              <a:cs typeface="Arial"/>
              <a:sym typeface="Arial"/>
            </a:endParaRPr>
          </a:p>
          <a:p>
            <a:pPr indent="0" lvl="3" marL="0" marR="0" rtl="0" algn="ctr">
              <a:lnSpc>
                <a:spcPct val="100000"/>
              </a:lnSpc>
              <a:spcBef>
                <a:spcPts val="0"/>
              </a:spcBef>
              <a:spcAft>
                <a:spcPts val="0"/>
              </a:spcAft>
              <a:buNone/>
            </a:pPr>
            <a:r>
              <a:t/>
            </a:r>
            <a:endParaRPr b="1" i="0" sz="1400" u="sng" cap="none" strike="noStrike">
              <a:solidFill>
                <a:srgbClr val="171717"/>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None/>
            </a:pPr>
            <a:br>
              <a:rPr b="1" i="0" lang="en-IN" sz="1400" u="sng" cap="none" strike="noStrike">
                <a:solidFill>
                  <a:srgbClr val="171717"/>
                </a:solidFill>
                <a:latin typeface="Times New Roman"/>
                <a:ea typeface="Times New Roman"/>
                <a:cs typeface="Times New Roman"/>
                <a:sym typeface="Times New Roman"/>
              </a:rPr>
            </a:br>
            <a:r>
              <a:rPr b="1" i="0" lang="en-IN" sz="1400" u="none" cap="none" strike="noStrike">
                <a:solidFill>
                  <a:srgbClr val="171717"/>
                </a:solidFill>
                <a:latin typeface="Times New Roman"/>
                <a:ea typeface="Times New Roman"/>
                <a:cs typeface="Times New Roman"/>
                <a:sym typeface="Times New Roman"/>
              </a:rPr>
              <a:t>	</a:t>
            </a:r>
            <a:r>
              <a:rPr b="1" i="0" lang="en-IN" sz="1600" u="none" cap="none" strike="noStrike">
                <a:solidFill>
                  <a:srgbClr val="000000"/>
                </a:solidFill>
                <a:latin typeface="Times New Roman"/>
                <a:ea typeface="Times New Roman"/>
                <a:cs typeface="Times New Roman"/>
                <a:sym typeface="Times New Roman"/>
              </a:rPr>
              <a:t>LOW POWER 3-BIT ENCODER DESIGN USING MEMRISTOR </a:t>
            </a:r>
            <a:endParaRPr b="1" i="0" sz="16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br>
              <a:rPr b="1" i="0" lang="en-IN" sz="1400" u="sng" cap="none" strike="noStrike">
                <a:solidFill>
                  <a:srgbClr val="171717"/>
                </a:solidFill>
                <a:latin typeface="Times New Roman"/>
                <a:ea typeface="Times New Roman"/>
                <a:cs typeface="Times New Roman"/>
                <a:sym typeface="Times New Roman"/>
              </a:rPr>
            </a:br>
            <a:br>
              <a:rPr b="1" i="0" lang="en-IN" sz="1400" u="none" cap="none" strike="noStrike">
                <a:solidFill>
                  <a:srgbClr val="000000"/>
                </a:solidFill>
                <a:latin typeface="Times New Roman"/>
                <a:ea typeface="Times New Roman"/>
                <a:cs typeface="Times New Roman"/>
                <a:sym typeface="Times New Roman"/>
              </a:rPr>
            </a:br>
            <a:br>
              <a:rPr b="1" i="0" lang="en-IN" sz="1400" u="none" cap="none" strike="noStrike">
                <a:solidFill>
                  <a:srgbClr val="000000"/>
                </a:solidFill>
                <a:latin typeface="Times New Roman"/>
                <a:ea typeface="Times New Roman"/>
                <a:cs typeface="Times New Roman"/>
                <a:sym typeface="Times New Roman"/>
              </a:rPr>
            </a:br>
            <a:br>
              <a:rPr b="1" i="0" lang="en-IN"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4821349" y="3228525"/>
            <a:ext cx="3937298" cy="1408789"/>
          </a:xfrm>
          <a:prstGeom prst="roundRect">
            <a:avLst>
              <a:gd fmla="val 16667" name="adj"/>
            </a:avLst>
          </a:prstGeom>
          <a:solidFill>
            <a:schemeClr val="lt1"/>
          </a:solidFill>
          <a:ln cap="flat" cmpd="sng" w="25400">
            <a:solidFill>
              <a:srgbClr val="A910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rgbClr val="30275F"/>
                </a:solidFill>
                <a:latin typeface="Times New Roman"/>
                <a:ea typeface="Times New Roman"/>
                <a:cs typeface="Times New Roman"/>
                <a:sym typeface="Times New Roman"/>
              </a:rPr>
              <a:t>Presented by:</a:t>
            </a:r>
            <a:endParaRPr/>
          </a:p>
          <a:p>
            <a:pPr indent="0" lvl="0" marL="0" marR="0" rtl="0" algn="ctr">
              <a:lnSpc>
                <a:spcPct val="100000"/>
              </a:lnSpc>
              <a:spcBef>
                <a:spcPts val="0"/>
              </a:spcBef>
              <a:spcAft>
                <a:spcPts val="0"/>
              </a:spcAft>
              <a:buNone/>
            </a:pPr>
            <a:r>
              <a:rPr b="0" i="0" lang="en-IN" sz="1400" u="none" cap="none" strike="noStrike">
                <a:solidFill>
                  <a:srgbClr val="0C0C0C"/>
                </a:solidFill>
                <a:latin typeface="Times New Roman"/>
                <a:ea typeface="Times New Roman"/>
                <a:cs typeface="Times New Roman"/>
                <a:sym typeface="Times New Roman"/>
              </a:rPr>
              <a:t>Sd. Javeed	                          19711A04A9</a:t>
            </a:r>
            <a:endParaRPr/>
          </a:p>
          <a:p>
            <a:pPr indent="0" lvl="0" marL="0" marR="0" rtl="0" algn="ctr">
              <a:lnSpc>
                <a:spcPct val="100000"/>
              </a:lnSpc>
              <a:spcBef>
                <a:spcPts val="0"/>
              </a:spcBef>
              <a:spcAft>
                <a:spcPts val="0"/>
              </a:spcAft>
              <a:buNone/>
            </a:pPr>
            <a:r>
              <a:rPr b="0" i="0" lang="en-IN" sz="1400" u="none" cap="none" strike="noStrike">
                <a:solidFill>
                  <a:srgbClr val="0C0C0C"/>
                </a:solidFill>
                <a:latin typeface="Times New Roman"/>
                <a:ea typeface="Times New Roman"/>
                <a:cs typeface="Times New Roman"/>
                <a:sym typeface="Times New Roman"/>
              </a:rPr>
              <a:t>M. N. Rohith                         19711A0473</a:t>
            </a:r>
            <a:endParaRPr/>
          </a:p>
          <a:p>
            <a:pPr indent="0" lvl="0" marL="0" marR="0" rtl="0" algn="ctr">
              <a:lnSpc>
                <a:spcPct val="100000"/>
              </a:lnSpc>
              <a:spcBef>
                <a:spcPts val="0"/>
              </a:spcBef>
              <a:spcAft>
                <a:spcPts val="0"/>
              </a:spcAft>
              <a:buNone/>
            </a:pPr>
            <a:r>
              <a:rPr b="0" i="0" lang="en-IN" sz="1400" u="none" cap="none" strike="noStrike">
                <a:solidFill>
                  <a:srgbClr val="0C0C0C"/>
                </a:solidFill>
                <a:latin typeface="Times New Roman"/>
                <a:ea typeface="Times New Roman"/>
                <a:cs typeface="Times New Roman"/>
                <a:sym typeface="Times New Roman"/>
              </a:rPr>
              <a:t>M. Venkata Subbaiah            19711A0470</a:t>
            </a:r>
            <a:endParaRPr/>
          </a:p>
          <a:p>
            <a:pPr indent="0" lvl="0" marL="0" marR="0" rtl="0" algn="ctr">
              <a:lnSpc>
                <a:spcPct val="100000"/>
              </a:lnSpc>
              <a:spcBef>
                <a:spcPts val="0"/>
              </a:spcBef>
              <a:spcAft>
                <a:spcPts val="0"/>
              </a:spcAft>
              <a:buNone/>
            </a:pPr>
            <a:r>
              <a:rPr b="0" i="0" lang="en-IN" sz="1400" u="none" cap="none" strike="noStrike">
                <a:solidFill>
                  <a:srgbClr val="0C0C0C"/>
                </a:solidFill>
                <a:latin typeface="Times New Roman"/>
                <a:ea typeface="Times New Roman"/>
                <a:cs typeface="Times New Roman"/>
                <a:sym typeface="Times New Roman"/>
              </a:rPr>
              <a:t>SK. Masthan                          19711A04A1</a:t>
            </a:r>
            <a:endParaRPr/>
          </a:p>
        </p:txBody>
      </p:sp>
      <p:sp>
        <p:nvSpPr>
          <p:cNvPr id="47" name="Google Shape;47;p1"/>
          <p:cNvSpPr/>
          <p:nvPr/>
        </p:nvSpPr>
        <p:spPr>
          <a:xfrm>
            <a:off x="466010" y="3688703"/>
            <a:ext cx="3429000" cy="1086000"/>
          </a:xfrm>
          <a:prstGeom prst="roundRect">
            <a:avLst>
              <a:gd fmla="val 16667" name="adj"/>
            </a:avLst>
          </a:prstGeom>
          <a:solidFill>
            <a:schemeClr val="lt1"/>
          </a:solidFill>
          <a:ln cap="flat" cmpd="sng" w="25400">
            <a:solidFill>
              <a:srgbClr val="A910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700" u="none" cap="none" strike="noStrike">
                <a:solidFill>
                  <a:srgbClr val="30275F"/>
                </a:solidFill>
                <a:latin typeface="Times New Roman"/>
                <a:ea typeface="Times New Roman"/>
                <a:cs typeface="Times New Roman"/>
                <a:sym typeface="Times New Roman"/>
              </a:rPr>
              <a:t>Under the guidance of </a:t>
            </a:r>
            <a:endParaRPr/>
          </a:p>
          <a:p>
            <a:pPr indent="0" lvl="0" marL="0" marR="0" rtl="0" algn="ctr">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Mr. C. Leela Mohan , Assoc. Professor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398ebead2f_0_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IN"/>
              <a:t>Results</a:t>
            </a:r>
            <a:endParaRPr/>
          </a:p>
        </p:txBody>
      </p:sp>
      <p:graphicFrame>
        <p:nvGraphicFramePr>
          <p:cNvPr id="103" name="Google Shape;103;g2398ebead2f_0_3"/>
          <p:cNvGraphicFramePr/>
          <p:nvPr/>
        </p:nvGraphicFramePr>
        <p:xfrm>
          <a:off x="952500" y="1682125"/>
          <a:ext cx="3000000" cy="3000000"/>
        </p:xfrm>
        <a:graphic>
          <a:graphicData uri="http://schemas.openxmlformats.org/drawingml/2006/table">
            <a:tbl>
              <a:tblPr>
                <a:noFill/>
                <a:tableStyleId>{66AE5C35-7A6A-4BA5-84A7-486726A9C826}</a:tableStyleId>
              </a:tblPr>
              <a:tblGrid>
                <a:gridCol w="3619500"/>
                <a:gridCol w="3619500"/>
              </a:tblGrid>
              <a:tr h="381000">
                <a:tc>
                  <a:txBody>
                    <a:bodyPr/>
                    <a:lstStyle/>
                    <a:p>
                      <a:pPr indent="0" lvl="0" marL="0" rtl="0" algn="l">
                        <a:lnSpc>
                          <a:spcPct val="115000"/>
                        </a:lnSpc>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Logic used for designing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Number of transistors used</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CMOS</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30(15 NMOS + 15 PMOS)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MRL</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15(15 NMOS + 0 PMOS)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latin typeface="Times New Roman"/>
                <a:ea typeface="Times New Roman"/>
                <a:cs typeface="Times New Roman"/>
                <a:sym typeface="Times New Roman"/>
              </a:rPr>
              <a:t>Average power dissipation</a:t>
            </a:r>
            <a:endParaRPr>
              <a:latin typeface="Times New Roman"/>
              <a:ea typeface="Times New Roman"/>
              <a:cs typeface="Times New Roman"/>
              <a:sym typeface="Times New Roman"/>
            </a:endParaRPr>
          </a:p>
        </p:txBody>
      </p:sp>
      <p:pic>
        <p:nvPicPr>
          <p:cNvPr id="109" name="Google Shape;109;p11"/>
          <p:cNvPicPr preferRelativeResize="0"/>
          <p:nvPr/>
        </p:nvPicPr>
        <p:blipFill rotWithShape="1">
          <a:blip r:embed="rId3">
            <a:alphaModFix/>
          </a:blip>
          <a:srcRect b="52886" l="40072" r="40779" t="28855"/>
          <a:stretch/>
        </p:blipFill>
        <p:spPr>
          <a:xfrm>
            <a:off x="403069" y="1539575"/>
            <a:ext cx="3769751" cy="2246600"/>
          </a:xfrm>
          <a:prstGeom prst="rect">
            <a:avLst/>
          </a:prstGeom>
          <a:noFill/>
          <a:ln>
            <a:noFill/>
          </a:ln>
        </p:spPr>
      </p:pic>
      <p:pic>
        <p:nvPicPr>
          <p:cNvPr id="110" name="Google Shape;110;p11"/>
          <p:cNvPicPr preferRelativeResize="0"/>
          <p:nvPr/>
        </p:nvPicPr>
        <p:blipFill rotWithShape="1">
          <a:blip r:embed="rId4">
            <a:alphaModFix/>
          </a:blip>
          <a:srcRect b="56578" l="40561" r="40380" t="24839"/>
          <a:stretch/>
        </p:blipFill>
        <p:spPr>
          <a:xfrm>
            <a:off x="5085450" y="1539575"/>
            <a:ext cx="3686753" cy="2246600"/>
          </a:xfrm>
          <a:prstGeom prst="rect">
            <a:avLst/>
          </a:prstGeom>
          <a:noFill/>
          <a:ln>
            <a:noFill/>
          </a:ln>
        </p:spPr>
      </p:pic>
      <p:sp>
        <p:nvSpPr>
          <p:cNvPr id="111" name="Google Shape;111;p11"/>
          <p:cNvSpPr txBox="1"/>
          <p:nvPr/>
        </p:nvSpPr>
        <p:spPr>
          <a:xfrm>
            <a:off x="982475" y="4058100"/>
            <a:ext cx="72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600">
                <a:latin typeface="Times New Roman"/>
                <a:ea typeface="Times New Roman"/>
                <a:cs typeface="Times New Roman"/>
                <a:sym typeface="Times New Roman"/>
              </a:rPr>
              <a:t>CMOS 											MRL</a:t>
            </a:r>
            <a:endParaRPr b="1"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2"/>
          <p:cNvPicPr preferRelativeResize="0"/>
          <p:nvPr/>
        </p:nvPicPr>
        <p:blipFill rotWithShape="1">
          <a:blip r:embed="rId3">
            <a:alphaModFix/>
          </a:blip>
          <a:srcRect b="868" l="2731" r="0" t="0"/>
          <a:stretch/>
        </p:blipFill>
        <p:spPr>
          <a:xfrm>
            <a:off x="0" y="296016"/>
            <a:ext cx="9144000" cy="3812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3b708f8fc8_0_0"/>
          <p:cNvSpPr txBox="1"/>
          <p:nvPr>
            <p:ph type="title"/>
          </p:nvPr>
        </p:nvSpPr>
        <p:spPr>
          <a:xfrm>
            <a:off x="311700" y="192475"/>
            <a:ext cx="8520600" cy="89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IN"/>
              <a:t>contents</a:t>
            </a:r>
            <a:endParaRPr/>
          </a:p>
        </p:txBody>
      </p:sp>
      <p:sp>
        <p:nvSpPr>
          <p:cNvPr id="53" name="Google Shape;53;g23b708f8fc8_0_0"/>
          <p:cNvSpPr txBox="1"/>
          <p:nvPr/>
        </p:nvSpPr>
        <p:spPr>
          <a:xfrm>
            <a:off x="289800" y="1143725"/>
            <a:ext cx="84288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IN" sz="2000"/>
              <a:t>ABSTRACT</a:t>
            </a:r>
            <a:endParaRPr sz="2000"/>
          </a:p>
          <a:p>
            <a:pPr indent="-355600" lvl="0" marL="457200" rtl="0" algn="l">
              <a:spcBef>
                <a:spcPts val="0"/>
              </a:spcBef>
              <a:spcAft>
                <a:spcPts val="0"/>
              </a:spcAft>
              <a:buSzPts val="2000"/>
              <a:buChar char="●"/>
            </a:pPr>
            <a:r>
              <a:rPr lang="en-IN" sz="2000"/>
              <a:t>INTRODUCTION</a:t>
            </a:r>
            <a:endParaRPr sz="2000"/>
          </a:p>
          <a:p>
            <a:pPr indent="-355600" lvl="0" marL="457200" rtl="0" algn="l">
              <a:spcBef>
                <a:spcPts val="0"/>
              </a:spcBef>
              <a:spcAft>
                <a:spcPts val="0"/>
              </a:spcAft>
              <a:buSzPts val="2000"/>
              <a:buChar char="●"/>
            </a:pPr>
            <a:r>
              <a:rPr lang="en-IN" sz="2000"/>
              <a:t>IMPLEMENTATION</a:t>
            </a:r>
            <a:endParaRPr sz="2000"/>
          </a:p>
          <a:p>
            <a:pPr indent="-355600" lvl="0" marL="457200" rtl="0" algn="l">
              <a:spcBef>
                <a:spcPts val="0"/>
              </a:spcBef>
              <a:spcAft>
                <a:spcPts val="0"/>
              </a:spcAft>
              <a:buSzPts val="2000"/>
              <a:buChar char="●"/>
            </a:pPr>
            <a:r>
              <a:rPr lang="en-IN" sz="2000"/>
              <a:t>RESULTS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477250" y="456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I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59" name="Google Shape;5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20000"/>
              </a:lnSpc>
              <a:spcBef>
                <a:spcPts val="0"/>
              </a:spcBef>
              <a:spcAft>
                <a:spcPts val="0"/>
              </a:spcAft>
              <a:buSzPts val="1800"/>
              <a:buNone/>
            </a:pPr>
            <a:r>
              <a:rPr lang="en-IN" sz="1400">
                <a:solidFill>
                  <a:schemeClr val="dk1"/>
                </a:solidFill>
                <a:latin typeface="Times New Roman"/>
                <a:ea typeface="Times New Roman"/>
                <a:cs typeface="Times New Roman"/>
                <a:sym typeface="Times New Roman"/>
              </a:rPr>
              <a:t>Digital logic gate design using memristors is an alternative to current IC designs. This will be one of the future computer architectures. Fabrication of MRL gates is straightforward because the memristor can be designed on top of the polysilicon gate of the NMOS transistor. The density of transistors on a chip will increase. The proposed 3-bit encoder design using MRL consumes little power compared to the CMOS design. This device is used to model various </a:t>
            </a:r>
            <a:r>
              <a:rPr lang="en-IN" sz="1400">
                <a:solidFill>
                  <a:schemeClr val="dk1"/>
                </a:solidFill>
                <a:latin typeface="Times New Roman"/>
                <a:ea typeface="Times New Roman"/>
                <a:cs typeface="Times New Roman"/>
                <a:sym typeface="Times New Roman"/>
              </a:rPr>
              <a:t>combinational</a:t>
            </a:r>
            <a:r>
              <a:rPr lang="en-IN" sz="1400">
                <a:solidFill>
                  <a:schemeClr val="dk1"/>
                </a:solidFill>
                <a:latin typeface="Times New Roman"/>
                <a:ea typeface="Times New Roman"/>
                <a:cs typeface="Times New Roman"/>
                <a:sym typeface="Times New Roman"/>
              </a:rPr>
              <a:t> logic circuits and this paper is mainly aimed at designing and analysing 3-bit encoders with various logic using </a:t>
            </a:r>
            <a:r>
              <a:rPr lang="en-IN" sz="1400">
                <a:solidFill>
                  <a:schemeClr val="dk1"/>
                </a:solidFill>
                <a:latin typeface="Times New Roman"/>
                <a:ea typeface="Times New Roman"/>
                <a:cs typeface="Times New Roman"/>
                <a:sym typeface="Times New Roman"/>
              </a:rPr>
              <a:t>LTSpice</a:t>
            </a:r>
            <a:r>
              <a:rPr lang="en-IN" sz="14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114300" rtl="0" algn="just">
              <a:lnSpc>
                <a:spcPct val="120000"/>
              </a:lnSpc>
              <a:spcBef>
                <a:spcPts val="1560"/>
              </a:spcBef>
              <a:spcAft>
                <a:spcPts val="0"/>
              </a:spcAft>
              <a:buSzPts val="1800"/>
              <a:buNone/>
            </a:pPr>
            <a:r>
              <a:rPr lang="en-IN" sz="1400">
                <a:solidFill>
                  <a:schemeClr val="dk1"/>
                </a:solidFill>
                <a:latin typeface="Times New Roman"/>
                <a:ea typeface="Times New Roman"/>
                <a:cs typeface="Times New Roman"/>
                <a:sym typeface="Times New Roman"/>
              </a:rPr>
              <a:t>Memristors, short for memory resistors, are a type of passive two-terminal electronic component that can remember the amount of electric charge that has flowed through it. They were first theorized in 1971 but were not physically demonstrated until 2008. Memristors have the unique ability to alter their resistance based on the history of current flow and have the potential to revolutionize the way computer memory is stored and processed. </a:t>
            </a:r>
            <a:r>
              <a:rPr lang="en-IN" sz="1400">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1560"/>
              </a:spcBef>
              <a:spcAft>
                <a:spcPts val="0"/>
              </a:spcAft>
              <a:buSzPts val="18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
          <p:cNvSpPr txBox="1"/>
          <p:nvPr>
            <p:ph type="title"/>
          </p:nvPr>
        </p:nvSpPr>
        <p:spPr>
          <a:xfrm>
            <a:off x="311700" y="347325"/>
            <a:ext cx="8520600" cy="101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IN"/>
              <a:t>IMPLEMEMTATION:</a:t>
            </a:r>
            <a:endParaRPr/>
          </a:p>
          <a:p>
            <a:pPr indent="0" lvl="0" marL="0" rtl="0" algn="l">
              <a:lnSpc>
                <a:spcPct val="100000"/>
              </a:lnSpc>
              <a:spcBef>
                <a:spcPts val="0"/>
              </a:spcBef>
              <a:spcAft>
                <a:spcPts val="0"/>
              </a:spcAft>
              <a:buSzPts val="3111"/>
              <a:buNone/>
            </a:pPr>
            <a:r>
              <a:rPr lang="en-IN" sz="2466"/>
              <a:t>ENCODER USING LOGIC GATES</a:t>
            </a:r>
            <a:endParaRPr sz="2466"/>
          </a:p>
        </p:txBody>
      </p:sp>
      <p:pic>
        <p:nvPicPr>
          <p:cNvPr id="65" name="Google Shape;65;p5"/>
          <p:cNvPicPr preferRelativeResize="0"/>
          <p:nvPr/>
        </p:nvPicPr>
        <p:blipFill rotWithShape="1">
          <a:blip r:embed="rId3">
            <a:alphaModFix/>
          </a:blip>
          <a:srcRect b="0" l="0" r="0" t="0"/>
          <a:stretch/>
        </p:blipFill>
        <p:spPr>
          <a:xfrm>
            <a:off x="311700" y="1463519"/>
            <a:ext cx="4216403" cy="3536156"/>
          </a:xfrm>
          <a:prstGeom prst="rect">
            <a:avLst/>
          </a:prstGeom>
          <a:noFill/>
          <a:ln>
            <a:noFill/>
          </a:ln>
        </p:spPr>
      </p:pic>
      <p:pic>
        <p:nvPicPr>
          <p:cNvPr id="66" name="Google Shape;66;p5"/>
          <p:cNvPicPr preferRelativeResize="0"/>
          <p:nvPr/>
        </p:nvPicPr>
        <p:blipFill rotWithShape="1">
          <a:blip r:embed="rId4">
            <a:alphaModFix/>
          </a:blip>
          <a:srcRect b="0" l="0" r="0" t="0"/>
          <a:stretch/>
        </p:blipFill>
        <p:spPr>
          <a:xfrm>
            <a:off x="4760132" y="1525098"/>
            <a:ext cx="4072168" cy="2689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MRL</a:t>
            </a:r>
            <a:endParaRPr/>
          </a:p>
        </p:txBody>
      </p:sp>
      <p:pic>
        <p:nvPicPr>
          <p:cNvPr descr="digital logic - Preference of NAND &amp; NOR gates - Electrical Engineering ..." id="72" name="Google Shape;72;p6"/>
          <p:cNvPicPr preferRelativeResize="0"/>
          <p:nvPr/>
        </p:nvPicPr>
        <p:blipFill rotWithShape="1">
          <a:blip r:embed="rId3">
            <a:alphaModFix/>
          </a:blip>
          <a:srcRect b="0" l="0" r="0" t="0"/>
          <a:stretch/>
        </p:blipFill>
        <p:spPr>
          <a:xfrm>
            <a:off x="419824" y="2333625"/>
            <a:ext cx="3171825" cy="2809875"/>
          </a:xfrm>
          <a:prstGeom prst="rect">
            <a:avLst/>
          </a:prstGeom>
          <a:noFill/>
          <a:ln>
            <a:noFill/>
          </a:ln>
        </p:spPr>
      </p:pic>
      <p:pic>
        <p:nvPicPr>
          <p:cNvPr id="73" name="Google Shape;73;p6"/>
          <p:cNvPicPr preferRelativeResize="0"/>
          <p:nvPr/>
        </p:nvPicPr>
        <p:blipFill rotWithShape="1">
          <a:blip r:embed="rId4">
            <a:alphaModFix/>
          </a:blip>
          <a:srcRect b="0" l="0" r="0" t="0"/>
          <a:stretch/>
        </p:blipFill>
        <p:spPr>
          <a:xfrm>
            <a:off x="4398817" y="2571750"/>
            <a:ext cx="2164773" cy="1234440"/>
          </a:xfrm>
          <a:prstGeom prst="rect">
            <a:avLst/>
          </a:prstGeom>
          <a:noFill/>
          <a:ln>
            <a:noFill/>
          </a:ln>
        </p:spPr>
      </p:pic>
      <p:pic>
        <p:nvPicPr>
          <p:cNvPr id="74" name="Google Shape;74;p6"/>
          <p:cNvPicPr preferRelativeResize="0"/>
          <p:nvPr/>
        </p:nvPicPr>
        <p:blipFill rotWithShape="1">
          <a:blip r:embed="rId5">
            <a:alphaModFix/>
          </a:blip>
          <a:srcRect b="0" l="0" r="0" t="0"/>
          <a:stretch/>
        </p:blipFill>
        <p:spPr>
          <a:xfrm>
            <a:off x="6756689" y="2571750"/>
            <a:ext cx="2047875" cy="1234440"/>
          </a:xfrm>
          <a:prstGeom prst="rect">
            <a:avLst/>
          </a:prstGeom>
          <a:noFill/>
          <a:ln>
            <a:noFill/>
          </a:ln>
        </p:spPr>
      </p:pic>
      <p:sp>
        <p:nvSpPr>
          <p:cNvPr id="75" name="Google Shape;75;p6"/>
          <p:cNvSpPr txBox="1"/>
          <p:nvPr/>
        </p:nvSpPr>
        <p:spPr>
          <a:xfrm>
            <a:off x="4723849" y="4111022"/>
            <a:ext cx="4065679"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Memristive CMOS NAND &amp; NOR logic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Design using cmos</a:t>
            </a:r>
            <a:endParaRPr/>
          </a:p>
        </p:txBody>
      </p:sp>
      <p:pic>
        <p:nvPicPr>
          <p:cNvPr id="81" name="Google Shape;81;p7"/>
          <p:cNvPicPr preferRelativeResize="0"/>
          <p:nvPr/>
        </p:nvPicPr>
        <p:blipFill rotWithShape="1">
          <a:blip r:embed="rId3">
            <a:alphaModFix/>
          </a:blip>
          <a:srcRect b="15450" l="29083" r="38828" t="3571"/>
          <a:stretch/>
        </p:blipFill>
        <p:spPr>
          <a:xfrm>
            <a:off x="2576336" y="-168277"/>
            <a:ext cx="476343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398ebead2f_0_10"/>
          <p:cNvPicPr preferRelativeResize="0"/>
          <p:nvPr/>
        </p:nvPicPr>
        <p:blipFill rotWithShape="1">
          <a:blip r:embed="rId3">
            <a:alphaModFix/>
          </a:blip>
          <a:srcRect b="7672" l="0" r="0" t="0"/>
          <a:stretch/>
        </p:blipFill>
        <p:spPr>
          <a:xfrm>
            <a:off x="0" y="418450"/>
            <a:ext cx="9144000" cy="4177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Design using MRL</a:t>
            </a:r>
            <a:endParaRPr/>
          </a:p>
        </p:txBody>
      </p:sp>
      <p:pic>
        <p:nvPicPr>
          <p:cNvPr id="92" name="Google Shape;92;p8"/>
          <p:cNvPicPr preferRelativeResize="0"/>
          <p:nvPr/>
        </p:nvPicPr>
        <p:blipFill rotWithShape="1">
          <a:blip r:embed="rId3">
            <a:alphaModFix/>
          </a:blip>
          <a:srcRect b="16250" l="0" r="0" t="19786"/>
          <a:stretch/>
        </p:blipFill>
        <p:spPr>
          <a:xfrm>
            <a:off x="306391" y="1325934"/>
            <a:ext cx="8531217" cy="30694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9"/>
          <p:cNvPicPr preferRelativeResize="0"/>
          <p:nvPr/>
        </p:nvPicPr>
        <p:blipFill rotWithShape="1">
          <a:blip r:embed="rId3">
            <a:alphaModFix/>
          </a:blip>
          <a:srcRect b="6716" l="0" r="0" t="0"/>
          <a:stretch/>
        </p:blipFill>
        <p:spPr>
          <a:xfrm>
            <a:off x="0" y="84300"/>
            <a:ext cx="9144000" cy="4797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rohith</dc:creator>
</cp:coreProperties>
</file>