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3.png" ContentType="image/png"/>
  <Override PartName="/ppt/media/image47.png" ContentType="image/png"/>
  <Override PartName="/ppt/media/image10.png" ContentType="image/png"/>
  <Override PartName="/ppt/media/image35.png" ContentType="image/png"/>
  <Override PartName="/ppt/media/image5.png" ContentType="image/png"/>
  <Override PartName="/ppt/media/image17.png" ContentType="image/png"/>
  <Override PartName="/ppt/media/image28.png" ContentType="image/png"/>
  <Override PartName="/ppt/media/image16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14.png" ContentType="image/png"/>
  <Override PartName="/ppt/media/image62.png" ContentType="image/png"/>
  <Override PartName="/ppt/media/image25.png" ContentType="image/png"/>
  <Override PartName="/ppt/media/image60.png" ContentType="image/png"/>
  <Override PartName="/ppt/media/image23.png" ContentType="image/png"/>
  <Override PartName="/ppt/media/image58.png" ContentType="image/png"/>
  <Override PartName="/ppt/media/image21.png" ContentType="image/png"/>
  <Override PartName="/ppt/media/image22.png" ContentType="image/png"/>
  <Override PartName="/ppt/media/image59.png" ContentType="image/png"/>
  <Override PartName="/ppt/media/image57.png" ContentType="image/png"/>
  <Override PartName="/ppt/media/image20.png" ContentType="image/png"/>
  <Override PartName="/ppt/media/image61.png" ContentType="image/png"/>
  <Override PartName="/ppt/media/image24.png" ContentType="image/png"/>
  <Override PartName="/ppt/media/image31.png" ContentType="image/png"/>
  <Override PartName="/ppt/media/image29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4.jpeg" ContentType="image/jpe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30.jpeg" ContentType="image/jpeg"/>
  <Override PartName="/ppt/media/image40.png" ContentType="image/png"/>
  <Override PartName="/ppt/media/image41.jpeg" ContentType="image/jpeg"/>
  <Override PartName="/ppt/media/image54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711135-824B-4867-BEC6-FA64175045F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64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C63E10-D30B-45EA-A42A-687D91B5EE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64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ADCBFA-0833-4F53-A679-79F8E23D384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64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B8E633-149C-446D-A8B7-E600B55876E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64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64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64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64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64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64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93D1A5-771A-4C91-B3CE-43BBA9B78E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64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64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64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64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64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64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01ADC5-A828-4239-8BCD-EDCF8CAF97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64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99BA89-2420-480A-8CB2-E133D5D801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64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038294-EA31-4B70-8963-3CDFE03218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E1D96F-E4D5-4590-A0F6-6074FCE9C2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64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1E3070-0895-4E13-A1C3-A81E5CD588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64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EDFE5F-C2AE-4251-9208-2EA71467F0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64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64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67A155-1E5D-436D-B7E1-CC3C21C02C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4861C36-9775-4F73-9650-82F6B4E301D5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7" descr="A picture containing shape&#10;&#10;Description automatically generated"/>
          <p:cNvPicPr/>
          <p:nvPr/>
        </p:nvPicPr>
        <p:blipFill>
          <a:blip r:embed="rId2"/>
          <a:stretch/>
        </p:blipFill>
        <p:spPr>
          <a:xfrm>
            <a:off x="1080" y="0"/>
            <a:ext cx="10075320" cy="566784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640" spc="-1" strike="noStrike">
                <a:latin typeface="Arial"/>
              </a:rPr>
              <a:t>Click to edit the title text format</a:t>
            </a:r>
            <a:endParaRPr b="0" lang="en-IN" sz="364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40" spc="-1" strike="noStrike">
                <a:latin typeface="Arial"/>
              </a:rPr>
              <a:t>Click to edit the outline text format</a:t>
            </a:r>
            <a:endParaRPr b="0" lang="en-IN" sz="2640" spc="-1" strike="noStrike">
              <a:latin typeface="Arial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320" spc="-1" strike="noStrike">
                <a:latin typeface="Arial"/>
              </a:rPr>
              <a:t>Second Outline Level</a:t>
            </a:r>
            <a:endParaRPr b="0" lang="en-IN" sz="2320" spc="-1" strike="noStrike">
              <a:latin typeface="Arial"/>
            </a:endParaRPr>
          </a:p>
          <a:p>
            <a:pPr lvl="2" marL="1296000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979" spc="-1" strike="noStrike">
                <a:latin typeface="Arial"/>
              </a:rPr>
              <a:t>Third Outline Level</a:t>
            </a:r>
            <a:endParaRPr b="0" lang="en-IN" sz="1979" spc="-1" strike="noStrike">
              <a:latin typeface="Arial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50" spc="-1" strike="noStrike">
                <a:latin typeface="Arial"/>
              </a:rPr>
              <a:t>Fourth Outline Level</a:t>
            </a:r>
            <a:endParaRPr b="0" lang="en-IN" sz="1650" spc="-1" strike="noStrike">
              <a:latin typeface="Arial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50" spc="-1" strike="noStrike">
                <a:latin typeface="Arial"/>
              </a:rPr>
              <a:t>Fifth Outline Level</a:t>
            </a:r>
            <a:endParaRPr b="0" lang="en-IN" sz="1650" spc="-1" strike="noStrike">
              <a:latin typeface="Arial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50" spc="-1" strike="noStrike">
                <a:latin typeface="Arial"/>
              </a:rPr>
              <a:t>Sixth Outline Level</a:t>
            </a:r>
            <a:endParaRPr b="0" lang="en-IN" sz="1650" spc="-1" strike="noStrike">
              <a:latin typeface="Arial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50" spc="-1" strike="noStrike">
                <a:latin typeface="Arial"/>
              </a:rPr>
              <a:t>Seventh Outline Level</a:t>
            </a:r>
            <a:endParaRPr b="0" lang="en-IN" sz="165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jpeg"/><Relationship Id="rId5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jpeg"/><Relationship Id="rId5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slideLayout" Target="../slideLayouts/slideLayout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jpeg"/><Relationship Id="rId5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_1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_1"/>
          <p:cNvSpPr/>
          <p:nvPr/>
        </p:nvSpPr>
        <p:spPr>
          <a:xfrm>
            <a:off x="6840000" y="5409720"/>
            <a:ext cx="3074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blurRad="0" rotWithShape="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87480" indent="-8496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83" name="Picture 13_3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84" name="CustomShape 4_1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5_1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Picture 13_4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87" name="Picture 13_5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88" name="TextShape 6_1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4400" spc="-1" strike="noStrike">
                <a:solidFill>
                  <a:srgbClr val="c9211e"/>
                </a:solidFill>
                <a:latin typeface="Arial"/>
              </a:rPr>
              <a:t>DATA STRUCURES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_2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_3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3_3"/>
          <p:cNvSpPr/>
          <p:nvPr/>
        </p:nvSpPr>
        <p:spPr>
          <a:xfrm>
            <a:off x="6984000" y="5409720"/>
            <a:ext cx="2930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blurRad="0" rotWithShape="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87480" indent="-8496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181" name="Picture 13_9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82" name="CustomShape 4_3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5_3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4" name="Picture 13_10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185" name="Picture 13_11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86" name="TextShape 6_3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 txBox="1"/>
          <p:nvPr/>
        </p:nvSpPr>
        <p:spPr>
          <a:xfrm>
            <a:off x="144000" y="91440"/>
            <a:ext cx="3744000" cy="96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600" spc="-1" strike="noStrike">
                <a:solidFill>
                  <a:srgbClr val="c9211e"/>
                </a:solidFill>
                <a:latin typeface="Arial"/>
              </a:rPr>
              <a:t>Singly Linked List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188" name="Picture 5" descr="SingleLinkedLists"/>
          <p:cNvPicPr/>
          <p:nvPr/>
        </p:nvPicPr>
        <p:blipFill>
          <a:blip r:embed="rId4"/>
          <a:stretch/>
        </p:blipFill>
        <p:spPr>
          <a:xfrm>
            <a:off x="799560" y="1152000"/>
            <a:ext cx="769644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_18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_19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_19"/>
          <p:cNvSpPr/>
          <p:nvPr/>
        </p:nvSpPr>
        <p:spPr>
          <a:xfrm>
            <a:off x="6768000" y="5409720"/>
            <a:ext cx="3146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blurRad="0" rotWithShape="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87480" indent="-8496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192" name="Picture 13_57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93" name="CustomShape 4_19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5_19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5" name="Picture 13_58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196" name="Picture 13_59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97" name="TextShape 6_19"/>
          <p:cNvSpPr/>
          <p:nvPr/>
        </p:nvSpPr>
        <p:spPr>
          <a:xfrm>
            <a:off x="360720" y="19339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"/>
          <p:cNvSpPr txBox="1"/>
          <p:nvPr/>
        </p:nvSpPr>
        <p:spPr>
          <a:xfrm>
            <a:off x="118800" y="944640"/>
            <a:ext cx="10019520" cy="40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551"/>
              </a:spcBef>
              <a:spcAft>
                <a:spcPts val="25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Noto Sans CJK SC"/>
              </a:rPr>
              <a:t>Insertion into a singly-linked list has two special cases. 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551"/>
              </a:spcBef>
              <a:spcAft>
                <a:spcPts val="25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Noto Sans CJK SC"/>
              </a:rPr>
              <a:t>It's insertion a new node before the head (to the very beginning of the list) and after the tail (to the very end of the list). 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551"/>
              </a:spcBef>
              <a:spcAft>
                <a:spcPts val="25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Noto Sans CJK SC"/>
              </a:rPr>
              <a:t>In any other case, new node is inserted in the middle of the list and so, has a predecessor and successor in the list.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288000" y="213840"/>
            <a:ext cx="3013920" cy="45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600" spc="-1" strike="noStrike">
                <a:solidFill>
                  <a:srgbClr val="c9211e"/>
                </a:solidFill>
                <a:latin typeface="Arial"/>
              </a:rPr>
              <a:t>Singly Linked List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_3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2_4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3_4"/>
          <p:cNvSpPr/>
          <p:nvPr/>
        </p:nvSpPr>
        <p:spPr>
          <a:xfrm>
            <a:off x="6408000" y="5409720"/>
            <a:ext cx="3506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blurRad="0" rotWithShape="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87480" indent="-8496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203" name="Picture 13_12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204" name="CustomShape 4_4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5_4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6" name="Picture 13_1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207" name="Picture 13_14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208" name="TextShape 6_4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"/>
          <p:cNvSpPr txBox="1"/>
          <p:nvPr/>
        </p:nvSpPr>
        <p:spPr>
          <a:xfrm>
            <a:off x="288000" y="260280"/>
            <a:ext cx="3143520" cy="45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600" spc="-1" strike="noStrike">
                <a:solidFill>
                  <a:srgbClr val="c9211e"/>
                </a:solidFill>
                <a:latin typeface="Arial"/>
              </a:rPr>
              <a:t>Doubly Linked List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210" name="Picture 4" descr="DoubleLinkedLists"/>
          <p:cNvPicPr/>
          <p:nvPr/>
        </p:nvPicPr>
        <p:blipFill>
          <a:blip r:embed="rId4"/>
          <a:stretch/>
        </p:blipFill>
        <p:spPr>
          <a:xfrm>
            <a:off x="583560" y="945000"/>
            <a:ext cx="7696440" cy="425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_19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_20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3_20"/>
          <p:cNvSpPr/>
          <p:nvPr/>
        </p:nvSpPr>
        <p:spPr>
          <a:xfrm>
            <a:off x="6264000" y="5409720"/>
            <a:ext cx="3650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blurRad="0" rotWithShape="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87480" indent="-8496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214" name="Picture 13_60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215" name="CustomShape 4_20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5_20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7" name="Picture 13_61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3_62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219" name="TextShape 6_20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"/>
          <p:cNvSpPr txBox="1"/>
          <p:nvPr/>
        </p:nvSpPr>
        <p:spPr>
          <a:xfrm>
            <a:off x="371160" y="301320"/>
            <a:ext cx="3156840" cy="82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600" spc="-1" strike="noStrike">
                <a:solidFill>
                  <a:srgbClr val="c9211e"/>
                </a:solidFill>
                <a:latin typeface="Arial"/>
              </a:rPr>
              <a:t>Empty list case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120600" y="1296000"/>
            <a:ext cx="4919400" cy="302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835"/>
              </a:spcBef>
              <a:spcAft>
                <a:spcPts val="28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Noto Sans CJK SC"/>
              </a:rPr>
              <a:t>When list is empty, which is indicated by (head == NULL) condition, the insertion is quite simple. 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5"/>
              </a:spcBef>
              <a:spcAft>
                <a:spcPts val="28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Noto Sans CJK SC"/>
              </a:rPr>
              <a:t>Algorithm sets both head and tail to point to the new node.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222" name="Picture 4_0" descr="slist-add-1"/>
          <p:cNvPicPr/>
          <p:nvPr/>
        </p:nvPicPr>
        <p:blipFill>
          <a:blip r:embed="rId4"/>
          <a:stretch/>
        </p:blipFill>
        <p:spPr>
          <a:xfrm>
            <a:off x="5400000" y="1556280"/>
            <a:ext cx="4267080" cy="276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_20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_21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3_21"/>
          <p:cNvSpPr/>
          <p:nvPr/>
        </p:nvSpPr>
        <p:spPr>
          <a:xfrm>
            <a:off x="6768000" y="5409720"/>
            <a:ext cx="3146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blurRad="0" rotWithShape="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87480" indent="-8496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226" name="Picture 13_63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227" name="CustomShape 4_21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5_21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9" name="Picture 13_64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230" name="Picture 13_65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231" name="TextShape 6_21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"/>
          <p:cNvSpPr txBox="1"/>
          <p:nvPr/>
        </p:nvSpPr>
        <p:spPr>
          <a:xfrm>
            <a:off x="441000" y="504000"/>
            <a:ext cx="2871000" cy="45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600" spc="-1" strike="noStrike">
                <a:solidFill>
                  <a:srgbClr val="c9211e"/>
                </a:solidFill>
                <a:latin typeface="Arial"/>
              </a:rPr>
              <a:t>Add first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140400" y="1224000"/>
            <a:ext cx="713160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In this case, new node is inserted right before the current head node.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34" name="Picture 4_1" descr="slist-add-before-1"/>
          <p:cNvPicPr/>
          <p:nvPr/>
        </p:nvPicPr>
        <p:blipFill>
          <a:blip r:embed="rId4"/>
          <a:stretch/>
        </p:blipFill>
        <p:spPr>
          <a:xfrm>
            <a:off x="1224000" y="2448000"/>
            <a:ext cx="7313760" cy="262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_21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_22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3_22"/>
          <p:cNvSpPr/>
          <p:nvPr/>
        </p:nvSpPr>
        <p:spPr>
          <a:xfrm>
            <a:off x="6552000" y="5409720"/>
            <a:ext cx="3362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blurRad="0" rotWithShape="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87480" indent="-8496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238" name="Picture 13_66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239" name="CustomShape 4_22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5_22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1" name="Picture 13_6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242" name="Picture 13_68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243" name="TextShape 6_22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"/>
          <p:cNvSpPr txBox="1"/>
          <p:nvPr/>
        </p:nvSpPr>
        <p:spPr>
          <a:xfrm>
            <a:off x="648000" y="301320"/>
            <a:ext cx="4032000" cy="82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600" spc="-1" strike="noStrike">
                <a:solidFill>
                  <a:srgbClr val="c9211e"/>
                </a:solidFill>
                <a:latin typeface="Arial"/>
              </a:rPr>
              <a:t>List has only one node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118800" y="792000"/>
            <a:ext cx="6433200" cy="461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When list has only one node, that the head points to the same node as the tail, the removal is quite simple. 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Algorithm disposes the node, pointed by head (or tail) and sets both head and tail to NULL.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246" name="Picture 4_2" descr="slist-remove-1"/>
          <p:cNvPicPr/>
          <p:nvPr/>
        </p:nvPicPr>
        <p:blipFill>
          <a:blip r:embed="rId4"/>
          <a:stretch/>
        </p:blipFill>
        <p:spPr>
          <a:xfrm>
            <a:off x="3240000" y="2911320"/>
            <a:ext cx="5599080" cy="234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_22"/>
          <p:cNvSpPr/>
          <p:nvPr/>
        </p:nvSpPr>
        <p:spPr>
          <a:xfrm rot="21558600">
            <a:off x="1338120" y="45576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_23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3_23"/>
          <p:cNvSpPr/>
          <p:nvPr/>
        </p:nvSpPr>
        <p:spPr>
          <a:xfrm>
            <a:off x="6480000" y="5409720"/>
            <a:ext cx="3434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blurRad="0" rotWithShape="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87480" indent="-8496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250" name="Picture 13_69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251" name="CustomShape 4_23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5_23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3" name="Picture 13_70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254" name="Picture 13_71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255" name="TextShape 6_23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"/>
          <p:cNvSpPr txBox="1"/>
          <p:nvPr/>
        </p:nvSpPr>
        <p:spPr>
          <a:xfrm>
            <a:off x="144000" y="360000"/>
            <a:ext cx="7056000" cy="82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600" spc="-1" strike="noStrike">
                <a:solidFill>
                  <a:srgbClr val="c9211e"/>
                </a:solidFill>
                <a:latin typeface="Arial"/>
              </a:rPr>
              <a:t>Advantages of Using Linked Lists 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267120" y="1045440"/>
            <a:ext cx="8948880" cy="377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3118"/>
              </a:spcBef>
              <a:spcAft>
                <a:spcPts val="311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600" spc="-1" strike="noStrike">
                <a:latin typeface="Arial"/>
                <a:ea typeface="Noto Sans CJK SC"/>
              </a:rPr>
              <a:t>Need to know where the first node is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118"/>
              </a:spcBef>
              <a:spcAft>
                <a:spcPts val="311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600" spc="-1" strike="noStrike">
                <a:latin typeface="Arial"/>
                <a:ea typeface="Noto Sans CJK SC"/>
              </a:rPr>
              <a:t>the rest of the nodes can be accessed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118"/>
              </a:spcBef>
              <a:spcAft>
                <a:spcPts val="311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600" spc="-1" strike="noStrike">
                <a:latin typeface="Arial"/>
                <a:ea typeface="Noto Sans CJK SC"/>
              </a:rPr>
              <a:t>No need to move the </a:t>
            </a:r>
            <a:r>
              <a:rPr b="0" lang="en-US" sz="2600" spc="-1" strike="noStrike">
                <a:latin typeface="Arial"/>
                <a:ea typeface="Noto Sans CJK SC"/>
              </a:rPr>
              <a:t>elements in the </a:t>
            </a:r>
            <a:r>
              <a:rPr b="0" lang="tr-TR" sz="2600" spc="-1" strike="noStrike">
                <a:latin typeface="Arial"/>
                <a:ea typeface="Noto Sans CJK SC"/>
              </a:rPr>
              <a:t>list for insertion and deletion operations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118"/>
              </a:spcBef>
              <a:spcAft>
                <a:spcPts val="311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600" spc="-1" strike="noStrike">
                <a:latin typeface="Arial"/>
                <a:ea typeface="Noto Sans CJK SC"/>
              </a:rPr>
              <a:t>No memory waste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_23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_24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3_24"/>
          <p:cNvSpPr/>
          <p:nvPr/>
        </p:nvSpPr>
        <p:spPr>
          <a:xfrm>
            <a:off x="6984000" y="5409720"/>
            <a:ext cx="2930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blurRad="0" rotWithShape="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87480" indent="-8496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261" name="Picture 13_72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262" name="CustomShape 4_24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5_24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4" name="Picture 13_73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265" name="Picture 13_74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266" name="TextShape 6_24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"/>
          <p:cNvSpPr txBox="1"/>
          <p:nvPr/>
        </p:nvSpPr>
        <p:spPr>
          <a:xfrm>
            <a:off x="441000" y="301320"/>
            <a:ext cx="5967000" cy="82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600" spc="-1" strike="noStrike">
                <a:solidFill>
                  <a:srgbClr val="c9211e"/>
                </a:solidFill>
                <a:latin typeface="Arial"/>
              </a:rPr>
              <a:t>Linked Lists - Pros and Cons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180000" y="1129680"/>
            <a:ext cx="7211880" cy="365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800" spc="-1" strike="noStrike">
                <a:latin typeface="Arial"/>
              </a:rPr>
              <a:t>Pros</a:t>
            </a:r>
            <a:endParaRPr b="0" lang="en-IN" sz="2800" spc="-1" strike="noStrike">
              <a:latin typeface="Arial"/>
            </a:endParaRPr>
          </a:p>
          <a:p>
            <a:endParaRPr b="0" lang="en-IN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Size determined during runtime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Inserting and deleting elements is quick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latin typeface="Arial"/>
              </a:rPr>
              <a:t>Cons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No random access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rial"/>
              </a:rPr>
              <a:t>User must provide programming support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_5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_6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3_6"/>
          <p:cNvSpPr/>
          <p:nvPr/>
        </p:nvSpPr>
        <p:spPr>
          <a:xfrm>
            <a:off x="6984000" y="5409720"/>
            <a:ext cx="2930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blurRad="0" rotWithShape="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87480" indent="-8496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272" name="Picture 13_18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273" name="CustomShape 4_6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5_6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5" name="Picture 13_19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276" name="Picture 13_20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277" name="TextShape 6_6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"/>
          <p:cNvSpPr txBox="1"/>
          <p:nvPr/>
        </p:nvSpPr>
        <p:spPr>
          <a:xfrm>
            <a:off x="1728000" y="2448000"/>
            <a:ext cx="5967000" cy="82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n-US" sz="4800" spc="-1" strike="noStrike">
                <a:solidFill>
                  <a:srgbClr val="c9211e"/>
                </a:solidFill>
                <a:latin typeface="Arial"/>
              </a:rPr>
              <a:t>THANK YOU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_4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_5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_5"/>
          <p:cNvSpPr/>
          <p:nvPr/>
        </p:nvSpPr>
        <p:spPr>
          <a:xfrm>
            <a:off x="6984000" y="5409720"/>
            <a:ext cx="2930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blurRad="0" rotWithShape="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87480" indent="-8496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92" name="Picture 13_15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93" name="CustomShape 4_5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_5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3_16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13_17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97" name="TextShape 6_5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 txBox="1"/>
          <p:nvPr/>
        </p:nvSpPr>
        <p:spPr>
          <a:xfrm>
            <a:off x="202680" y="1275480"/>
            <a:ext cx="9754560" cy="362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118"/>
              </a:spcBef>
              <a:spcAft>
                <a:spcPts val="3118"/>
              </a:spcAft>
              <a:buNone/>
            </a:pPr>
            <a:r>
              <a:rPr b="0" lang="en-US" sz="2800" spc="-1" strike="noStrike">
                <a:latin typeface="Arial"/>
                <a:ea typeface="Noto Sans CJK SC"/>
              </a:rPr>
              <a:t>Data Structure is a particular way of storing and organizing data in a computer so that it can be used efficiently. 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18"/>
              </a:spcBef>
              <a:spcAft>
                <a:spcPts val="3118"/>
              </a:spcAft>
              <a:buNone/>
            </a:pPr>
            <a:r>
              <a:rPr b="0" lang="en-US" sz="2800" spc="-1" strike="noStrike">
                <a:latin typeface="Arial"/>
                <a:ea typeface="Noto Sans CJK SC"/>
              </a:rPr>
              <a:t>Different kinds of data structures are suited to different kinds of applications. 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18"/>
              </a:spcBef>
              <a:spcAft>
                <a:spcPts val="3118"/>
              </a:spcAft>
              <a:buNone/>
            </a:pPr>
            <a:r>
              <a:rPr b="0" lang="en-US" sz="2800" spc="-1" strike="noStrike">
                <a:latin typeface="Arial"/>
                <a:ea typeface="Noto Sans CJK SC"/>
              </a:rPr>
              <a:t>Storing and retrieving can be carried out on data stored in both main memory and in secondary memory.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288000" y="360000"/>
            <a:ext cx="619200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c9211e"/>
                </a:solidFill>
                <a:latin typeface="Arial"/>
              </a:rPr>
              <a:t>Data Structures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_6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_7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_7"/>
          <p:cNvSpPr/>
          <p:nvPr/>
        </p:nvSpPr>
        <p:spPr>
          <a:xfrm>
            <a:off x="6912000" y="5409720"/>
            <a:ext cx="3002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blurRad="0" rotWithShape="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87480" indent="-8496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103" name="Picture 13_21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04" name="CustomShape 4_7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5_7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Picture 13_22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107" name="Picture 13_23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08" name="TextShape 6_7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 txBox="1"/>
          <p:nvPr/>
        </p:nvSpPr>
        <p:spPr>
          <a:xfrm>
            <a:off x="0" y="144000"/>
            <a:ext cx="525600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800" spc="-1" strike="noStrike">
                <a:solidFill>
                  <a:srgbClr val="c9211e"/>
                </a:solidFill>
                <a:latin typeface="Arial"/>
              </a:rPr>
              <a:t>ARRAYS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30320" y="630720"/>
            <a:ext cx="9899280" cy="484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3118"/>
              </a:spcBef>
              <a:spcAft>
                <a:spcPts val="311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Noto Sans CJK SC"/>
              </a:rPr>
              <a:t>Array is a static data structure that represents a collection of fixed number of homogeneous data items.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118"/>
              </a:spcBef>
              <a:spcAft>
                <a:spcPts val="311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Noto Sans CJK SC"/>
              </a:rPr>
              <a:t>A fixed-size indexed sequence of elements, all of the same type.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118"/>
              </a:spcBef>
              <a:spcAft>
                <a:spcPts val="311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Noto Sans CJK SC"/>
              </a:rPr>
              <a:t>The individual elements are typically stored in consecutive memory locations.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118"/>
              </a:spcBef>
              <a:spcAft>
                <a:spcPts val="311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Noto Sans CJK SC"/>
              </a:rPr>
              <a:t>The length of the array is determined when the array is created, and cannot be changed.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_7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_8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3_8"/>
          <p:cNvSpPr/>
          <p:nvPr/>
        </p:nvSpPr>
        <p:spPr>
          <a:xfrm>
            <a:off x="6984000" y="5409720"/>
            <a:ext cx="2930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blurRad="0" rotWithShape="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87480" indent="-8496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114" name="Picture 13_24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15" name="CustomShape 4_8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5_8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Picture 13_25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13_26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19" name="TextShape 6_8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 txBox="1"/>
          <p:nvPr/>
        </p:nvSpPr>
        <p:spPr>
          <a:xfrm>
            <a:off x="0" y="1080000"/>
            <a:ext cx="10254240" cy="410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Any component of the array can be inspected or updated by using its index. </a:t>
            </a:r>
            <a:endParaRPr b="0" lang="en-IN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This is an efficient operation </a:t>
            </a:r>
            <a:endParaRPr b="0" lang="en-IN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O(1) = constant time</a:t>
            </a:r>
            <a:endParaRPr b="0" lang="en-IN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The array indices may be integers (C, Java) or other discrete data types (Pascal, Ada).</a:t>
            </a:r>
            <a:endParaRPr b="0" lang="en-IN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The lower bound may be zero (C, Java), one (Fortran), or chosen by the programmer (Pascal, Ada)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288000" y="144000"/>
            <a:ext cx="1645200" cy="48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800" spc="-1" strike="noStrike">
                <a:solidFill>
                  <a:srgbClr val="c9211e"/>
                </a:solidFill>
                <a:latin typeface="Arial"/>
              </a:rPr>
              <a:t>ARRAYS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_8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_9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_9"/>
          <p:cNvSpPr/>
          <p:nvPr/>
        </p:nvSpPr>
        <p:spPr>
          <a:xfrm>
            <a:off x="6768000" y="5409720"/>
            <a:ext cx="3146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blurRad="0" rotWithShape="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87480" indent="-8496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125" name="Picture 13_27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26" name="CustomShape 4_9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_9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Picture 13_28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129" name="Picture 13_29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30" name="TextShape 6_9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 txBox="1"/>
          <p:nvPr/>
        </p:nvSpPr>
        <p:spPr>
          <a:xfrm>
            <a:off x="314640" y="213840"/>
            <a:ext cx="5805360" cy="88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800" spc="-1" strike="noStrike">
                <a:solidFill>
                  <a:srgbClr val="c9211e"/>
                </a:solidFill>
                <a:latin typeface="Arial"/>
              </a:rPr>
              <a:t>Different Types of Arrays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261000" y="1045440"/>
            <a:ext cx="8955000" cy="377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Noto Sans CJK SC"/>
              </a:rPr>
              <a:t>One-dimensional array: only one index is used</a:t>
            </a:r>
            <a:endParaRPr b="0" lang="en-IN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Noto Sans CJK SC"/>
              </a:rPr>
              <a:t>Multi-dimensional array: array involving more than one index </a:t>
            </a:r>
            <a:endParaRPr b="0" lang="en-IN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Noto Sans CJK SC"/>
              </a:rPr>
              <a:t>Static array: the compiler determines how memory will be allocated for the array</a:t>
            </a:r>
            <a:endParaRPr b="0" lang="en-IN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Noto Sans CJK SC"/>
              </a:rPr>
              <a:t>Dynamic array: memory allocation takes place during execution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_9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_10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_10"/>
          <p:cNvSpPr/>
          <p:nvPr/>
        </p:nvSpPr>
        <p:spPr>
          <a:xfrm>
            <a:off x="6912000" y="5409720"/>
            <a:ext cx="3002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blurRad="0" rotWithShape="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87480" indent="-8496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136" name="Picture 13_30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37" name="CustomShape 4_10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5_10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Picture 13_31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140" name="Picture 13_32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41" name="TextShape 6_10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 txBox="1"/>
          <p:nvPr/>
        </p:nvSpPr>
        <p:spPr>
          <a:xfrm>
            <a:off x="216000" y="335520"/>
            <a:ext cx="5328000" cy="54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600" spc="-1" strike="noStrike">
                <a:solidFill>
                  <a:srgbClr val="c9211e"/>
                </a:solidFill>
                <a:latin typeface="Arial"/>
              </a:rPr>
              <a:t>List Implemented Using Array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143" name="Picture 7" descr="Array 01"/>
          <p:cNvPicPr/>
          <p:nvPr/>
        </p:nvPicPr>
        <p:blipFill>
          <a:blip r:embed="rId4"/>
          <a:stretch/>
        </p:blipFill>
        <p:spPr>
          <a:xfrm>
            <a:off x="576000" y="1794960"/>
            <a:ext cx="8305920" cy="230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_0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_0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_0"/>
          <p:cNvSpPr/>
          <p:nvPr/>
        </p:nvSpPr>
        <p:spPr>
          <a:xfrm>
            <a:off x="6840000" y="5409720"/>
            <a:ext cx="3074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blurRad="0" rotWithShape="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87480" indent="-8496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147" name="Picture 13_0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48" name="CustomShape 4_0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5_0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Picture 13_1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151" name="Picture 13_2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52" name="TextShape 6_0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 txBox="1"/>
          <p:nvPr/>
        </p:nvSpPr>
        <p:spPr>
          <a:xfrm>
            <a:off x="216000" y="288000"/>
            <a:ext cx="475200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00" spc="-1" strike="noStrike">
                <a:solidFill>
                  <a:srgbClr val="c9211e"/>
                </a:solidFill>
                <a:latin typeface="Arial"/>
              </a:rPr>
              <a:t>Disadvantages of Using Arrays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156960" y="893520"/>
            <a:ext cx="8843040" cy="37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600" spc="-1" strike="noStrike">
                <a:latin typeface="Arial"/>
                <a:ea typeface="Noto Sans CJK SC"/>
              </a:rPr>
              <a:t>Need to define a size for array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600" spc="-1" strike="noStrike">
                <a:latin typeface="Arial"/>
                <a:ea typeface="Noto Sans CJK SC"/>
              </a:rPr>
              <a:t>High overestimate (waste of space)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600" spc="-1" strike="noStrike">
                <a:latin typeface="Arial"/>
                <a:ea typeface="Noto Sans CJK SC"/>
              </a:rPr>
              <a:t>insertion and deletion is very slow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600" spc="-1" strike="noStrike">
                <a:latin typeface="Arial"/>
                <a:ea typeface="Noto Sans CJK SC"/>
              </a:rPr>
              <a:t>need to move elements of the list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600" spc="-1" strike="noStrike">
                <a:latin typeface="Arial"/>
                <a:ea typeface="Noto Sans CJK SC"/>
              </a:rPr>
              <a:t>redundant memory space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600" spc="-1" strike="noStrike">
                <a:latin typeface="Arial"/>
                <a:ea typeface="Noto Sans CJK SC"/>
              </a:rPr>
              <a:t>it is difficult to estimate the size of array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_10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_11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_11"/>
          <p:cNvSpPr/>
          <p:nvPr/>
        </p:nvSpPr>
        <p:spPr>
          <a:xfrm>
            <a:off x="7128000" y="5373720"/>
            <a:ext cx="2786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blurRad="0" rotWithShape="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87480" indent="-8496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158" name="Picture 13_33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59" name="CustomShape 4_11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5_11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Picture 13_34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162" name="Picture 13_35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63" name="TextShape 6_11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"/>
          <p:cNvSpPr txBox="1"/>
          <p:nvPr/>
        </p:nvSpPr>
        <p:spPr>
          <a:xfrm>
            <a:off x="441000" y="504000"/>
            <a:ext cx="3447000" cy="82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600" spc="-1" strike="noStrike">
                <a:solidFill>
                  <a:srgbClr val="c9211e"/>
                </a:solidFill>
                <a:latin typeface="Arial"/>
              </a:rPr>
              <a:t>Operations On Lists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314640" y="1260000"/>
            <a:ext cx="6717240" cy="338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Noto Sans CJK SC"/>
              </a:rPr>
              <a:t>We’ll consider only few operations and not all operations on Lists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Noto Sans CJK SC"/>
              </a:rPr>
              <a:t>Let us consider Insert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  <a:ea typeface="Noto Sans CJK SC"/>
              </a:rPr>
              <a:t>There are two possibilities: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None/>
            </a:pPr>
            <a:r>
              <a:rPr b="0" lang="en-US" sz="2600" spc="-1" strike="noStrike">
                <a:latin typeface="Arial"/>
                <a:ea typeface="Noto Sans CJK SC"/>
              </a:rPr>
              <a:t>      </a:t>
            </a:r>
            <a:r>
              <a:rPr b="0" lang="en-US" sz="2600" spc="-1" strike="noStrike">
                <a:latin typeface="Arial"/>
                <a:ea typeface="Noto Sans CJK SC"/>
              </a:rPr>
              <a:t>Ordered List 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None/>
            </a:pPr>
            <a:r>
              <a:rPr b="0" lang="en-US" sz="2600" spc="-1" strike="noStrike">
                <a:latin typeface="Arial"/>
                <a:ea typeface="Noto Sans CJK SC"/>
              </a:rPr>
              <a:t>      </a:t>
            </a:r>
            <a:r>
              <a:rPr b="0" lang="en-US" sz="2600" spc="-1" strike="noStrike">
                <a:latin typeface="Arial"/>
                <a:ea typeface="Noto Sans CJK SC"/>
              </a:rPr>
              <a:t>Unordered List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_1"/>
          <p:cNvSpPr/>
          <p:nvPr/>
        </p:nvSpPr>
        <p:spPr>
          <a:xfrm rot="21558600">
            <a:off x="3089880" y="49680"/>
            <a:ext cx="398700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_2"/>
          <p:cNvSpPr/>
          <p:nvPr/>
        </p:nvSpPr>
        <p:spPr>
          <a:xfrm>
            <a:off x="118800" y="1056600"/>
            <a:ext cx="9462960" cy="435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_2"/>
          <p:cNvSpPr/>
          <p:nvPr/>
        </p:nvSpPr>
        <p:spPr>
          <a:xfrm>
            <a:off x="6696000" y="5409720"/>
            <a:ext cx="3218400" cy="250200"/>
          </a:xfrm>
          <a:prstGeom prst="rect">
            <a:avLst/>
          </a:prstGeom>
          <a:noFill/>
          <a:ln w="0">
            <a:solidFill>
              <a:srgbClr val="bfbfbf"/>
            </a:solidFill>
          </a:ln>
          <a:effectLst>
            <a:outerShdw dist="317520" dir="5400000" blurRad="0" rotWithShape="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87480" indent="-8496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050" spc="282" strike="noStrike">
                <a:solidFill>
                  <a:srgbClr val="808080"/>
                </a:solidFill>
                <a:latin typeface="Roboto"/>
                <a:ea typeface="Roboto"/>
              </a:rPr>
              <a:t>Java Full Stack Program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169" name="Picture 13_6" descr="Logo&#10;&#10;Description automatically generated"/>
          <p:cNvPicPr/>
          <p:nvPr/>
        </p:nvPicPr>
        <p:blipFill>
          <a:blip r:embed="rId1"/>
          <a:stretch/>
        </p:blipFill>
        <p:spPr>
          <a:xfrm>
            <a:off x="845928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70" name="CustomShape 4_2"/>
          <p:cNvSpPr/>
          <p:nvPr/>
        </p:nvSpPr>
        <p:spPr>
          <a:xfrm>
            <a:off x="314640" y="945000"/>
            <a:ext cx="9267120" cy="446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5_2"/>
          <p:cNvSpPr/>
          <p:nvPr/>
        </p:nvSpPr>
        <p:spPr>
          <a:xfrm>
            <a:off x="441000" y="213840"/>
            <a:ext cx="743328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Picture 13_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pic>
        <p:nvPicPr>
          <p:cNvPr id="173" name="Picture 13_8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8459640" y="87120"/>
            <a:ext cx="1484640" cy="392040"/>
          </a:xfrm>
          <a:prstGeom prst="rect">
            <a:avLst/>
          </a:prstGeom>
          <a:ln w="0">
            <a:noFill/>
          </a:ln>
        </p:spPr>
      </p:pic>
      <p:sp>
        <p:nvSpPr>
          <p:cNvPr id="174" name="TextShape 6_2"/>
          <p:cNvSpPr/>
          <p:nvPr/>
        </p:nvSpPr>
        <p:spPr>
          <a:xfrm>
            <a:off x="475920" y="208332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 txBox="1"/>
          <p:nvPr/>
        </p:nvSpPr>
        <p:spPr>
          <a:xfrm>
            <a:off x="457560" y="157320"/>
            <a:ext cx="2566440" cy="72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600" spc="-1" strike="noStrike">
                <a:solidFill>
                  <a:srgbClr val="c9211e"/>
                </a:solidFill>
                <a:latin typeface="Arial"/>
              </a:rPr>
              <a:t>Linked List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72000" y="792000"/>
            <a:ext cx="8208000" cy="2309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600" spc="-1" strike="noStrike">
                <a:latin typeface="Arial"/>
                <a:ea typeface="Noto Sans CJK SC"/>
              </a:rPr>
              <a:t>Series of nodes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600" spc="-1" strike="noStrike">
                <a:latin typeface="Arial"/>
                <a:ea typeface="Noto Sans CJK SC"/>
              </a:rPr>
              <a:t>not adjacent in memory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600" spc="-1" strike="noStrike">
                <a:latin typeface="Arial"/>
                <a:ea typeface="Noto Sans CJK SC"/>
              </a:rPr>
              <a:t>contain the element and a pointer to a node containing its succesor</a:t>
            </a:r>
            <a:endParaRPr b="0" lang="en-IN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600" spc="-1" strike="noStrike">
                <a:latin typeface="Arial"/>
                <a:ea typeface="Noto Sans CJK SC"/>
              </a:rPr>
              <a:t>Avoids the linear cost of insertion and deletion!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177" name="Picture 8" descr="Singly Linked List"/>
          <p:cNvPicPr/>
          <p:nvPr/>
        </p:nvPicPr>
        <p:blipFill>
          <a:blip r:embed="rId4"/>
          <a:stretch/>
        </p:blipFill>
        <p:spPr>
          <a:xfrm>
            <a:off x="504000" y="3168000"/>
            <a:ext cx="7515360" cy="204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2023-02-11T11:06:38Z</dcterms:created>
  <dc:creator/>
  <dc:description/>
  <dc:language>en-IN</dc:language>
  <cp:lastModifiedBy/>
  <dcterms:modified xsi:type="dcterms:W3CDTF">2023-02-11T15:04:58Z</dcterms:modified>
  <cp:revision>7</cp:revision>
  <dc:subject/>
  <dc:title/>
</cp:coreProperties>
</file>