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1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picture containing shape&#10;&#10;Description automatically generated"/>
          <p:cNvPicPr/>
          <p:nvPr/>
        </p:nvPicPr>
        <p:blipFill>
          <a:blip r:embed="rId14"/>
          <a:stretch/>
        </p:blipFill>
        <p:spPr>
          <a:xfrm>
            <a:off x="144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84200" y="105480"/>
            <a:ext cx="8937360" cy="78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5400" b="1" strike="noStrike" spc="-1" dirty="0">
                <a:solidFill>
                  <a:srgbClr val="ED7D31"/>
                </a:solidFill>
                <a:latin typeface="Calibri Light"/>
              </a:rPr>
              <a:t>ALGORITHMS AND  FLOWCHARTS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84200" y="1201320"/>
            <a:ext cx="10452600" cy="451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IN" sz="2800" b="1" strike="noStrike" spc="-1" dirty="0">
                <a:solidFill>
                  <a:srgbClr val="000000"/>
                </a:solidFill>
                <a:latin typeface="Söhne"/>
              </a:rPr>
              <a:t>Introduction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latin typeface="Söhne"/>
              </a:rPr>
              <a:t>Definition of Algorithms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Söhne"/>
              </a:rPr>
              <a:t> An algorithm is a set of well-defined steps or instructions used to solve a problem or accomplish a specific task.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Söhne"/>
              </a:rPr>
              <a:t> Algorithms can be expressed using natural language,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öhne"/>
              </a:rPr>
              <a:t>pseudocode</a:t>
            </a:r>
            <a:r>
              <a:rPr lang="en-US" sz="2400" b="0" strike="noStrike" spc="-1" dirty="0">
                <a:solidFill>
                  <a:srgbClr val="000000"/>
                </a:solidFill>
                <a:latin typeface="Söhne"/>
              </a:rPr>
              <a:t>, or programming languages. 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Söhne"/>
              </a:rPr>
              <a:t>The key characteristic of an algorithm is that it must be effective, meaning that it can produce the correct output for any input within a finite amount of time.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1" name="Rectangle 11"/>
          <p:cNvSpPr/>
          <p:nvPr/>
        </p:nvSpPr>
        <p:spPr>
          <a:xfrm>
            <a:off x="9188280" y="6543360"/>
            <a:ext cx="2806200" cy="249480"/>
          </a:xfrm>
          <a:prstGeom prst="rect">
            <a:avLst/>
          </a:prstGeom>
          <a:noFill/>
          <a:ln w="0">
            <a:solidFill>
              <a:srgbClr val="FFFFFF">
                <a:lumMod val="75000"/>
              </a:srgbClr>
            </a:solidFill>
          </a:ln>
          <a:effectLst>
            <a:outerShdw blurRad="15228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87480" indent="-8748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1" strike="noStrike" spc="299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/>
            </a:endParaRPr>
          </a:p>
        </p:txBody>
      </p:sp>
      <p:pic>
        <p:nvPicPr>
          <p:cNvPr id="42" name="Picture 1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86040" y="860760"/>
            <a:ext cx="9681480" cy="549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Advantages of Algorithms: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Precision: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Algorithms provide a precise and well-defined solution to a problem, reducing the chances of error and increasing the reliability of the solution.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Automation: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be automated, allowing problems to be solved quickly and efficiently without human intervention.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Consistency: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provide a consistent solution to a problem, regardless of who is using the algorithm or when it is being used.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Optimization: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be optimized to improve their performance, making them faster and more efficient.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Reusability: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be reused, saving time and effort when solving similar problems in the future.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62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22040" y="609480"/>
            <a:ext cx="9645840" cy="536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Disadvantages of Algorithms:</a:t>
            </a:r>
            <a:endParaRPr lang="en-IN" sz="28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Complexity: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Algorithms can be complex, making them difficult to understand and implement, especially for those who are not familiar with programming or mathematics.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Inflexibility: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Algorithms can be rigid and inflexible, making it difficult to adapt them to changing circumstances or new requirements.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Bias: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Algorithms can be biased, especially if they are based on flawed or biased data or assumptions.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Lack of creativity: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Algorithms can limit creativity, as they provide a fixed solution to a problem rather than allowing for alternative or innovative solutions.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Dependence: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Algorithms can create dependence on technology, as they require computers and other forms of technology to work effectively.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64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6840" y="116640"/>
            <a:ext cx="8605800" cy="100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1" strike="noStrike" spc="-1">
                <a:solidFill>
                  <a:srgbClr val="ED7D31"/>
                </a:solidFill>
                <a:latin typeface="Calibri Light"/>
              </a:rPr>
              <a:t>What is a Flowchart?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18480" y="1254960"/>
            <a:ext cx="5141520" cy="528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Flowchart is a graphical representation of an algorithm.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Programmers often use it as a program-planning tool to solve a problem.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makes use of symbols which are connected among them to indicate the flow of information and processing.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67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2" descr="13+ Powerpoint Flowchart Examples | Robhosking Diagram"/>
          <p:cNvPicPr/>
          <p:nvPr/>
        </p:nvPicPr>
        <p:blipFill>
          <a:blip r:embed="rId3"/>
          <a:srcRect l="10290" t="15157" r="10726" b="5702"/>
          <a:stretch/>
        </p:blipFill>
        <p:spPr>
          <a:xfrm>
            <a:off x="5940000" y="1832400"/>
            <a:ext cx="6185880" cy="356760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726120" y="591840"/>
            <a:ext cx="9842760" cy="575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Overview of Flow Charts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Flow charts are widely used in various fields, including business, engineering, and computer science, to document and communicate complex processes.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They are a useful tool for breaking down complex processes into smaller, more manageable steps, making it easier to understand and implement the solution.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following are the key components of a flow chart: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1.   Symbols: 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Standard symbols are used to represent the different steps or components of a process. For example, a rectangle may represent a process, a diamond may represent a decision, and an arrow may represent the flow of data or control.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0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762120" y="672480"/>
            <a:ext cx="9636840" cy="436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2. Arrows: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Arrows are used to connect the symbols and show the flow of information, data, or control.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3. Terminals: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Terminals represent the start and end points of a process.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4. Connectors: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Connectors are used to connect multiple flow charts, or to connect a flow chart to external information.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5. Annotation: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Annotation is used to provide additional information or explanations about the flow chart.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72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591840" y="455400"/>
            <a:ext cx="9609840" cy="582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How to use it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Process Flowchart is one of the most basic diagram you will meet.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It is a great one to begin with since it is used to describe a high-level process of the whole system.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You don’t have to go into every single edge case here.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It is better just to describe a happy path, showing via what modules or actions User has to go through to complete a certain scenario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4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717120" y="771120"/>
            <a:ext cx="9950400" cy="5244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Types and Uses of Flowcharts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There are a wide variety of flowchart types.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Here are just a few of the more commonly used ones.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Swimlane flowcharts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Data flow diagrams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Influence diagrams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Workflow diagrams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Process flow diagrams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Yes/no flowcharts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Decision flows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6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523880" y="842760"/>
            <a:ext cx="9143640" cy="536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Flowchart symbols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78" name="Picture 4" descr="AACWQOC0"/>
          <p:cNvPicPr/>
          <p:nvPr/>
        </p:nvPicPr>
        <p:blipFill>
          <a:blip r:embed="rId2"/>
          <a:stretch/>
        </p:blipFill>
        <p:spPr>
          <a:xfrm>
            <a:off x="1622520" y="1676520"/>
            <a:ext cx="6000480" cy="4273200"/>
          </a:xfrm>
          <a:prstGeom prst="rect">
            <a:avLst/>
          </a:prstGeom>
          <a:ln w="9525">
            <a:noFill/>
          </a:ln>
        </p:spPr>
      </p:pic>
      <p:pic>
        <p:nvPicPr>
          <p:cNvPr id="79" name="Picture 4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523880" y="753120"/>
            <a:ext cx="9143640" cy="5531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Flowchart symbols continued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81" name="Picture 4" descr="AACWQOD0"/>
          <p:cNvPicPr/>
          <p:nvPr/>
        </p:nvPicPr>
        <p:blipFill>
          <a:blip r:embed="rId2"/>
          <a:stretch/>
        </p:blipFill>
        <p:spPr>
          <a:xfrm>
            <a:off x="703800" y="1743480"/>
            <a:ext cx="8392680" cy="3527280"/>
          </a:xfrm>
          <a:prstGeom prst="rect">
            <a:avLst/>
          </a:prstGeom>
          <a:ln w="9525">
            <a:noFill/>
          </a:ln>
        </p:spPr>
      </p:pic>
      <p:pic>
        <p:nvPicPr>
          <p:cNvPr id="82" name="Picture 4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977040" y="735120"/>
            <a:ext cx="9690480" cy="519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Four Flowchart Structures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Sequence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Decision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Repetition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Case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84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995040" y="555840"/>
            <a:ext cx="8937360" cy="534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Importance of Algorithms in problem solving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play a crucial role in problem solving by providing a systematic and structured approach to finding solutions. They help to break down complex problems into smaller, more manageable steps that can be easily followed and implemented.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following are some of the key reasons why algorithms are 	 important in problem solving: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Consistency: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provide a consistent and repeatable method for solving problems, which helps to reduce the chances of errors and inconsistencies.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44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941400" y="797760"/>
            <a:ext cx="9726480" cy="515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Sequence Structure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 series of actions are performed in sequence.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pay-calculating example was a sequence flowchart.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86" name="Group 17"/>
          <p:cNvGrpSpPr/>
          <p:nvPr/>
        </p:nvGrpSpPr>
        <p:grpSpPr>
          <a:xfrm>
            <a:off x="2766240" y="3077280"/>
            <a:ext cx="1447560" cy="2501640"/>
            <a:chOff x="2766240" y="3077280"/>
            <a:chExt cx="1447560" cy="2501640"/>
          </a:xfrm>
        </p:grpSpPr>
        <p:grpSp>
          <p:nvGrpSpPr>
            <p:cNvPr id="87" name="Group 4"/>
            <p:cNvGrpSpPr/>
            <p:nvPr/>
          </p:nvGrpSpPr>
          <p:grpSpPr>
            <a:xfrm>
              <a:off x="2956680" y="3077280"/>
              <a:ext cx="1066320" cy="304560"/>
              <a:chOff x="2956680" y="3077280"/>
              <a:chExt cx="1066320" cy="304560"/>
            </a:xfrm>
          </p:grpSpPr>
          <p:sp>
            <p:nvSpPr>
              <p:cNvPr id="88" name="AutoShape 5"/>
              <p:cNvSpPr/>
              <p:nvPr/>
            </p:nvSpPr>
            <p:spPr>
              <a:xfrm>
                <a:off x="2956680" y="3077280"/>
                <a:ext cx="1066320" cy="304560"/>
              </a:xfrm>
              <a:prstGeom prst="flowChartTerminator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Text Box 6"/>
              <p:cNvSpPr/>
              <p:nvPr/>
            </p:nvSpPr>
            <p:spPr>
              <a:xfrm>
                <a:off x="3109320" y="3077280"/>
                <a:ext cx="761760" cy="27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0" name="Group 7"/>
            <p:cNvGrpSpPr/>
            <p:nvPr/>
          </p:nvGrpSpPr>
          <p:grpSpPr>
            <a:xfrm>
              <a:off x="2766240" y="3566160"/>
              <a:ext cx="1447560" cy="761760"/>
              <a:chOff x="2766240" y="3566160"/>
              <a:chExt cx="1447560" cy="761760"/>
            </a:xfrm>
          </p:grpSpPr>
          <p:sp>
            <p:nvSpPr>
              <p:cNvPr id="91" name="AutoShape 8"/>
              <p:cNvSpPr/>
              <p:nvPr/>
            </p:nvSpPr>
            <p:spPr>
              <a:xfrm>
                <a:off x="2766240" y="3566160"/>
                <a:ext cx="1447560" cy="761760"/>
              </a:xfrm>
              <a:prstGeom prst="flowChartInputOutpu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Text Box 9"/>
              <p:cNvSpPr/>
              <p:nvPr/>
            </p:nvSpPr>
            <p:spPr>
              <a:xfrm>
                <a:off x="2994840" y="3566160"/>
                <a:ext cx="1142640" cy="27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3" name="Line 10"/>
            <p:cNvSpPr/>
            <p:nvPr/>
          </p:nvSpPr>
          <p:spPr>
            <a:xfrm>
              <a:off x="3490200" y="3387960"/>
              <a:ext cx="360" cy="184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11"/>
            <p:cNvSpPr/>
            <p:nvPr/>
          </p:nvSpPr>
          <p:spPr>
            <a:xfrm>
              <a:off x="3490200" y="4334400"/>
              <a:ext cx="360" cy="183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Text Box 12"/>
            <p:cNvSpPr/>
            <p:nvPr/>
          </p:nvSpPr>
          <p:spPr>
            <a:xfrm>
              <a:off x="2918880" y="4528080"/>
              <a:ext cx="1142640" cy="53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IN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601"/>
                </a:spcBef>
                <a:buNone/>
              </a:pP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96" name="Line 13"/>
            <p:cNvSpPr/>
            <p:nvPr/>
          </p:nvSpPr>
          <p:spPr>
            <a:xfrm>
              <a:off x="3490200" y="5090040"/>
              <a:ext cx="360" cy="183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7" name="Group 14"/>
            <p:cNvGrpSpPr/>
            <p:nvPr/>
          </p:nvGrpSpPr>
          <p:grpSpPr>
            <a:xfrm>
              <a:off x="2956680" y="5274360"/>
              <a:ext cx="1066320" cy="304560"/>
              <a:chOff x="2956680" y="5274360"/>
              <a:chExt cx="1066320" cy="304560"/>
            </a:xfrm>
          </p:grpSpPr>
          <p:sp>
            <p:nvSpPr>
              <p:cNvPr id="98" name="AutoShape 15"/>
              <p:cNvSpPr/>
              <p:nvPr/>
            </p:nvSpPr>
            <p:spPr>
              <a:xfrm>
                <a:off x="2956680" y="5274360"/>
                <a:ext cx="1066320" cy="304560"/>
              </a:xfrm>
              <a:prstGeom prst="flowChartTerminator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Text Box 16"/>
              <p:cNvSpPr/>
              <p:nvPr/>
            </p:nvSpPr>
            <p:spPr>
              <a:xfrm>
                <a:off x="3109320" y="5274360"/>
                <a:ext cx="761760" cy="27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00" name="Picture 1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833760" y="797760"/>
            <a:ext cx="9833760" cy="527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Decision Structure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flowchart segment below shows how a decision structure is expressed in C++ as an if/else statement.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102" name="Group 27"/>
          <p:cNvGrpSpPr/>
          <p:nvPr/>
        </p:nvGrpSpPr>
        <p:grpSpPr>
          <a:xfrm>
            <a:off x="3452040" y="3189600"/>
            <a:ext cx="4114800" cy="2870280"/>
            <a:chOff x="3452040" y="3189600"/>
            <a:chExt cx="4114800" cy="2870280"/>
          </a:xfrm>
        </p:grpSpPr>
        <p:grpSp>
          <p:nvGrpSpPr>
            <p:cNvPr id="103" name="Group 4"/>
            <p:cNvGrpSpPr/>
            <p:nvPr/>
          </p:nvGrpSpPr>
          <p:grpSpPr>
            <a:xfrm>
              <a:off x="3465000" y="3189600"/>
              <a:ext cx="4088880" cy="2870280"/>
              <a:chOff x="3465000" y="3189600"/>
              <a:chExt cx="4088880" cy="2870280"/>
            </a:xfrm>
          </p:grpSpPr>
          <p:sp>
            <p:nvSpPr>
              <p:cNvPr id="104" name="Text Box 5"/>
              <p:cNvSpPr/>
              <p:nvPr/>
            </p:nvSpPr>
            <p:spPr>
              <a:xfrm>
                <a:off x="3465000" y="4831560"/>
                <a:ext cx="114264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105" name="AutoShape 6"/>
              <p:cNvSpPr/>
              <p:nvPr/>
            </p:nvSpPr>
            <p:spPr>
              <a:xfrm>
                <a:off x="4798440" y="3558240"/>
                <a:ext cx="1409400" cy="114264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Text Box 7"/>
              <p:cNvSpPr/>
              <p:nvPr/>
            </p:nvSpPr>
            <p:spPr>
              <a:xfrm>
                <a:off x="6411240" y="4818600"/>
                <a:ext cx="114264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107" name="Line 8"/>
              <p:cNvSpPr/>
              <p:nvPr/>
            </p:nvSpPr>
            <p:spPr>
              <a:xfrm flipH="1">
                <a:off x="4023360" y="4129560"/>
                <a:ext cx="7876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Line 9"/>
              <p:cNvSpPr/>
              <p:nvPr/>
            </p:nvSpPr>
            <p:spPr>
              <a:xfrm>
                <a:off x="4023360" y="4129560"/>
                <a:ext cx="360" cy="685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09" name="Group 10"/>
              <p:cNvGrpSpPr/>
              <p:nvPr/>
            </p:nvGrpSpPr>
            <p:grpSpPr>
              <a:xfrm>
                <a:off x="6195240" y="4129560"/>
                <a:ext cx="787680" cy="685800"/>
                <a:chOff x="6195240" y="4129560"/>
                <a:chExt cx="787680" cy="685800"/>
              </a:xfrm>
            </p:grpSpPr>
            <p:sp>
              <p:nvSpPr>
                <p:cNvPr id="110" name="Line 11"/>
                <p:cNvSpPr/>
                <p:nvPr/>
              </p:nvSpPr>
              <p:spPr>
                <a:xfrm flipH="1">
                  <a:off x="6195240" y="4129560"/>
                  <a:ext cx="78732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1" name="Line 12"/>
                <p:cNvSpPr/>
                <p:nvPr/>
              </p:nvSpPr>
              <p:spPr>
                <a:xfrm>
                  <a:off x="6982560" y="4129560"/>
                  <a:ext cx="360" cy="6858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2" name="Line 13"/>
              <p:cNvSpPr/>
              <p:nvPr/>
            </p:nvSpPr>
            <p:spPr>
              <a:xfrm>
                <a:off x="3998160" y="5387040"/>
                <a:ext cx="360" cy="266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Line 14"/>
              <p:cNvSpPr/>
              <p:nvPr/>
            </p:nvSpPr>
            <p:spPr>
              <a:xfrm>
                <a:off x="6982560" y="5387040"/>
                <a:ext cx="360" cy="266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Line 15"/>
              <p:cNvSpPr/>
              <p:nvPr/>
            </p:nvSpPr>
            <p:spPr>
              <a:xfrm flipH="1">
                <a:off x="3998160" y="5653440"/>
                <a:ext cx="29844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Line 16"/>
              <p:cNvSpPr/>
              <p:nvPr/>
            </p:nvSpPr>
            <p:spPr>
              <a:xfrm>
                <a:off x="5522040" y="5653440"/>
                <a:ext cx="360" cy="4064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Line 17"/>
              <p:cNvSpPr/>
              <p:nvPr/>
            </p:nvSpPr>
            <p:spPr>
              <a:xfrm>
                <a:off x="5509440" y="3189600"/>
                <a:ext cx="360" cy="4064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17" name="Text Box 18"/>
            <p:cNvSpPr/>
            <p:nvPr/>
          </p:nvSpPr>
          <p:spPr>
            <a:xfrm>
              <a:off x="6106320" y="3570840"/>
              <a:ext cx="761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18" name="Text Box 19"/>
            <p:cNvSpPr/>
            <p:nvPr/>
          </p:nvSpPr>
          <p:spPr>
            <a:xfrm>
              <a:off x="4137840" y="3570840"/>
              <a:ext cx="761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NO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19" name="Text Box 20"/>
            <p:cNvSpPr/>
            <p:nvPr/>
          </p:nvSpPr>
          <p:spPr>
            <a:xfrm>
              <a:off x="5166720" y="3939120"/>
              <a:ext cx="863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x &lt; y?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20" name="Text Box 21"/>
            <p:cNvSpPr/>
            <p:nvPr/>
          </p:nvSpPr>
          <p:spPr>
            <a:xfrm>
              <a:off x="6436800" y="4942440"/>
              <a:ext cx="11300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 Box 25"/>
            <p:cNvSpPr/>
            <p:nvPr/>
          </p:nvSpPr>
          <p:spPr>
            <a:xfrm>
              <a:off x="6398640" y="4840920"/>
              <a:ext cx="11682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Calculate a as x times 2.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22" name="Text Box 26"/>
            <p:cNvSpPr/>
            <p:nvPr/>
          </p:nvSpPr>
          <p:spPr>
            <a:xfrm>
              <a:off x="3452040" y="4853520"/>
              <a:ext cx="11682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Calculate a as x plus y.</a:t>
              </a:r>
              <a:endParaRPr lang="en-IN" sz="1400" b="0" strike="noStrike" spc="-1">
                <a:latin typeface="Arial"/>
              </a:endParaRPr>
            </a:p>
          </p:txBody>
        </p:sp>
      </p:grpSp>
      <p:sp>
        <p:nvSpPr>
          <p:cNvPr id="123" name="Text Box 30"/>
          <p:cNvSpPr/>
          <p:nvPr/>
        </p:nvSpPr>
        <p:spPr>
          <a:xfrm>
            <a:off x="4650120" y="2648520"/>
            <a:ext cx="1896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Flowchart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4" name="Text Box 28"/>
          <p:cNvSpPr/>
          <p:nvPr/>
        </p:nvSpPr>
        <p:spPr>
          <a:xfrm>
            <a:off x="8168400" y="4000680"/>
            <a:ext cx="3070800" cy="153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if (x &lt; y)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a = x * 2;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else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a = x + y;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25" name="Picture 4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771120" y="753120"/>
            <a:ext cx="10264320" cy="57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Decision Structure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flowchart segment below shows a decision structure with only one action to perform.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It is expressed as an if statement in C++ code.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grpSp>
        <p:nvGrpSpPr>
          <p:cNvPr id="127" name="Group 29"/>
          <p:cNvGrpSpPr/>
          <p:nvPr/>
        </p:nvGrpSpPr>
        <p:grpSpPr>
          <a:xfrm>
            <a:off x="3065760" y="3038760"/>
            <a:ext cx="4168440" cy="3066120"/>
            <a:chOff x="3065760" y="3038760"/>
            <a:chExt cx="4168440" cy="3066120"/>
          </a:xfrm>
        </p:grpSpPr>
        <p:sp>
          <p:nvSpPr>
            <p:cNvPr id="128" name="AutoShape 7"/>
            <p:cNvSpPr/>
            <p:nvPr/>
          </p:nvSpPr>
          <p:spPr>
            <a:xfrm>
              <a:off x="3977280" y="3432600"/>
              <a:ext cx="1658160" cy="122076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Text Box 8"/>
            <p:cNvSpPr/>
            <p:nvPr/>
          </p:nvSpPr>
          <p:spPr>
            <a:xfrm>
              <a:off x="5874840" y="4779000"/>
              <a:ext cx="1344240" cy="53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lang="en-IN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601"/>
                </a:spcBef>
                <a:buNone/>
              </a:pPr>
              <a:endParaRPr lang="en-IN" sz="1200" b="0" strike="noStrike" spc="-1">
                <a:latin typeface="Arial"/>
              </a:endParaRPr>
            </a:p>
          </p:txBody>
        </p:sp>
        <p:sp>
          <p:nvSpPr>
            <p:cNvPr id="130" name="Line 9"/>
            <p:cNvSpPr/>
            <p:nvPr/>
          </p:nvSpPr>
          <p:spPr>
            <a:xfrm flipH="1">
              <a:off x="3065760" y="4042800"/>
              <a:ext cx="9262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1" name="Group 11"/>
            <p:cNvGrpSpPr/>
            <p:nvPr/>
          </p:nvGrpSpPr>
          <p:grpSpPr>
            <a:xfrm>
              <a:off x="5620680" y="4042800"/>
              <a:ext cx="926640" cy="732600"/>
              <a:chOff x="5620680" y="4042800"/>
              <a:chExt cx="926640" cy="732600"/>
            </a:xfrm>
          </p:grpSpPr>
          <p:sp>
            <p:nvSpPr>
              <p:cNvPr id="132" name="Line 12"/>
              <p:cNvSpPr/>
              <p:nvPr/>
            </p:nvSpPr>
            <p:spPr>
              <a:xfrm flipH="1">
                <a:off x="5620680" y="4042800"/>
                <a:ext cx="9262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Line 13"/>
              <p:cNvSpPr/>
              <p:nvPr/>
            </p:nvSpPr>
            <p:spPr>
              <a:xfrm>
                <a:off x="6546960" y="4042800"/>
                <a:ext cx="360" cy="732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4" name="Line 15"/>
            <p:cNvSpPr/>
            <p:nvPr/>
          </p:nvSpPr>
          <p:spPr>
            <a:xfrm>
              <a:off x="6546960" y="5385960"/>
              <a:ext cx="360" cy="28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Line 16"/>
            <p:cNvSpPr/>
            <p:nvPr/>
          </p:nvSpPr>
          <p:spPr>
            <a:xfrm flipH="1">
              <a:off x="3065760" y="5670720"/>
              <a:ext cx="3481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Line 17"/>
            <p:cNvSpPr/>
            <p:nvPr/>
          </p:nvSpPr>
          <p:spPr>
            <a:xfrm>
              <a:off x="4828680" y="5670720"/>
              <a:ext cx="360" cy="434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Line 18"/>
            <p:cNvSpPr/>
            <p:nvPr/>
          </p:nvSpPr>
          <p:spPr>
            <a:xfrm>
              <a:off x="4813920" y="3038760"/>
              <a:ext cx="360" cy="434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Text Box 19"/>
            <p:cNvSpPr/>
            <p:nvPr/>
          </p:nvSpPr>
          <p:spPr>
            <a:xfrm>
              <a:off x="5516280" y="3445920"/>
              <a:ext cx="8960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39" name="Text Box 20"/>
            <p:cNvSpPr/>
            <p:nvPr/>
          </p:nvSpPr>
          <p:spPr>
            <a:xfrm>
              <a:off x="3200400" y="3445920"/>
              <a:ext cx="8960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NO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40" name="Text Box 21"/>
            <p:cNvSpPr/>
            <p:nvPr/>
          </p:nvSpPr>
          <p:spPr>
            <a:xfrm>
              <a:off x="4410720" y="3839400"/>
              <a:ext cx="10155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x &lt; y?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41" name="Text Box 22"/>
            <p:cNvSpPr/>
            <p:nvPr/>
          </p:nvSpPr>
          <p:spPr>
            <a:xfrm>
              <a:off x="5904720" y="4911120"/>
              <a:ext cx="1329480" cy="32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Text Box 23"/>
            <p:cNvSpPr/>
            <p:nvPr/>
          </p:nvSpPr>
          <p:spPr>
            <a:xfrm>
              <a:off x="5860080" y="4802760"/>
              <a:ext cx="13741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Calculate a as x times 2.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43" name="Line 28"/>
            <p:cNvSpPr/>
            <p:nvPr/>
          </p:nvSpPr>
          <p:spPr>
            <a:xfrm>
              <a:off x="3080520" y="4042800"/>
              <a:ext cx="360" cy="1627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" name="Text Box 27"/>
          <p:cNvSpPr/>
          <p:nvPr/>
        </p:nvSpPr>
        <p:spPr>
          <a:xfrm>
            <a:off x="7871040" y="3149640"/>
            <a:ext cx="1658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C++ Code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5" name="Text Box 25"/>
          <p:cNvSpPr/>
          <p:nvPr/>
        </p:nvSpPr>
        <p:spPr>
          <a:xfrm>
            <a:off x="7891920" y="4000680"/>
            <a:ext cx="2426040" cy="75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if (x &lt; y)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a = x * 2;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6" name="Text Box 26"/>
          <p:cNvSpPr/>
          <p:nvPr/>
        </p:nvSpPr>
        <p:spPr>
          <a:xfrm>
            <a:off x="2178360" y="2347560"/>
            <a:ext cx="5423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Flowchart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47" name="Picture 4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995040" y="771120"/>
            <a:ext cx="1000440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Repetition Structure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flowchart segment below shows a repetition structure expressed in C++ as a while loop.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                      Flowchart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grpSp>
        <p:nvGrpSpPr>
          <p:cNvPr id="149" name="Group 41"/>
          <p:cNvGrpSpPr/>
          <p:nvPr/>
        </p:nvGrpSpPr>
        <p:grpSpPr>
          <a:xfrm>
            <a:off x="2447280" y="3227040"/>
            <a:ext cx="4411080" cy="2375640"/>
            <a:chOff x="2447280" y="3227040"/>
            <a:chExt cx="4411080" cy="2375640"/>
          </a:xfrm>
        </p:grpSpPr>
        <p:grpSp>
          <p:nvGrpSpPr>
            <p:cNvPr id="150" name="Group 28"/>
            <p:cNvGrpSpPr/>
            <p:nvPr/>
          </p:nvGrpSpPr>
          <p:grpSpPr>
            <a:xfrm>
              <a:off x="2447280" y="3227040"/>
              <a:ext cx="4411080" cy="2375640"/>
              <a:chOff x="2447280" y="3227040"/>
              <a:chExt cx="4411080" cy="2375640"/>
            </a:xfrm>
          </p:grpSpPr>
          <p:grpSp>
            <p:nvGrpSpPr>
              <p:cNvPr id="151" name="Group 29"/>
              <p:cNvGrpSpPr/>
              <p:nvPr/>
            </p:nvGrpSpPr>
            <p:grpSpPr>
              <a:xfrm>
                <a:off x="2447280" y="3227040"/>
                <a:ext cx="4411080" cy="2375640"/>
                <a:chOff x="2447280" y="3227040"/>
                <a:chExt cx="4411080" cy="2375640"/>
              </a:xfrm>
            </p:grpSpPr>
            <p:sp>
              <p:nvSpPr>
                <p:cNvPr id="152" name="AutoShape 30"/>
                <p:cNvSpPr/>
                <p:nvPr/>
              </p:nvSpPr>
              <p:spPr>
                <a:xfrm>
                  <a:off x="2447280" y="3689640"/>
                  <a:ext cx="1882800" cy="1434600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3" name="Text Box 31"/>
                <p:cNvSpPr/>
                <p:nvPr/>
              </p:nvSpPr>
              <p:spPr>
                <a:xfrm>
                  <a:off x="5042880" y="4124160"/>
                  <a:ext cx="1526400" cy="53100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601"/>
                    </a:spcBef>
                    <a:buNone/>
                  </a:pPr>
                  <a:r>
                    <a:rPr lang="en-US" sz="1200" b="0" strike="noStrike" spc="-1">
                      <a:solidFill>
                        <a:srgbClr val="000000"/>
                      </a:solidFill>
                      <a:latin typeface="Times New Roman"/>
                      <a:ea typeface="ＭＳ Ｐゴシック"/>
                    </a:rPr>
                    <a:t> </a:t>
                  </a:r>
                  <a:endParaRPr lang="en-IN" sz="1200" b="0" strike="noStrike" spc="-1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ts val="601"/>
                    </a:spcBef>
                    <a:buNone/>
                  </a:pPr>
                  <a:endParaRPr lang="en-IN" sz="1200" b="0" strike="noStrike" spc="-1">
                    <a:latin typeface="Arial"/>
                  </a:endParaRPr>
                </a:p>
              </p:txBody>
            </p:sp>
            <p:sp>
              <p:nvSpPr>
                <p:cNvPr id="154" name="Line 32"/>
                <p:cNvSpPr/>
                <p:nvPr/>
              </p:nvSpPr>
              <p:spPr>
                <a:xfrm>
                  <a:off x="3380040" y="5140440"/>
                  <a:ext cx="360" cy="4622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5" name="Line 33"/>
                <p:cNvSpPr/>
                <p:nvPr/>
              </p:nvSpPr>
              <p:spPr>
                <a:xfrm flipH="1">
                  <a:off x="4313160" y="4407120"/>
                  <a:ext cx="71244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head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6" name="Line 34"/>
                <p:cNvSpPr/>
                <p:nvPr/>
              </p:nvSpPr>
              <p:spPr>
                <a:xfrm>
                  <a:off x="3397320" y="3227040"/>
                  <a:ext cx="360" cy="5101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7" name="Line 35"/>
                <p:cNvSpPr/>
                <p:nvPr/>
              </p:nvSpPr>
              <p:spPr>
                <a:xfrm>
                  <a:off x="6569280" y="4438800"/>
                  <a:ext cx="27144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8" name="Line 36"/>
                <p:cNvSpPr/>
                <p:nvPr/>
              </p:nvSpPr>
              <p:spPr>
                <a:xfrm flipV="1">
                  <a:off x="6858000" y="3386520"/>
                  <a:ext cx="360" cy="10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9" name="Line 37"/>
                <p:cNvSpPr/>
                <p:nvPr/>
              </p:nvSpPr>
              <p:spPr>
                <a:xfrm flipH="1">
                  <a:off x="3448080" y="3386520"/>
                  <a:ext cx="340992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60" name="Text Box 38"/>
              <p:cNvSpPr/>
              <p:nvPr/>
            </p:nvSpPr>
            <p:spPr>
              <a:xfrm>
                <a:off x="2786760" y="4183920"/>
                <a:ext cx="1271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 &lt; y?</a:t>
                </a:r>
                <a:endParaRPr lang="en-IN" sz="2000" b="0" strike="noStrike" spc="-1">
                  <a:latin typeface="Arial"/>
                </a:endParaRPr>
              </a:p>
            </p:txBody>
          </p:sp>
          <p:sp>
            <p:nvSpPr>
              <p:cNvPr id="161" name="Text Box 39"/>
              <p:cNvSpPr/>
              <p:nvPr/>
            </p:nvSpPr>
            <p:spPr>
              <a:xfrm>
                <a:off x="4974840" y="4215960"/>
                <a:ext cx="172980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Add 1 to x</a:t>
                </a:r>
                <a:endParaRPr lang="en-IN" sz="2000" b="0" strike="noStrike" spc="-1">
                  <a:latin typeface="Arial"/>
                </a:endParaRPr>
              </a:p>
            </p:txBody>
          </p:sp>
        </p:grpSp>
        <p:sp>
          <p:nvSpPr>
            <p:cNvPr id="162" name="Text Box 40"/>
            <p:cNvSpPr/>
            <p:nvPr/>
          </p:nvSpPr>
          <p:spPr>
            <a:xfrm>
              <a:off x="4007880" y="3833280"/>
              <a:ext cx="1034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YES</a:t>
              </a:r>
              <a:endParaRPr lang="en-IN" sz="2000" b="0" strike="noStrike" spc="-1">
                <a:latin typeface="Arial"/>
              </a:endParaRPr>
            </a:p>
          </p:txBody>
        </p:sp>
      </p:grpSp>
      <p:sp>
        <p:nvSpPr>
          <p:cNvPr id="163" name="Text Box 27"/>
          <p:cNvSpPr/>
          <p:nvPr/>
        </p:nvSpPr>
        <p:spPr>
          <a:xfrm>
            <a:off x="7144920" y="2483280"/>
            <a:ext cx="4616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C++ Code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4" name="Text Box 25"/>
          <p:cNvSpPr/>
          <p:nvPr/>
        </p:nvSpPr>
        <p:spPr>
          <a:xfrm>
            <a:off x="8673120" y="3203640"/>
            <a:ext cx="2899800" cy="75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while (x &lt; y)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x++;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65" name="Picture 1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986040" y="753120"/>
            <a:ext cx="9681480" cy="551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Controlling a Repetition Structure</a:t>
            </a:r>
            <a:endParaRPr lang="en-IN" sz="28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action performed by a repetition structure must eventually cause the loop to terminate. Otherwise, an infinite loop is created.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In this flowchart segment, x is never changed. Once the loop starts, it will never end.</a:t>
            </a:r>
            <a:endParaRPr lang="en-IN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QUESTION: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How can this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flowchart be modified so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it is no longer an infinite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loop?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grpSp>
        <p:nvGrpSpPr>
          <p:cNvPr id="167" name="Group 20"/>
          <p:cNvGrpSpPr/>
          <p:nvPr/>
        </p:nvGrpSpPr>
        <p:grpSpPr>
          <a:xfrm>
            <a:off x="6364800" y="3012120"/>
            <a:ext cx="4168800" cy="2769840"/>
            <a:chOff x="6364800" y="3012120"/>
            <a:chExt cx="4168800" cy="2769840"/>
          </a:xfrm>
        </p:grpSpPr>
        <p:grpSp>
          <p:nvGrpSpPr>
            <p:cNvPr id="168" name="Group 7"/>
            <p:cNvGrpSpPr/>
            <p:nvPr/>
          </p:nvGrpSpPr>
          <p:grpSpPr>
            <a:xfrm>
              <a:off x="6364800" y="3012120"/>
              <a:ext cx="4168800" cy="2769840"/>
              <a:chOff x="6364800" y="3012120"/>
              <a:chExt cx="4168800" cy="2769840"/>
            </a:xfrm>
          </p:grpSpPr>
          <p:grpSp>
            <p:nvGrpSpPr>
              <p:cNvPr id="169" name="Group 8"/>
              <p:cNvGrpSpPr/>
              <p:nvPr/>
            </p:nvGrpSpPr>
            <p:grpSpPr>
              <a:xfrm>
                <a:off x="6364800" y="3012120"/>
                <a:ext cx="4168800" cy="2769840"/>
                <a:chOff x="6364800" y="3012120"/>
                <a:chExt cx="4168800" cy="2769840"/>
              </a:xfrm>
            </p:grpSpPr>
            <p:sp>
              <p:nvSpPr>
                <p:cNvPr id="170" name="AutoShape 9"/>
                <p:cNvSpPr/>
                <p:nvPr/>
              </p:nvSpPr>
              <p:spPr>
                <a:xfrm>
                  <a:off x="6364800" y="3551400"/>
                  <a:ext cx="1779480" cy="1672920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1" name="Text Box 10"/>
                <p:cNvSpPr/>
                <p:nvPr/>
              </p:nvSpPr>
              <p:spPr>
                <a:xfrm>
                  <a:off x="8817840" y="4057920"/>
                  <a:ext cx="1442520" cy="53100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601"/>
                    </a:spcBef>
                    <a:buNone/>
                  </a:pPr>
                  <a:r>
                    <a:rPr lang="en-US" sz="1200" b="0" strike="noStrike" spc="-1">
                      <a:solidFill>
                        <a:srgbClr val="000000"/>
                      </a:solidFill>
                      <a:latin typeface="Times New Roman"/>
                      <a:ea typeface="ＭＳ Ｐゴシック"/>
                    </a:rPr>
                    <a:t> </a:t>
                  </a:r>
                  <a:endParaRPr lang="en-IN" sz="1200" b="0" strike="noStrike" spc="-1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ts val="601"/>
                    </a:spcBef>
                    <a:buNone/>
                  </a:pPr>
                  <a:endParaRPr lang="en-IN" sz="1200" b="0" strike="noStrike" spc="-1">
                    <a:latin typeface="Arial"/>
                  </a:endParaRPr>
                </a:p>
              </p:txBody>
            </p:sp>
            <p:sp>
              <p:nvSpPr>
                <p:cNvPr id="172" name="Line 11"/>
                <p:cNvSpPr/>
                <p:nvPr/>
              </p:nvSpPr>
              <p:spPr>
                <a:xfrm>
                  <a:off x="7246440" y="5243040"/>
                  <a:ext cx="360" cy="5389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3" name="Line 12"/>
                <p:cNvSpPr/>
                <p:nvPr/>
              </p:nvSpPr>
              <p:spPr>
                <a:xfrm flipH="1">
                  <a:off x="8128440" y="4387680"/>
                  <a:ext cx="67320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head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4" name="Line 13"/>
                <p:cNvSpPr/>
                <p:nvPr/>
              </p:nvSpPr>
              <p:spPr>
                <a:xfrm>
                  <a:off x="7262640" y="3012120"/>
                  <a:ext cx="360" cy="5947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5" name="Line 14"/>
                <p:cNvSpPr/>
                <p:nvPr/>
              </p:nvSpPr>
              <p:spPr>
                <a:xfrm>
                  <a:off x="10260720" y="4424760"/>
                  <a:ext cx="25668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6" name="Line 15"/>
                <p:cNvSpPr/>
                <p:nvPr/>
              </p:nvSpPr>
              <p:spPr>
                <a:xfrm flipV="1">
                  <a:off x="10533240" y="3197880"/>
                  <a:ext cx="360" cy="12268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7" name="Line 16"/>
                <p:cNvSpPr/>
                <p:nvPr/>
              </p:nvSpPr>
              <p:spPr>
                <a:xfrm flipH="1">
                  <a:off x="7310880" y="3197880"/>
                  <a:ext cx="322236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78" name="Text Box 17"/>
              <p:cNvSpPr/>
              <p:nvPr/>
            </p:nvSpPr>
            <p:spPr>
              <a:xfrm>
                <a:off x="6685560" y="4127760"/>
                <a:ext cx="120204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 &lt; y?</a:t>
                </a:r>
                <a:endParaRPr lang="en-IN" sz="2000" b="0" strike="noStrike" spc="-1">
                  <a:latin typeface="Arial"/>
                </a:endParaRPr>
              </a:p>
            </p:txBody>
          </p:sp>
          <p:sp>
            <p:nvSpPr>
              <p:cNvPr id="179" name="Text Box 18"/>
              <p:cNvSpPr/>
              <p:nvPr/>
            </p:nvSpPr>
            <p:spPr>
              <a:xfrm>
                <a:off x="8753760" y="4164840"/>
                <a:ext cx="163512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Display x</a:t>
                </a:r>
                <a:endParaRPr lang="en-IN" sz="2000" b="0" strike="noStrike" spc="-1">
                  <a:latin typeface="Arial"/>
                </a:endParaRPr>
              </a:p>
            </p:txBody>
          </p:sp>
        </p:grpSp>
        <p:sp>
          <p:nvSpPr>
            <p:cNvPr id="180" name="Text Box 19"/>
            <p:cNvSpPr/>
            <p:nvPr/>
          </p:nvSpPr>
          <p:spPr>
            <a:xfrm>
              <a:off x="7840080" y="3681360"/>
              <a:ext cx="977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YES</a:t>
              </a:r>
              <a:endParaRPr lang="en-IN" sz="2000" b="0" strike="noStrike" spc="-1">
                <a:latin typeface="Arial"/>
              </a:endParaRPr>
            </a:p>
          </p:txBody>
        </p:sp>
      </p:grpSp>
      <p:pic>
        <p:nvPicPr>
          <p:cNvPr id="181" name="Picture 1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762120" y="744120"/>
            <a:ext cx="9905760" cy="530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Controlling a Repetition Structure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ANSWER: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By adding an action within the repetition that changes the value of x.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grpSp>
        <p:nvGrpSpPr>
          <p:cNvPr id="183" name="Group 21"/>
          <p:cNvGrpSpPr/>
          <p:nvPr/>
        </p:nvGrpSpPr>
        <p:grpSpPr>
          <a:xfrm>
            <a:off x="2095560" y="2294640"/>
            <a:ext cx="5784480" cy="2241360"/>
            <a:chOff x="2095560" y="2294640"/>
            <a:chExt cx="5784480" cy="2241360"/>
          </a:xfrm>
        </p:grpSpPr>
        <p:grpSp>
          <p:nvGrpSpPr>
            <p:cNvPr id="184" name="Group 19"/>
            <p:cNvGrpSpPr/>
            <p:nvPr/>
          </p:nvGrpSpPr>
          <p:grpSpPr>
            <a:xfrm>
              <a:off x="2095560" y="2294640"/>
              <a:ext cx="5784480" cy="2241360"/>
              <a:chOff x="2095560" y="2294640"/>
              <a:chExt cx="5784480" cy="2241360"/>
            </a:xfrm>
          </p:grpSpPr>
          <p:sp>
            <p:nvSpPr>
              <p:cNvPr id="185" name="AutoShape 6"/>
              <p:cNvSpPr/>
              <p:nvPr/>
            </p:nvSpPr>
            <p:spPr>
              <a:xfrm>
                <a:off x="2095560" y="2731320"/>
                <a:ext cx="1629360" cy="135324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Text Box 7"/>
              <p:cNvSpPr/>
              <p:nvPr/>
            </p:nvSpPr>
            <p:spPr>
              <a:xfrm>
                <a:off x="4341600" y="3141000"/>
                <a:ext cx="132084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187" name="Line 8"/>
              <p:cNvSpPr/>
              <p:nvPr/>
            </p:nvSpPr>
            <p:spPr>
              <a:xfrm>
                <a:off x="2902680" y="4099680"/>
                <a:ext cx="360" cy="436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Line 9"/>
              <p:cNvSpPr/>
              <p:nvPr/>
            </p:nvSpPr>
            <p:spPr>
              <a:xfrm flipH="1">
                <a:off x="3710160" y="3407760"/>
                <a:ext cx="6166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Line 10"/>
              <p:cNvSpPr/>
              <p:nvPr/>
            </p:nvSpPr>
            <p:spPr>
              <a:xfrm>
                <a:off x="2917440" y="2294640"/>
                <a:ext cx="360" cy="481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Line 11"/>
              <p:cNvSpPr/>
              <p:nvPr/>
            </p:nvSpPr>
            <p:spPr>
              <a:xfrm>
                <a:off x="7630200" y="3438000"/>
                <a:ext cx="2350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Line 12"/>
              <p:cNvSpPr/>
              <p:nvPr/>
            </p:nvSpPr>
            <p:spPr>
              <a:xfrm flipV="1">
                <a:off x="7879680" y="2445120"/>
                <a:ext cx="360" cy="9928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Line 13"/>
              <p:cNvSpPr/>
              <p:nvPr/>
            </p:nvSpPr>
            <p:spPr>
              <a:xfrm flipH="1">
                <a:off x="2961360" y="2445120"/>
                <a:ext cx="49183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Text Box 14"/>
              <p:cNvSpPr/>
              <p:nvPr/>
            </p:nvSpPr>
            <p:spPr>
              <a:xfrm>
                <a:off x="2388960" y="3197520"/>
                <a:ext cx="1100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x &lt; y?</a:t>
                </a:r>
                <a:endParaRPr lang="en-IN" sz="2000" b="0" strike="noStrike" spc="-1">
                  <a:latin typeface="Arial"/>
                </a:endParaRPr>
              </a:p>
            </p:txBody>
          </p:sp>
          <p:sp>
            <p:nvSpPr>
              <p:cNvPr id="194" name="Text Box 15"/>
              <p:cNvSpPr/>
              <p:nvPr/>
            </p:nvSpPr>
            <p:spPr>
              <a:xfrm>
                <a:off x="4282920" y="3227400"/>
                <a:ext cx="149724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Display x</a:t>
                </a:r>
                <a:endParaRPr lang="en-IN" sz="2000" b="0" strike="noStrike" spc="-1">
                  <a:latin typeface="Arial"/>
                </a:endParaRPr>
              </a:p>
            </p:txBody>
          </p:sp>
          <p:sp>
            <p:nvSpPr>
              <p:cNvPr id="195" name="Text Box 16"/>
              <p:cNvSpPr/>
              <p:nvPr/>
            </p:nvSpPr>
            <p:spPr>
              <a:xfrm>
                <a:off x="6294240" y="3141000"/>
                <a:ext cx="132084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196" name="Line 17"/>
              <p:cNvSpPr/>
              <p:nvPr/>
            </p:nvSpPr>
            <p:spPr>
              <a:xfrm flipH="1">
                <a:off x="5662800" y="3407760"/>
                <a:ext cx="6166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Text Box 18"/>
              <p:cNvSpPr/>
              <p:nvPr/>
            </p:nvSpPr>
            <p:spPr>
              <a:xfrm>
                <a:off x="6235560" y="3242520"/>
                <a:ext cx="149724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buNone/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Add 1 to x</a:t>
                </a:r>
                <a:endParaRPr lang="en-IN" sz="2000" b="0" strike="noStrike" spc="-1">
                  <a:latin typeface="Arial"/>
                </a:endParaRPr>
              </a:p>
            </p:txBody>
          </p:sp>
        </p:grpSp>
        <p:sp>
          <p:nvSpPr>
            <p:cNvPr id="198" name="Text Box 20"/>
            <p:cNvSpPr/>
            <p:nvPr/>
          </p:nvSpPr>
          <p:spPr>
            <a:xfrm>
              <a:off x="3461040" y="2851560"/>
              <a:ext cx="8953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YES</a:t>
              </a:r>
              <a:endParaRPr lang="en-IN" sz="2000" b="0" strike="noStrike" spc="-1">
                <a:latin typeface="Arial"/>
              </a:endParaRPr>
            </a:p>
          </p:txBody>
        </p:sp>
      </p:grpSp>
      <p:pic>
        <p:nvPicPr>
          <p:cNvPr id="199" name="Picture 1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031040" y="717120"/>
            <a:ext cx="9636840" cy="534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Case Structure</a:t>
            </a:r>
            <a:endParaRPr lang="en-IN" sz="2800" b="0" strike="noStrike" spc="-1">
              <a:latin typeface="Arial"/>
            </a:endParaRPr>
          </a:p>
        </p:txBody>
      </p:sp>
      <p:grpSp>
        <p:nvGrpSpPr>
          <p:cNvPr id="201" name="Group 4"/>
          <p:cNvGrpSpPr/>
          <p:nvPr/>
        </p:nvGrpSpPr>
        <p:grpSpPr>
          <a:xfrm>
            <a:off x="2154985" y="1883160"/>
            <a:ext cx="7763040" cy="4132800"/>
            <a:chOff x="2133720" y="1855440"/>
            <a:chExt cx="7763040" cy="4132800"/>
          </a:xfrm>
        </p:grpSpPr>
        <p:grpSp>
          <p:nvGrpSpPr>
            <p:cNvPr id="202" name="Group 5"/>
            <p:cNvGrpSpPr/>
            <p:nvPr/>
          </p:nvGrpSpPr>
          <p:grpSpPr>
            <a:xfrm>
              <a:off x="2133720" y="1855440"/>
              <a:ext cx="7763040" cy="4132800"/>
              <a:chOff x="2133720" y="1855440"/>
              <a:chExt cx="7763040" cy="4132800"/>
            </a:xfrm>
          </p:grpSpPr>
          <p:sp>
            <p:nvSpPr>
              <p:cNvPr id="203" name="Text Box 6"/>
              <p:cNvSpPr/>
              <p:nvPr/>
            </p:nvSpPr>
            <p:spPr>
              <a:xfrm>
                <a:off x="2133720" y="4446360"/>
                <a:ext cx="132552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204" name="AutoShape 7"/>
              <p:cNvSpPr/>
              <p:nvPr/>
            </p:nvSpPr>
            <p:spPr>
              <a:xfrm>
                <a:off x="5212440" y="2313000"/>
                <a:ext cx="1634760" cy="141912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Text Box 8"/>
              <p:cNvSpPr/>
              <p:nvPr/>
            </p:nvSpPr>
            <p:spPr>
              <a:xfrm>
                <a:off x="4278960" y="4446360"/>
                <a:ext cx="132552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206" name="Line 9"/>
              <p:cNvSpPr/>
              <p:nvPr/>
            </p:nvSpPr>
            <p:spPr>
              <a:xfrm>
                <a:off x="6022440" y="3748320"/>
                <a:ext cx="360" cy="347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Line 10"/>
              <p:cNvSpPr/>
              <p:nvPr/>
            </p:nvSpPr>
            <p:spPr>
              <a:xfrm>
                <a:off x="6037200" y="1855440"/>
                <a:ext cx="360" cy="504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Text Box 11"/>
              <p:cNvSpPr/>
              <p:nvPr/>
            </p:nvSpPr>
            <p:spPr>
              <a:xfrm>
                <a:off x="6424200" y="4446360"/>
                <a:ext cx="132552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sp>
            <p:nvSpPr>
              <p:cNvPr id="209" name="Text Box 12"/>
              <p:cNvSpPr/>
              <p:nvPr/>
            </p:nvSpPr>
            <p:spPr>
              <a:xfrm>
                <a:off x="8571240" y="4446360"/>
                <a:ext cx="1325520" cy="531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 </a:t>
                </a:r>
                <a:endParaRPr lang="en-IN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601"/>
                  </a:spcBef>
                  <a:buNone/>
                </a:pPr>
                <a:endParaRPr lang="en-IN" sz="1200" b="0" strike="noStrike" spc="-1">
                  <a:latin typeface="Arial"/>
                </a:endParaRPr>
              </a:p>
            </p:txBody>
          </p:sp>
          <p:grpSp>
            <p:nvGrpSpPr>
              <p:cNvPr id="210" name="Group 13"/>
              <p:cNvGrpSpPr/>
              <p:nvPr/>
            </p:nvGrpSpPr>
            <p:grpSpPr>
              <a:xfrm>
                <a:off x="2737440" y="4111200"/>
                <a:ext cx="6526440" cy="362880"/>
                <a:chOff x="2737440" y="4111200"/>
                <a:chExt cx="6526440" cy="362880"/>
              </a:xfrm>
            </p:grpSpPr>
            <p:sp>
              <p:nvSpPr>
                <p:cNvPr id="211" name="Line 14"/>
                <p:cNvSpPr/>
                <p:nvPr/>
              </p:nvSpPr>
              <p:spPr>
                <a:xfrm flipH="1">
                  <a:off x="2737440" y="4111200"/>
                  <a:ext cx="651132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2" name="Line 15"/>
                <p:cNvSpPr/>
                <p:nvPr/>
              </p:nvSpPr>
              <p:spPr>
                <a:xfrm>
                  <a:off x="2752200" y="41270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3" name="Line 16"/>
                <p:cNvSpPr/>
                <p:nvPr/>
              </p:nvSpPr>
              <p:spPr>
                <a:xfrm>
                  <a:off x="4902840" y="4127040"/>
                  <a:ext cx="360" cy="3470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" name="Line 17"/>
                <p:cNvSpPr/>
                <p:nvPr/>
              </p:nvSpPr>
              <p:spPr>
                <a:xfrm>
                  <a:off x="7039080" y="41270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5" name="Line 18"/>
                <p:cNvSpPr/>
                <p:nvPr/>
              </p:nvSpPr>
              <p:spPr>
                <a:xfrm>
                  <a:off x="9263520" y="41270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16" name="Group 19"/>
              <p:cNvGrpSpPr/>
              <p:nvPr/>
            </p:nvGrpSpPr>
            <p:grpSpPr>
              <a:xfrm>
                <a:off x="2720880" y="5104800"/>
                <a:ext cx="6526080" cy="363240"/>
                <a:chOff x="2720880" y="5104800"/>
                <a:chExt cx="6526080" cy="363240"/>
              </a:xfrm>
            </p:grpSpPr>
            <p:sp>
              <p:nvSpPr>
                <p:cNvPr id="217" name="Line 20"/>
                <p:cNvSpPr/>
                <p:nvPr/>
              </p:nvSpPr>
              <p:spPr>
                <a:xfrm>
                  <a:off x="2735640" y="5467680"/>
                  <a:ext cx="6511320" cy="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8" name="Line 21"/>
                <p:cNvSpPr/>
                <p:nvPr/>
              </p:nvSpPr>
              <p:spPr>
                <a:xfrm flipV="1">
                  <a:off x="9234000" y="51206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9" name="Line 22"/>
                <p:cNvSpPr/>
                <p:nvPr/>
              </p:nvSpPr>
              <p:spPr>
                <a:xfrm flipV="1">
                  <a:off x="7081200" y="5104800"/>
                  <a:ext cx="360" cy="3470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0" name="Line 23"/>
                <p:cNvSpPr/>
                <p:nvPr/>
              </p:nvSpPr>
              <p:spPr>
                <a:xfrm flipV="1">
                  <a:off x="4945320" y="51206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1" name="Line 24"/>
                <p:cNvSpPr/>
                <p:nvPr/>
              </p:nvSpPr>
              <p:spPr>
                <a:xfrm flipV="1">
                  <a:off x="2720880" y="5120640"/>
                  <a:ext cx="360" cy="331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22" name="Line 25"/>
              <p:cNvSpPr/>
              <p:nvPr/>
            </p:nvSpPr>
            <p:spPr>
              <a:xfrm>
                <a:off x="6066720" y="5483520"/>
                <a:ext cx="360" cy="504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3" name="Text Box 26"/>
            <p:cNvSpPr/>
            <p:nvPr/>
          </p:nvSpPr>
          <p:spPr>
            <a:xfrm>
              <a:off x="4991400" y="2581200"/>
              <a:ext cx="21502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CASE</a:t>
              </a:r>
              <a:r>
                <a:rPr sz="1400"/>
                <a:t/>
              </a:r>
              <a:br>
                <a:rPr sz="1400"/>
              </a:b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years_employed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24" name="Text Box 27"/>
            <p:cNvSpPr/>
            <p:nvPr/>
          </p:nvSpPr>
          <p:spPr>
            <a:xfrm>
              <a:off x="2634480" y="3511800"/>
              <a:ext cx="367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1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225" name="Text Box 28"/>
            <p:cNvSpPr/>
            <p:nvPr/>
          </p:nvSpPr>
          <p:spPr>
            <a:xfrm>
              <a:off x="4667400" y="3575160"/>
              <a:ext cx="367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2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226" name="Text Box 29"/>
            <p:cNvSpPr/>
            <p:nvPr/>
          </p:nvSpPr>
          <p:spPr>
            <a:xfrm>
              <a:off x="6818040" y="3543480"/>
              <a:ext cx="367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3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227" name="Text Box 30"/>
            <p:cNvSpPr/>
            <p:nvPr/>
          </p:nvSpPr>
          <p:spPr>
            <a:xfrm>
              <a:off x="8615520" y="3559320"/>
              <a:ext cx="11044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Other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228" name="Text Box 31"/>
            <p:cNvSpPr/>
            <p:nvPr/>
          </p:nvSpPr>
          <p:spPr>
            <a:xfrm>
              <a:off x="2133720" y="4552920"/>
              <a:ext cx="1325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bonus = 100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29" name="Text Box 32"/>
            <p:cNvSpPr/>
            <p:nvPr/>
          </p:nvSpPr>
          <p:spPr>
            <a:xfrm>
              <a:off x="4284360" y="4616280"/>
              <a:ext cx="1325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bonus = 200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30" name="Text Box 33"/>
            <p:cNvSpPr/>
            <p:nvPr/>
          </p:nvSpPr>
          <p:spPr>
            <a:xfrm>
              <a:off x="6420600" y="4584600"/>
              <a:ext cx="1325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bonus = 400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231" name="Text Box 34"/>
            <p:cNvSpPr/>
            <p:nvPr/>
          </p:nvSpPr>
          <p:spPr>
            <a:xfrm>
              <a:off x="8571240" y="4600440"/>
              <a:ext cx="1325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ts val="700"/>
                </a:spcBef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bonus = 800</a:t>
              </a:r>
              <a:endParaRPr lang="en-IN" sz="1400" b="0" strike="noStrike" spc="-1">
                <a:latin typeface="Arial"/>
              </a:endParaRPr>
            </a:p>
          </p:txBody>
        </p:sp>
      </p:grpSp>
      <p:sp>
        <p:nvSpPr>
          <p:cNvPr id="232" name="Text Box 43"/>
          <p:cNvSpPr/>
          <p:nvPr/>
        </p:nvSpPr>
        <p:spPr>
          <a:xfrm>
            <a:off x="9529560" y="1855800"/>
            <a:ext cx="21502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ＭＳ Ｐゴシック"/>
              </a:rPr>
              <a:t>If years_employed is any other value, bonus is set to 800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3" name="Straight Arrow Connector 36"/>
          <p:cNvSpPr/>
          <p:nvPr/>
        </p:nvSpPr>
        <p:spPr>
          <a:xfrm flipH="1">
            <a:off x="9167760" y="2702520"/>
            <a:ext cx="389520" cy="85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 Box 41"/>
          <p:cNvSpPr/>
          <p:nvPr/>
        </p:nvSpPr>
        <p:spPr>
          <a:xfrm>
            <a:off x="7081560" y="1775160"/>
            <a:ext cx="2152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ＭＳ Ｐゴシック"/>
              </a:rPr>
              <a:t>If years_employed = 3, bonus is set to 400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5" name="Text Box 39"/>
          <p:cNvSpPr/>
          <p:nvPr/>
        </p:nvSpPr>
        <p:spPr>
          <a:xfrm>
            <a:off x="2720880" y="2001600"/>
            <a:ext cx="250236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ＭＳ Ｐゴシック"/>
              </a:rPr>
              <a:t>If years_employed = 2, bonus is set to 200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6" name="Text Box 35"/>
          <p:cNvSpPr/>
          <p:nvPr/>
        </p:nvSpPr>
        <p:spPr>
          <a:xfrm>
            <a:off x="567000" y="2576520"/>
            <a:ext cx="245520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ＭＳ Ｐゴシック"/>
              </a:rPr>
              <a:t>If years_employed = 1, bonus is set to 100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7" name="Straight Arrow Connector 43"/>
          <p:cNvSpPr/>
          <p:nvPr/>
        </p:nvSpPr>
        <p:spPr>
          <a:xfrm flipH="1">
            <a:off x="7032960" y="2576520"/>
            <a:ext cx="450360" cy="79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Straight Arrow Connector 45"/>
          <p:cNvSpPr/>
          <p:nvPr/>
        </p:nvSpPr>
        <p:spPr>
          <a:xfrm>
            <a:off x="3823920" y="2686680"/>
            <a:ext cx="843120" cy="95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Straight Arrow Connector 47"/>
          <p:cNvSpPr/>
          <p:nvPr/>
        </p:nvSpPr>
        <p:spPr>
          <a:xfrm>
            <a:off x="2309760" y="3081600"/>
            <a:ext cx="346680" cy="44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5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013040" y="519840"/>
            <a:ext cx="9654480" cy="552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Advantages of Flow Charts: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Clarity and Understanding: Flow charts provide a clear and concise visual representation of a process, making it easier for people to understand and follow.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Communication: Flow charts can be used as a communication tool to explain a process or decision to others, such as team members, stakeholders, or customers.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Problem Solving: Flow charts can be used to identify and analyze problems in a process, allowing for improvements to be made and increasing efficiency.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Standardization: By using a standardized set of symbols, flow charts provide a consistent and recognizable way of representing processes and decisions.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Traceability: Flow charts can be used to trace the flow of information and control from one step to another, making it easier to identify potential bottlenecks or inefficiencies.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42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941400" y="591840"/>
            <a:ext cx="9726480" cy="5468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Disadvantages of Flow Charts: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Complexity: For more complex processes, flow charts can become difficult to read and understand, especially if there are many branches and decisions.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Time-Consuming: Creating a flow chart can be time-consuming, especially for complex processes.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Limited Information: Flow charts can only represent a limited amount of information and may not provide a complete picture of a process or decision.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Inflexibility: Once a flow chart is created, it can be difficult to make changes or updates, especially if the process or decision has evolved over time.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Limited Adaptability: Flow charts may not be the best representation tool for certain processes or decisions, such as those that are highly dynamic or involve a large amount of data.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44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183320" y="360000"/>
            <a:ext cx="9143640" cy="812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ED7D31"/>
                </a:solidFill>
                <a:latin typeface="Calibri Light"/>
              </a:rPr>
              <a:t>Understanding the solution to given problem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914400" y="1093680"/>
            <a:ext cx="10371960" cy="536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Problem Solving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Today, we use computers in every field for various purposes.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But, we know that they cannot solve the problems all by themselves. Furthermore, we have to give step by step instructions to the computer for solving the problem.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 can define problem-solving as a process of understanding the problem, designing an algorithm for it, and finally implementing the solution to it.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Minion Pro"/>
              </a:rPr>
              <a:t>Therefore, we can say that a successful problem-solving process depends on the following factors: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Minion Pro"/>
              </a:rPr>
              <a:t>Understanding the problem and defining it precisely.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Minion Pro"/>
              </a:rPr>
              <a:t>Designing a proper algorithm (solution) for it.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Minion Pro"/>
              </a:rPr>
              <a:t>Implementing the algorithm successfully.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47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986040" y="932400"/>
            <a:ext cx="1015668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2. 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Efficiency: 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be optimized to solve problems quickly and efficiently, making them ideal for large and complex problems.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3. 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Clarity: 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provide a clear and concise representation of the steps involved in solving a problem, which makes it easier for people to understand and implement the solution.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4. 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Automation: 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be implemented as computer programs, which can automate repetitive tasks and reduce the amount of manual effort required.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5. 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Problem abstraction: 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can abstract the details of a problem and provide a high-level view, which makes it easier to identify patterns and find solutions.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6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923400" y="466200"/>
            <a:ext cx="10237320" cy="595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Understanding the Problem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is very obvious that before finding the solution we should understand the problem well.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Moreover, if we fail to understand the problem we may end up with a useless solution for it.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Hence, a wrong solution will not solve our purpose of problem-solving.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Therefore, we need to read the problem carefully and decide the different functions which the solution will contain.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Moreover, we need to understand that what is the required output and how we can generate it.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Besides, for proper output, we surely need an input.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input can be single or multiple as per the problem.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Hence, it is quite important to maintain the necessary relationship between the input and the output.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49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842760" y="519840"/>
            <a:ext cx="9825120" cy="579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Important points in Understanding the Problem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Some of the important points that we should keep in mind while understanding the problem are as follows: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Read the problem very carefully.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Identify the functions that the solution (algorithm) should have.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Identify the required output.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Find a way to produce the required output.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Draw a proper relationship between the input and output.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Take all the necessary number of inputs.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Avoid unnecessary inputs.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B0B0B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B0B0B"/>
                </a:solidFill>
                <a:latin typeface="Calibri"/>
              </a:rPr>
              <a:t>Identify the correct number of the required input.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51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502200" y="385560"/>
            <a:ext cx="10568880" cy="616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Further steps in problem-solving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After understanding the problem, the further steps are as follows: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Designing an algorithm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After understanding the relationship between input and output and the functionalities required we have to design an algorithm.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Furthermore, the algorithm should contain all the necessary functions to solve the problem.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Moreover, it should produce a proper output for every input.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53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995040" y="654480"/>
            <a:ext cx="10040040" cy="575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Implementing the algorithm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After designing the algorithm we should implement and design a program to solve the problem.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 can develop the program using any programming language.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Evaluation</a:t>
            </a:r>
            <a:endParaRPr lang="en-IN" sz="28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After developing the program we should run and test if it produces the correct output.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255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1523880" y="2796840"/>
            <a:ext cx="9143640" cy="163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ED7D31"/>
                </a:solidFill>
                <a:latin typeface="Calibri Light"/>
              </a:rPr>
              <a:t>Thank You!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932400" y="703800"/>
            <a:ext cx="9358920" cy="548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What are Algorithms?</a:t>
            </a:r>
            <a:endParaRPr lang="en-IN" sz="3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are a set of well-defined steps or instructions used to solve a problem or accomplish a specific task.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They are used to automate repetitive tasks and to solve complex problems in a systematic and structured way.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 computer science, algorithms are a fundamental tool for developing computer programs and solving complex problems.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48" name="Picture 4"/>
          <p:cNvPicPr/>
          <p:nvPr/>
        </p:nvPicPr>
        <p:blipFill>
          <a:blip r:embed="rId2"/>
          <a:stretch/>
        </p:blipFill>
        <p:spPr>
          <a:xfrm>
            <a:off x="2348640" y="3899520"/>
            <a:ext cx="5522040" cy="264420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Picture 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69400" y="564840"/>
            <a:ext cx="9798120" cy="572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They can be expressed using natural language, pseudocode, or programming languages, and they can be implemented as computer programs.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main characteristic of an algorithm is that it must be effective, meaning that it can produce the correct output for any input within a finite amount of time. 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must also be clear and unambiguous, so that they can be executed by a computer or a person following the instructions.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Algorithms are used in a wide range of applications, from simple arithmetic calculations to complex image processing and artificial intelligence systems.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They play a critical role in the functioning of modern technology, including search engines, social media platforms, financial systems, and many others.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51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44120" y="358560"/>
            <a:ext cx="9923400" cy="575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Characteristics of Algorithms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following are the key characteristics of algorithms: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Input: An algorithm takes one or more inputs, which can be numbers, text, or any other type of data.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Output: An algorithm produces one or more outputs, which can be numbers, text, or any other type of data.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3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4"/>
          <p:cNvPicPr/>
          <p:nvPr/>
        </p:nvPicPr>
        <p:blipFill>
          <a:blip r:embed="rId3"/>
          <a:srcRect l="3937" t="18295" r="5033" b="9821"/>
          <a:stretch/>
        </p:blipFill>
        <p:spPr>
          <a:xfrm>
            <a:off x="2707200" y="3429000"/>
            <a:ext cx="4284720" cy="250524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14400" y="1040040"/>
            <a:ext cx="9143640" cy="527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Definiteness: Algorithms must be well-defined and unambiguous, so that they can be executed by a computer or a person following the instructions.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Finiteness: Algorithms must terminate after a finite number of steps and produce the correct output.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Effectiveness: Algorithms must be effective, meaning that they can produce the correct output for any input within a finite amount of time.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Generality: Algorithms must be general, meaning that they can be applied to a wide range of inputs and problems.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Simplicity: Algorithms should be simple and easy to understand, so that they can be easily implemented and maintained.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56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1480" y="815760"/>
            <a:ext cx="10049040" cy="53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8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5900" b="1" strike="noStrike" spc="-1">
                <a:solidFill>
                  <a:srgbClr val="000000"/>
                </a:solidFill>
                <a:latin typeface="Calibri"/>
              </a:rPr>
              <a:t>Types of Algorithms</a:t>
            </a:r>
            <a:endParaRPr lang="en-IN" sz="5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100" b="0" strike="noStrike" spc="-1">
                <a:solidFill>
                  <a:srgbClr val="000000"/>
                </a:solidFill>
                <a:latin typeface="Calibri"/>
              </a:rPr>
              <a:t>There are several types of algorithms, including:</a:t>
            </a:r>
            <a:endParaRPr lang="en-IN" sz="51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</a:rPr>
              <a:t>Sorting algorithms: 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</a:rPr>
              <a:t>These algorithms arrange elements in a particular order, such as ascending or descending order. Examples include bubble sort, quick sort, and merge sort.</a:t>
            </a:r>
            <a:endParaRPr lang="en-IN" sz="51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</a:rPr>
              <a:t>Search algorithms: 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</a:rPr>
              <a:t>These algorithms search for an item in a data structure, such as an array or a list. Examples include linear search and binary search.</a:t>
            </a:r>
            <a:endParaRPr lang="en-IN" sz="51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</a:rPr>
              <a:t>Graph algorithms: 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</a:rPr>
              <a:t>These algorithms perform operations on graphs, such as finding the shortest path between two nodes or detecting cycles in the graph.</a:t>
            </a:r>
            <a:endParaRPr lang="en-IN" sz="51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5100" b="1" strike="noStrike" spc="-1">
                <a:solidFill>
                  <a:srgbClr val="000000"/>
                </a:solidFill>
                <a:latin typeface="Calibri"/>
              </a:rPr>
              <a:t>Dynamic programming algorithms: </a:t>
            </a:r>
            <a:r>
              <a:rPr lang="en-US" sz="5100" b="0" strike="noStrike" spc="-1">
                <a:solidFill>
                  <a:srgbClr val="000000"/>
                </a:solidFill>
                <a:latin typeface="Calibri"/>
              </a:rPr>
              <a:t>These algorithms are used to solve problems by breaking them down into smaller sub-problems and solving each sub-problem only once.</a:t>
            </a:r>
            <a:endParaRPr lang="en-IN" sz="5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400"/>
              <a:t/>
            </a:r>
            <a:br>
              <a:rPr sz="2400"/>
            </a:br>
            <a:endParaRPr lang="en-IN" sz="2400" b="0" strike="noStrike" spc="-1">
              <a:latin typeface="Arial"/>
            </a:endParaRPr>
          </a:p>
        </p:txBody>
      </p:sp>
      <p:pic>
        <p:nvPicPr>
          <p:cNvPr id="58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35120" y="833760"/>
            <a:ext cx="9932400" cy="543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00"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Divide and conquer algorithms: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These algorithms divide a problem into smaller sub-problems, solve each sub-problem independently, and combine the solutions to obtain the solution to the original problem.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Greedy algorithms: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These algorithms make the best choice at each step, without considering the long-term consequences of their choices.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Backtracking algorithms: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These algorithms try out different solutions and undo them if they do not lead to a solution.</a:t>
            </a:r>
            <a:endParaRPr lang="en-IN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Randomized algorithms: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These algorithms use randomness to solve problems, such as finding a solution or generating random numbers.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These are just a few examples of the types of algorithms that exist. The choice of algorithm depends on the problem being solved and the desired properties of the solution.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0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231920" y="105480"/>
            <a:ext cx="1797840" cy="47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24847</TotalTime>
  <Words>2372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Courier New</vt:lpstr>
      <vt:lpstr>DejaVu Sans</vt:lpstr>
      <vt:lpstr>Minion Pro</vt:lpstr>
      <vt:lpstr>Roboto</vt:lpstr>
      <vt:lpstr>Söhne</vt:lpstr>
      <vt:lpstr>Symbol</vt:lpstr>
      <vt:lpstr>Times New Roman</vt:lpstr>
      <vt:lpstr>Wingdings</vt:lpstr>
      <vt:lpstr>Office Theme</vt:lpstr>
      <vt:lpstr>ALGORITHMS AND  FLOWCHARTS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Flowchart?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solution to given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Learning Journey</dc:title>
  <dc:subject/>
  <dc:creator>Praveen B A [MAHE-BC]</dc:creator>
  <dc:description/>
  <cp:lastModifiedBy>DELL</cp:lastModifiedBy>
  <cp:revision>217</cp:revision>
  <dcterms:created xsi:type="dcterms:W3CDTF">2021-09-21T08:34:11Z</dcterms:created>
  <dcterms:modified xsi:type="dcterms:W3CDTF">2023-02-16T07:51:17Z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34</vt:i4>
  </property>
</Properties>
</file>