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7.png" ContentType="image/png"/>
  <Override PartName="/ppt/media/image23.png" ContentType="image/png"/>
  <Override PartName="/ppt/media/image22.png" ContentType="image/png"/>
  <Override PartName="/ppt/media/image21.png" ContentType="image/png"/>
  <Override PartName="/ppt/media/image19.png" ContentType="image/png"/>
  <Override PartName="/ppt/media/image16.png" ContentType="image/png"/>
  <Override PartName="/ppt/media/image15.png" ContentType="image/png"/>
  <Override PartName="/ppt/media/image14.png" ContentType="image/png"/>
  <Override PartName="/ppt/media/image10.jpeg" ContentType="image/jpeg"/>
  <Override PartName="/ppt/media/image24.png" ContentType="image/png"/>
  <Override PartName="/ppt/media/image1.png" ContentType="image/png"/>
  <Override PartName="/ppt/media/image2.jpeg" ContentType="image/jpeg"/>
  <Override PartName="/ppt/media/image20.png" ContentType="image/png"/>
  <Override PartName="/ppt/media/image26.png" ContentType="image/png"/>
  <Override PartName="/ppt/media/image17.jpeg" ContentType="image/jpeg"/>
  <Override PartName="/ppt/media/image9.png" ContentType="image/png"/>
  <Override PartName="/ppt/media/image39.png" ContentType="image/png"/>
  <Override PartName="/ppt/media/image41.png" ContentType="image/png"/>
  <Override PartName="/ppt/media/image35.png" ContentType="image/png"/>
  <Override PartName="/ppt/media/image5.jpeg" ContentType="image/jpeg"/>
  <Override PartName="/ppt/media/image13.png" ContentType="image/png"/>
  <Override PartName="/ppt/media/image34.png" ContentType="image/png"/>
  <Override PartName="/ppt/media/image12.jpeg" ContentType="image/jpeg"/>
  <Override PartName="/ppt/media/image37.png" ContentType="image/png"/>
  <Override PartName="/ppt/media/image31.jpeg" ContentType="image/jpeg"/>
  <Override PartName="/ppt/media/image25.png" ContentType="image/png"/>
  <Override PartName="/ppt/media/image30.png" ContentType="image/png"/>
  <Override PartName="/ppt/media/image42.png" ContentType="image/png"/>
  <Override PartName="/ppt/media/image43.png" ContentType="image/png"/>
  <Override PartName="/ppt/media/image32.png" ContentType="image/png"/>
  <Override PartName="/ppt/media/image44.png" ContentType="image/png"/>
  <Override PartName="/ppt/media/image45.png" ContentType="image/png"/>
  <Override PartName="/ppt/media/image4.jpeg" ContentType="image/jpeg"/>
  <Override PartName="/ppt/media/image40.png" ContentType="image/png"/>
  <Override PartName="/ppt/media/image38.png" ContentType="image/png"/>
  <Override PartName="/ppt/media/image8.png" ContentType="image/png"/>
  <Override PartName="/ppt/media/image3.png" ContentType="image/png"/>
  <Override PartName="/ppt/media/image33.png" ContentType="image/png"/>
  <Override PartName="/ppt/media/image11.png" ContentType="image/png"/>
  <Override PartName="/ppt/media/image18.png" ContentType="image/png"/>
  <Override PartName="/ppt/media/image28.png" ContentType="image/png"/>
  <Override PartName="/ppt/media/image7.jpeg" ContentType="image/jpeg"/>
  <Override PartName="/ppt/media/image36.png" ContentType="image/png"/>
  <Override PartName="/ppt/media/image6.png" ContentType="image/png"/>
  <Override PartName="/ppt/media/image2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A picture containing shape&#10;&#10;Description automatically generated"/>
          <p:cNvPicPr/>
          <p:nvPr/>
        </p:nvPicPr>
        <p:blipFill>
          <a:blip r:embed="rId2"/>
          <a:stretch/>
        </p:blipFill>
        <p:spPr>
          <a:xfrm>
            <a:off x="1440" y="0"/>
            <a:ext cx="12188520" cy="6857640"/>
          </a:xfrm>
          <a:prstGeom prst="rect">
            <a:avLst/>
          </a:prstGeom>
          <a:ln w="0">
            <a:noFill/>
          </a:ln>
        </p:spPr>
      </p:pic>
      <p:sp>
        <p:nvSpPr>
          <p:cNvPr id="1"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a:t>
            </a:r>
            <a:r>
              <a:rPr b="0" lang="en-US" sz="6000" spc="-1" strike="noStrike">
                <a:solidFill>
                  <a:srgbClr val="000000"/>
                </a:solidFill>
                <a:latin typeface="Calibri Light"/>
              </a:rPr>
              <a:t>to edit </a:t>
            </a:r>
            <a:r>
              <a:rPr b="0" lang="en-US" sz="6000" spc="-1" strike="noStrike">
                <a:solidFill>
                  <a:srgbClr val="000000"/>
                </a:solidFill>
                <a:latin typeface="Calibri Light"/>
              </a:rPr>
              <a:t>Master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jpeg"/><Relationship Id="rId3"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ubTitle"/>
          </p:nvPr>
        </p:nvSpPr>
        <p:spPr>
          <a:xfrm>
            <a:off x="1080000" y="1756080"/>
            <a:ext cx="9499320" cy="4723920"/>
          </a:xfrm>
          <a:prstGeom prst="rect">
            <a:avLst/>
          </a:prstGeom>
          <a:noFill/>
          <a:ln w="0">
            <a:noFill/>
          </a:ln>
        </p:spPr>
        <p:txBody>
          <a:bodyPr anchor="t">
            <a:noAutofit/>
          </a:bodyPr>
          <a:p>
            <a:pPr algn="ctr">
              <a:lnSpc>
                <a:spcPct val="90000"/>
              </a:lnSpc>
              <a:spcBef>
                <a:spcPts val="1001"/>
              </a:spcBef>
              <a:buNone/>
              <a:tabLst>
                <a:tab algn="l" pos="0"/>
              </a:tabLst>
            </a:pPr>
            <a:r>
              <a:rPr b="1" lang="en-US" sz="3200" spc="-1" strike="noStrike">
                <a:solidFill>
                  <a:srgbClr val="000000"/>
                </a:solidFill>
                <a:latin typeface="Calibri"/>
              </a:rPr>
              <a:t>Agenda</a:t>
            </a:r>
            <a:endParaRPr b="0" lang="en-IN" sz="3200" spc="-1" strike="noStrike">
              <a:latin typeface="Arial"/>
            </a:endParaRPr>
          </a:p>
          <a:p>
            <a:pPr algn="ctr">
              <a:lnSpc>
                <a:spcPct val="90000"/>
              </a:lnSpc>
              <a:spcBef>
                <a:spcPts val="1001"/>
              </a:spcBef>
              <a:buNone/>
              <a:tabLst>
                <a:tab algn="l" pos="0"/>
              </a:tabLst>
            </a:pPr>
            <a:endParaRPr b="0" lang="en-IN" sz="32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History</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What is Agile</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Need of Agile</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How Agile works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Why we use Agile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Benefits of Agile</a:t>
            </a:r>
            <a:endParaRPr b="0" lang="en-IN" sz="2400" spc="-1" strike="noStrike">
              <a:latin typeface="Arial"/>
            </a:endParaRPr>
          </a:p>
        </p:txBody>
      </p:sp>
      <p:pic>
        <p:nvPicPr>
          <p:cNvPr id="40" name="Picture 3" descr=""/>
          <p:cNvPicPr/>
          <p:nvPr/>
        </p:nvPicPr>
        <p:blipFill>
          <a:blip r:embed="rId1"/>
          <a:stretch/>
        </p:blipFill>
        <p:spPr>
          <a:xfrm>
            <a:off x="197280" y="8432640"/>
            <a:ext cx="4467240" cy="2512440"/>
          </a:xfrm>
          <a:prstGeom prst="rect">
            <a:avLst/>
          </a:prstGeom>
          <a:ln w="0">
            <a:solidFill>
              <a:srgbClr val="4472c4">
                <a:lumMod val="60000"/>
                <a:lumOff val="40000"/>
              </a:srgbClr>
            </a:solidFill>
          </a:ln>
          <a:effectLst>
            <a:outerShdw algn="bl" blurRad="76320" dir="0" kx="-1200000" rotWithShape="0" sy="23000">
              <a:srgbClr val="000000">
                <a:alpha val="20000"/>
              </a:srgbClr>
            </a:outerShdw>
          </a:effectLst>
        </p:spPr>
      </p:pic>
      <p:sp>
        <p:nvSpPr>
          <p:cNvPr id="41" name="Rectangle 11"/>
          <p:cNvSpPr/>
          <p:nvPr/>
        </p:nvSpPr>
        <p:spPr>
          <a:xfrm>
            <a:off x="9223560" y="646668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2" name="Picture 13" descr="Logo&#10;&#10;Description automatically generated"/>
          <p:cNvPicPr/>
          <p:nvPr/>
        </p:nvPicPr>
        <p:blipFill>
          <a:blip r:embed="rId2"/>
          <a:stretch/>
        </p:blipFill>
        <p:spPr>
          <a:xfrm>
            <a:off x="9723240" y="105480"/>
            <a:ext cx="2306880" cy="757800"/>
          </a:xfrm>
          <a:prstGeom prst="rect">
            <a:avLst/>
          </a:prstGeom>
          <a:ln w="0">
            <a:noFill/>
          </a:ln>
        </p:spPr>
      </p:pic>
      <p:sp>
        <p:nvSpPr>
          <p:cNvPr id="43" name="TextBox 4"/>
          <p:cNvSpPr/>
          <p:nvPr/>
        </p:nvSpPr>
        <p:spPr>
          <a:xfrm>
            <a:off x="5608440" y="1503720"/>
            <a:ext cx="45360" cy="45360"/>
          </a:xfrm>
          <a:prstGeom prst="rect">
            <a:avLst/>
          </a:prstGeom>
          <a:noFill/>
          <a:ln w="0">
            <a:noFill/>
          </a:ln>
        </p:spPr>
        <p:style>
          <a:lnRef idx="0"/>
          <a:fillRef idx="0"/>
          <a:effectRef idx="0"/>
          <a:fontRef idx="minor"/>
        </p:style>
      </p:sp>
      <p:sp>
        <p:nvSpPr>
          <p:cNvPr id="44" name="TextBox 5"/>
          <p:cNvSpPr/>
          <p:nvPr/>
        </p:nvSpPr>
        <p:spPr>
          <a:xfrm>
            <a:off x="3180240" y="212760"/>
            <a:ext cx="562824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4400" spc="-1" strike="noStrike">
                <a:solidFill>
                  <a:srgbClr val="1f4e79"/>
                </a:solidFill>
                <a:latin typeface="Calibri"/>
              </a:rPr>
              <a:t>Agile Practices</a:t>
            </a:r>
            <a:endParaRPr b="0" lang="en-IN" sz="4400" spc="-1" strike="noStrike">
              <a:latin typeface="Arial"/>
            </a:endParaRPr>
          </a:p>
        </p:txBody>
      </p:sp>
      <p:pic>
        <p:nvPicPr>
          <p:cNvPr id="45" name="Picture 12" descr="Bubble chart&#10;&#10;Description automatically generated"/>
          <p:cNvPicPr/>
          <p:nvPr/>
        </p:nvPicPr>
        <p:blipFill>
          <a:blip r:embed="rId3"/>
          <a:stretch/>
        </p:blipFill>
        <p:spPr>
          <a:xfrm>
            <a:off x="6840000" y="2767680"/>
            <a:ext cx="4947480" cy="3172320"/>
          </a:xfrm>
          <a:prstGeom prst="rect">
            <a:avLst/>
          </a:prstGeom>
          <a:ln w="0">
            <a:noFill/>
          </a:ln>
        </p:spPr>
      </p:pic>
      <p:sp>
        <p:nvSpPr>
          <p:cNvPr id="46" name="Straight Connector 6"/>
          <p:cNvSpPr/>
          <p:nvPr/>
        </p:nvSpPr>
        <p:spPr>
          <a:xfrm>
            <a:off x="0" y="1828800"/>
            <a:ext cx="12283200" cy="360"/>
          </a:xfrm>
          <a:prstGeom prst="line">
            <a:avLst/>
          </a:prstGeom>
          <a:ln>
            <a:solidFill>
              <a:srgbClr val="000000"/>
            </a:solidFill>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6"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97" name="TextBox 4"/>
          <p:cNvSpPr/>
          <p:nvPr/>
        </p:nvSpPr>
        <p:spPr>
          <a:xfrm>
            <a:off x="5608440" y="1503720"/>
            <a:ext cx="45360" cy="45360"/>
          </a:xfrm>
          <a:prstGeom prst="rect">
            <a:avLst/>
          </a:prstGeom>
          <a:noFill/>
          <a:ln w="0">
            <a:noFill/>
          </a:ln>
        </p:spPr>
        <p:style>
          <a:lnRef idx="0"/>
          <a:fillRef idx="0"/>
          <a:effectRef idx="0"/>
          <a:fontRef idx="minor"/>
        </p:style>
      </p:sp>
      <p:sp>
        <p:nvSpPr>
          <p:cNvPr id="98"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99" name="PlaceHolder 1"/>
          <p:cNvSpPr>
            <a:spLocks noGrp="1"/>
          </p:cNvSpPr>
          <p:nvPr>
            <p:ph type="subTitle"/>
          </p:nvPr>
        </p:nvSpPr>
        <p:spPr>
          <a:xfrm>
            <a:off x="477360" y="1005840"/>
            <a:ext cx="10484640" cy="497808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a:solidFill>
                  <a:srgbClr val="000000"/>
                </a:solidFill>
                <a:latin typeface="Ivar Headline"/>
              </a:rPr>
              <a:t> </a:t>
            </a:r>
            <a:r>
              <a:rPr b="1" lang="en-US" sz="2400" spc="-1" strike="noStrike" u="sng">
                <a:solidFill>
                  <a:srgbClr val="000000"/>
                </a:solidFill>
                <a:uFillTx/>
                <a:latin typeface="Ivar Headline"/>
              </a:rPr>
              <a:t>Benefits of Agile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100" name="Picture 2" descr="Chart, bubble chart&#10;&#10;Description automatically generated"/>
          <p:cNvPicPr/>
          <p:nvPr/>
        </p:nvPicPr>
        <p:blipFill>
          <a:blip r:embed="rId2"/>
          <a:stretch/>
        </p:blipFill>
        <p:spPr>
          <a:xfrm>
            <a:off x="2995200" y="1095120"/>
            <a:ext cx="6853680" cy="5158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02"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03"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04" name="PlaceHolder 1"/>
          <p:cNvSpPr>
            <a:spLocks noGrp="1"/>
          </p:cNvSpPr>
          <p:nvPr>
            <p:ph type="subTitle"/>
          </p:nvPr>
        </p:nvSpPr>
        <p:spPr>
          <a:xfrm>
            <a:off x="1523880" y="1005840"/>
            <a:ext cx="9529560" cy="532332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a:solidFill>
                  <a:srgbClr val="000000"/>
                </a:solidFill>
                <a:latin typeface="Ivar Headline"/>
              </a:rPr>
              <a:t> </a:t>
            </a:r>
            <a:r>
              <a:rPr b="1" lang="en-US" sz="2400" spc="-1" strike="noStrike" u="sng">
                <a:solidFill>
                  <a:srgbClr val="000000"/>
                </a:solidFill>
                <a:uFillTx/>
                <a:latin typeface="Ivar Headline"/>
              </a:rPr>
              <a:t>Benefits of Agile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Ivar Headline"/>
              </a:rPr>
              <a:t>3.  Improved product quality</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Sohne"/>
              </a:rPr>
              <a:t>Our creative potential flourishes when we have the space to collaborate, think outside the box, iterate, and reshuffle priorities. As a result, you get better products in shorter time frames.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Ivar Headline"/>
              </a:rPr>
              <a:t>4. Greater flexibility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Sohne"/>
              </a:rPr>
              <a:t>In an increasingly fast-paced and results-driven world, it no longer makes sense to rigidly define a target. The chances are that by the time you’ve taken your shot, the target will have moved or become something else entirely.</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06"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07"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08" name="PlaceHolder 1"/>
          <p:cNvSpPr>
            <a:spLocks noGrp="1"/>
          </p:cNvSpPr>
          <p:nvPr>
            <p:ph type="subTitle"/>
          </p:nvPr>
        </p:nvSpPr>
        <p:spPr>
          <a:xfrm>
            <a:off x="1523880" y="1005840"/>
            <a:ext cx="9143640" cy="4251600"/>
          </a:xfrm>
          <a:prstGeom prst="rect">
            <a:avLst/>
          </a:prstGeom>
          <a:noFill/>
          <a:ln w="0">
            <a:noFill/>
          </a:ln>
        </p:spPr>
        <p:txBody>
          <a:bodyPr anchor="t">
            <a:normAutofit/>
          </a:bodyPr>
          <a:p>
            <a:pPr algn="ctr">
              <a:buNone/>
            </a:pPr>
            <a:endParaRPr b="0" lang="en-IN" sz="3200" spc="-1" strike="noStrike">
              <a:latin typeface="Arial"/>
            </a:endParaRPr>
          </a:p>
        </p:txBody>
      </p:sp>
      <p:pic>
        <p:nvPicPr>
          <p:cNvPr id="109" name="Picture 2" descr="Diagram&#10;&#10;Description automatically generated"/>
          <p:cNvPicPr/>
          <p:nvPr/>
        </p:nvPicPr>
        <p:blipFill>
          <a:blip r:embed="rId2"/>
          <a:stretch/>
        </p:blipFill>
        <p:spPr>
          <a:xfrm>
            <a:off x="500400" y="804960"/>
            <a:ext cx="10167120" cy="5298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11"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12"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13" name="PlaceHolder 1"/>
          <p:cNvSpPr>
            <a:spLocks noGrp="1"/>
          </p:cNvSpPr>
          <p:nvPr>
            <p:ph type="subTitle"/>
          </p:nvPr>
        </p:nvSpPr>
        <p:spPr>
          <a:xfrm>
            <a:off x="1300320" y="1066680"/>
            <a:ext cx="9793800" cy="5191560"/>
          </a:xfrm>
          <a:prstGeom prst="rect">
            <a:avLst/>
          </a:prstGeom>
          <a:noFill/>
          <a:ln w="0">
            <a:noFill/>
          </a:ln>
        </p:spPr>
        <p:txBody>
          <a:bodyPr anchor="t">
            <a:normAutofit fontScale="82000"/>
          </a:bodyPr>
          <a:p>
            <a:pPr algn="ctr">
              <a:lnSpc>
                <a:spcPct val="90000"/>
              </a:lnSpc>
              <a:spcBef>
                <a:spcPts val="1001"/>
              </a:spcBef>
              <a:buNone/>
              <a:tabLst>
                <a:tab algn="l" pos="0"/>
              </a:tabLst>
            </a:pPr>
            <a:r>
              <a:rPr b="1" lang="en-US" sz="2400" spc="-1" strike="noStrike" u="sng">
                <a:solidFill>
                  <a:srgbClr val="000000"/>
                </a:solidFill>
                <a:uFillTx/>
                <a:latin typeface="Calibri"/>
              </a:rPr>
              <a:t>Agile Methodologies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1" lang="en-US" sz="2400" spc="-1" strike="noStrike">
                <a:solidFill>
                  <a:srgbClr val="000000"/>
                </a:solidFill>
                <a:latin typeface="Calibri"/>
              </a:rPr>
              <a:t>Scrum</a:t>
            </a:r>
            <a:r>
              <a:rPr b="0" lang="en-US" sz="2400" spc="-1" strike="noStrike">
                <a:solidFill>
                  <a:srgbClr val="000000"/>
                </a:solidFill>
                <a:latin typeface="Calibri"/>
              </a:rPr>
              <a:t> : </a:t>
            </a:r>
            <a:r>
              <a:rPr b="0" lang="en-US" sz="2400" spc="-1" strike="noStrike">
                <a:solidFill>
                  <a:srgbClr val="282c33"/>
                </a:solidFill>
                <a:latin typeface="Graphik"/>
              </a:rPr>
              <a:t>Scrum is an Agile framework that focuses on cross-functional teamwork, accountability, and iteration in order to develop, deliver, and support complex products. It’s primarily used for software development, but its principles can be applied to other project management teams too.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The </a:t>
            </a:r>
            <a:r>
              <a:rPr b="0" lang="en-US" sz="2400" spc="-1" strike="noStrike">
                <a:solidFill>
                  <a:srgbClr val="000000"/>
                </a:solidFill>
                <a:latin typeface="Graphik"/>
              </a:rPr>
              <a:t>Scrum framework </a:t>
            </a:r>
            <a:r>
              <a:rPr b="0" lang="en-US" sz="2400" spc="-1" strike="noStrike">
                <a:solidFill>
                  <a:srgbClr val="282c33"/>
                </a:solidFill>
                <a:latin typeface="Graphik"/>
              </a:rPr>
              <a:t>is organized into key roles, events, and artifacts: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1. Scrum roles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Product owner</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Scrum master</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Scrum development team</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14" name="Picture 4" descr="Graphical user interface&#10;&#10;Description automatically generated"/>
          <p:cNvPicPr/>
          <p:nvPr/>
        </p:nvPicPr>
        <p:blipFill>
          <a:blip r:embed="rId2"/>
          <a:stretch/>
        </p:blipFill>
        <p:spPr>
          <a:xfrm>
            <a:off x="6553080" y="3891240"/>
            <a:ext cx="5458680" cy="2499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16"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17" name="TextBox 5"/>
          <p:cNvSpPr/>
          <p:nvPr/>
        </p:nvSpPr>
        <p:spPr>
          <a:xfrm>
            <a:off x="4711680" y="212760"/>
            <a:ext cx="325332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18" name="PlaceHolder 1"/>
          <p:cNvSpPr>
            <a:spLocks noGrp="1"/>
          </p:cNvSpPr>
          <p:nvPr>
            <p:ph type="subTitle"/>
          </p:nvPr>
        </p:nvSpPr>
        <p:spPr>
          <a:xfrm>
            <a:off x="1300320" y="1066680"/>
            <a:ext cx="10088640" cy="5333760"/>
          </a:xfrm>
          <a:prstGeom prst="rect">
            <a:avLst/>
          </a:prstGeom>
          <a:noFill/>
          <a:ln w="0">
            <a:noFill/>
          </a:ln>
        </p:spPr>
        <p:txBody>
          <a:bodyPr anchor="t">
            <a:normAutofit fontScale="73000"/>
          </a:bodyPr>
          <a:p>
            <a:pPr algn="ctr">
              <a:lnSpc>
                <a:spcPct val="90000"/>
              </a:lnSpc>
              <a:spcBef>
                <a:spcPts val="1001"/>
              </a:spcBef>
              <a:buNone/>
              <a:tabLst>
                <a:tab algn="l" pos="0"/>
              </a:tabLst>
            </a:pPr>
            <a:r>
              <a:rPr b="1" lang="en-US" sz="2800" spc="-1" strike="noStrike" u="sng">
                <a:solidFill>
                  <a:srgbClr val="000000"/>
                </a:solidFill>
                <a:uFillTx/>
                <a:latin typeface="Calibri"/>
              </a:rPr>
              <a:t>Agile Methodologies</a:t>
            </a:r>
            <a:endParaRPr b="0" lang="en-IN" sz="28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2. Scrum events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Calibri"/>
              </a:rPr>
              <a:t>Daily Scrum</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 </a:t>
            </a:r>
            <a:r>
              <a:rPr b="0" lang="en-US" sz="2400" spc="-1" strike="noStrike">
                <a:solidFill>
                  <a:srgbClr val="282c33"/>
                </a:solidFill>
                <a:latin typeface="Calibri"/>
              </a:rPr>
              <a:t>Sprint planning meeting </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 </a:t>
            </a:r>
            <a:r>
              <a:rPr b="0" lang="en-US" sz="2400" spc="-1" strike="noStrike">
                <a:solidFill>
                  <a:srgbClr val="282c33"/>
                </a:solidFill>
                <a:latin typeface="Calibri"/>
              </a:rPr>
              <a:t>Sprint review</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 </a:t>
            </a:r>
            <a:r>
              <a:rPr b="0" lang="en-US" sz="2400" spc="-1" strike="noStrike">
                <a:solidFill>
                  <a:srgbClr val="282c33"/>
                </a:solidFill>
                <a:latin typeface="Calibri"/>
              </a:rPr>
              <a:t>Sprint retrospective</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3. Scrum artifacts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Calibri"/>
              </a:rPr>
              <a:t>Product backlog</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 </a:t>
            </a:r>
            <a:r>
              <a:rPr b="0" lang="en-US" sz="2400" spc="-1" strike="noStrike">
                <a:solidFill>
                  <a:srgbClr val="282c33"/>
                </a:solidFill>
                <a:latin typeface="Calibri"/>
              </a:rPr>
              <a:t>Sprint backlog</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 </a:t>
            </a:r>
            <a:r>
              <a:rPr b="0" lang="en-US" sz="2400" spc="-1" strike="noStrike">
                <a:solidFill>
                  <a:srgbClr val="282c33"/>
                </a:solidFill>
                <a:latin typeface="Calibri"/>
              </a:rPr>
              <a:t>Increment (or Sprint Goal)</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Scrum teams use tools like </a:t>
            </a:r>
            <a:r>
              <a:rPr b="0" lang="en-US" sz="2400" spc="-1" strike="noStrike">
                <a:solidFill>
                  <a:srgbClr val="000000"/>
                </a:solidFill>
                <a:latin typeface="Graphik"/>
              </a:rPr>
              <a:t>scrum task boards </a:t>
            </a:r>
            <a:r>
              <a:rPr b="0" lang="en-US" sz="2400" spc="-1" strike="noStrike">
                <a:solidFill>
                  <a:srgbClr val="282c33"/>
                </a:solidFill>
                <a:latin typeface="Graphik"/>
              </a:rPr>
              <a:t>to help organize tasks and sprints to help team members visualize the current status of projects.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20"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21" name="TextBox 5"/>
          <p:cNvSpPr/>
          <p:nvPr/>
        </p:nvSpPr>
        <p:spPr>
          <a:xfrm>
            <a:off x="4447800" y="343800"/>
            <a:ext cx="330408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22" name="PlaceHolder 1"/>
          <p:cNvSpPr>
            <a:spLocks noGrp="1"/>
          </p:cNvSpPr>
          <p:nvPr>
            <p:ph type="subTitle"/>
          </p:nvPr>
        </p:nvSpPr>
        <p:spPr>
          <a:xfrm>
            <a:off x="1300320" y="1066680"/>
            <a:ext cx="9936000" cy="530316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Agile Methodologies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1" lang="en-US" sz="2400" spc="-1" strike="noStrike">
                <a:solidFill>
                  <a:srgbClr val="000000"/>
                </a:solidFill>
                <a:latin typeface="Calibri"/>
              </a:rPr>
              <a:t>Extreme Programming </a:t>
            </a:r>
            <a:r>
              <a:rPr b="0" lang="en-US" sz="2400" spc="-1" strike="noStrike">
                <a:solidFill>
                  <a:srgbClr val="000000"/>
                </a:solidFill>
                <a:latin typeface="Calibri"/>
              </a:rPr>
              <a:t>: </a:t>
            </a:r>
            <a:r>
              <a:rPr b="0" lang="en-US" sz="2400" spc="-1" strike="noStrike">
                <a:solidFill>
                  <a:srgbClr val="333333"/>
                </a:solidFill>
                <a:latin typeface="sofia-pro"/>
              </a:rPr>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1" lang="en-US" sz="2400" spc="-1" strike="noStrike">
                <a:solidFill>
                  <a:srgbClr val="000000"/>
                </a:solidFill>
                <a:latin typeface="Calibri"/>
              </a:rPr>
              <a:t>Dynamics System Development Method </a:t>
            </a:r>
            <a:r>
              <a:rPr b="0" lang="en-US" sz="2400" spc="-1" strike="noStrike">
                <a:solidFill>
                  <a:srgbClr val="000000"/>
                </a:solidFill>
                <a:latin typeface="Calibri"/>
              </a:rPr>
              <a:t>:  </a:t>
            </a:r>
            <a:r>
              <a:rPr b="0" lang="en-US" sz="2400" spc="-1" strike="noStrike">
                <a:solidFill>
                  <a:srgbClr val="292929"/>
                </a:solidFill>
                <a:latin typeface="FreightSansPro"/>
              </a:rPr>
              <a:t>DSDM is an Agile method that focuses on the full project lifecycle, DSDM (formally known as Dynamic System Development Method) was created in 1994, after project managers using RAD (Rapid Application Development) sought more governance and discipline to this new iterative way of working.</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24"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25"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26" name="PlaceHolder 1"/>
          <p:cNvSpPr>
            <a:spLocks noGrp="1"/>
          </p:cNvSpPr>
          <p:nvPr>
            <p:ph type="subTitle"/>
          </p:nvPr>
        </p:nvSpPr>
        <p:spPr>
          <a:xfrm>
            <a:off x="1300320" y="1066680"/>
            <a:ext cx="9936000" cy="530316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Agile Methodologies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92929"/>
                </a:solidFill>
                <a:latin typeface="FreightSansPro"/>
              </a:rPr>
              <a:t>The Eight Principles of DSDM:</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Focus on the business need</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Deliver on time</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Collaborate</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Never compromise quality</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Build incrementally from firm foundations</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Develop iteratively</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Communicate continuously and clearly</a:t>
            </a:r>
            <a:endParaRPr b="0" lang="en-IN" sz="2400" spc="-1" strike="noStrike">
              <a:latin typeface="Arial"/>
            </a:endParaRPr>
          </a:p>
          <a:p>
            <a:pPr>
              <a:lnSpc>
                <a:spcPct val="90000"/>
              </a:lnSpc>
              <a:spcBef>
                <a:spcPts val="1001"/>
              </a:spcBef>
              <a:buClr>
                <a:srgbClr val="292929"/>
              </a:buClr>
              <a:buFont typeface="Calibri Light"/>
              <a:buAutoNum type="arabicPeriod"/>
              <a:tabLst>
                <a:tab algn="l" pos="0"/>
              </a:tabLst>
            </a:pPr>
            <a:r>
              <a:rPr b="0" lang="en-US" sz="2400" spc="-1" strike="noStrike">
                <a:solidFill>
                  <a:srgbClr val="292929"/>
                </a:solidFill>
                <a:latin typeface="FreightSansPro"/>
              </a:rPr>
              <a:t> </a:t>
            </a:r>
            <a:r>
              <a:rPr b="0" lang="en-US" sz="2400" spc="-1" strike="noStrike">
                <a:solidFill>
                  <a:srgbClr val="292929"/>
                </a:solidFill>
                <a:latin typeface="FreightSansPro"/>
              </a:rPr>
              <a:t>Demonstrate control</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28"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29"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30" name="PlaceHolder 1"/>
          <p:cNvSpPr>
            <a:spLocks noGrp="1"/>
          </p:cNvSpPr>
          <p:nvPr>
            <p:ph type="subTitle"/>
          </p:nvPr>
        </p:nvSpPr>
        <p:spPr>
          <a:xfrm>
            <a:off x="1300320" y="1066680"/>
            <a:ext cx="9936000" cy="530316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Agile Methodologies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Feature Driven Development : </a:t>
            </a:r>
            <a:r>
              <a:rPr b="0" lang="en-US" sz="2400" spc="-1" strike="noStrike">
                <a:solidFill>
                  <a:srgbClr val="000000"/>
                </a:solidFill>
                <a:latin typeface="Avenir Light"/>
              </a:rPr>
              <a:t>An Agile methodology for developing software, Feature-Driven Development (FDD) is customer-centric, iterative, and incremental, with the goal of delivering tangible software results often and efficiently. FDD in Agile encourages status reporting at all levels, which helps to track progress and results.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venir Light"/>
              </a:rPr>
              <a:t>FDD allows teams to update the project regularly and identify errors quickly. Plus, clients can be provided with information and substantial results at any time. FDD is a favorite method among development teams because it helps reduce two known morale-killers in the development world: Confusion and rework.</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2"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33"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134" name="PlaceHolder 1"/>
          <p:cNvSpPr>
            <a:spLocks noGrp="1"/>
          </p:cNvSpPr>
          <p:nvPr>
            <p:ph type="subTitle"/>
          </p:nvPr>
        </p:nvSpPr>
        <p:spPr>
          <a:xfrm>
            <a:off x="1300320" y="1066680"/>
            <a:ext cx="9997200" cy="5475960"/>
          </a:xfrm>
          <a:prstGeom prst="rect">
            <a:avLst/>
          </a:prstGeom>
          <a:noFill/>
          <a:ln w="0">
            <a:noFill/>
          </a:ln>
        </p:spPr>
        <p:txBody>
          <a:bodyPr anchor="t">
            <a:normAutofit fontScale="87000"/>
          </a:bodyPr>
          <a:p>
            <a:pPr algn="ctr">
              <a:lnSpc>
                <a:spcPct val="90000"/>
              </a:lnSpc>
              <a:spcBef>
                <a:spcPts val="1001"/>
              </a:spcBef>
              <a:buNone/>
              <a:tabLst>
                <a:tab algn="l" pos="0"/>
              </a:tabLst>
            </a:pPr>
            <a:r>
              <a:rPr b="1" lang="en-US" sz="2400" spc="-1" strike="noStrike" u="sng">
                <a:solidFill>
                  <a:srgbClr val="000000"/>
                </a:solidFill>
                <a:uFillTx/>
                <a:latin typeface="Calibri"/>
              </a:rPr>
              <a:t>Agile Methodologies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Kanban : </a:t>
            </a:r>
            <a:r>
              <a:rPr b="0" lang="en-US" sz="2400" spc="-1" strike="noStrike">
                <a:solidFill>
                  <a:srgbClr val="000000"/>
                </a:solidFill>
                <a:latin typeface="Graphik"/>
              </a:rPr>
              <a:t>Kanban</a:t>
            </a:r>
            <a:r>
              <a:rPr b="0" lang="en-US" sz="2400" spc="-1" strike="noStrike">
                <a:solidFill>
                  <a:srgbClr val="282c33"/>
                </a:solidFill>
                <a:latin typeface="Graphik"/>
              </a:rPr>
              <a:t> is an agile model designed to help teams work together more effectively. It follows three guiding principles:</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Visualize your workflow.</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Limit the amount of work in progress.</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Organize the workflow based on priority.</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Unlike Scrum, Kanban doesn’t have prescribed</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roles or timeboxed sprints.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Instead, Kanban focuses on shorter cycles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for faster delivery and transparency</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throughout development so everyone</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understands who is responsible for what and when.</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35" name="Picture 2" descr="A picture containing diagram&#10;&#10;Description automatically generated"/>
          <p:cNvPicPr/>
          <p:nvPr/>
        </p:nvPicPr>
        <p:blipFill>
          <a:blip r:embed="rId2"/>
          <a:stretch/>
        </p:blipFill>
        <p:spPr>
          <a:xfrm>
            <a:off x="7355880" y="2204640"/>
            <a:ext cx="4835880" cy="3931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7"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38" name="TextBox 5"/>
          <p:cNvSpPr/>
          <p:nvPr/>
        </p:nvSpPr>
        <p:spPr>
          <a:xfrm>
            <a:off x="3241080" y="105480"/>
            <a:ext cx="5709600" cy="1430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4400" spc="-1" strike="noStrike">
                <a:solidFill>
                  <a:srgbClr val="1f4e79"/>
                </a:solidFill>
                <a:latin typeface="Calibri"/>
              </a:rPr>
              <a:t>Introduction to JIRA</a:t>
            </a:r>
            <a:endParaRPr b="0" lang="en-IN" sz="4400" spc="-1" strike="noStrike">
              <a:latin typeface="Arial"/>
            </a:endParaRPr>
          </a:p>
        </p:txBody>
      </p:sp>
      <p:sp>
        <p:nvSpPr>
          <p:cNvPr id="139" name="PlaceHolder 1"/>
          <p:cNvSpPr>
            <a:spLocks noGrp="1"/>
          </p:cNvSpPr>
          <p:nvPr>
            <p:ph type="subTitle"/>
          </p:nvPr>
        </p:nvSpPr>
        <p:spPr>
          <a:xfrm>
            <a:off x="786960" y="1544040"/>
            <a:ext cx="10373040" cy="5303160"/>
          </a:xfrm>
          <a:prstGeom prst="rect">
            <a:avLst/>
          </a:prstGeom>
          <a:noFill/>
          <a:ln w="0">
            <a:noFill/>
          </a:ln>
        </p:spPr>
        <p:txBody>
          <a:bodyPr anchor="t">
            <a:normAutofit/>
          </a:bodyPr>
          <a:p>
            <a:pPr algn="ctr">
              <a:lnSpc>
                <a:spcPct val="90000"/>
              </a:lnSpc>
              <a:spcBef>
                <a:spcPts val="1001"/>
              </a:spcBef>
              <a:buNone/>
              <a:tabLst>
                <a:tab algn="l" pos="0"/>
              </a:tabLst>
            </a:pPr>
            <a:r>
              <a:rPr b="1" lang="en-US" sz="3200" spc="-1" strike="noStrike">
                <a:solidFill>
                  <a:srgbClr val="000000"/>
                </a:solidFill>
                <a:latin typeface="Calibri"/>
              </a:rPr>
              <a:t>Agenda </a:t>
            </a:r>
            <a:endParaRPr b="0" lang="en-IN" sz="32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What is JIRA</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How to use JIRA</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JIRA Concepts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Features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Why JIRA</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40" name="Picture 2" descr="A picture containing diagram&#10;&#10;Description automatically generated"/>
          <p:cNvPicPr/>
          <p:nvPr/>
        </p:nvPicPr>
        <p:blipFill>
          <a:blip r:embed="rId2"/>
          <a:stretch/>
        </p:blipFill>
        <p:spPr>
          <a:xfrm>
            <a:off x="4805640" y="3566160"/>
            <a:ext cx="6786360" cy="2804040"/>
          </a:xfrm>
          <a:prstGeom prst="rect">
            <a:avLst/>
          </a:prstGeom>
          <a:ln w="0">
            <a:noFill/>
          </a:ln>
        </p:spPr>
      </p:pic>
      <p:sp>
        <p:nvSpPr>
          <p:cNvPr id="141" name="Straight Connector 4"/>
          <p:cNvSpPr/>
          <p:nvPr/>
        </p:nvSpPr>
        <p:spPr>
          <a:xfrm flipV="1">
            <a:off x="0" y="1544040"/>
            <a:ext cx="12191760" cy="91440"/>
          </a:xfrm>
          <a:prstGeom prst="line">
            <a:avLst/>
          </a:prstGeom>
          <a:ln>
            <a:solidFill>
              <a:srgbClr val="000000"/>
            </a:solidFill>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ubTitle"/>
          </p:nvPr>
        </p:nvSpPr>
        <p:spPr>
          <a:xfrm>
            <a:off x="1523880" y="1137960"/>
            <a:ext cx="9692280" cy="5028840"/>
          </a:xfrm>
          <a:prstGeom prst="rect">
            <a:avLst/>
          </a:prstGeom>
          <a:noFill/>
          <a:ln w="0">
            <a:noFill/>
          </a:ln>
        </p:spPr>
        <p:txBody>
          <a:bodyPr anchor="t">
            <a:normAutofit/>
          </a:bodyPr>
          <a:p>
            <a:pPr algn="ctr">
              <a:lnSpc>
                <a:spcPct val="90000"/>
              </a:lnSpc>
              <a:spcBef>
                <a:spcPts val="1001"/>
              </a:spcBef>
              <a:buNone/>
              <a:tabLst>
                <a:tab algn="l" pos="0"/>
              </a:tabLst>
            </a:pPr>
            <a:r>
              <a:rPr b="1" lang="en-US" sz="2600" spc="-1" strike="noStrike" u="sng">
                <a:solidFill>
                  <a:srgbClr val="222222"/>
                </a:solidFill>
                <a:uFillTx/>
                <a:latin typeface="Calibri"/>
              </a:rPr>
              <a:t>History</a:t>
            </a:r>
            <a:endParaRPr b="0" lang="en-IN" sz="26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600" spc="-1" strike="noStrike">
                <a:solidFill>
                  <a:srgbClr val="222222"/>
                </a:solidFill>
                <a:latin typeface="Calibri"/>
              </a:rPr>
              <a:t>Agile was formally launched in 2001, when 17 technologists drafted the </a:t>
            </a:r>
            <a:r>
              <a:rPr b="0" lang="en-US" sz="2600" spc="-1" strike="noStrike">
                <a:solidFill>
                  <a:srgbClr val="000000"/>
                </a:solidFill>
                <a:latin typeface="Calibri"/>
              </a:rPr>
              <a:t>Agile Manifesto</a:t>
            </a:r>
            <a:r>
              <a:rPr b="0" lang="en-US" sz="2600" spc="-1" strike="noStrike">
                <a:solidFill>
                  <a:srgbClr val="222222"/>
                </a:solidFill>
                <a:latin typeface="Calibri"/>
              </a:rPr>
              <a:t>. They wrote four major principles for agile project management,  intended to guide teams on developing</a:t>
            </a:r>
            <a:endParaRPr b="0" lang="en-IN" sz="2600" spc="-1" strike="noStrike">
              <a:latin typeface="Arial"/>
            </a:endParaRPr>
          </a:p>
          <a:p>
            <a:pPr>
              <a:lnSpc>
                <a:spcPct val="90000"/>
              </a:lnSpc>
              <a:spcBef>
                <a:spcPts val="1001"/>
              </a:spcBef>
              <a:buNone/>
              <a:tabLst>
                <a:tab algn="l" pos="0"/>
              </a:tabLst>
            </a:pPr>
            <a:r>
              <a:rPr b="0" lang="en-US" sz="2600" spc="-1" strike="noStrike">
                <a:solidFill>
                  <a:srgbClr val="222222"/>
                </a:solidFill>
                <a:latin typeface="Calibri"/>
              </a:rPr>
              <a:t> </a:t>
            </a:r>
            <a:r>
              <a:rPr b="0" lang="en-US" sz="2600" spc="-1" strike="noStrike">
                <a:solidFill>
                  <a:srgbClr val="222222"/>
                </a:solidFill>
                <a:latin typeface="Calibri"/>
              </a:rPr>
              <a:t>better software:</a:t>
            </a:r>
            <a:endParaRPr b="0" lang="en-IN" sz="2600" spc="-1" strike="noStrike">
              <a:latin typeface="Arial"/>
            </a:endParaRPr>
          </a:p>
          <a:p>
            <a:pPr>
              <a:lnSpc>
                <a:spcPct val="90000"/>
              </a:lnSpc>
              <a:spcBef>
                <a:spcPts val="1001"/>
              </a:spcBef>
              <a:buClr>
                <a:srgbClr val="4e4242"/>
              </a:buClr>
              <a:buFont typeface="Arial"/>
              <a:buChar char="•"/>
              <a:tabLst>
                <a:tab algn="l" pos="0"/>
              </a:tabLst>
            </a:pPr>
            <a:r>
              <a:rPr b="0" lang="en-US" sz="2600" spc="-1" strike="noStrike">
                <a:solidFill>
                  <a:srgbClr val="4e4242"/>
                </a:solidFill>
                <a:latin typeface="Calibri"/>
              </a:rPr>
              <a:t>  </a:t>
            </a:r>
            <a:r>
              <a:rPr b="0" lang="en-US" sz="2600" spc="-1" strike="noStrike">
                <a:solidFill>
                  <a:srgbClr val="000000"/>
                </a:solidFill>
                <a:latin typeface="Calibri"/>
              </a:rPr>
              <a:t>Individuals and interactions over processes and tools</a:t>
            </a:r>
            <a:endParaRPr b="0" lang="en-IN" sz="2600" spc="-1" strike="noStrike">
              <a:latin typeface="Arial"/>
            </a:endParaRPr>
          </a:p>
          <a:p>
            <a:pPr>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Working software over comprehensive documentation</a:t>
            </a:r>
            <a:endParaRPr b="0" lang="en-IN" sz="2600" spc="-1" strike="noStrike">
              <a:latin typeface="Arial"/>
            </a:endParaRPr>
          </a:p>
          <a:p>
            <a:pPr>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Customer collaboration over contract negotiation</a:t>
            </a:r>
            <a:endParaRPr b="0" lang="en-IN" sz="2600" spc="-1" strike="noStrike">
              <a:latin typeface="Arial"/>
            </a:endParaRPr>
          </a:p>
          <a:p>
            <a:pPr>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Responding to change over following a plan</a:t>
            </a:r>
            <a:endParaRPr b="0" lang="en-IN" sz="26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48" name="Picture 3" descr=""/>
          <p:cNvPicPr/>
          <p:nvPr/>
        </p:nvPicPr>
        <p:blipFill>
          <a:blip r:embed="rId1"/>
          <a:stretch/>
        </p:blipFill>
        <p:spPr>
          <a:xfrm>
            <a:off x="197280" y="8432640"/>
            <a:ext cx="4467240" cy="2512440"/>
          </a:xfrm>
          <a:prstGeom prst="rect">
            <a:avLst/>
          </a:prstGeom>
          <a:ln w="0">
            <a:solidFill>
              <a:srgbClr val="4472c4">
                <a:lumMod val="60000"/>
                <a:lumOff val="40000"/>
              </a:srgbClr>
            </a:solidFill>
          </a:ln>
          <a:effectLst>
            <a:outerShdw algn="bl" blurRad="76320" dir="0" kx="-1200000" rotWithShape="0" sy="23000">
              <a:srgbClr val="000000">
                <a:alpha val="20000"/>
              </a:srgbClr>
            </a:outerShdw>
          </a:effectLst>
        </p:spPr>
      </p:pic>
      <p:sp>
        <p:nvSpPr>
          <p:cNvPr id="49"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0" name="Picture 13" descr="Logo&#10;&#10;Description automatically generated"/>
          <p:cNvPicPr/>
          <p:nvPr/>
        </p:nvPicPr>
        <p:blipFill>
          <a:blip r:embed="rId2"/>
          <a:stretch/>
        </p:blipFill>
        <p:spPr>
          <a:xfrm>
            <a:off x="10017720" y="105480"/>
            <a:ext cx="2012040" cy="777960"/>
          </a:xfrm>
          <a:prstGeom prst="rect">
            <a:avLst/>
          </a:prstGeom>
          <a:ln w="0">
            <a:noFill/>
          </a:ln>
        </p:spPr>
      </p:pic>
      <p:sp>
        <p:nvSpPr>
          <p:cNvPr id="51" name="TextBox 4"/>
          <p:cNvSpPr/>
          <p:nvPr/>
        </p:nvSpPr>
        <p:spPr>
          <a:xfrm>
            <a:off x="5608440" y="1503720"/>
            <a:ext cx="45360" cy="45360"/>
          </a:xfrm>
          <a:prstGeom prst="rect">
            <a:avLst/>
          </a:prstGeom>
          <a:noFill/>
          <a:ln w="0">
            <a:noFill/>
          </a:ln>
        </p:spPr>
        <p:style>
          <a:lnRef idx="0"/>
          <a:fillRef idx="0"/>
          <a:effectRef idx="0"/>
          <a:fontRef idx="minor"/>
        </p:style>
      </p:sp>
      <p:sp>
        <p:nvSpPr>
          <p:cNvPr id="52" name="TextBox 5"/>
          <p:cNvSpPr/>
          <p:nvPr/>
        </p:nvSpPr>
        <p:spPr>
          <a:xfrm>
            <a:off x="4718160" y="139320"/>
            <a:ext cx="34808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a:p>
            <a:pPr algn="ctr">
              <a:lnSpc>
                <a:spcPct val="100000"/>
              </a:lnSpc>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3"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44" name="TextBox 5"/>
          <p:cNvSpPr/>
          <p:nvPr/>
        </p:nvSpPr>
        <p:spPr>
          <a:xfrm>
            <a:off x="2885400" y="22608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45" name="PlaceHolder 1"/>
          <p:cNvSpPr>
            <a:spLocks noGrp="1"/>
          </p:cNvSpPr>
          <p:nvPr>
            <p:ph type="subTitle"/>
          </p:nvPr>
        </p:nvSpPr>
        <p:spPr>
          <a:xfrm>
            <a:off x="863640" y="1066680"/>
            <a:ext cx="10373040" cy="530316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What is JIRA</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Calibri"/>
              </a:rPr>
              <a:t> </a:t>
            </a:r>
            <a:r>
              <a:rPr b="1" lang="en-US" sz="2400" spc="-1" strike="noStrike">
                <a:solidFill>
                  <a:srgbClr val="222222"/>
                </a:solidFill>
                <a:latin typeface="Calibri"/>
              </a:rPr>
              <a:t>JIRA</a:t>
            </a:r>
            <a:r>
              <a:rPr b="0" lang="en-US" sz="2400" spc="-1" strike="noStrike">
                <a:solidFill>
                  <a:srgbClr val="222222"/>
                </a:solidFill>
                <a:latin typeface="Calibri"/>
              </a:rPr>
              <a:t> is a tool developed by Australian Company Atlassian. This software is used   for </a:t>
            </a:r>
            <a:r>
              <a:rPr b="1" lang="en-US" sz="2400" spc="-1" strike="noStrike">
                <a:solidFill>
                  <a:srgbClr val="222222"/>
                </a:solidFill>
                <a:latin typeface="Calibri"/>
              </a:rPr>
              <a:t>bug tracking, issue tracking,</a:t>
            </a:r>
            <a:r>
              <a:rPr b="0" lang="en-US" sz="2400" spc="-1" strike="noStrike">
                <a:solidFill>
                  <a:srgbClr val="222222"/>
                </a:solidFill>
                <a:latin typeface="Calibri"/>
              </a:rPr>
              <a:t> and </a:t>
            </a:r>
            <a:r>
              <a:rPr b="1" lang="en-US" sz="2400" spc="-1" strike="noStrike">
                <a:solidFill>
                  <a:srgbClr val="222222"/>
                </a:solidFill>
                <a:latin typeface="Calibri"/>
              </a:rPr>
              <a:t>project management</a:t>
            </a:r>
            <a:r>
              <a:rPr b="0" lang="en-US" sz="2400" spc="-1" strike="noStrike">
                <a:solidFill>
                  <a:srgbClr val="222222"/>
                </a:solidFill>
                <a:latin typeface="Calibri"/>
              </a:rPr>
              <a:t>.</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 </a:t>
            </a:r>
            <a:r>
              <a:rPr b="0" lang="en-US" sz="2400" spc="-1" strike="noStrike">
                <a:solidFill>
                  <a:srgbClr val="222222"/>
                </a:solidFill>
                <a:latin typeface="Calibri"/>
              </a:rPr>
              <a:t>The JIRA full form is inherited from the Japanese word “Gojira” which means “Godzilla”. The basic use of this tool is to track issue and bugs related to your software and Mobile apps.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It is also used for project management. The JIRA dashboard consists of many useful functions and features which make handling of issues easy.</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7"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48"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49" name="PlaceHolder 1"/>
          <p:cNvSpPr>
            <a:spLocks noGrp="1"/>
          </p:cNvSpPr>
          <p:nvPr>
            <p:ph type="subTitle"/>
          </p:nvPr>
        </p:nvSpPr>
        <p:spPr>
          <a:xfrm>
            <a:off x="863640" y="1066680"/>
            <a:ext cx="10373040" cy="530316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222222"/>
                </a:solidFill>
                <a:uFillTx/>
                <a:latin typeface="Source Sans Pro"/>
              </a:rPr>
              <a:t>How to Use JIRA?</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Source Sans Pro"/>
              </a:rPr>
              <a:t>Here is a step-by-step process on how to use Jira software:</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Source Sans Pro"/>
              </a:rPr>
              <a:t>Step 1)</a:t>
            </a:r>
            <a:r>
              <a:rPr b="0" lang="en-US" sz="2400" spc="-1" strike="noStrike">
                <a:solidFill>
                  <a:srgbClr val="222222"/>
                </a:solidFill>
                <a:latin typeface="Source Sans Pro"/>
              </a:rPr>
              <a:t> Open Jira software and navigate to the Jira Home icon</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Source Sans Pro"/>
              </a:rPr>
              <a:t>Step 2)</a:t>
            </a:r>
            <a:r>
              <a:rPr b="0" lang="en-US" sz="2400" spc="-1" strike="noStrike">
                <a:solidFill>
                  <a:srgbClr val="222222"/>
                </a:solidFill>
                <a:latin typeface="Source Sans Pro"/>
              </a:rPr>
              <a:t> Select Create project option</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Source Sans Pro"/>
              </a:rPr>
              <a:t>Step 3)</a:t>
            </a:r>
            <a:r>
              <a:rPr b="0" lang="en-US" sz="2400" spc="-1" strike="noStrike">
                <a:solidFill>
                  <a:srgbClr val="222222"/>
                </a:solidFill>
                <a:latin typeface="Source Sans Pro"/>
              </a:rPr>
              <a:t> Choose a template from the library</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Source Sans Pro"/>
              </a:rPr>
              <a:t>Step 4)</a:t>
            </a:r>
            <a:r>
              <a:rPr b="0" lang="en-US" sz="2400" spc="-1" strike="noStrike">
                <a:solidFill>
                  <a:srgbClr val="222222"/>
                </a:solidFill>
                <a:latin typeface="Source Sans Pro"/>
              </a:rPr>
              <a:t> Set up the columns as per your need from Board settings</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Source Sans Pro"/>
              </a:rPr>
              <a:t>Step 5)</a:t>
            </a:r>
            <a:r>
              <a:rPr b="0" lang="en-US" sz="2400" spc="-1" strike="noStrike">
                <a:solidFill>
                  <a:srgbClr val="222222"/>
                </a:solidFill>
                <a:latin typeface="Source Sans Pro"/>
              </a:rPr>
              <a:t> Create an issue</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22222"/>
                </a:solidFill>
                <a:latin typeface="Source Sans Pro"/>
              </a:rPr>
              <a:t>Step 6)</a:t>
            </a:r>
            <a:r>
              <a:rPr b="0" lang="en-US" sz="2400" spc="-1" strike="noStrike">
                <a:solidFill>
                  <a:srgbClr val="222222"/>
                </a:solidFill>
                <a:latin typeface="Source Sans Pro"/>
              </a:rPr>
              <a:t> Invite your Team members and start working</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51"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52"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53" name="PlaceHolder 1"/>
          <p:cNvSpPr>
            <a:spLocks noGrp="1"/>
          </p:cNvSpPr>
          <p:nvPr>
            <p:ph type="subTitle"/>
          </p:nvPr>
        </p:nvSpPr>
        <p:spPr>
          <a:xfrm>
            <a:off x="863640" y="1066680"/>
            <a:ext cx="10373040" cy="5303160"/>
          </a:xfrm>
          <a:prstGeom prst="rect">
            <a:avLst/>
          </a:prstGeom>
          <a:noFill/>
          <a:ln w="0">
            <a:noFill/>
          </a:ln>
        </p:spPr>
        <p:txBody>
          <a:bodyPr anchor="t">
            <a:normAutofit fontScale="98000"/>
          </a:bodyPr>
          <a:p>
            <a:pPr algn="ctr">
              <a:lnSpc>
                <a:spcPct val="90000"/>
              </a:lnSpc>
              <a:spcBef>
                <a:spcPts val="1001"/>
              </a:spcBef>
              <a:buNone/>
              <a:tabLst>
                <a:tab algn="l" pos="0"/>
              </a:tabLst>
            </a:pPr>
            <a:r>
              <a:rPr b="1" lang="en-US" sz="2400" spc="-1" strike="noStrike">
                <a:solidFill>
                  <a:srgbClr val="090a0b"/>
                </a:solidFill>
                <a:latin typeface="-apple-system"/>
              </a:rPr>
              <a:t>Why is Jira so popular?</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313b3f"/>
                </a:solidFill>
                <a:latin typeface="Calibri"/>
              </a:rPr>
              <a:t>There are many reasons why Jira is popular and considered amongst the top project management tools available today.</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marL="457200" indent="-457200" algn="ctr">
              <a:lnSpc>
                <a:spcPct val="90000"/>
              </a:lnSpc>
              <a:spcBef>
                <a:spcPts val="1001"/>
              </a:spcBef>
              <a:buClr>
                <a:srgbClr val="090a0b"/>
              </a:buClr>
              <a:buFont typeface="Calibri Light"/>
              <a:buAutoNum type="arabicPeriod"/>
              <a:tabLst>
                <a:tab algn="l" pos="0"/>
              </a:tabLst>
            </a:pPr>
            <a:r>
              <a:rPr b="1" lang="en-US" sz="2400" spc="-1" strike="noStrike">
                <a:solidFill>
                  <a:srgbClr val="090a0b"/>
                </a:solidFill>
                <a:latin typeface="inherit"/>
              </a:rPr>
              <a:t>Jira is designed for agile team :</a:t>
            </a:r>
            <a:r>
              <a:rPr b="0" lang="en-US" sz="2400" spc="-1" strike="noStrike">
                <a:solidFill>
                  <a:srgbClr val="313b3f"/>
                </a:solidFill>
                <a:latin typeface="Lato"/>
              </a:rPr>
              <a:t> </a:t>
            </a:r>
            <a:r>
              <a:rPr b="0" lang="en-US" sz="2400" spc="-1" strike="noStrike">
                <a:solidFill>
                  <a:srgbClr val="313b3f"/>
                </a:solidFill>
                <a:latin typeface="Calibri"/>
              </a:rPr>
              <a:t>Jira is based on Agile project management, which allows companies like Microsoft and Google to update their product very often, as opposed to taking years!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90a0b"/>
                </a:solidFill>
                <a:latin typeface="inherit"/>
              </a:rPr>
              <a:t>    </a:t>
            </a:r>
            <a:r>
              <a:rPr b="1" lang="en-US" sz="2400" spc="-1" strike="noStrike">
                <a:solidFill>
                  <a:srgbClr val="090a0b"/>
                </a:solidFill>
                <a:latin typeface="inherit"/>
              </a:rPr>
              <a:t>2. Jira is good at tracking projects :</a:t>
            </a:r>
            <a:r>
              <a:rPr b="1" lang="en-US" sz="2400" spc="-1" strike="noStrike">
                <a:solidFill>
                  <a:srgbClr val="090a0b"/>
                </a:solidFill>
                <a:latin typeface="-apple-system"/>
              </a:rPr>
              <a:t> </a:t>
            </a:r>
            <a:r>
              <a:rPr b="0" lang="en-US" sz="2400" spc="-1" strike="noStrike">
                <a:solidFill>
                  <a:srgbClr val="313b3f"/>
                </a:solidFill>
                <a:latin typeface="Calibri"/>
              </a:rPr>
              <a:t>Jira is known as an issue tracking software       that can track ongoing projects at any stage. It allows you to keep track of all activities, including issues and their updates, people assigned, team comments, and so on, which allows for greater visibility and collaboration across teams and departments.</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55"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56"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57" name="PlaceHolder 1"/>
          <p:cNvSpPr>
            <a:spLocks noGrp="1"/>
          </p:cNvSpPr>
          <p:nvPr>
            <p:ph type="subTitle"/>
          </p:nvPr>
        </p:nvSpPr>
        <p:spPr>
          <a:xfrm>
            <a:off x="863640" y="1066680"/>
            <a:ext cx="10393200" cy="5475960"/>
          </a:xfrm>
          <a:prstGeom prst="rect">
            <a:avLst/>
          </a:prstGeom>
          <a:noFill/>
          <a:ln w="0">
            <a:noFill/>
          </a:ln>
        </p:spPr>
        <p:txBody>
          <a:bodyPr anchor="t">
            <a:normAutofit fontScale="97000"/>
          </a:bodyPr>
          <a:p>
            <a:pPr>
              <a:lnSpc>
                <a:spcPct val="90000"/>
              </a:lnSpc>
              <a:spcBef>
                <a:spcPts val="1001"/>
              </a:spcBef>
              <a:buNone/>
              <a:tabLst>
                <a:tab algn="l" pos="0"/>
              </a:tabLst>
            </a:pPr>
            <a:r>
              <a:rPr b="1" lang="en-US" sz="2400" spc="-1" strike="noStrike">
                <a:solidFill>
                  <a:srgbClr val="090a0b"/>
                </a:solidFill>
                <a:latin typeface="inherit"/>
              </a:rPr>
              <a:t>3. You can track time in Jira with colors</a:t>
            </a:r>
            <a:r>
              <a:rPr b="1" lang="en-US" sz="2400" spc="-1" strike="noStrike">
                <a:solidFill>
                  <a:srgbClr val="090a0b"/>
                </a:solidFill>
                <a:latin typeface="-apple-system"/>
              </a:rPr>
              <a:t>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313b3f"/>
                </a:solidFill>
                <a:latin typeface="Calibri"/>
              </a:rPr>
              <a:t>Jira uses 3 colors (blue, orange and green) to track the amount of time spent on any given issue; you get access to this information in the time tracking section.</a:t>
            </a:r>
            <a:endParaRPr b="0" lang="en-IN" sz="2400" spc="-1" strike="noStrike">
              <a:latin typeface="Arial"/>
            </a:endParaRPr>
          </a:p>
          <a:p>
            <a:pPr>
              <a:lnSpc>
                <a:spcPct val="90000"/>
              </a:lnSpc>
              <a:spcBef>
                <a:spcPts val="1001"/>
              </a:spcBef>
              <a:buClr>
                <a:srgbClr val="313b3f"/>
              </a:buClr>
              <a:buFont typeface="Arial"/>
              <a:buChar char="•"/>
              <a:tabLst>
                <a:tab algn="l" pos="0"/>
              </a:tabLst>
            </a:pPr>
            <a:r>
              <a:rPr b="0" lang="en-US" sz="2400" spc="-1" strike="noStrike">
                <a:solidFill>
                  <a:srgbClr val="313b3f"/>
                </a:solidFill>
                <a:latin typeface="Calibri"/>
              </a:rPr>
              <a:t> </a:t>
            </a:r>
            <a:r>
              <a:rPr b="0" lang="en-US" sz="2400" spc="-1" strike="noStrike">
                <a:solidFill>
                  <a:srgbClr val="2f5597"/>
                </a:solidFill>
                <a:latin typeface="Calibri"/>
              </a:rPr>
              <a:t>Blue</a:t>
            </a:r>
            <a:r>
              <a:rPr b="0" lang="en-US" sz="2400" spc="-1" strike="noStrike">
                <a:solidFill>
                  <a:srgbClr val="313b3f"/>
                </a:solidFill>
                <a:latin typeface="Calibri"/>
              </a:rPr>
              <a:t> shows the time estimated to complete the issue</a:t>
            </a:r>
            <a:endParaRPr b="0" lang="en-IN" sz="2400" spc="-1" strike="noStrike">
              <a:latin typeface="Arial"/>
            </a:endParaRPr>
          </a:p>
          <a:p>
            <a:pPr>
              <a:lnSpc>
                <a:spcPct val="90000"/>
              </a:lnSpc>
              <a:spcBef>
                <a:spcPts val="1001"/>
              </a:spcBef>
              <a:buClr>
                <a:srgbClr val="313b3f"/>
              </a:buClr>
              <a:buFont typeface="Arial"/>
              <a:buChar char="•"/>
              <a:tabLst>
                <a:tab algn="l" pos="0"/>
              </a:tabLst>
            </a:pPr>
            <a:r>
              <a:rPr b="0" lang="en-US" sz="2400" spc="-1" strike="noStrike">
                <a:solidFill>
                  <a:srgbClr val="313b3f"/>
                </a:solidFill>
                <a:latin typeface="Calibri"/>
              </a:rPr>
              <a:t> </a:t>
            </a:r>
            <a:r>
              <a:rPr b="0" lang="en-US" sz="2400" spc="-1" strike="noStrike">
                <a:solidFill>
                  <a:srgbClr val="c55a11"/>
                </a:solidFill>
                <a:latin typeface="Calibri"/>
              </a:rPr>
              <a:t>Orange</a:t>
            </a:r>
            <a:r>
              <a:rPr b="0" lang="en-US" sz="2400" spc="-1" strike="noStrike">
                <a:solidFill>
                  <a:srgbClr val="313b3f"/>
                </a:solidFill>
                <a:latin typeface="Calibri"/>
              </a:rPr>
              <a:t> denotes the amount of time left for fixing the issue</a:t>
            </a:r>
            <a:endParaRPr b="0" lang="en-IN" sz="2400" spc="-1" strike="noStrike">
              <a:latin typeface="Arial"/>
            </a:endParaRPr>
          </a:p>
          <a:p>
            <a:pPr>
              <a:lnSpc>
                <a:spcPct val="90000"/>
              </a:lnSpc>
              <a:spcBef>
                <a:spcPts val="1001"/>
              </a:spcBef>
              <a:buClr>
                <a:srgbClr val="313b3f"/>
              </a:buClr>
              <a:buFont typeface="Arial"/>
              <a:buChar char="•"/>
              <a:tabLst>
                <a:tab algn="l" pos="0"/>
              </a:tabLst>
            </a:pPr>
            <a:r>
              <a:rPr b="0" lang="en-US" sz="2400" spc="-1" strike="noStrike">
                <a:solidFill>
                  <a:srgbClr val="313b3f"/>
                </a:solidFill>
                <a:latin typeface="Calibri"/>
              </a:rPr>
              <a:t> </a:t>
            </a:r>
            <a:r>
              <a:rPr b="0" lang="en-US" sz="2400" spc="-1" strike="noStrike">
                <a:solidFill>
                  <a:srgbClr val="548235"/>
                </a:solidFill>
                <a:latin typeface="Calibri"/>
              </a:rPr>
              <a:t>Green</a:t>
            </a:r>
            <a:r>
              <a:rPr b="0" lang="en-US" sz="2400" spc="-1" strike="noStrike">
                <a:solidFill>
                  <a:srgbClr val="313b3f"/>
                </a:solidFill>
                <a:latin typeface="Calibri"/>
              </a:rPr>
              <a:t> represents the actual time spent on resolving the issue</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90a0b"/>
                </a:solidFill>
                <a:latin typeface="-apple-system"/>
              </a:rPr>
              <a:t>4. Reports in Jira are great</a:t>
            </a:r>
            <a:endParaRPr b="0" lang="en-IN" sz="2400" spc="-1" strike="noStrike">
              <a:latin typeface="Arial"/>
            </a:endParaRPr>
          </a:p>
          <a:p>
            <a:pPr>
              <a:lnSpc>
                <a:spcPct val="90000"/>
              </a:lnSpc>
              <a:spcBef>
                <a:spcPts val="1001"/>
              </a:spcBef>
              <a:buNone/>
              <a:tabLst>
                <a:tab algn="l" pos="0"/>
              </a:tabLst>
            </a:pPr>
            <a:r>
              <a:rPr b="0" lang="en-US" sz="2400" spc="-1" strike="noStrike">
                <a:solidFill>
                  <a:srgbClr val="313b3f"/>
                </a:solidFill>
                <a:latin typeface="Calibri"/>
              </a:rPr>
              <a:t>There are many reports available in Jira, to offer you project statistics throughout the entire lifecycle; pie chart report, user workload report, cumulative flow diagram report, sprint report, burndown chart report are all examples of reports you can create in Jira.</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59"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60"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61" name="PlaceHolder 1"/>
          <p:cNvSpPr>
            <a:spLocks noGrp="1"/>
          </p:cNvSpPr>
          <p:nvPr>
            <p:ph type="subTitle"/>
          </p:nvPr>
        </p:nvSpPr>
        <p:spPr>
          <a:xfrm>
            <a:off x="863640" y="1066680"/>
            <a:ext cx="10393200" cy="5475960"/>
          </a:xfrm>
          <a:prstGeom prst="rect">
            <a:avLst/>
          </a:prstGeom>
          <a:noFill/>
          <a:ln w="0">
            <a:noFill/>
          </a:ln>
        </p:spPr>
        <p:txBody>
          <a:bodyPr anchor="t">
            <a:normAutofit/>
          </a:bodyPr>
          <a:p>
            <a:pPr>
              <a:lnSpc>
                <a:spcPct val="90000"/>
              </a:lnSpc>
              <a:spcBef>
                <a:spcPts val="1001"/>
              </a:spcBef>
              <a:buNone/>
              <a:tabLst>
                <a:tab algn="l" pos="0"/>
              </a:tabLst>
            </a:pPr>
            <a:r>
              <a:rPr b="1" lang="en-US" sz="2400" spc="-1" strike="noStrike">
                <a:solidFill>
                  <a:srgbClr val="090a0b"/>
                </a:solidFill>
                <a:latin typeface="inherit"/>
              </a:rPr>
              <a:t>5. Jira offers many search options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313b3f"/>
                </a:solidFill>
                <a:latin typeface="Calibri"/>
              </a:rPr>
              <a:t>With Jira, you can find what you’re looking for quite easily; you can, for example, save specific filters to use again. Some of the searching functionalities you’ll find in Jira are simple search, quick search, export search, configurable search results, advanced search, search status history, and refine searches.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313b3f"/>
                </a:solidFill>
                <a:latin typeface="Calibri"/>
              </a:rPr>
              <a:t>6</a:t>
            </a:r>
            <a:r>
              <a:rPr b="0" lang="en-US" sz="2400" spc="-1" strike="noStrike">
                <a:solidFill>
                  <a:srgbClr val="313b3f"/>
                </a:solidFill>
                <a:latin typeface="Calibri"/>
              </a:rPr>
              <a:t>. </a:t>
            </a:r>
            <a:r>
              <a:rPr b="1" lang="en-US" sz="2400" spc="-1" strike="noStrike">
                <a:solidFill>
                  <a:srgbClr val="090a0b"/>
                </a:solidFill>
                <a:latin typeface="inherit"/>
              </a:rPr>
              <a:t>Jira security ensures work is clear</a:t>
            </a:r>
            <a:endParaRPr b="0" lang="en-IN" sz="2400" spc="-1" strike="noStrike">
              <a:latin typeface="Arial"/>
            </a:endParaRPr>
          </a:p>
          <a:p>
            <a:pPr>
              <a:lnSpc>
                <a:spcPct val="90000"/>
              </a:lnSpc>
              <a:spcBef>
                <a:spcPts val="1001"/>
              </a:spcBef>
              <a:buNone/>
              <a:tabLst>
                <a:tab algn="l" pos="0"/>
              </a:tabLst>
            </a:pPr>
            <a:r>
              <a:rPr b="0" lang="en-US" sz="2400" spc="-1" strike="noStrike">
                <a:solidFill>
                  <a:srgbClr val="313b3f"/>
                </a:solidFill>
                <a:latin typeface="Calibri"/>
              </a:rPr>
              <a:t>Security levels can be assigned to various team members so only they are allowed to work on certain tasks, like bug tracking for example. Also, the permission schemes allow you to make a set of permissions for any project; components for example are usually set in such a way that only project admins can change them</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63"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64"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65" name="PlaceHolder 1"/>
          <p:cNvSpPr>
            <a:spLocks noGrp="1"/>
          </p:cNvSpPr>
          <p:nvPr>
            <p:ph type="subTitle"/>
          </p:nvPr>
        </p:nvSpPr>
        <p:spPr>
          <a:xfrm>
            <a:off x="863640" y="1066680"/>
            <a:ext cx="10393200" cy="5475960"/>
          </a:xfrm>
          <a:prstGeom prst="rect">
            <a:avLst/>
          </a:prstGeom>
          <a:noFill/>
          <a:ln w="0">
            <a:noFill/>
          </a:ln>
        </p:spPr>
        <p:txBody>
          <a:bodyPr anchor="t">
            <a:normAutofit fontScale="86000"/>
          </a:bodyPr>
          <a:p>
            <a:pPr algn="ctr">
              <a:lnSpc>
                <a:spcPct val="90000"/>
              </a:lnSpc>
              <a:spcBef>
                <a:spcPts val="1001"/>
              </a:spcBef>
              <a:buNone/>
              <a:tabLst>
                <a:tab algn="l" pos="0"/>
              </a:tabLst>
            </a:pPr>
            <a:r>
              <a:rPr b="1" lang="en-US" sz="2800" spc="-1" strike="noStrike" u="sng">
                <a:solidFill>
                  <a:srgbClr val="313b3f"/>
                </a:solidFill>
                <a:uFillTx/>
                <a:latin typeface="Calibri"/>
              </a:rPr>
              <a:t>JIRA Features </a:t>
            </a:r>
            <a:endParaRPr b="0" lang="en-IN" sz="28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313b3f"/>
              </a:buClr>
              <a:buFont typeface="Arial"/>
              <a:buChar char="•"/>
              <a:tabLst>
                <a:tab algn="l" pos="0"/>
              </a:tabLst>
            </a:pPr>
            <a:r>
              <a:rPr b="0" lang="en-US" sz="2400" spc="-1" strike="noStrike">
                <a:solidFill>
                  <a:srgbClr val="313b3f"/>
                </a:solidFill>
                <a:latin typeface="Calibri"/>
              </a:rPr>
              <a:t> </a:t>
            </a:r>
            <a:r>
              <a:rPr b="1" lang="en-US" sz="2400" spc="-1" strike="noStrike">
                <a:solidFill>
                  <a:srgbClr val="313b3f"/>
                </a:solidFill>
                <a:latin typeface="Calibri"/>
              </a:rPr>
              <a:t> </a:t>
            </a:r>
            <a:r>
              <a:rPr b="1" lang="en-US" sz="2400" spc="-1" strike="noStrike">
                <a:solidFill>
                  <a:srgbClr val="313b3f"/>
                </a:solidFill>
                <a:latin typeface="Calibri"/>
              </a:rPr>
              <a:t>Usable </a:t>
            </a:r>
            <a:r>
              <a:rPr b="0" lang="en-US" sz="2400" spc="-1" strike="noStrike">
                <a:solidFill>
                  <a:srgbClr val="313b3f"/>
                </a:solidFill>
                <a:latin typeface="Calibri"/>
              </a:rPr>
              <a:t>: Intuitive interface designed with both business and technical users in mind.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313b3f"/>
              </a:buClr>
              <a:buFont typeface="Arial"/>
              <a:buChar char="•"/>
              <a:tabLst>
                <a:tab algn="l" pos="0"/>
              </a:tabLst>
            </a:pPr>
            <a:r>
              <a:rPr b="0" lang="en-US" sz="2400" spc="-1" strike="noStrike">
                <a:solidFill>
                  <a:srgbClr val="313b3f"/>
                </a:solidFill>
                <a:latin typeface="Calibri"/>
              </a:rPr>
              <a:t> </a:t>
            </a:r>
            <a:r>
              <a:rPr b="1" lang="en-US" sz="2400" spc="-1" strike="noStrike">
                <a:solidFill>
                  <a:srgbClr val="313b3f"/>
                </a:solidFill>
                <a:latin typeface="Calibri"/>
              </a:rPr>
              <a:t>Track</a:t>
            </a:r>
            <a:r>
              <a:rPr b="0" lang="en-US" sz="2400" spc="-1" strike="noStrike">
                <a:solidFill>
                  <a:srgbClr val="313b3f"/>
                </a:solidFill>
                <a:latin typeface="Calibri"/>
              </a:rPr>
              <a:t> :Keep tracks of all activities, changes and work logged against issues.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313b3f"/>
              </a:buClr>
              <a:buFont typeface="Arial"/>
              <a:buChar char="•"/>
              <a:tabLst>
                <a:tab algn="l" pos="0"/>
              </a:tabLst>
            </a:pPr>
            <a:r>
              <a:rPr b="1" lang="en-US" sz="2400" spc="-1" strike="noStrike">
                <a:solidFill>
                  <a:srgbClr val="313b3f"/>
                </a:solidFill>
                <a:latin typeface="Calibri"/>
              </a:rPr>
              <a:t>Administration</a:t>
            </a:r>
            <a:r>
              <a:rPr b="0" lang="en-US" sz="2400" spc="-1" strike="noStrike">
                <a:solidFill>
                  <a:srgbClr val="313b3f"/>
                </a:solidFill>
                <a:latin typeface="Calibri"/>
              </a:rPr>
              <a:t> : A low maintenance system with straightforward administration activities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313b3f"/>
              </a:buClr>
              <a:buFont typeface="Arial"/>
              <a:buChar char="•"/>
              <a:tabLst>
                <a:tab algn="l" pos="0"/>
              </a:tabLst>
            </a:pPr>
            <a:r>
              <a:rPr b="1" lang="en-US" sz="2400" spc="-1" strike="noStrike">
                <a:solidFill>
                  <a:srgbClr val="313b3f"/>
                </a:solidFill>
                <a:latin typeface="Calibri"/>
              </a:rPr>
              <a:t>Extensible </a:t>
            </a:r>
            <a:r>
              <a:rPr b="0" lang="en-US" sz="2400" spc="-1" strike="noStrike">
                <a:solidFill>
                  <a:srgbClr val="313b3f"/>
                </a:solidFill>
                <a:latin typeface="Calibri"/>
              </a:rPr>
              <a:t>: With over 100 plugins contributed by the community</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313b3f"/>
              </a:buClr>
              <a:buFont typeface="Arial"/>
              <a:buChar char="•"/>
              <a:tabLst>
                <a:tab algn="l" pos="0"/>
              </a:tabLst>
            </a:pPr>
            <a:r>
              <a:rPr b="1" lang="en-US" sz="2400" spc="-1" strike="noStrike">
                <a:solidFill>
                  <a:srgbClr val="313b3f"/>
                </a:solidFill>
                <a:latin typeface="Calibri"/>
              </a:rPr>
              <a:t>Open</a:t>
            </a:r>
            <a:r>
              <a:rPr b="0" lang="en-US" sz="2400" spc="-1" strike="noStrike">
                <a:solidFill>
                  <a:srgbClr val="313b3f"/>
                </a:solidFill>
                <a:latin typeface="Calibri"/>
              </a:rPr>
              <a:t> : An open API, full source code access allow for further integration and customization of JIRA functionality.</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67"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68"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69" name="PlaceHolder 1"/>
          <p:cNvSpPr>
            <a:spLocks noGrp="1"/>
          </p:cNvSpPr>
          <p:nvPr>
            <p:ph type="subTitle"/>
          </p:nvPr>
        </p:nvSpPr>
        <p:spPr>
          <a:xfrm>
            <a:off x="863640" y="883800"/>
            <a:ext cx="10301760" cy="565884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JIRA Concepts </a:t>
            </a:r>
            <a:endParaRPr b="0" lang="en-IN" sz="2400" spc="-1" strike="noStrike">
              <a:latin typeface="Arial"/>
            </a:endParaRPr>
          </a:p>
          <a:p>
            <a:pPr algn="ctr">
              <a:lnSpc>
                <a:spcPct val="90000"/>
              </a:lnSpc>
              <a:spcBef>
                <a:spcPts val="1001"/>
              </a:spcBef>
              <a:buNone/>
              <a:tabLst>
                <a:tab algn="l" pos="0"/>
              </a:tabLst>
            </a:pPr>
            <a:r>
              <a:rPr b="1" lang="en-US" sz="2400" spc="-1" strike="noStrike">
                <a:solidFill>
                  <a:srgbClr val="000000"/>
                </a:solidFill>
                <a:latin typeface="Calibri"/>
              </a:rPr>
              <a:t>1</a:t>
            </a:r>
            <a:r>
              <a:rPr b="0" lang="en-US" sz="2400" spc="-1" strike="noStrike">
                <a:solidFill>
                  <a:srgbClr val="000000"/>
                </a:solidFill>
                <a:latin typeface="Calibri"/>
              </a:rPr>
              <a:t>. </a:t>
            </a:r>
            <a:r>
              <a:rPr b="1" lang="en-US" sz="2400" spc="-1" strike="noStrike">
                <a:solidFill>
                  <a:srgbClr val="000000"/>
                </a:solidFill>
                <a:latin typeface="Calibri"/>
              </a:rPr>
              <a:t>Project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 JIRA Project is a collection of issues.</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Every issue belongs to a project .</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Each Project is identified by a name and Key.</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Project key is appended to each issue associated with the project </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Example :</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Name of project : Social Media</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Project key : SM</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Issue : SM_24 Add n new friend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71"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72"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73" name="PlaceHolder 1"/>
          <p:cNvSpPr>
            <a:spLocks noGrp="1"/>
          </p:cNvSpPr>
          <p:nvPr>
            <p:ph type="subTitle"/>
          </p:nvPr>
        </p:nvSpPr>
        <p:spPr>
          <a:xfrm>
            <a:off x="863640" y="1066680"/>
            <a:ext cx="10393200" cy="5475960"/>
          </a:xfrm>
          <a:prstGeom prst="rect">
            <a:avLst/>
          </a:prstGeom>
          <a:noFill/>
          <a:ln w="0">
            <a:noFill/>
          </a:ln>
        </p:spPr>
        <p:txBody>
          <a:bodyPr anchor="t">
            <a:normAutofit fontScale="89000"/>
          </a:bodyPr>
          <a:p>
            <a:pPr algn="ctr">
              <a:lnSpc>
                <a:spcPct val="90000"/>
              </a:lnSpc>
              <a:spcBef>
                <a:spcPts val="1001"/>
              </a:spcBef>
              <a:buNone/>
              <a:tabLst>
                <a:tab algn="l" pos="0"/>
              </a:tabLst>
            </a:pPr>
            <a:r>
              <a:rPr b="1" lang="en-US" sz="2400" spc="-1" strike="noStrike" u="sng">
                <a:solidFill>
                  <a:srgbClr val="000000"/>
                </a:solidFill>
                <a:uFillTx/>
                <a:latin typeface="Calibri"/>
              </a:rPr>
              <a:t>JIRA Concepts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r>
              <a:rPr b="1" lang="en-US" sz="2400" spc="-1" strike="noStrike">
                <a:solidFill>
                  <a:srgbClr val="000000"/>
                </a:solidFill>
                <a:latin typeface="Calibri"/>
              </a:rPr>
              <a:t>2. What is an Issue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Issue is the building block of the project </a:t>
            </a:r>
            <a:endParaRPr b="0" lang="en-IN" sz="2400" spc="-1" strike="noStrike">
              <a:latin typeface="Arial"/>
            </a:endParaRPr>
          </a:p>
          <a:p>
            <a:pPr algn="ctr">
              <a:lnSpc>
                <a:spcPct val="90000"/>
              </a:lnSpc>
              <a:spcBef>
                <a:spcPts val="1001"/>
              </a:spcBef>
              <a:buNone/>
              <a:tabLst>
                <a:tab algn="l" pos="0"/>
              </a:tabLst>
            </a:pPr>
            <a:br>
              <a:rPr sz="2400"/>
            </a:br>
            <a:r>
              <a:rPr b="0" lang="en-US" sz="2400" spc="-1" strike="noStrike">
                <a:solidFill>
                  <a:srgbClr val="000000"/>
                </a:solidFill>
                <a:latin typeface="Calibri"/>
              </a:rPr>
              <a:t>Depending on how your organization is using JIRA, an issue could represent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 software bug</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 project task</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 helpdesk ticket</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 product improvement</a:t>
            </a:r>
            <a:endParaRPr b="0" lang="en-IN" sz="2400" spc="-1" strike="noStrike">
              <a:latin typeface="Arial"/>
            </a:endParaRPr>
          </a:p>
          <a:p>
            <a:pPr marL="343080" indent="-343080" algn="ctr">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 leave Request from client.</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75"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76"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77" name="PlaceHolder 1"/>
          <p:cNvSpPr>
            <a:spLocks noGrp="1"/>
          </p:cNvSpPr>
          <p:nvPr>
            <p:ph type="subTitle"/>
          </p:nvPr>
        </p:nvSpPr>
        <p:spPr>
          <a:xfrm>
            <a:off x="863640" y="1066680"/>
            <a:ext cx="10393200" cy="5475960"/>
          </a:xfrm>
          <a:prstGeom prst="rect">
            <a:avLst/>
          </a:prstGeom>
          <a:noFill/>
          <a:ln w="0">
            <a:noFill/>
          </a:ln>
        </p:spPr>
        <p:txBody>
          <a:bodyPr anchor="t">
            <a:normAutofit fontScale="99000"/>
          </a:bodyPr>
          <a:p>
            <a:pPr algn="ctr">
              <a:lnSpc>
                <a:spcPct val="90000"/>
              </a:lnSpc>
              <a:spcBef>
                <a:spcPts val="1001"/>
              </a:spcBef>
              <a:buNone/>
              <a:tabLst>
                <a:tab algn="l" pos="0"/>
              </a:tabLst>
            </a:pPr>
            <a:r>
              <a:rPr b="1" lang="en-US" sz="2400" spc="-1" strike="noStrike" u="sng">
                <a:solidFill>
                  <a:srgbClr val="000000"/>
                </a:solidFill>
                <a:uFillTx/>
                <a:latin typeface="Calibri"/>
              </a:rPr>
              <a:t>JIRA Concepts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r>
              <a:rPr b="1" lang="en-US" sz="2400" spc="-1" strike="noStrike">
                <a:solidFill>
                  <a:srgbClr val="000000"/>
                </a:solidFill>
                <a:latin typeface="Calibri"/>
              </a:rPr>
              <a:t>3. What is a Component ?</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Components are a sub section of a project.</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Components are used to group issues within a project to smaller parts.</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r>
              <a:rPr b="1" lang="en-US" sz="2400" spc="-1" strike="noStrike">
                <a:solidFill>
                  <a:srgbClr val="000000"/>
                </a:solidFill>
                <a:latin typeface="Calibri"/>
              </a:rPr>
              <a:t>4. What is a Workflow ?</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A JIRA Workflow is the set of statuses and transitions that an issue goes through during its lifecycle.</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Workflow typically represents business processes.</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JIRA comes with a default workflow, and it can be customized to fit your organization</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79"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80"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81" name="PlaceHolder 1"/>
          <p:cNvSpPr>
            <a:spLocks noGrp="1"/>
          </p:cNvSpPr>
          <p:nvPr>
            <p:ph type="subTitle"/>
          </p:nvPr>
        </p:nvSpPr>
        <p:spPr>
          <a:xfrm>
            <a:off x="863640" y="964080"/>
            <a:ext cx="9885240" cy="535104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JIRA’S Default Workflow </a:t>
            </a:r>
            <a:endParaRPr b="0" lang="en-IN" sz="2400" spc="-1" strike="noStrike">
              <a:latin typeface="Arial"/>
            </a:endParaRPr>
          </a:p>
        </p:txBody>
      </p:sp>
      <p:pic>
        <p:nvPicPr>
          <p:cNvPr id="182" name="Picture 2" descr="Diagram&#10;&#10;Description automatically generated"/>
          <p:cNvPicPr/>
          <p:nvPr/>
        </p:nvPicPr>
        <p:blipFill>
          <a:blip r:embed="rId2"/>
          <a:stretch/>
        </p:blipFill>
        <p:spPr>
          <a:xfrm>
            <a:off x="1152360" y="1341000"/>
            <a:ext cx="9596520" cy="5203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subTitle"/>
          </p:nvPr>
        </p:nvSpPr>
        <p:spPr>
          <a:xfrm>
            <a:off x="489240" y="1137960"/>
            <a:ext cx="9590760" cy="488664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What is Agile Methodology?</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Agile Methodology meaning a practice that</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promotes </a:t>
            </a:r>
            <a:r>
              <a:rPr b="1" lang="en-US" sz="2400" spc="-1" strike="noStrike">
                <a:solidFill>
                  <a:srgbClr val="222222"/>
                </a:solidFill>
                <a:latin typeface="Calibri"/>
              </a:rPr>
              <a:t>continuous iteration</a:t>
            </a:r>
            <a:r>
              <a:rPr b="0" lang="en-US" sz="2400" spc="-1" strike="noStrike">
                <a:solidFill>
                  <a:srgbClr val="222222"/>
                </a:solidFill>
                <a:latin typeface="Calibri"/>
              </a:rPr>
              <a:t> of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development and testing throughout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the software development lifecycle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of the project.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In the Agile model in software testing,</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 </a:t>
            </a:r>
            <a:r>
              <a:rPr b="0" lang="en-US" sz="2400" spc="-1" strike="noStrike">
                <a:solidFill>
                  <a:srgbClr val="222222"/>
                </a:solidFill>
                <a:latin typeface="Calibri"/>
              </a:rPr>
              <a:t>both development and testing activities are concurrent, unlike the Waterfall model.</a:t>
            </a:r>
            <a:r>
              <a:rPr b="0" lang="en-US" sz="2400" spc="-1" strike="noStrike">
                <a:solidFill>
                  <a:srgbClr val="000000"/>
                </a:solidFill>
                <a:latin typeface="Calibri"/>
              </a:rPr>
              <a:t> </a:t>
            </a:r>
            <a:endParaRPr b="0" lang="en-IN" sz="2400" spc="-1" strike="noStrike">
              <a:latin typeface="Arial"/>
            </a:endParaRPr>
          </a:p>
        </p:txBody>
      </p:sp>
      <p:pic>
        <p:nvPicPr>
          <p:cNvPr id="54" name="Picture 3" descr=""/>
          <p:cNvPicPr/>
          <p:nvPr/>
        </p:nvPicPr>
        <p:blipFill>
          <a:blip r:embed="rId1"/>
          <a:stretch/>
        </p:blipFill>
        <p:spPr>
          <a:xfrm>
            <a:off x="197280" y="8432640"/>
            <a:ext cx="4467240" cy="2512440"/>
          </a:xfrm>
          <a:prstGeom prst="rect">
            <a:avLst/>
          </a:prstGeom>
          <a:ln w="0">
            <a:solidFill>
              <a:srgbClr val="4472c4">
                <a:lumMod val="60000"/>
                <a:lumOff val="40000"/>
              </a:srgbClr>
            </a:solidFill>
          </a:ln>
          <a:effectLst>
            <a:outerShdw algn="bl" blurRad="76320" dir="0" kx="-1200000" rotWithShape="0" sy="23000">
              <a:srgbClr val="000000">
                <a:alpha val="20000"/>
              </a:srgbClr>
            </a:outerShdw>
          </a:effectLst>
        </p:spPr>
      </p:pic>
      <p:sp>
        <p:nvSpPr>
          <p:cNvPr id="55"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6" name="Picture 13" descr="Logo&#10;&#10;Description automatically generated"/>
          <p:cNvPicPr/>
          <p:nvPr/>
        </p:nvPicPr>
        <p:blipFill>
          <a:blip r:embed="rId2"/>
          <a:stretch/>
        </p:blipFill>
        <p:spPr>
          <a:xfrm>
            <a:off x="10231920" y="105480"/>
            <a:ext cx="1797840" cy="476280"/>
          </a:xfrm>
          <a:prstGeom prst="rect">
            <a:avLst/>
          </a:prstGeom>
          <a:ln w="0">
            <a:noFill/>
          </a:ln>
        </p:spPr>
      </p:pic>
      <p:sp>
        <p:nvSpPr>
          <p:cNvPr id="57" name="TextBox 4"/>
          <p:cNvSpPr/>
          <p:nvPr/>
        </p:nvSpPr>
        <p:spPr>
          <a:xfrm>
            <a:off x="5608440" y="1503720"/>
            <a:ext cx="45360" cy="45360"/>
          </a:xfrm>
          <a:prstGeom prst="rect">
            <a:avLst/>
          </a:prstGeom>
          <a:noFill/>
          <a:ln w="0">
            <a:noFill/>
          </a:ln>
        </p:spPr>
        <p:style>
          <a:lnRef idx="0"/>
          <a:fillRef idx="0"/>
          <a:effectRef idx="0"/>
          <a:fontRef idx="minor"/>
        </p:style>
      </p:sp>
      <p:sp>
        <p:nvSpPr>
          <p:cNvPr id="58" name="TextBox 5"/>
          <p:cNvSpPr/>
          <p:nvPr/>
        </p:nvSpPr>
        <p:spPr>
          <a:xfrm>
            <a:off x="4718160" y="183960"/>
            <a:ext cx="2755440" cy="1369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a:p>
            <a:pPr algn="ctr">
              <a:lnSpc>
                <a:spcPct val="100000"/>
              </a:lnSpc>
              <a:buNone/>
            </a:pPr>
            <a:endParaRPr b="0" lang="en-IN" sz="2800" spc="-1" strike="noStrike">
              <a:latin typeface="Arial"/>
            </a:endParaRPr>
          </a:p>
        </p:txBody>
      </p:sp>
      <p:pic>
        <p:nvPicPr>
          <p:cNvPr id="59" name="Picture 8" descr="Diagram&#10;&#10;Description automatically generated"/>
          <p:cNvPicPr/>
          <p:nvPr/>
        </p:nvPicPr>
        <p:blipFill>
          <a:blip r:embed="rId3"/>
          <a:stretch/>
        </p:blipFill>
        <p:spPr>
          <a:xfrm>
            <a:off x="6252120" y="2160000"/>
            <a:ext cx="5940000" cy="3437280"/>
          </a:xfrm>
          <a:prstGeom prst="rect">
            <a:avLst/>
          </a:prstGeom>
          <a:ln w="0">
            <a:noFill/>
          </a:ln>
        </p:spPr>
      </p:pic>
      <p:sp>
        <p:nvSpPr>
          <p:cNvPr id="60" name="Rectangle 1"/>
          <p:cNvSpPr/>
          <p:nvPr/>
        </p:nvSpPr>
        <p:spPr>
          <a:xfrm>
            <a:off x="9223560" y="646668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sp>
        <p:nvSpPr>
          <p:cNvPr id="61" name="Rectangle 6"/>
          <p:cNvSpPr/>
          <p:nvPr/>
        </p:nvSpPr>
        <p:spPr>
          <a:xfrm>
            <a:off x="9375840" y="661932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84"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185" name="TextBox 5"/>
          <p:cNvSpPr/>
          <p:nvPr/>
        </p:nvSpPr>
        <p:spPr>
          <a:xfrm>
            <a:off x="2875320" y="212760"/>
            <a:ext cx="5709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Introduction to JIRA</a:t>
            </a:r>
            <a:endParaRPr b="0" lang="en-IN" sz="2800" spc="-1" strike="noStrike">
              <a:latin typeface="Arial"/>
            </a:endParaRPr>
          </a:p>
        </p:txBody>
      </p:sp>
      <p:sp>
        <p:nvSpPr>
          <p:cNvPr id="186" name="PlaceHolder 1"/>
          <p:cNvSpPr>
            <a:spLocks noGrp="1"/>
          </p:cNvSpPr>
          <p:nvPr>
            <p:ph type="subTitle"/>
          </p:nvPr>
        </p:nvSpPr>
        <p:spPr>
          <a:xfrm>
            <a:off x="863640" y="964080"/>
            <a:ext cx="9885240" cy="5351040"/>
          </a:xfrm>
          <a:prstGeom prst="rect">
            <a:avLst/>
          </a:prstGeom>
          <a:noFill/>
          <a:ln w="0">
            <a:noFill/>
          </a:ln>
        </p:spPr>
        <p:txBody>
          <a:bodyPr anchor="t">
            <a:normAutofit fontScale="91000"/>
          </a:bodyPr>
          <a:p>
            <a:pPr algn="ctr">
              <a:lnSpc>
                <a:spcPct val="90000"/>
              </a:lnSpc>
              <a:spcBef>
                <a:spcPts val="1001"/>
              </a:spcBef>
              <a:buNone/>
              <a:tabLst>
                <a:tab algn="l" pos="0"/>
              </a:tabLst>
            </a:pPr>
            <a:r>
              <a:rPr b="1" lang="en-US" sz="2400" spc="-1" strike="noStrike" u="sng">
                <a:solidFill>
                  <a:srgbClr val="253858"/>
                </a:solidFill>
                <a:uFillTx/>
                <a:latin typeface="Calibri"/>
              </a:rPr>
              <a:t>What is Jira used for?</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Jira Software is part of a family of products designed to help teams of all types manage work. Originally, Jira was designed as a bug and issue tracker. But today, Jira has evolved into a powerful work management tool for all kinds of use cases, from requirements and test case management to agile software development.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Jira for requirements &amp; test case management</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An increasing number of teams today are developing more iteratively, and Jira Software is the central hub for the coding, collaboration, and release stages. For test management, </a:t>
            </a:r>
            <a:r>
              <a:rPr b="0" lang="en-US" sz="2400" spc="-1" strike="noStrike" u="sng">
                <a:solidFill>
                  <a:srgbClr val="000000"/>
                </a:solidFill>
                <a:uFillTx/>
                <a:latin typeface="Calibri"/>
              </a:rPr>
              <a:t>Jira integrates</a:t>
            </a:r>
            <a:r>
              <a:rPr b="0" lang="en-US" sz="2400" spc="-1" strike="noStrike">
                <a:solidFill>
                  <a:srgbClr val="000000"/>
                </a:solidFill>
                <a:latin typeface="Calibri"/>
              </a:rPr>
              <a:t> with a variety of add-ons, so the QA’s testing slides seamlessly into the software development cycle.  Teams can test effectively and iteratively.  QA teams use Jira issues, customized screens, fields, and workflows to manage manual and </a:t>
            </a:r>
            <a:r>
              <a:rPr b="0" lang="en-US" sz="2400" spc="-1" strike="noStrike" u="sng">
                <a:solidFill>
                  <a:srgbClr val="000000"/>
                </a:solidFill>
                <a:uFillTx/>
                <a:latin typeface="Calibri"/>
              </a:rPr>
              <a:t>automated tests</a:t>
            </a:r>
            <a:r>
              <a:rPr b="0" lang="en-US" sz="2400" spc="-1" strike="noStrike">
                <a:solidFill>
                  <a:srgbClr val="000000"/>
                </a:solidFill>
                <a:latin typeface="Calibri"/>
              </a:rPr>
              <a:t>.</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subTitle"/>
          </p:nvPr>
        </p:nvSpPr>
        <p:spPr>
          <a:xfrm>
            <a:off x="1523880" y="1137960"/>
            <a:ext cx="9803880" cy="493740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222222"/>
                </a:solidFill>
                <a:uFillTx/>
                <a:latin typeface="Calibri"/>
              </a:rPr>
              <a:t>What is Agile Software Development</a:t>
            </a:r>
            <a:r>
              <a:rPr b="1" lang="en-US" sz="2400" spc="-1" strike="noStrike">
                <a:solidFill>
                  <a:srgbClr val="222222"/>
                </a:solidFill>
                <a:latin typeface="Calibri"/>
              </a:rPr>
              <a:t>?</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The Agile software development methodology is one of the simplest and effective processes to turn a vision for a business need into software solutions.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22222"/>
                </a:solidFill>
                <a:latin typeface="Calibri"/>
              </a:rPr>
              <a:t>Agile is a term used to describe software development approaches that employ continual planning, learning, improvement, team collaboration, evolutionary development, and early delivery. It encourages flexible responses to change.</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63" name="Picture 3" descr=""/>
          <p:cNvPicPr/>
          <p:nvPr/>
        </p:nvPicPr>
        <p:blipFill>
          <a:blip r:embed="rId1"/>
          <a:stretch/>
        </p:blipFill>
        <p:spPr>
          <a:xfrm>
            <a:off x="197280" y="8432640"/>
            <a:ext cx="4467240" cy="2512440"/>
          </a:xfrm>
          <a:prstGeom prst="rect">
            <a:avLst/>
          </a:prstGeom>
          <a:ln w="0">
            <a:solidFill>
              <a:srgbClr val="4472c4">
                <a:lumMod val="60000"/>
                <a:lumOff val="40000"/>
              </a:srgbClr>
            </a:solidFill>
          </a:ln>
          <a:effectLst>
            <a:outerShdw algn="bl" blurRad="76320" dir="0" kx="-1200000" rotWithShape="0" sy="23000">
              <a:srgbClr val="000000">
                <a:alpha val="20000"/>
              </a:srgbClr>
            </a:outerShdw>
          </a:effectLst>
        </p:spPr>
      </p:pic>
      <p:sp>
        <p:nvSpPr>
          <p:cNvPr id="64"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65" name="Picture 13" descr="Logo&#10;&#10;Description automatically generated"/>
          <p:cNvPicPr/>
          <p:nvPr/>
        </p:nvPicPr>
        <p:blipFill>
          <a:blip r:embed="rId2"/>
          <a:stretch/>
        </p:blipFill>
        <p:spPr>
          <a:xfrm>
            <a:off x="10231920" y="105480"/>
            <a:ext cx="1797840" cy="476280"/>
          </a:xfrm>
          <a:prstGeom prst="rect">
            <a:avLst/>
          </a:prstGeom>
          <a:ln w="0">
            <a:noFill/>
          </a:ln>
        </p:spPr>
      </p:pic>
      <p:sp>
        <p:nvSpPr>
          <p:cNvPr id="66" name="TextBox 4"/>
          <p:cNvSpPr/>
          <p:nvPr/>
        </p:nvSpPr>
        <p:spPr>
          <a:xfrm>
            <a:off x="5608440" y="1503720"/>
            <a:ext cx="45360" cy="45360"/>
          </a:xfrm>
          <a:prstGeom prst="rect">
            <a:avLst/>
          </a:prstGeom>
          <a:noFill/>
          <a:ln w="0">
            <a:noFill/>
          </a:ln>
        </p:spPr>
        <p:style>
          <a:lnRef idx="0"/>
          <a:fillRef idx="0"/>
          <a:effectRef idx="0"/>
          <a:fontRef idx="minor"/>
        </p:style>
      </p:sp>
      <p:sp>
        <p:nvSpPr>
          <p:cNvPr id="67"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ubTitle"/>
          </p:nvPr>
        </p:nvSpPr>
        <p:spPr>
          <a:xfrm>
            <a:off x="1523880" y="1137960"/>
            <a:ext cx="9803880" cy="4937400"/>
          </a:xfrm>
          <a:prstGeom prst="rect">
            <a:avLst/>
          </a:prstGeom>
          <a:noFill/>
          <a:ln w="0">
            <a:noFill/>
          </a:ln>
        </p:spPr>
        <p:txBody>
          <a:bodyPr anchor="t">
            <a:normAutofit fontScale="96000"/>
          </a:bodyPr>
          <a:p>
            <a:pPr algn="ctr">
              <a:lnSpc>
                <a:spcPct val="90000"/>
              </a:lnSpc>
              <a:spcBef>
                <a:spcPts val="1001"/>
              </a:spcBef>
              <a:buNone/>
              <a:tabLst>
                <a:tab algn="l" pos="0"/>
              </a:tabLst>
            </a:pPr>
            <a:r>
              <a:rPr b="1" lang="en-US" sz="2400" spc="-1" strike="noStrike" u="sng">
                <a:solidFill>
                  <a:srgbClr val="1f1f1f"/>
                </a:solidFill>
                <a:uFillTx/>
                <a:latin typeface="Calibri"/>
              </a:rPr>
              <a:t>Need of Agile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1f1f1f"/>
                </a:solidFill>
                <a:latin typeface="Calibri"/>
              </a:rPr>
              <a:t>Agile is an approach to project management that centers around incremental and iterative steps to completing projects. The incremental parts of a project are carried out in short-term development cycles. </a:t>
            </a:r>
            <a:r>
              <a:rPr b="1" lang="en-US" sz="2400" spc="-1" strike="noStrike">
                <a:solidFill>
                  <a:srgbClr val="1f1f1f"/>
                </a:solidFill>
                <a:latin typeface="Calibri"/>
              </a:rPr>
              <a:t>The approach prioritizes quick delivery, adapting to change, and collaboration rather than top-down management and following a set plan.</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1f1f1f"/>
                </a:solidFill>
                <a:latin typeface="Calibri"/>
              </a:rPr>
              <a:t>In Agile processes, there is constant feedback, allowing team members to adjust to challenges as they arise and stakeholders an opportunity to communicate consistently</a:t>
            </a:r>
            <a:r>
              <a:rPr b="0" lang="en-US" sz="2400" spc="-1" strike="noStrike">
                <a:solidFill>
                  <a:srgbClr val="1f1f1f"/>
                </a:solidFill>
                <a:latin typeface="Calibri"/>
              </a:rPr>
              <a:t>. Though originally created for software development, the Agile approach is now widely used in executing many different types of projects and in running organizations.</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69" name="Picture 3" descr=""/>
          <p:cNvPicPr/>
          <p:nvPr/>
        </p:nvPicPr>
        <p:blipFill>
          <a:blip r:embed="rId1"/>
          <a:stretch/>
        </p:blipFill>
        <p:spPr>
          <a:xfrm>
            <a:off x="197280" y="8432640"/>
            <a:ext cx="4467240" cy="2512440"/>
          </a:xfrm>
          <a:prstGeom prst="rect">
            <a:avLst/>
          </a:prstGeom>
          <a:ln w="0">
            <a:solidFill>
              <a:srgbClr val="4472c4">
                <a:lumMod val="60000"/>
                <a:lumOff val="40000"/>
              </a:srgbClr>
            </a:solidFill>
          </a:ln>
          <a:effectLst>
            <a:outerShdw algn="bl" blurRad="76320" dir="0" kx="-1200000" rotWithShape="0" sy="23000">
              <a:srgbClr val="000000">
                <a:alpha val="20000"/>
              </a:srgbClr>
            </a:outerShdw>
          </a:effectLst>
        </p:spPr>
      </p:pic>
      <p:sp>
        <p:nvSpPr>
          <p:cNvPr id="70"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1" name="Picture 13" descr="Logo&#10;&#10;Description automatically generated"/>
          <p:cNvPicPr/>
          <p:nvPr/>
        </p:nvPicPr>
        <p:blipFill>
          <a:blip r:embed="rId2"/>
          <a:stretch/>
        </p:blipFill>
        <p:spPr>
          <a:xfrm>
            <a:off x="9733320" y="105480"/>
            <a:ext cx="2387160" cy="676440"/>
          </a:xfrm>
          <a:prstGeom prst="rect">
            <a:avLst/>
          </a:prstGeom>
          <a:ln w="0">
            <a:noFill/>
          </a:ln>
        </p:spPr>
      </p:pic>
      <p:sp>
        <p:nvSpPr>
          <p:cNvPr id="72" name="TextBox 4"/>
          <p:cNvSpPr/>
          <p:nvPr/>
        </p:nvSpPr>
        <p:spPr>
          <a:xfrm>
            <a:off x="5608440" y="1503720"/>
            <a:ext cx="45360" cy="45360"/>
          </a:xfrm>
          <a:prstGeom prst="rect">
            <a:avLst/>
          </a:prstGeom>
          <a:noFill/>
          <a:ln w="0">
            <a:noFill/>
          </a:ln>
        </p:spPr>
        <p:style>
          <a:lnRef idx="0"/>
          <a:fillRef idx="0"/>
          <a:effectRef idx="0"/>
          <a:fontRef idx="minor"/>
        </p:style>
      </p:sp>
      <p:sp>
        <p:nvSpPr>
          <p:cNvPr id="73"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ubTitle"/>
          </p:nvPr>
        </p:nvSpPr>
        <p:spPr>
          <a:xfrm>
            <a:off x="1523880" y="1137960"/>
            <a:ext cx="9143640" cy="5231880"/>
          </a:xfrm>
          <a:prstGeom prst="rect">
            <a:avLst/>
          </a:prstGeom>
          <a:noFill/>
          <a:ln w="0">
            <a:noFill/>
          </a:ln>
        </p:spPr>
        <p:txBody>
          <a:bodyPr anchor="t">
            <a:normAutofit fontScale="77000"/>
          </a:bodyPr>
          <a:p>
            <a:pPr algn="ctr">
              <a:lnSpc>
                <a:spcPct val="90000"/>
              </a:lnSpc>
              <a:spcBef>
                <a:spcPts val="1001"/>
              </a:spcBef>
              <a:buNone/>
              <a:tabLst>
                <a:tab algn="l" pos="0"/>
              </a:tabLst>
            </a:pPr>
            <a:r>
              <a:rPr b="1" lang="en-US" sz="2400" spc="-1" strike="noStrike" u="sng">
                <a:solidFill>
                  <a:srgbClr val="282c33"/>
                </a:solidFill>
                <a:uFillTx/>
                <a:latin typeface="Calibri"/>
              </a:rPr>
              <a:t>How Agile works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282c33"/>
                </a:solidFill>
                <a:latin typeface="Graphik"/>
              </a:rPr>
              <a:t>Agile methodology steps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There are 3 main stages of the Agile lifecycle: </a:t>
            </a:r>
            <a:endParaRPr b="0" lang="en-IN" sz="2400" spc="-1" strike="noStrike">
              <a:latin typeface="Arial"/>
            </a:endParaRPr>
          </a:p>
          <a:p>
            <a:pPr>
              <a:lnSpc>
                <a:spcPct val="90000"/>
              </a:lnSpc>
              <a:spcBef>
                <a:spcPts val="1001"/>
              </a:spcBef>
              <a:buNone/>
              <a:tabLst>
                <a:tab algn="l" pos="0"/>
              </a:tabLst>
            </a:pPr>
            <a:r>
              <a:rPr b="1" lang="en-US" sz="2400" spc="-1" strike="noStrike">
                <a:solidFill>
                  <a:srgbClr val="282c33"/>
                </a:solidFill>
                <a:latin typeface="Graphik"/>
              </a:rPr>
              <a:t>1. Concept</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The first step of the Agile method is to scope out and prioritize projects. Sit down with your team and stakeholders to brainstorm and identify business opportunities and estimate time and costs to complete each project. Then you can determine which projects are feasible and most valuable and prioritize your project backlog from there.</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282c33"/>
                </a:solidFill>
                <a:latin typeface="Graphik"/>
              </a:rPr>
              <a:t>2. Inception</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Once you know what your project is, the next step is to figure out how you will complete it. Who do you need on your team? What are the initial requirements of the customer?  Create a diagram to define team responsibilities and scope out the work that needs to be done in each sprint.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
        <p:nvSpPr>
          <p:cNvPr id="75"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6"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77" name="TextBox 4"/>
          <p:cNvSpPr/>
          <p:nvPr/>
        </p:nvSpPr>
        <p:spPr>
          <a:xfrm>
            <a:off x="5608440" y="1503720"/>
            <a:ext cx="45360" cy="45360"/>
          </a:xfrm>
          <a:prstGeom prst="rect">
            <a:avLst/>
          </a:prstGeom>
          <a:noFill/>
          <a:ln w="0">
            <a:noFill/>
          </a:ln>
        </p:spPr>
        <p:style>
          <a:lnRef idx="0"/>
          <a:fillRef idx="0"/>
          <a:effectRef idx="0"/>
          <a:fontRef idx="minor"/>
        </p:style>
      </p:sp>
      <p:sp>
        <p:nvSpPr>
          <p:cNvPr id="78" name="TextBox 5"/>
          <p:cNvSpPr/>
          <p:nvPr/>
        </p:nvSpPr>
        <p:spPr>
          <a:xfrm>
            <a:off x="4718160" y="17028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0"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81" name="TextBox 4"/>
          <p:cNvSpPr/>
          <p:nvPr/>
        </p:nvSpPr>
        <p:spPr>
          <a:xfrm>
            <a:off x="5608440" y="1503720"/>
            <a:ext cx="45360" cy="45360"/>
          </a:xfrm>
          <a:prstGeom prst="rect">
            <a:avLst/>
          </a:prstGeom>
          <a:noFill/>
          <a:ln w="0">
            <a:noFill/>
          </a:ln>
        </p:spPr>
        <p:style>
          <a:lnRef idx="0"/>
          <a:fillRef idx="0"/>
          <a:effectRef idx="0"/>
          <a:fontRef idx="minor"/>
        </p:style>
      </p:sp>
      <p:sp>
        <p:nvSpPr>
          <p:cNvPr id="82"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83" name="PlaceHolder 1"/>
          <p:cNvSpPr>
            <a:spLocks noGrp="1"/>
          </p:cNvSpPr>
          <p:nvPr>
            <p:ph type="subTitle"/>
          </p:nvPr>
        </p:nvSpPr>
        <p:spPr>
          <a:xfrm>
            <a:off x="1523880" y="1005840"/>
            <a:ext cx="9600840" cy="4957560"/>
          </a:xfrm>
          <a:prstGeom prst="rect">
            <a:avLst/>
          </a:prstGeom>
          <a:noFill/>
          <a:ln w="0">
            <a:noFill/>
          </a:ln>
        </p:spPr>
        <p:txBody>
          <a:bodyPr anchor="t">
            <a:normAutofit fontScale="94000"/>
          </a:bodyPr>
          <a:p>
            <a:pPr>
              <a:lnSpc>
                <a:spcPct val="90000"/>
              </a:lnSpc>
              <a:spcBef>
                <a:spcPts val="1001"/>
              </a:spcBef>
              <a:buNone/>
              <a:tabLst>
                <a:tab algn="l" pos="0"/>
              </a:tabLst>
            </a:pPr>
            <a:r>
              <a:rPr b="1" lang="en-US" sz="2400" spc="-1" strike="noStrike">
                <a:solidFill>
                  <a:srgbClr val="282c33"/>
                </a:solidFill>
                <a:latin typeface="Graphik"/>
              </a:rPr>
              <a:t>3</a:t>
            </a:r>
            <a:r>
              <a:rPr b="0" lang="en-US" sz="2400" spc="-1" strike="noStrike">
                <a:solidFill>
                  <a:srgbClr val="282c33"/>
                </a:solidFill>
                <a:latin typeface="Graphik"/>
              </a:rPr>
              <a:t>. </a:t>
            </a:r>
            <a:r>
              <a:rPr b="1" lang="en-US" sz="2400" spc="-1" strike="noStrike">
                <a:solidFill>
                  <a:srgbClr val="282c33"/>
                </a:solidFill>
                <a:latin typeface="Graphik"/>
              </a:rPr>
              <a:t>Iteration</a:t>
            </a:r>
            <a:r>
              <a:rPr b="0" lang="en-US" sz="2400" spc="-1" strike="noStrike">
                <a:solidFill>
                  <a:srgbClr val="282c33"/>
                </a:solidFill>
                <a:latin typeface="Graphik"/>
              </a:rPr>
              <a:t>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With your initial project defined and approved, the development team can get to work on the first iteration.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82c33"/>
                </a:solidFill>
                <a:latin typeface="Graphik"/>
              </a:rPr>
              <a:t>The basic workflow during this phase includes:</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Requirements—Confirm requirements based on the product backlog and stakeholder feedback.</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Development—Develop the product based on set requirements. </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Testing—Conduct QA testing to validate the features and uncover any issues.</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Delivery—Produce a working product. </a:t>
            </a:r>
            <a:endParaRPr b="0" lang="en-IN" sz="2400" spc="-1" strike="noStrike">
              <a:latin typeface="Arial"/>
            </a:endParaRPr>
          </a:p>
          <a:p>
            <a:pPr>
              <a:lnSpc>
                <a:spcPct val="90000"/>
              </a:lnSpc>
              <a:spcBef>
                <a:spcPts val="1001"/>
              </a:spcBef>
              <a:buClr>
                <a:srgbClr val="282c33"/>
              </a:buClr>
              <a:buFont typeface="Arial"/>
              <a:buChar char="•"/>
              <a:tabLst>
                <a:tab algn="l" pos="0"/>
              </a:tabLst>
            </a:pPr>
            <a:r>
              <a:rPr b="0" lang="en-US" sz="2400" spc="-1" strike="noStrike">
                <a:solidFill>
                  <a:srgbClr val="282c33"/>
                </a:solidFill>
                <a:latin typeface="Graphik"/>
              </a:rPr>
              <a:t> </a:t>
            </a:r>
            <a:r>
              <a:rPr b="0" lang="en-US" sz="2400" spc="-1" strike="noStrike">
                <a:solidFill>
                  <a:srgbClr val="282c33"/>
                </a:solidFill>
                <a:latin typeface="Graphik"/>
              </a:rPr>
              <a:t>Feedback—Gather feedback from customers and stakeholders in order to define the requirements for the next iteration.</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5"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86" name="TextBox 4"/>
          <p:cNvSpPr/>
          <p:nvPr/>
        </p:nvSpPr>
        <p:spPr>
          <a:xfrm>
            <a:off x="5608440" y="1503720"/>
            <a:ext cx="45360" cy="45360"/>
          </a:xfrm>
          <a:prstGeom prst="rect">
            <a:avLst/>
          </a:prstGeom>
          <a:noFill/>
          <a:ln w="0">
            <a:noFill/>
          </a:ln>
        </p:spPr>
        <p:style>
          <a:lnRef idx="0"/>
          <a:fillRef idx="0"/>
          <a:effectRef idx="0"/>
          <a:fontRef idx="minor"/>
        </p:style>
      </p:sp>
      <p:sp>
        <p:nvSpPr>
          <p:cNvPr id="87"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88" name="PlaceHolder 1"/>
          <p:cNvSpPr>
            <a:spLocks noGrp="1"/>
          </p:cNvSpPr>
          <p:nvPr>
            <p:ph type="subTitle"/>
          </p:nvPr>
        </p:nvSpPr>
        <p:spPr>
          <a:xfrm>
            <a:off x="1523880" y="1005840"/>
            <a:ext cx="9397800" cy="456156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u="sng">
                <a:solidFill>
                  <a:srgbClr val="000000"/>
                </a:solidFill>
                <a:uFillTx/>
                <a:latin typeface="Calibri"/>
              </a:rPr>
              <a:t>Why we use Agile Methods</a:t>
            </a:r>
            <a:endParaRPr b="0" lang="en-IN" sz="2400" spc="-1" strike="noStrike">
              <a:latin typeface="Arial"/>
            </a:endParaRPr>
          </a:p>
          <a:p>
            <a:pPr algn="ctr">
              <a:lnSpc>
                <a:spcPct val="90000"/>
              </a:lnSpc>
              <a:spcBef>
                <a:spcPts val="1001"/>
              </a:spcBef>
              <a:buNone/>
              <a:tabLst>
                <a:tab algn="l" pos="0"/>
              </a:tabLst>
            </a:pPr>
            <a:r>
              <a:rPr b="1" lang="en-US" sz="2400" spc="-1" strike="noStrike">
                <a:solidFill>
                  <a:srgbClr val="282c33"/>
                </a:solidFill>
                <a:latin typeface="Calibri Light"/>
              </a:rPr>
              <a:t> </a:t>
            </a:r>
            <a:endParaRPr b="0" lang="en-IN" sz="2400" spc="-1" strike="noStrike">
              <a:latin typeface="Arial"/>
            </a:endParaRPr>
          </a:p>
          <a:p>
            <a:pPr marL="343080" indent="-343080">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Improve Customer Involvement</a:t>
            </a:r>
            <a:endParaRPr b="0" lang="en-IN" sz="2400" spc="-1" strike="noStrike">
              <a:latin typeface="Arial"/>
            </a:endParaRPr>
          </a:p>
          <a:p>
            <a:pPr marL="343080" indent="-343080">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Increase Quality</a:t>
            </a:r>
            <a:endParaRPr b="0" lang="en-IN" sz="2400" spc="-1" strike="noStrike">
              <a:latin typeface="Arial"/>
            </a:endParaRPr>
          </a:p>
          <a:p>
            <a:pPr marL="343080" indent="-343080">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Simply Releases</a:t>
            </a:r>
            <a:endParaRPr b="0" lang="en-IN" sz="2400" spc="-1" strike="noStrike">
              <a:latin typeface="Arial"/>
            </a:endParaRPr>
          </a:p>
          <a:p>
            <a:pPr marL="343080" indent="-343080">
              <a:lnSpc>
                <a:spcPct val="90000"/>
              </a:lnSpc>
              <a:spcBef>
                <a:spcPts val="1001"/>
              </a:spcBef>
              <a:buClr>
                <a:srgbClr val="282c33"/>
              </a:buClr>
              <a:buFont typeface="Arial"/>
              <a:buChar char="•"/>
              <a:tabLst>
                <a:tab algn="l" pos="0"/>
              </a:tabLst>
            </a:pPr>
            <a:r>
              <a:rPr b="0" lang="en-US" sz="2400" spc="-1" strike="noStrike">
                <a:solidFill>
                  <a:srgbClr val="282c33"/>
                </a:solidFill>
                <a:latin typeface="Calibri"/>
              </a:rPr>
              <a:t>Drive Down risk</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89" name="Picture 2" descr="Diagram&#10;&#10;Description automatically generated"/>
          <p:cNvPicPr/>
          <p:nvPr/>
        </p:nvPicPr>
        <p:blipFill>
          <a:blip r:embed="rId2"/>
          <a:stretch/>
        </p:blipFill>
        <p:spPr>
          <a:xfrm>
            <a:off x="6120000" y="2814480"/>
            <a:ext cx="5874480" cy="3540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1" name="Picture 13" descr="Logo&#10;&#10;Description automatically generated"/>
          <p:cNvPicPr/>
          <p:nvPr/>
        </p:nvPicPr>
        <p:blipFill>
          <a:blip r:embed="rId1"/>
          <a:stretch/>
        </p:blipFill>
        <p:spPr>
          <a:xfrm>
            <a:off x="10231920" y="105480"/>
            <a:ext cx="1797840" cy="476280"/>
          </a:xfrm>
          <a:prstGeom prst="rect">
            <a:avLst/>
          </a:prstGeom>
          <a:ln w="0">
            <a:noFill/>
          </a:ln>
        </p:spPr>
      </p:pic>
      <p:sp>
        <p:nvSpPr>
          <p:cNvPr id="92" name="TextBox 4"/>
          <p:cNvSpPr/>
          <p:nvPr/>
        </p:nvSpPr>
        <p:spPr>
          <a:xfrm>
            <a:off x="5608440" y="1503720"/>
            <a:ext cx="45360" cy="45360"/>
          </a:xfrm>
          <a:prstGeom prst="rect">
            <a:avLst/>
          </a:prstGeom>
          <a:noFill/>
          <a:ln w="0">
            <a:noFill/>
          </a:ln>
        </p:spPr>
        <p:style>
          <a:lnRef idx="0"/>
          <a:fillRef idx="0"/>
          <a:effectRef idx="0"/>
          <a:fontRef idx="minor"/>
        </p:style>
      </p:sp>
      <p:sp>
        <p:nvSpPr>
          <p:cNvPr id="93" name="TextBox 5"/>
          <p:cNvSpPr/>
          <p:nvPr/>
        </p:nvSpPr>
        <p:spPr>
          <a:xfrm>
            <a:off x="4711680" y="212760"/>
            <a:ext cx="27554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1f4e79"/>
                </a:solidFill>
                <a:latin typeface="Calibri"/>
              </a:rPr>
              <a:t>Agile Practices</a:t>
            </a:r>
            <a:endParaRPr b="0" lang="en-IN" sz="2800" spc="-1" strike="noStrike">
              <a:latin typeface="Arial"/>
            </a:endParaRPr>
          </a:p>
        </p:txBody>
      </p:sp>
      <p:sp>
        <p:nvSpPr>
          <p:cNvPr id="94" name="PlaceHolder 1"/>
          <p:cNvSpPr>
            <a:spLocks noGrp="1"/>
          </p:cNvSpPr>
          <p:nvPr>
            <p:ph type="subTitle"/>
          </p:nvPr>
        </p:nvSpPr>
        <p:spPr>
          <a:xfrm>
            <a:off x="1523880" y="1005840"/>
            <a:ext cx="9438120" cy="4978080"/>
          </a:xfrm>
          <a:prstGeom prst="rect">
            <a:avLst/>
          </a:prstGeom>
          <a:noFill/>
          <a:ln w="0">
            <a:noFill/>
          </a:ln>
        </p:spPr>
        <p:txBody>
          <a:bodyPr anchor="t">
            <a:normAutofit fontScale="86000"/>
          </a:bodyPr>
          <a:p>
            <a:pPr algn="ctr">
              <a:lnSpc>
                <a:spcPct val="90000"/>
              </a:lnSpc>
              <a:spcBef>
                <a:spcPts val="1001"/>
              </a:spcBef>
              <a:buNone/>
              <a:tabLst>
                <a:tab algn="l" pos="0"/>
              </a:tabLst>
            </a:pPr>
            <a:r>
              <a:rPr b="1" lang="en-US" sz="2400" spc="-1" strike="noStrike">
                <a:solidFill>
                  <a:srgbClr val="000000"/>
                </a:solidFill>
                <a:latin typeface="Ivar Headline"/>
              </a:rPr>
              <a:t> </a:t>
            </a:r>
            <a:r>
              <a:rPr b="1" lang="en-US" sz="2400" spc="-1" strike="noStrike" u="sng">
                <a:solidFill>
                  <a:srgbClr val="000000"/>
                </a:solidFill>
                <a:uFillTx/>
                <a:latin typeface="Ivar Headline"/>
              </a:rPr>
              <a:t>Benefits of Agile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Ivar Headline"/>
              </a:rPr>
              <a:t>1. Increased efficiency</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Sohne"/>
              </a:rPr>
              <a:t>The Agile methodology’s success shows us that paperwork and protocol should not be the driving forces behind the creative process. It’s quite the opposite — interaction, evaluation, and fluidity foster more motivating and exciting working conditions within cross-functional teams.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Ivar Headline"/>
              </a:rPr>
              <a:t>2. Satisfied customers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Sohne"/>
              </a:rPr>
              <a:t>The values and principles of Agile bring the product development cycle back to its roots. It reminds us that products should be designed by people, for people. And it reminds us that we got to where we are now by adapting and improvising based on customer needs.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BOI - V4</Template>
  <TotalTime>25080</TotalTime>
  <Application>LibreOffice/7.3.7.2$Linux_X86_64 LibreOffice_project/30$Build-2</Application>
  <AppVersion>15.0000</AppVersion>
  <Words>2444</Words>
  <Paragraphs>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2021-09-21T08:34:11Z</dcterms:created>
  <dc:creator>Praveen B A [MAHE-BC]</dc:creator>
  <dc:description/>
  <dc:language>en-IN</dc:language>
  <cp:lastModifiedBy/>
  <dcterms:modified xsi:type="dcterms:W3CDTF">2023-02-11T12:31:25Z</dcterms:modified>
  <cp:revision>220</cp:revision>
  <dc:subject/>
  <dc:title>Program structure Learning Journey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30</vt:i4>
  </property>
</Properties>
</file>