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40.png" ContentType="image/png"/>
  <Override PartName="/ppt/media/image52.png" ContentType="image/png"/>
  <Override PartName="/ppt/media/image41.png" ContentType="image/png"/>
  <Override PartName="/ppt/media/image53.png" ContentType="image/png"/>
  <Override PartName="/ppt/media/image30.png" ContentType="image/png"/>
  <Override PartName="/ppt/media/image42.png" ContentType="image/png"/>
  <Override PartName="/ppt/media/image54.png" ContentType="image/png"/>
  <Override PartName="/ppt/media/image39.png" ContentType="image/png"/>
  <Override PartName="/ppt/media/image9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A picture containing shape&#10;&#10;Description automatically generated"/>
          <p:cNvPicPr/>
          <p:nvPr/>
        </p:nvPicPr>
        <p:blipFill>
          <a:blip r:embed="rId2"/>
          <a:stretch/>
        </p:blipFill>
        <p:spPr>
          <a:xfrm>
            <a:off x="1440" y="0"/>
            <a:ext cx="12186360" cy="68554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</a:t>
            </a:r>
            <a:r>
              <a:rPr b="0" lang="en-IN" sz="1800" spc="-1" strike="noStrike">
                <a:latin typeface="Arial"/>
              </a:rPr>
              <a:t>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7" descr="A picture containing shape&#10;&#10;Description automatically generated"/>
          <p:cNvPicPr/>
          <p:nvPr/>
        </p:nvPicPr>
        <p:blipFill>
          <a:blip r:embed="rId2"/>
          <a:stretch/>
        </p:blipFill>
        <p:spPr>
          <a:xfrm>
            <a:off x="1440" y="0"/>
            <a:ext cx="12186360" cy="68554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</a:t>
            </a:r>
            <a:r>
              <a:rPr b="0" lang="en-IN" sz="4400" spc="-1" strike="noStrike">
                <a:latin typeface="Arial"/>
              </a:rPr>
              <a:t>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" descr="A picture containing shape&#10;&#10;Description automatically generated"/>
          <p:cNvPicPr/>
          <p:nvPr/>
        </p:nvPicPr>
        <p:blipFill>
          <a:blip r:embed="rId2"/>
          <a:stretch/>
        </p:blipFill>
        <p:spPr>
          <a:xfrm>
            <a:off x="1440" y="0"/>
            <a:ext cx="12186360" cy="685548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</a:t>
            </a:r>
            <a:r>
              <a:rPr b="0" lang="en-IN" sz="4400" spc="-1" strike="noStrike">
                <a:latin typeface="Arial"/>
              </a:rPr>
              <a:t>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7" descr="A picture containing shape&#10;&#10;Description automatically generated"/>
          <p:cNvPicPr/>
          <p:nvPr/>
        </p:nvPicPr>
        <p:blipFill>
          <a:blip r:embed="rId2"/>
          <a:stretch/>
        </p:blipFill>
        <p:spPr>
          <a:xfrm>
            <a:off x="1440" y="0"/>
            <a:ext cx="12186360" cy="6855480"/>
          </a:xfrm>
          <a:prstGeom prst="rect">
            <a:avLst/>
          </a:prstGeom>
          <a:ln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</a:t>
            </a:r>
            <a:r>
              <a:rPr b="0" lang="en-IN" sz="4400" spc="-1" strike="noStrike">
                <a:latin typeface="Arial"/>
              </a:rPr>
              <a:t>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7" descr="A picture containing shape&#10;&#10;Description automatically generated"/>
          <p:cNvPicPr/>
          <p:nvPr/>
        </p:nvPicPr>
        <p:blipFill>
          <a:blip r:embed="rId2"/>
          <a:stretch/>
        </p:blipFill>
        <p:spPr>
          <a:xfrm>
            <a:off x="1440" y="0"/>
            <a:ext cx="12186360" cy="6855480"/>
          </a:xfrm>
          <a:prstGeom prst="rect">
            <a:avLst/>
          </a:prstGeom>
          <a:ln>
            <a:noFill/>
          </a:ln>
        </p:spPr>
      </p:pic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4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4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4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 rot="21558600">
            <a:off x="3737160" y="60120"/>
            <a:ext cx="4822560" cy="61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2"/>
          <p:cNvSpPr/>
          <p:nvPr/>
        </p:nvSpPr>
        <p:spPr>
          <a:xfrm>
            <a:off x="144000" y="1278000"/>
            <a:ext cx="11445840" cy="526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3"/>
          <p:cNvSpPr/>
          <p:nvPr/>
        </p:nvSpPr>
        <p:spPr>
          <a:xfrm>
            <a:off x="9188280" y="654336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49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198" name="Picture 13_26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192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199" name="CustomShape 4"/>
          <p:cNvSpPr/>
          <p:nvPr/>
        </p:nvSpPr>
        <p:spPr>
          <a:xfrm>
            <a:off x="380880" y="1143000"/>
            <a:ext cx="11208960" cy="53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5"/>
          <p:cNvSpPr/>
          <p:nvPr/>
        </p:nvSpPr>
        <p:spPr>
          <a:xfrm>
            <a:off x="533520" y="258840"/>
            <a:ext cx="8990640" cy="8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1" name="Picture 13_2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232640" y="105480"/>
            <a:ext cx="1795680" cy="474120"/>
          </a:xfrm>
          <a:prstGeom prst="rect">
            <a:avLst/>
          </a:prstGeom>
          <a:ln>
            <a:noFill/>
          </a:ln>
        </p:spPr>
      </p:pic>
      <p:pic>
        <p:nvPicPr>
          <p:cNvPr id="202" name="Picture 13_28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1023264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203" name="CustomShape 6"/>
          <p:cNvSpPr/>
          <p:nvPr/>
        </p:nvSpPr>
        <p:spPr>
          <a:xfrm>
            <a:off x="576000" y="25200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9211e"/>
                </a:solidFill>
                <a:latin typeface="Arial"/>
              </a:rPr>
              <a:t>SHELL SCRIPT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 rot="21558600">
            <a:off x="3737160" y="60120"/>
            <a:ext cx="4822560" cy="61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"/>
          <p:cNvSpPr/>
          <p:nvPr/>
        </p:nvSpPr>
        <p:spPr>
          <a:xfrm>
            <a:off x="144000" y="1278000"/>
            <a:ext cx="11445840" cy="526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3"/>
          <p:cNvSpPr/>
          <p:nvPr/>
        </p:nvSpPr>
        <p:spPr>
          <a:xfrm>
            <a:off x="9188280" y="654336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49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253" name="Picture 13_6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192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254" name="CustomShape 4"/>
          <p:cNvSpPr/>
          <p:nvPr/>
        </p:nvSpPr>
        <p:spPr>
          <a:xfrm>
            <a:off x="3888000" y="193680"/>
            <a:ext cx="45352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c9211e"/>
                </a:solidFill>
                <a:latin typeface="Arial"/>
                <a:ea typeface="DejaVu Sans"/>
              </a:rPr>
              <a:t>Introduction to ~/bin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55" name="CustomShape 5"/>
          <p:cNvSpPr/>
          <p:nvPr/>
        </p:nvSpPr>
        <p:spPr>
          <a:xfrm>
            <a:off x="216000" y="1008000"/>
            <a:ext cx="11087280" cy="53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 algn="just">
              <a:lnSpc>
                <a:spcPct val="80000"/>
              </a:lnSpc>
              <a:spcBef>
                <a:spcPts val="1264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bin directories</a:t>
            </a:r>
            <a:endParaRPr b="0" lang="en-IN" sz="2600" spc="-1" strike="noStrike">
              <a:latin typeface="Arial"/>
            </a:endParaRPr>
          </a:p>
          <a:p>
            <a:pPr algn="just">
              <a:lnSpc>
                <a:spcPct val="80000"/>
              </a:lnSpc>
              <a:spcBef>
                <a:spcPts val="1165"/>
              </a:spcBef>
              <a:spcAft>
                <a:spcPts val="567"/>
              </a:spcAft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Program files or commands, also called binary executable files and script files, are kept in various places throughout the system.</a:t>
            </a:r>
            <a:endParaRPr b="0" lang="en-IN" sz="2600" spc="-1" strike="noStrike">
              <a:latin typeface="Arial"/>
            </a:endParaRPr>
          </a:p>
          <a:p>
            <a:pPr algn="just">
              <a:lnSpc>
                <a:spcPct val="80000"/>
              </a:lnSpc>
              <a:spcBef>
                <a:spcPts val="1165"/>
              </a:spcBef>
              <a:spcAft>
                <a:spcPts val="567"/>
              </a:spcAft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Usually these binary files are stored in bin (short for binary) directories throughout the system.</a:t>
            </a:r>
            <a:endParaRPr b="0" lang="en-IN" sz="2600" spc="-1" strike="noStrike">
              <a:latin typeface="Arial"/>
            </a:endParaRPr>
          </a:p>
          <a:p>
            <a:pPr algn="just">
              <a:lnSpc>
                <a:spcPct val="80000"/>
              </a:lnSpc>
              <a:spcBef>
                <a:spcPts val="1165"/>
              </a:spcBef>
              <a:spcAft>
                <a:spcPts val="567"/>
              </a:spcAft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If you take a look at the paths are stored in your $PATH environment variable, you will notice that many of these directories end in .../bin. </a:t>
            </a:r>
            <a:endParaRPr b="0" lang="en-IN" sz="2600" spc="-1" strike="noStrike">
              <a:latin typeface="Arial"/>
            </a:endParaRPr>
          </a:p>
          <a:p>
            <a:pPr marL="216000" indent="-215280" algn="just">
              <a:lnSpc>
                <a:spcPct val="80000"/>
              </a:lnSpc>
              <a:spcBef>
                <a:spcPts val="1264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Your ~/bin directory</a:t>
            </a:r>
            <a:endParaRPr b="0" lang="en-IN" sz="2600" spc="-1" strike="noStrike">
              <a:latin typeface="Arial"/>
            </a:endParaRPr>
          </a:p>
          <a:p>
            <a:pPr algn="just">
              <a:lnSpc>
                <a:spcPct val="80000"/>
              </a:lnSpc>
              <a:spcBef>
                <a:spcPts val="1165"/>
              </a:spcBef>
              <a:spcAft>
                <a:spcPts val="567"/>
              </a:spcAft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You may also notice that your path may contain a bin directory that is listed as being in your home directory (/afs/umbc.edu/users/u/s/username/home/bin).</a:t>
            </a:r>
            <a:endParaRPr b="0" lang="en-IN" sz="2600" spc="-1" strike="noStrike">
              <a:latin typeface="Arial"/>
            </a:endParaRPr>
          </a:p>
          <a:p>
            <a:pPr algn="just">
              <a:lnSpc>
                <a:spcPct val="80000"/>
              </a:lnSpc>
              <a:spcBef>
                <a:spcPts val="1165"/>
              </a:spcBef>
              <a:spcAft>
                <a:spcPts val="567"/>
              </a:spcAft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This is where you can store your own compiled programs or scripts that you would like to be able to run from anywhere on the system. 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 rot="21558600">
            <a:off x="3737160" y="60120"/>
            <a:ext cx="4822560" cy="61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"/>
          <p:cNvSpPr/>
          <p:nvPr/>
        </p:nvSpPr>
        <p:spPr>
          <a:xfrm>
            <a:off x="144000" y="1278000"/>
            <a:ext cx="11445840" cy="526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3"/>
          <p:cNvSpPr/>
          <p:nvPr/>
        </p:nvSpPr>
        <p:spPr>
          <a:xfrm>
            <a:off x="9188280" y="654336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49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259" name="Picture 13_7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192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260" name="CustomShape 4"/>
          <p:cNvSpPr/>
          <p:nvPr/>
        </p:nvSpPr>
        <p:spPr>
          <a:xfrm>
            <a:off x="4480560" y="175320"/>
            <a:ext cx="3366720" cy="8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c9211e"/>
                </a:solidFill>
                <a:latin typeface="Arial"/>
                <a:ea typeface="DejaVu Sans"/>
              </a:rPr>
              <a:t>Introducing tcsh 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19800" y="808560"/>
            <a:ext cx="12152520" cy="59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Currently, the default shell on UMBC’s GL system is tcsh.</a:t>
            </a:r>
            <a:endParaRPr b="0" lang="en-IN" sz="26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tcsh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is short for Turbo C SHell.</a:t>
            </a:r>
            <a:endParaRPr b="0" lang="en-IN" sz="26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Customizing your tcsh shell</a:t>
            </a:r>
            <a:endParaRPr b="0" lang="en-IN" sz="26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 UNIX@UMBC guide linked from the course web page has a pretty good section on customizing your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tcsh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shell.</a:t>
            </a:r>
            <a:endParaRPr b="0" lang="en-IN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The .cshrc file</a:t>
            </a:r>
            <a:endParaRPr b="0" lang="en-IN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tcsh looks for a configuration file at startup time called "~/.cshrc"</a:t>
            </a:r>
            <a:endParaRPr b="0" lang="en-IN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I recommend backing up a copy of your account configuration files before modifying them (such as "cp .cshrc .cshrc.bak").</a:t>
            </a:r>
            <a:endParaRPr b="0" lang="en-IN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Changes to your configuration file do not effect the system immediately after you save the file.</a:t>
            </a:r>
            <a:endParaRPr b="0" lang="en-IN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You might just be able to issue the command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source ~/.cshrc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 to make the changes take effect.</a:t>
            </a:r>
            <a:endParaRPr b="0" lang="en-IN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You may need to logout and log back in for these changes to take effect. 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 rot="21558600">
            <a:off x="3737160" y="60120"/>
            <a:ext cx="4822560" cy="61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"/>
          <p:cNvSpPr/>
          <p:nvPr/>
        </p:nvSpPr>
        <p:spPr>
          <a:xfrm>
            <a:off x="144000" y="1278000"/>
            <a:ext cx="11445840" cy="526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3"/>
          <p:cNvSpPr/>
          <p:nvPr/>
        </p:nvSpPr>
        <p:spPr>
          <a:xfrm>
            <a:off x="9188280" y="654336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49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265" name="Picture 13_11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192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266" name="CustomShape 4"/>
          <p:cNvSpPr/>
          <p:nvPr/>
        </p:nvSpPr>
        <p:spPr>
          <a:xfrm>
            <a:off x="4464000" y="88200"/>
            <a:ext cx="3599280" cy="9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DejaVu Sans"/>
              </a:rPr>
              <a:t>Control Statements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97560" y="1314360"/>
            <a:ext cx="11997000" cy="522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libri"/>
                <a:ea typeface="DejaVu Sans"/>
              </a:rPr>
              <a:t>Without control statements, execution within a shell scripts flows from one statement to the next in succession. </a:t>
            </a:r>
            <a:endParaRPr b="0" lang="en-IN" sz="26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libri"/>
                <a:ea typeface="DejaVu Sans"/>
              </a:rPr>
              <a:t>Control statements control the flow of execution in a programming language</a:t>
            </a:r>
            <a:endParaRPr b="0" lang="en-IN" sz="26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libri"/>
                <a:ea typeface="DejaVu Sans"/>
              </a:rPr>
              <a:t>The three most common types of control statements:</a:t>
            </a:r>
            <a:endParaRPr b="0" lang="en-IN" sz="26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libri"/>
                <a:ea typeface="DejaVu Sans"/>
              </a:rPr>
              <a:t>conditionals:  if/then/else, case, ...</a:t>
            </a:r>
            <a:endParaRPr b="0" lang="en-IN" sz="26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libri"/>
                <a:ea typeface="DejaVu Sans"/>
              </a:rPr>
              <a:t>loop statements:  while, for, until, do, ...</a:t>
            </a:r>
            <a:endParaRPr b="0" lang="en-IN" sz="26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libri"/>
                <a:ea typeface="DejaVu Sans"/>
              </a:rPr>
              <a:t>branch statements:  subroutine calls (good),  goto (bad)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646560" y="228240"/>
            <a:ext cx="10897920" cy="7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>
            <a:noAutofit/>
          </a:bodyPr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1" lang="en-US" sz="3600" spc="-1" strike="noStrike">
                <a:solidFill>
                  <a:srgbClr val="c9211e"/>
                </a:solidFill>
                <a:latin typeface="Chandas"/>
                <a:ea typeface="DejaVu Sans"/>
              </a:rPr>
              <a:t>for Loops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461520" y="1008000"/>
            <a:ext cx="11268000" cy="55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>
            <a:normAutofit/>
          </a:bodyPr>
          <a:p>
            <a:pPr marL="432000" indent="-323280">
              <a:lnSpc>
                <a:spcPct val="100000"/>
              </a:lnSpc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for loops allow the repetition of a command for a specific set of values</a:t>
            </a:r>
            <a:endParaRPr b="0" lang="en-IN" sz="3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Syntax:</a:t>
            </a:r>
            <a:endParaRPr b="0" lang="en-IN" sz="3600" spc="-1" strike="noStrike">
              <a:latin typeface="Arial"/>
            </a:endParaRPr>
          </a:p>
          <a:p>
            <a:pPr marL="1257120" indent="-25020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 var in value1 value2 ...</a:t>
            </a:r>
            <a:endParaRPr b="0" lang="en-IN" sz="3200" spc="-1" strike="noStrike">
              <a:latin typeface="Arial"/>
            </a:endParaRPr>
          </a:p>
          <a:p>
            <a:pPr marL="1257120" indent="-25020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do</a:t>
            </a:r>
            <a:endParaRPr b="0" lang="en-IN" sz="3200" spc="-1" strike="noStrike">
              <a:latin typeface="Arial"/>
            </a:endParaRPr>
          </a:p>
          <a:p>
            <a:pPr marL="1257120" indent="-25020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command_set</a:t>
            </a:r>
            <a:endParaRPr b="0" lang="en-IN" sz="3200" spc="-1" strike="noStrike">
              <a:latin typeface="Arial"/>
            </a:endParaRPr>
          </a:p>
          <a:p>
            <a:pPr marL="1257120" indent="-25020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done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command_set is executed with each value of var (value1, value2, ...) in sequence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270" name="Picture 13_29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2640" y="10584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271" name="CustomShape 3"/>
          <p:cNvSpPr/>
          <p:nvPr/>
        </p:nvSpPr>
        <p:spPr>
          <a:xfrm>
            <a:off x="9188280" y="660852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49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272" name="" descr=""/>
          <p:cNvPicPr/>
          <p:nvPr/>
        </p:nvPicPr>
        <p:blipFill>
          <a:blip r:embed="rId2"/>
          <a:stretch/>
        </p:blipFill>
        <p:spPr>
          <a:xfrm>
            <a:off x="6336000" y="1944000"/>
            <a:ext cx="5459760" cy="297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646560" y="228240"/>
            <a:ext cx="10897920" cy="7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>
            <a:noAutofit/>
          </a:bodyPr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1" lang="en-US" sz="3200" spc="-1" strike="noStrike">
                <a:solidFill>
                  <a:srgbClr val="c9211e"/>
                </a:solidFill>
                <a:latin typeface="Arial"/>
                <a:ea typeface="DejaVu Sans"/>
              </a:rPr>
              <a:t>Conditionals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461520" y="1008000"/>
            <a:ext cx="11268000" cy="55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>
            <a:normAutofit/>
          </a:bodyPr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Conditionals are used to “test” something.</a:t>
            </a:r>
            <a:endParaRPr b="0" lang="en-IN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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 Java or C, they test whether a Boolean variable is true or false.</a:t>
            </a:r>
            <a:endParaRPr b="0" lang="en-IN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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 a Bourne shell script, the only thing you can test is whether or not a command is “successful”</a:t>
            </a:r>
            <a:endParaRPr b="0" lang="en-IN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Every well behaved command returns back a return code.</a:t>
            </a:r>
            <a:endParaRPr b="0" lang="en-IN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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0 if it was successful</a:t>
            </a:r>
            <a:endParaRPr b="0" lang="en-IN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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Non-zero if it was unsuccessful (actually 1..255)</a:t>
            </a:r>
            <a:endParaRPr b="0" lang="en-IN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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 will see later that this is different from true/false conditions in C.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275" name="Picture 13_30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2640" y="14184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276" name="CustomShape 3"/>
          <p:cNvSpPr/>
          <p:nvPr/>
        </p:nvSpPr>
        <p:spPr>
          <a:xfrm>
            <a:off x="9188280" y="658728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49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646560" y="228240"/>
            <a:ext cx="10897920" cy="7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>
            <a:noAutofit/>
          </a:bodyPr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1" lang="en-US" sz="3600" spc="-1" strike="noStrike">
                <a:solidFill>
                  <a:srgbClr val="c9211e"/>
                </a:solidFill>
                <a:latin typeface="Arial"/>
                <a:ea typeface="DejaVu Sans"/>
              </a:rPr>
              <a:t>The if Statement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61520" y="941040"/>
            <a:ext cx="11268000" cy="55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>
            <a:normAutofit/>
          </a:bodyPr>
          <a:p>
            <a:pPr marL="432000" indent="-323280">
              <a:lnSpc>
                <a:spcPct val="90000"/>
              </a:lnSpc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Simple form:</a:t>
            </a:r>
            <a:endParaRPr b="0" lang="en-IN" sz="3600" spc="-1" strike="noStrike">
              <a:latin typeface="Arial"/>
            </a:endParaRPr>
          </a:p>
          <a:p>
            <a:pPr marL="1257120" indent="-25020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if decision_command_1</a:t>
            </a:r>
            <a:endParaRPr b="0" lang="en-IN" sz="3200" spc="-1" strike="noStrike">
              <a:latin typeface="Arial"/>
            </a:endParaRPr>
          </a:p>
          <a:p>
            <a:pPr marL="1257120" indent="-25020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then</a:t>
            </a:r>
            <a:endParaRPr b="0" lang="en-IN" sz="3200" spc="-1" strike="noStrike">
              <a:latin typeface="Arial"/>
            </a:endParaRPr>
          </a:p>
          <a:p>
            <a:pPr marL="1257120" indent="-25020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command_set_1</a:t>
            </a:r>
            <a:endParaRPr b="0" lang="en-IN" sz="3200" spc="-1" strike="noStrike">
              <a:latin typeface="Arial"/>
            </a:endParaRPr>
          </a:p>
          <a:p>
            <a:pPr marL="1257120" indent="-25020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endParaRPr b="0" lang="en-IN" sz="3600" spc="-1" strike="noStrike">
              <a:latin typeface="Arial"/>
            </a:endParaRPr>
          </a:p>
          <a:p>
            <a:pPr marL="1257120" indent="-25020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if  grep unix myfile &gt;/dev/null</a:t>
            </a:r>
            <a:endParaRPr b="0" lang="en-IN" sz="3200" spc="-1" strike="noStrike">
              <a:latin typeface="Arial"/>
            </a:endParaRPr>
          </a:p>
          <a:p>
            <a:pPr marL="1257120" indent="-25020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then</a:t>
            </a:r>
            <a:endParaRPr b="0" lang="en-IN" sz="3200" spc="-1" strike="noStrike">
              <a:latin typeface="Arial"/>
            </a:endParaRPr>
          </a:p>
          <a:p>
            <a:pPr marL="1257120" indent="-25020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echo "It's there"</a:t>
            </a:r>
            <a:endParaRPr b="0" lang="en-IN" sz="3200" spc="-1" strike="noStrike">
              <a:latin typeface="Arial"/>
            </a:endParaRPr>
          </a:p>
          <a:p>
            <a:pPr marL="1257120" indent="-25020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79" name="Picture 13_31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2640" y="10584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280" name="CustomShape 3"/>
          <p:cNvSpPr/>
          <p:nvPr/>
        </p:nvSpPr>
        <p:spPr>
          <a:xfrm>
            <a:off x="9188280" y="658728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49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2"/>
          <a:stretch/>
        </p:blipFill>
        <p:spPr>
          <a:xfrm>
            <a:off x="6264000" y="1296000"/>
            <a:ext cx="5243760" cy="280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646560" y="228240"/>
            <a:ext cx="10897920" cy="7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>
            <a:noAutofit/>
          </a:bodyPr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1" lang="en-US" sz="3600" spc="-1" strike="noStrike">
                <a:solidFill>
                  <a:srgbClr val="c9211e"/>
                </a:solidFill>
                <a:latin typeface="Arial"/>
                <a:ea typeface="DejaVu Sans"/>
              </a:rPr>
              <a:t>If and else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461520" y="1277280"/>
            <a:ext cx="11268000" cy="52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Simple form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if grep "UNIX" myfile &gt;/dev/null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Then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echo  UNIX occurs in myfile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Else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echo  No!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echo  UNIX does not occur in myfile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84" name="Picture 13_32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2640" y="10584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285" name="CustomShape 3"/>
          <p:cNvSpPr/>
          <p:nvPr/>
        </p:nvSpPr>
        <p:spPr>
          <a:xfrm>
            <a:off x="9188280" y="662328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49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2"/>
          <a:stretch/>
        </p:blipFill>
        <p:spPr>
          <a:xfrm>
            <a:off x="7344000" y="1653840"/>
            <a:ext cx="4819320" cy="396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646560" y="228240"/>
            <a:ext cx="10897920" cy="7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>
            <a:noAutofit/>
          </a:bodyPr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1" lang="en-US" sz="3600" spc="-1" strike="noStrike">
                <a:solidFill>
                  <a:srgbClr val="c9211e"/>
                </a:solidFill>
                <a:latin typeface="Arial"/>
                <a:ea typeface="DejaVu Sans"/>
              </a:rPr>
              <a:t>if and elif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646560" y="1219320"/>
            <a:ext cx="11082960" cy="50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>
            <a:normAutofit fontScale="78000"/>
          </a:bodyPr>
          <a:p>
            <a:pPr>
              <a:lnSpc>
                <a:spcPct val="90000"/>
              </a:lnSpc>
              <a:spcBef>
                <a:spcPts val="1417"/>
              </a:spcBef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Simple form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if grep "UNIX" myfile &gt;/dev/null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Then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echo "UNIX occurs in file"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elif grep "DOS" myfile &gt;/dev/null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Then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echo "Unix does not occur, but DOS does"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Else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echo "Nobody is there"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89" name="Picture 13_33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2640" y="10584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290" name="CustomShape 3"/>
          <p:cNvSpPr/>
          <p:nvPr/>
        </p:nvSpPr>
        <p:spPr>
          <a:xfrm>
            <a:off x="9188280" y="658728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49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2"/>
          <a:stretch/>
        </p:blipFill>
        <p:spPr>
          <a:xfrm>
            <a:off x="7200000" y="1244520"/>
            <a:ext cx="4752000" cy="501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 rot="21558600">
            <a:off x="3737160" y="60120"/>
            <a:ext cx="4822560" cy="61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2"/>
          <p:cNvSpPr/>
          <p:nvPr/>
        </p:nvSpPr>
        <p:spPr>
          <a:xfrm>
            <a:off x="144000" y="1278000"/>
            <a:ext cx="11445840" cy="526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3"/>
          <p:cNvSpPr/>
          <p:nvPr/>
        </p:nvSpPr>
        <p:spPr>
          <a:xfrm>
            <a:off x="9188280" y="654336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49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295" name="Picture 13_13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192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296" name="CustomShape 4"/>
          <p:cNvSpPr/>
          <p:nvPr/>
        </p:nvSpPr>
        <p:spPr>
          <a:xfrm>
            <a:off x="380880" y="1143000"/>
            <a:ext cx="11208960" cy="53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>
            <a:normAutofit/>
          </a:bodyPr>
          <a:p>
            <a:pPr marL="432000" indent="-323280">
              <a:lnSpc>
                <a:spcPct val="100000"/>
              </a:lnSpc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Instead of being on separate lines, statements can be separated by a semicolon (;)</a:t>
            </a:r>
            <a:endParaRPr b="0" lang="en-IN" sz="3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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 example:</a:t>
            </a:r>
            <a:endParaRPr b="0" lang="en-IN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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if grep "UNIX" myfile; then echo "Got it"; fi</a:t>
            </a:r>
            <a:endParaRPr b="0" lang="en-IN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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This actually works anywhere in the shell.</a:t>
            </a:r>
            <a:endParaRPr b="0" lang="en-IN" sz="3200" spc="-1" strike="noStrike">
              <a:latin typeface="Arial"/>
            </a:endParaRPr>
          </a:p>
          <a:p>
            <a:pPr marL="377640" indent="-376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% cwd=`pwd`; cd $HOME; ls; cd $cwd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97" name="CustomShape 5"/>
          <p:cNvSpPr/>
          <p:nvPr/>
        </p:nvSpPr>
        <p:spPr>
          <a:xfrm>
            <a:off x="533520" y="258840"/>
            <a:ext cx="8990640" cy="8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>
            <a:noAutofit/>
          </a:bodyPr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1" lang="en-US" sz="3200" spc="-1" strike="noStrike">
                <a:solidFill>
                  <a:srgbClr val="c9211e"/>
                </a:solidFill>
                <a:latin typeface="Arial"/>
                <a:ea typeface="DejaVu Sans"/>
              </a:rPr>
              <a:t>Use of Semicolons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 rot="21558600">
            <a:off x="3737160" y="60120"/>
            <a:ext cx="4822560" cy="61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2"/>
          <p:cNvSpPr/>
          <p:nvPr/>
        </p:nvSpPr>
        <p:spPr>
          <a:xfrm>
            <a:off x="144000" y="1278000"/>
            <a:ext cx="11445840" cy="526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3"/>
          <p:cNvSpPr/>
          <p:nvPr/>
        </p:nvSpPr>
        <p:spPr>
          <a:xfrm>
            <a:off x="9188280" y="657936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49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301" name="Picture 13_9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192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302" name="CustomShape 4"/>
          <p:cNvSpPr/>
          <p:nvPr/>
        </p:nvSpPr>
        <p:spPr>
          <a:xfrm>
            <a:off x="380880" y="1143000"/>
            <a:ext cx="11208960" cy="53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5"/>
          <p:cNvSpPr/>
          <p:nvPr/>
        </p:nvSpPr>
        <p:spPr>
          <a:xfrm>
            <a:off x="533520" y="258840"/>
            <a:ext cx="8990640" cy="8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6"/>
          <p:cNvSpPr/>
          <p:nvPr/>
        </p:nvSpPr>
        <p:spPr>
          <a:xfrm>
            <a:off x="4770720" y="186840"/>
            <a:ext cx="3004920" cy="67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c9211e"/>
                </a:solidFill>
                <a:latin typeface="Arial"/>
              </a:rPr>
              <a:t>Use of Colon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05" name="CustomShape 7"/>
          <p:cNvSpPr/>
          <p:nvPr/>
        </p:nvSpPr>
        <p:spPr>
          <a:xfrm>
            <a:off x="0" y="1008000"/>
            <a:ext cx="11951640" cy="50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799"/>
              </a:spcBef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latin typeface="Arial"/>
              </a:rPr>
              <a:t>Sometimes it is useful to have a command which does “nothing”.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latin typeface="Arial"/>
              </a:rPr>
              <a:t>The : (colon) command in Unix does nothing</a:t>
            </a:r>
            <a:endParaRPr b="0" lang="en-IN" sz="3200" spc="-1" strike="noStrike">
              <a:latin typeface="Arial"/>
            </a:endParaRPr>
          </a:p>
          <a:p>
            <a:pPr marL="1257120" indent="-25056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111111"/>
                </a:solidFill>
                <a:latin typeface="Arial"/>
              </a:rPr>
              <a:t>#!/bin/sh</a:t>
            </a:r>
            <a:endParaRPr b="0" lang="en-IN" sz="3200" spc="-1" strike="noStrike">
              <a:latin typeface="Arial"/>
            </a:endParaRPr>
          </a:p>
          <a:p>
            <a:pPr marL="1257120" indent="-25056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111111"/>
                </a:solidFill>
                <a:latin typeface="Arial"/>
              </a:rPr>
              <a:t>if grep unix myfile</a:t>
            </a:r>
            <a:endParaRPr b="0" lang="en-IN" sz="3200" spc="-1" strike="noStrike">
              <a:latin typeface="Arial"/>
            </a:endParaRPr>
          </a:p>
          <a:p>
            <a:pPr marL="1257120" indent="-25056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111111"/>
                </a:solidFill>
                <a:latin typeface="Arial"/>
              </a:rPr>
              <a:t>then </a:t>
            </a:r>
            <a:endParaRPr b="0" lang="en-IN" sz="3200" spc="-1" strike="noStrike">
              <a:latin typeface="Arial"/>
            </a:endParaRPr>
          </a:p>
          <a:p>
            <a:pPr marL="1257120" indent="-25056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111111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111111"/>
                </a:solidFill>
                <a:latin typeface="Arial"/>
              </a:rPr>
              <a:t>:</a:t>
            </a:r>
            <a:endParaRPr b="0" lang="en-IN" sz="3200" spc="-1" strike="noStrike">
              <a:latin typeface="Arial"/>
            </a:endParaRPr>
          </a:p>
          <a:p>
            <a:pPr marL="1257120" indent="-25056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111111"/>
                </a:solidFill>
                <a:latin typeface="Arial"/>
              </a:rPr>
              <a:t>else</a:t>
            </a:r>
            <a:endParaRPr b="0" lang="en-IN" sz="3200" spc="-1" strike="noStrike">
              <a:latin typeface="Arial"/>
            </a:endParaRPr>
          </a:p>
          <a:p>
            <a:pPr marL="1257120" indent="-25056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111111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111111"/>
                </a:solidFill>
                <a:latin typeface="Arial"/>
              </a:rPr>
              <a:t>echo "Sorry, unix was not found"</a:t>
            </a:r>
            <a:endParaRPr b="0" lang="en-IN" sz="3200" spc="-1" strike="noStrike">
              <a:latin typeface="Arial"/>
            </a:endParaRPr>
          </a:p>
          <a:p>
            <a:pPr marL="1257120" indent="-25056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111111"/>
                </a:solidFill>
                <a:latin typeface="Arial"/>
              </a:rPr>
              <a:t>fi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 rot="21558600">
            <a:off x="3737160" y="60120"/>
            <a:ext cx="4822560" cy="61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2800" spc="-1" strike="noStrike">
                <a:solidFill>
                  <a:srgbClr val="c9211e"/>
                </a:solidFill>
                <a:latin typeface="Calibri"/>
                <a:ea typeface="DejaVu Sans"/>
              </a:rPr>
              <a:t>          </a:t>
            </a:r>
            <a:br/>
            <a:r>
              <a:rPr b="1" lang="en-US" sz="3200" spc="-1" strike="noStrike">
                <a:solidFill>
                  <a:srgbClr val="c9211e"/>
                </a:solidFill>
                <a:latin typeface="Calibri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c9211e"/>
                </a:solidFill>
                <a:latin typeface="Calibri"/>
                <a:ea typeface="DejaVu Sans"/>
              </a:rPr>
              <a:t>Shell Script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144000" y="1278000"/>
            <a:ext cx="11445840" cy="526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Shell Script?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 shell script is a computer program written in shell programming language. Shell scripts are executed by a shell interpreter and are used to automate tasks in the Unix-based operating systems, such as Linux and macOS.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 shell script typically consists of a series of shell commands, each on a separate line, that are executed in sequence. The commands can be simple operations, such as copying or moving a file, or more complex operations, such as installing software or setting up a network.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9188280" y="654336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49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207" name="Picture 13_0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1920" y="105480"/>
            <a:ext cx="1795680" cy="47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 rot="21558600">
            <a:off x="3737160" y="60120"/>
            <a:ext cx="4822560" cy="61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"/>
          <p:cNvSpPr/>
          <p:nvPr/>
        </p:nvSpPr>
        <p:spPr>
          <a:xfrm>
            <a:off x="144000" y="1278000"/>
            <a:ext cx="11445840" cy="526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3"/>
          <p:cNvSpPr/>
          <p:nvPr/>
        </p:nvSpPr>
        <p:spPr>
          <a:xfrm>
            <a:off x="9188280" y="654336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49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309" name="Picture 13_10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192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310" name="CustomShape 4"/>
          <p:cNvSpPr/>
          <p:nvPr/>
        </p:nvSpPr>
        <p:spPr>
          <a:xfrm>
            <a:off x="380880" y="1143000"/>
            <a:ext cx="11208960" cy="53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5"/>
          <p:cNvSpPr/>
          <p:nvPr/>
        </p:nvSpPr>
        <p:spPr>
          <a:xfrm>
            <a:off x="533520" y="258840"/>
            <a:ext cx="8990640" cy="8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6"/>
          <p:cNvSpPr/>
          <p:nvPr/>
        </p:nvSpPr>
        <p:spPr>
          <a:xfrm>
            <a:off x="2952000" y="150840"/>
            <a:ext cx="5612040" cy="67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</a:rPr>
              <a:t>The test Command – File Tests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313" name="CustomShape 7"/>
          <p:cNvSpPr/>
          <p:nvPr/>
        </p:nvSpPr>
        <p:spPr>
          <a:xfrm>
            <a:off x="380160" y="871560"/>
            <a:ext cx="9992160" cy="601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test –f file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does file exist and is not a directory?</a:t>
            </a:r>
            <a:endParaRPr b="0" lang="en-IN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test -d file does file exist and is a directory?</a:t>
            </a:r>
            <a:endParaRPr b="0" lang="en-IN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test –x file does file exist and is executable?</a:t>
            </a:r>
            <a:endParaRPr b="0" lang="en-IN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test –s file does file exist and is longer than 0 bytes?</a:t>
            </a:r>
            <a:endParaRPr b="0" lang="en-IN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#!/bin/sh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count=0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for i in *; do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if test –x $i; then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count=`expr $count + 1`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fi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done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echo Total of $count files executable.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 rot="21558600">
            <a:off x="3737160" y="60120"/>
            <a:ext cx="4822560" cy="61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2"/>
          <p:cNvSpPr/>
          <p:nvPr/>
        </p:nvSpPr>
        <p:spPr>
          <a:xfrm>
            <a:off x="144000" y="1278000"/>
            <a:ext cx="11445840" cy="526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3"/>
          <p:cNvSpPr/>
          <p:nvPr/>
        </p:nvSpPr>
        <p:spPr>
          <a:xfrm>
            <a:off x="9188280" y="654336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49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317" name="Picture 13_12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192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318" name="CustomShape 4"/>
          <p:cNvSpPr/>
          <p:nvPr/>
        </p:nvSpPr>
        <p:spPr>
          <a:xfrm>
            <a:off x="380880" y="1143000"/>
            <a:ext cx="11208960" cy="53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5"/>
          <p:cNvSpPr/>
          <p:nvPr/>
        </p:nvSpPr>
        <p:spPr>
          <a:xfrm>
            <a:off x="533520" y="258840"/>
            <a:ext cx="8990640" cy="8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6"/>
          <p:cNvSpPr/>
          <p:nvPr/>
        </p:nvSpPr>
        <p:spPr>
          <a:xfrm>
            <a:off x="2448000" y="199800"/>
            <a:ext cx="6126840" cy="66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Noto Sans CJK SC"/>
              </a:rPr>
              <a:t>The test Command – String Tests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321" name="CustomShape 7"/>
          <p:cNvSpPr/>
          <p:nvPr/>
        </p:nvSpPr>
        <p:spPr>
          <a:xfrm>
            <a:off x="144000" y="674280"/>
            <a:ext cx="11159640" cy="61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test –z string is string of length 0? </a:t>
            </a:r>
            <a:endParaRPr b="0" lang="en-IN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test string1 = string2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does string1 equal string2?</a:t>
            </a:r>
            <a:endParaRPr b="0" lang="en-IN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test string1 != string2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not equal?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Example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if test -z $REMOTEHOST</a:t>
            </a:r>
            <a:endParaRPr b="0" lang="en-IN" sz="3200" spc="-1" strike="noStrike">
              <a:latin typeface="Arial"/>
              <a:ea typeface="Noto Sans CJK SC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then</a:t>
            </a:r>
            <a:endParaRPr b="0" lang="en-IN" sz="3200" spc="-1" strike="noStrike">
              <a:latin typeface="Arial"/>
              <a:ea typeface="Noto Sans CJK SC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IN" sz="3200" spc="-1" strike="noStrike">
              <a:latin typeface="Arial"/>
              <a:ea typeface="Noto Sans CJK SC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else</a:t>
            </a:r>
            <a:endParaRPr b="0" lang="en-IN" sz="3200" spc="-1" strike="noStrike">
              <a:latin typeface="Arial"/>
              <a:ea typeface="Noto Sans CJK SC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DISPLAY="$REMOTEHOST:0"</a:t>
            </a:r>
            <a:endParaRPr b="0" lang="en-IN" sz="3200" spc="-1" strike="noStrike">
              <a:latin typeface="Arial"/>
              <a:ea typeface="Noto Sans CJK SC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export DISPLAY</a:t>
            </a:r>
            <a:endParaRPr b="0" lang="en-IN" sz="3200" spc="-1" strike="noStrike">
              <a:latin typeface="Arial"/>
              <a:ea typeface="Noto Sans CJK SC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</a:t>
            </a:r>
            <a:endParaRPr b="0" lang="en-IN" sz="3200" spc="-1" strike="noStrike">
              <a:latin typeface="Arial"/>
              <a:ea typeface="Noto Sans CJK SC"/>
            </a:endParaRPr>
          </a:p>
        </p:txBody>
      </p:sp>
      <p:pic>
        <p:nvPicPr>
          <p:cNvPr id="322" name="" descr=""/>
          <p:cNvPicPr/>
          <p:nvPr/>
        </p:nvPicPr>
        <p:blipFill>
          <a:blip r:embed="rId2"/>
          <a:stretch/>
        </p:blipFill>
        <p:spPr>
          <a:xfrm>
            <a:off x="6552000" y="2736000"/>
            <a:ext cx="5184000" cy="309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 rot="21558600">
            <a:off x="3737160" y="60120"/>
            <a:ext cx="4822560" cy="61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2"/>
          <p:cNvSpPr/>
          <p:nvPr/>
        </p:nvSpPr>
        <p:spPr>
          <a:xfrm>
            <a:off x="144000" y="1278000"/>
            <a:ext cx="11445840" cy="526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3"/>
          <p:cNvSpPr/>
          <p:nvPr/>
        </p:nvSpPr>
        <p:spPr>
          <a:xfrm>
            <a:off x="9188280" y="654336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49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326" name="Picture 13_14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192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327" name="CustomShape 4"/>
          <p:cNvSpPr/>
          <p:nvPr/>
        </p:nvSpPr>
        <p:spPr>
          <a:xfrm>
            <a:off x="380880" y="1143000"/>
            <a:ext cx="11208960" cy="53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5"/>
          <p:cNvSpPr/>
          <p:nvPr/>
        </p:nvSpPr>
        <p:spPr>
          <a:xfrm>
            <a:off x="533520" y="258840"/>
            <a:ext cx="8990640" cy="8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6"/>
          <p:cNvSpPr/>
          <p:nvPr/>
        </p:nvSpPr>
        <p:spPr>
          <a:xfrm>
            <a:off x="2520000" y="163800"/>
            <a:ext cx="6346800" cy="77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Noto Sans CJK SC"/>
              </a:rPr>
              <a:t>The test Command – Integer Tests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330" name="CustomShape 7"/>
          <p:cNvSpPr/>
          <p:nvPr/>
        </p:nvSpPr>
        <p:spPr>
          <a:xfrm>
            <a:off x="380880" y="792000"/>
            <a:ext cx="10706760" cy="59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Integers can also be compared: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Use -eq, -ne, -lt, -le, -gt, -ge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For example: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#!/bin/sh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smallest=10000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for i in 5 8 19 8 7 3; do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if test $i -lt $smallest; then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smallest=$i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fi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done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echo $smallest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331" name="" descr=""/>
          <p:cNvPicPr/>
          <p:nvPr/>
        </p:nvPicPr>
        <p:blipFill>
          <a:blip r:embed="rId2"/>
          <a:stretch/>
        </p:blipFill>
        <p:spPr>
          <a:xfrm>
            <a:off x="5663880" y="1440000"/>
            <a:ext cx="5280120" cy="475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46560" y="228240"/>
            <a:ext cx="10898280" cy="7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>
            <a:noAutofit/>
          </a:bodyPr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1" lang="en-US" sz="4400" spc="-1" strike="noStrike">
                <a:solidFill>
                  <a:srgbClr val="c9211e"/>
                </a:solidFill>
                <a:latin typeface="Arial"/>
              </a:rPr>
              <a:t>Use of [ ]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461520" y="1008000"/>
            <a:ext cx="11268360" cy="55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>
            <a:normAutofit fontScale="82000"/>
          </a:bodyPr>
          <a:p>
            <a:pPr marL="457200" indent="-4568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Monotype Sorts" charset="2"/>
              <a:buChar char="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test program has an alias as [ ]</a:t>
            </a:r>
            <a:endParaRPr b="0" lang="en-IN" sz="3200" spc="-1" strike="noStrike">
              <a:latin typeface="Arial"/>
            </a:endParaRPr>
          </a:p>
          <a:p>
            <a:pPr lvl="1" marL="884160" indent="-38088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Wingdings" charset="2"/>
              <a:buChar char="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Each bracket must be surrounded by spaces!</a:t>
            </a:r>
            <a:endParaRPr b="0" lang="en-IN" sz="3200" spc="-1" strike="noStrike">
              <a:latin typeface="Arial"/>
            </a:endParaRPr>
          </a:p>
          <a:p>
            <a:pPr lvl="1" marL="884160" indent="-38088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Wingdings" charset="2"/>
              <a:buChar char="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is supposed to be a bit easier to read.</a:t>
            </a:r>
            <a:endParaRPr b="0" lang="en-IN" sz="320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899"/>
              </a:spcBef>
              <a:buClr>
                <a:srgbClr val="000000"/>
              </a:buClr>
              <a:buSzPct val="75000"/>
              <a:buFont typeface="Monotype Sorts" charset="2"/>
              <a:buChar char="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For example:</a:t>
            </a:r>
            <a:endParaRPr b="0" lang="en-IN" sz="3600" spc="-1" strike="noStrike">
              <a:latin typeface="Arial"/>
            </a:endParaRPr>
          </a:p>
          <a:p>
            <a:pPr marL="1387440" indent="-3808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#!/bin/sh</a:t>
            </a:r>
            <a:endParaRPr b="0" lang="en-IN" sz="3200" spc="-1" strike="noStrike">
              <a:latin typeface="Arial"/>
            </a:endParaRPr>
          </a:p>
          <a:p>
            <a:pPr marL="1387440" indent="-3808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smallest=10000</a:t>
            </a:r>
            <a:endParaRPr b="0" lang="en-IN" sz="3200" spc="-1" strike="noStrike">
              <a:latin typeface="Arial"/>
            </a:endParaRPr>
          </a:p>
          <a:p>
            <a:pPr marL="1387440" indent="-3808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for i in 5 8 19 8 7 3; do</a:t>
            </a:r>
            <a:endParaRPr b="0" lang="en-IN" sz="3200" spc="-1" strike="noStrike">
              <a:latin typeface="Arial"/>
            </a:endParaRPr>
          </a:p>
          <a:p>
            <a:pPr marL="1387440" indent="-3808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if [ $i -lt $smallest ] ; then</a:t>
            </a:r>
            <a:endParaRPr b="0" lang="en-IN" sz="3200" spc="-1" strike="noStrike">
              <a:latin typeface="Arial"/>
            </a:endParaRPr>
          </a:p>
          <a:p>
            <a:pPr marL="1387440" indent="-3808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smallest=$i</a:t>
            </a:r>
            <a:endParaRPr b="0" lang="en-IN" sz="3200" spc="-1" strike="noStrike">
              <a:latin typeface="Arial"/>
            </a:endParaRPr>
          </a:p>
          <a:p>
            <a:pPr marL="1387440" indent="-3808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</a:t>
            </a:r>
            <a:endParaRPr b="0" lang="en-IN" sz="3200" spc="-1" strike="noStrike">
              <a:latin typeface="Arial"/>
            </a:endParaRPr>
          </a:p>
          <a:p>
            <a:pPr marL="1387440" indent="-3808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done</a:t>
            </a:r>
            <a:endParaRPr b="0" lang="en-IN" sz="3200" spc="-1" strike="noStrike">
              <a:latin typeface="Arial"/>
            </a:endParaRPr>
          </a:p>
          <a:p>
            <a:pPr marL="1387440" indent="-3808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echo $smallest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334" name="Picture 13_15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228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335" name="CustomShape 3"/>
          <p:cNvSpPr/>
          <p:nvPr/>
        </p:nvSpPr>
        <p:spPr>
          <a:xfrm>
            <a:off x="9188280" y="655128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49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336" name="" descr=""/>
          <p:cNvPicPr/>
          <p:nvPr/>
        </p:nvPicPr>
        <p:blipFill>
          <a:blip r:embed="rId2"/>
          <a:stretch/>
        </p:blipFill>
        <p:spPr>
          <a:xfrm>
            <a:off x="5818320" y="2376000"/>
            <a:ext cx="6133680" cy="331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646560" y="228240"/>
            <a:ext cx="10898280" cy="7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>
            <a:noAutofit/>
          </a:bodyPr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1" lang="en-US" sz="4400" spc="-1" strike="noStrike">
                <a:solidFill>
                  <a:srgbClr val="c9211e"/>
                </a:solidFill>
                <a:latin typeface="Arial"/>
              </a:rPr>
              <a:t>The while Loop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461520" y="1008000"/>
            <a:ext cx="11268360" cy="55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>
            <a:normAutofit fontScale="95000"/>
          </a:bodyPr>
          <a:p>
            <a:pPr marL="432000" indent="-323640">
              <a:lnSpc>
                <a:spcPct val="90000"/>
              </a:lnSpc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600" spc="-1" strike="noStrike">
                <a:latin typeface="Arial"/>
              </a:rPr>
              <a:t>While loops repeat statements as long as the next Unix command is successful.</a:t>
            </a:r>
            <a:endParaRPr b="0" lang="en-IN" sz="3600" spc="-1" strike="noStrike"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latin typeface="Arial"/>
              </a:rPr>
              <a:t>For example:</a:t>
            </a:r>
            <a:endParaRPr b="0" lang="en-IN" sz="3200" spc="-1" strike="noStrike">
              <a:latin typeface="Arial"/>
            </a:endParaRPr>
          </a:p>
          <a:p>
            <a:pPr marL="1257120" indent="-25056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#!/bin/sh</a:t>
            </a:r>
            <a:endParaRPr b="0" lang="en-IN" sz="3200" spc="-1" strike="noStrike">
              <a:latin typeface="Arial"/>
            </a:endParaRPr>
          </a:p>
          <a:p>
            <a:pPr marL="1257120" indent="-25056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i=1</a:t>
            </a:r>
            <a:endParaRPr b="0" lang="en-IN" sz="3200" spc="-1" strike="noStrike">
              <a:latin typeface="Arial"/>
            </a:endParaRPr>
          </a:p>
          <a:p>
            <a:pPr marL="1257120" indent="-25056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sum=0</a:t>
            </a:r>
            <a:endParaRPr b="0" lang="en-IN" sz="3200" spc="-1" strike="noStrike">
              <a:latin typeface="Arial"/>
            </a:endParaRPr>
          </a:p>
          <a:p>
            <a:pPr marL="1257120" indent="-25056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while [ $i -le 100 ]; do</a:t>
            </a:r>
            <a:endParaRPr b="0" lang="en-IN" sz="3200" spc="-1" strike="noStrike">
              <a:latin typeface="Arial"/>
            </a:endParaRPr>
          </a:p>
          <a:p>
            <a:pPr marL="1257120" indent="-25056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sum=`expr $sum + $i`</a:t>
            </a:r>
            <a:endParaRPr b="0" lang="en-IN" sz="3200" spc="-1" strike="noStrike">
              <a:latin typeface="Arial"/>
            </a:endParaRPr>
          </a:p>
          <a:p>
            <a:pPr marL="1257120" indent="-25056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i=`expr $i + 1`</a:t>
            </a:r>
            <a:endParaRPr b="0" lang="en-IN" sz="3200" spc="-1" strike="noStrike">
              <a:latin typeface="Arial"/>
            </a:endParaRPr>
          </a:p>
          <a:p>
            <a:pPr marL="1257120" indent="-25056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done</a:t>
            </a:r>
            <a:endParaRPr b="0" lang="en-IN" sz="3200" spc="-1" strike="noStrike">
              <a:latin typeface="Arial"/>
            </a:endParaRPr>
          </a:p>
          <a:p>
            <a:pPr marL="1257120" indent="-25056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echo The sum is $sum.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339" name="Picture 13_16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228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340" name="CustomShape 3"/>
          <p:cNvSpPr/>
          <p:nvPr/>
        </p:nvSpPr>
        <p:spPr>
          <a:xfrm>
            <a:off x="9188280" y="658728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49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341" name="" descr=""/>
          <p:cNvPicPr/>
          <p:nvPr/>
        </p:nvPicPr>
        <p:blipFill>
          <a:blip r:embed="rId2"/>
          <a:stretch/>
        </p:blipFill>
        <p:spPr>
          <a:xfrm>
            <a:off x="7632000" y="1656000"/>
            <a:ext cx="3168000" cy="4295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646560" y="228240"/>
            <a:ext cx="10898280" cy="7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>
            <a:noAutofit/>
          </a:bodyPr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1" lang="en-US" sz="4400" spc="-1" strike="noStrike">
                <a:solidFill>
                  <a:srgbClr val="c9211e"/>
                </a:solidFill>
                <a:latin typeface="Arial"/>
              </a:rPr>
              <a:t>The until Loop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461520" y="1008000"/>
            <a:ext cx="11268360" cy="55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>
            <a:normAutofit/>
          </a:bodyPr>
          <a:p>
            <a:pPr marL="432000" indent="-323640">
              <a:lnSpc>
                <a:spcPct val="90000"/>
              </a:lnSpc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600" spc="-1" strike="noStrike">
                <a:latin typeface="Arial"/>
              </a:rPr>
              <a:t>Until loops repeat statements until the next Unix command is successful.</a:t>
            </a:r>
            <a:endParaRPr b="0" lang="en-IN" sz="3600" spc="-1" strike="noStrike"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latin typeface="Arial"/>
              </a:rPr>
              <a:t>For example:</a:t>
            </a:r>
            <a:endParaRPr b="0" lang="en-IN" sz="3200" spc="-1" strike="noStrike">
              <a:latin typeface="Arial"/>
            </a:endParaRPr>
          </a:p>
          <a:p>
            <a:pPr marL="1257120" indent="-25056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marL="1257120" indent="-25056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#!/bin/sh</a:t>
            </a:r>
            <a:endParaRPr b="0" lang="en-IN" sz="3200" spc="-1" strike="noStrike">
              <a:latin typeface="Arial"/>
            </a:endParaRPr>
          </a:p>
          <a:p>
            <a:pPr marL="1257120" indent="-25056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x=1</a:t>
            </a:r>
            <a:endParaRPr b="0" lang="en-IN" sz="3200" spc="-1" strike="noStrike">
              <a:latin typeface="Arial"/>
            </a:endParaRPr>
          </a:p>
          <a:p>
            <a:pPr marL="1257120" indent="-25056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until [ $x -gt 3 ]; do</a:t>
            </a:r>
            <a:endParaRPr b="0" lang="en-IN" sz="3200" spc="-1" strike="noStrike">
              <a:latin typeface="Arial"/>
            </a:endParaRPr>
          </a:p>
          <a:p>
            <a:pPr marL="1257120" indent="-25056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echo x = $x</a:t>
            </a:r>
            <a:endParaRPr b="0" lang="en-IN" sz="3200" spc="-1" strike="noStrike">
              <a:latin typeface="Arial"/>
            </a:endParaRPr>
          </a:p>
          <a:p>
            <a:pPr marL="1257120" indent="-25056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x=`expr $x + 1`</a:t>
            </a:r>
            <a:endParaRPr b="0" lang="en-IN" sz="3200" spc="-1" strike="noStrike">
              <a:latin typeface="Arial"/>
            </a:endParaRPr>
          </a:p>
          <a:p>
            <a:pPr marL="1257120" indent="-25056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done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344" name="Picture 13_20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228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345" name="CustomShape 3"/>
          <p:cNvSpPr/>
          <p:nvPr/>
        </p:nvSpPr>
        <p:spPr>
          <a:xfrm>
            <a:off x="9188280" y="662328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49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346" name="" descr=""/>
          <p:cNvPicPr/>
          <p:nvPr/>
        </p:nvPicPr>
        <p:blipFill>
          <a:blip r:embed="rId2"/>
          <a:srcRect l="0" t="0" r="23591" b="0"/>
          <a:stretch/>
        </p:blipFill>
        <p:spPr>
          <a:xfrm>
            <a:off x="7200000" y="1686240"/>
            <a:ext cx="3815640" cy="500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646560" y="228240"/>
            <a:ext cx="10898280" cy="7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>
            <a:noAutofit/>
          </a:bodyPr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1" lang="en-US" sz="4400" spc="-1" strike="noStrike">
                <a:solidFill>
                  <a:srgbClr val="c9211e"/>
                </a:solidFill>
                <a:latin typeface="Arial"/>
              </a:rPr>
              <a:t>Command Line Arguments (1)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467280" y="1116000"/>
            <a:ext cx="11268360" cy="55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>
            <a:normAutofit/>
          </a:bodyPr>
          <a:p>
            <a:pPr marL="432000" indent="-323640">
              <a:lnSpc>
                <a:spcPct val="100000"/>
              </a:lnSpc>
              <a:spcBef>
                <a:spcPts val="136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Shell scripts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would not be very</a:t>
            </a: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 useful if we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could not </a:t>
            </a: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pass arguments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them </a:t>
            </a: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on the command line 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36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Shell script arguments are “numbered”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from left to right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366"/>
              </a:spcBef>
              <a:spcAft>
                <a:spcPts val="567"/>
              </a:spcAft>
              <a:buClr>
                <a:srgbClr val="000000"/>
              </a:buClr>
              <a:buSzPct val="75000"/>
              <a:buFont typeface="Wingdings" charset="2"/>
              <a:buChar char="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$1 - first argument after command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366"/>
              </a:spcBef>
              <a:spcAft>
                <a:spcPts val="567"/>
              </a:spcAft>
              <a:buClr>
                <a:srgbClr val="000000"/>
              </a:buClr>
              <a:buSzPct val="75000"/>
              <a:buFont typeface="Wingdings" charset="2"/>
              <a:buChar char="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$2 - second argument after command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366"/>
              </a:spcBef>
              <a:spcAft>
                <a:spcPts val="567"/>
              </a:spcAft>
              <a:buClr>
                <a:srgbClr val="000000"/>
              </a:buClr>
              <a:buSzPct val="75000"/>
              <a:buFont typeface="Wingdings" charset="2"/>
              <a:buChar char="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... up to $9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366"/>
              </a:spcBef>
              <a:spcAft>
                <a:spcPts val="567"/>
              </a:spcAft>
              <a:buClr>
                <a:srgbClr val="000000"/>
              </a:buClr>
              <a:buSzPct val="75000"/>
              <a:buFont typeface="Wingdings" charset="2"/>
              <a:buChar char="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They are called “positional parameters”.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349" name="Picture 13_21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264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350" name="CustomShape 3"/>
          <p:cNvSpPr/>
          <p:nvPr/>
        </p:nvSpPr>
        <p:spPr>
          <a:xfrm>
            <a:off x="9188280" y="655128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49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646560" y="228240"/>
            <a:ext cx="10898280" cy="7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>
            <a:noAutofit/>
          </a:bodyPr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1" lang="en-US" sz="4400" spc="-1" strike="noStrike">
                <a:solidFill>
                  <a:srgbClr val="c9211e"/>
                </a:solidFill>
                <a:latin typeface="Arial"/>
              </a:rPr>
              <a:t>Command Line Arguments (2)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461520" y="1008000"/>
            <a:ext cx="11268360" cy="55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>
            <a:normAutofit/>
          </a:bodyPr>
          <a:p>
            <a:pPr marL="432000" indent="-323640">
              <a:lnSpc>
                <a:spcPct val="100000"/>
              </a:lnSpc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Example: get a particular line of a file</a:t>
            </a:r>
            <a:endParaRPr b="0" lang="en-IN" sz="3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Write a command with the format:</a:t>
            </a:r>
            <a:endParaRPr b="0" lang="en-IN" sz="3200" spc="-1" strike="noStrike">
              <a:latin typeface="Arial"/>
            </a:endParaRPr>
          </a:p>
          <a:p>
            <a:pPr lvl="2" marL="1257120" indent="-25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getlineno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linenumber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filename</a:t>
            </a:r>
            <a:endParaRPr b="0" lang="en-IN" sz="3200" spc="-1" strike="noStrike">
              <a:latin typeface="Arial"/>
            </a:endParaRPr>
          </a:p>
          <a:p>
            <a:pPr lvl="2" marL="1257120" indent="-25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#!/bin/sh</a:t>
            </a:r>
            <a:endParaRPr b="0" lang="en-IN" sz="3200" spc="-1" strike="noStrike">
              <a:latin typeface="Arial"/>
            </a:endParaRPr>
          </a:p>
          <a:p>
            <a:pPr lvl="2" marL="1257120" indent="-25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head -$1 $2 | tail -1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Other variables related to arguments:</a:t>
            </a:r>
            <a:endParaRPr b="0" lang="en-IN" sz="36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$0 name of the command running</a:t>
            </a:r>
            <a:endParaRPr b="0" lang="en-IN" sz="32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$* All the arguments (even if there are more than  9)</a:t>
            </a:r>
            <a:endParaRPr b="0" lang="en-IN" sz="32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$# the number of arguments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353" name="Picture 13_22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264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354" name="CustomShape 3"/>
          <p:cNvSpPr/>
          <p:nvPr/>
        </p:nvSpPr>
        <p:spPr>
          <a:xfrm>
            <a:off x="9188280" y="658728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49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646560" y="228240"/>
            <a:ext cx="10898280" cy="7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>
            <a:noAutofit/>
          </a:bodyPr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1" lang="en-US" sz="4400" spc="-1" strike="noStrike">
                <a:solidFill>
                  <a:srgbClr val="c9211e"/>
                </a:solidFill>
                <a:latin typeface="Arial"/>
              </a:rPr>
              <a:t>Command Line Arguments (3)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461520" y="1008000"/>
            <a:ext cx="11268360" cy="55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>
            <a:normAutofit fontScale="97000"/>
          </a:bodyPr>
          <a:p>
            <a:pPr marL="432000" indent="-32364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Example: print the oldest files in a directory</a:t>
            </a:r>
            <a:endParaRPr b="0" lang="en-IN" sz="3200" spc="-1" strike="noStrike">
              <a:latin typeface="Arial"/>
            </a:endParaRPr>
          </a:p>
          <a:p>
            <a:pPr marL="1257120" indent="-250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#! /bin/sh</a:t>
            </a:r>
            <a:endParaRPr b="0" lang="en-IN" sz="2400" spc="-1" strike="noStrike">
              <a:latin typeface="Arial"/>
            </a:endParaRPr>
          </a:p>
          <a:p>
            <a:pPr marL="1257120" indent="-250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# oldest -- examine the oldest parts of a directory</a:t>
            </a:r>
            <a:endParaRPr b="0" lang="en-IN" sz="2400" spc="-1" strike="noStrike">
              <a:latin typeface="Arial"/>
            </a:endParaRPr>
          </a:p>
          <a:p>
            <a:pPr marL="1257120" indent="-250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HOWMANY=$1</a:t>
            </a:r>
            <a:endParaRPr b="0" lang="en-IN" sz="2400" spc="-1" strike="noStrike">
              <a:latin typeface="Arial"/>
            </a:endParaRPr>
          </a:p>
          <a:p>
            <a:pPr marL="1257120" indent="-250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shift</a:t>
            </a:r>
            <a:endParaRPr b="0" lang="en-IN" sz="2400" spc="-1" strike="noStrike">
              <a:latin typeface="Arial"/>
            </a:endParaRPr>
          </a:p>
          <a:p>
            <a:pPr marL="1257120" indent="-250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ls -lt $* | tail +2 | tail $HOWMANY</a:t>
            </a:r>
            <a:endParaRPr b="0" lang="en-IN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shift command shifts all the arguments to the left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75000"/>
              <a:buFont typeface="Wingdings" charset="2"/>
              <a:buChar char="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$1 = $2, $2 =$3, $3 = $4, ...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75000"/>
              <a:buFont typeface="Wingdings" charset="2"/>
              <a:buChar char="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$1 is lost (but we have saved it in $HOWMANY)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75000"/>
              <a:buFont typeface="Wingdings" charset="2"/>
              <a:buChar char="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value of $# is changed ($# - 1)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75000"/>
              <a:buFont typeface="Wingdings" charset="2"/>
              <a:buChar char="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useful when there are more than 9 arguments</a:t>
            </a:r>
            <a:endParaRPr b="0" lang="en-IN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“tail +2” command removes the first line.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357" name="Picture 13_23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300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358" name="CustomShape 3"/>
          <p:cNvSpPr/>
          <p:nvPr/>
        </p:nvSpPr>
        <p:spPr>
          <a:xfrm>
            <a:off x="9188280" y="658728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49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0" y="216000"/>
            <a:ext cx="10898280" cy="7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>
            <a:noAutofit/>
          </a:bodyPr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1" lang="en-US" sz="4400" spc="-1" strike="noStrike">
                <a:solidFill>
                  <a:srgbClr val="c9211e"/>
                </a:solidFill>
                <a:latin typeface="Arial"/>
              </a:rPr>
              <a:t>More on Bourne Shell Variables (1)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646200" y="1209600"/>
            <a:ext cx="11175480" cy="504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>
            <a:normAutofit/>
          </a:bodyPr>
          <a:p>
            <a:pPr marL="432000" indent="-323640">
              <a:lnSpc>
                <a:spcPct val="100000"/>
              </a:lnSpc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600" spc="-1" strike="noStrike">
                <a:latin typeface="Arial"/>
              </a:rPr>
              <a:t>There are three basic types of variables in a shell script:</a:t>
            </a:r>
            <a:endParaRPr b="0" lang="en-IN" sz="3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Wingdings" charset="2"/>
              <a:buChar char="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latin typeface="Arial"/>
              </a:rPr>
              <a:t>Positional variables ...</a:t>
            </a:r>
            <a:endParaRPr b="0" lang="en-IN" sz="32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latin typeface="Arial"/>
              </a:rPr>
              <a:t>$1, $2, $3, ..., $9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Wingdings" charset="2"/>
              <a:buChar char="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latin typeface="Arial"/>
              </a:rPr>
              <a:t>Keyword variables ...</a:t>
            </a:r>
            <a:endParaRPr b="0" lang="en-IN" sz="32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latin typeface="Arial"/>
              </a:rPr>
              <a:t>Like $PATH, $HOWMANY, and anything else we may define.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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latin typeface="Arial"/>
              </a:rPr>
              <a:t>Special variables ...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361" name="Picture 13_24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228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362" name="CustomShape 3"/>
          <p:cNvSpPr/>
          <p:nvPr/>
        </p:nvSpPr>
        <p:spPr>
          <a:xfrm>
            <a:off x="9188280" y="662328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49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7488000" y="2448000"/>
            <a:ext cx="4533840" cy="2302200"/>
          </a:xfrm>
          <a:prstGeom prst="rect">
            <a:avLst/>
          </a:prstGeom>
          <a:ln>
            <a:noFill/>
          </a:ln>
        </p:spPr>
      </p:pic>
      <p:sp>
        <p:nvSpPr>
          <p:cNvPr id="209" name="CustomShape 1"/>
          <p:cNvSpPr/>
          <p:nvPr/>
        </p:nvSpPr>
        <p:spPr>
          <a:xfrm>
            <a:off x="144000" y="144000"/>
            <a:ext cx="11877840" cy="61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Steps to Writing a Shell Script: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Noto Sans CJK SC"/>
              </a:rPr>
              <a:t>	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Noto Sans CJK SC"/>
              </a:rPr>
              <a:t>Write a script file using vi:</a:t>
            </a:r>
            <a:endParaRPr b="0" lang="en-IN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The first line identifies the file as a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Noto Sans CJK SC"/>
              </a:rPr>
              <a:t>bash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script. (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Noto Sans CJK SC"/>
              </a:rPr>
              <a:t>#!/bin/bash)</a:t>
            </a:r>
            <a:endParaRPr b="0" lang="en-IN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Comments begin with a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Noto Sans CJK SC"/>
              </a:rPr>
              <a:t>#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 and end at the end of the line.</a:t>
            </a:r>
            <a:endParaRPr b="0" lang="en-IN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Noto Sans CJK SC"/>
              </a:rPr>
              <a:t>Write a script file using vi:</a:t>
            </a:r>
            <a:endParaRPr b="0" lang="en-IN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give the user (and others, if (s)he wishes) </a:t>
            </a:r>
            <a:endParaRPr b="0" lang="en-IN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permission to execute it.</a:t>
            </a:r>
            <a:endParaRPr b="0" lang="en-IN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chmod +x filename</a:t>
            </a:r>
            <a:endParaRPr b="0" lang="en-IN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Run from local dir </a:t>
            </a:r>
            <a:endParaRPr b="0" lang="en-IN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./filename</a:t>
            </a:r>
            <a:endParaRPr b="0" lang="en-IN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Run with a trace – echo commands after expansion</a:t>
            </a:r>
            <a:endParaRPr b="0" lang="en-IN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bash –x ./filename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210" name="Picture 13_3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231920" y="10584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211" name="CustomShape 2"/>
          <p:cNvSpPr/>
          <p:nvPr/>
        </p:nvSpPr>
        <p:spPr>
          <a:xfrm>
            <a:off x="9224280" y="652212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49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-98640" y="144000"/>
            <a:ext cx="10898280" cy="7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>
            <a:noAutofit/>
          </a:bodyPr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1" lang="en-US" sz="4400" spc="-1" strike="noStrike">
                <a:solidFill>
                  <a:srgbClr val="c9211e"/>
                </a:solidFill>
                <a:latin typeface="Arial"/>
              </a:rPr>
              <a:t>More on Bourne Shell Variables (2)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461520" y="1008000"/>
            <a:ext cx="11268360" cy="55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>
            <a:normAutofit/>
          </a:bodyPr>
          <a:p>
            <a:pPr marL="432000" indent="-323640">
              <a:lnSpc>
                <a:spcPct val="100000"/>
              </a:lnSpc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600" spc="-1" strike="noStrike">
                <a:latin typeface="Arial"/>
              </a:rPr>
              <a:t>Special variables:</a:t>
            </a:r>
            <a:endParaRPr b="0" lang="en-IN" sz="3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36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$*, $#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-- all the arguments, the number of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the arguments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36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$$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-- the process id of the current shell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36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$?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-- return value of last foreground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process to finish</a:t>
            </a:r>
            <a:endParaRPr b="0" lang="en-IN" sz="3200" spc="-1" strike="noStrike">
              <a:latin typeface="Arial"/>
            </a:endParaRPr>
          </a:p>
          <a:p>
            <a:pPr lvl="2" marL="1257120" indent="-250560">
              <a:lnSpc>
                <a:spcPct val="100000"/>
              </a:lnSpc>
              <a:spcBef>
                <a:spcPts val="136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-- more on this one later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36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1106280"/>
                <a:tab algn="l" pos="2212920"/>
                <a:tab algn="l" pos="3319200"/>
                <a:tab algn="l" pos="4425840"/>
                <a:tab algn="l" pos="5532120"/>
                <a:tab algn="l" pos="6638760"/>
                <a:tab algn="l" pos="7745400"/>
                <a:tab algn="l" pos="8851680"/>
                <a:tab algn="l" pos="99583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are others you can find out about with man sh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365" name="Picture 13_17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264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366" name="CustomShape 3"/>
          <p:cNvSpPr/>
          <p:nvPr/>
        </p:nvSpPr>
        <p:spPr>
          <a:xfrm>
            <a:off x="9147960" y="660852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49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 rot="21558600">
            <a:off x="3737160" y="60120"/>
            <a:ext cx="4822560" cy="61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2"/>
          <p:cNvSpPr/>
          <p:nvPr/>
        </p:nvSpPr>
        <p:spPr>
          <a:xfrm>
            <a:off x="144000" y="1278000"/>
            <a:ext cx="11445840" cy="526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3"/>
          <p:cNvSpPr/>
          <p:nvPr/>
        </p:nvSpPr>
        <p:spPr>
          <a:xfrm>
            <a:off x="9188280" y="654336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49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370" name="Picture 13_19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192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371" name="CustomShape 4"/>
          <p:cNvSpPr/>
          <p:nvPr/>
        </p:nvSpPr>
        <p:spPr>
          <a:xfrm>
            <a:off x="380880" y="1143000"/>
            <a:ext cx="11208960" cy="53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5"/>
          <p:cNvSpPr/>
          <p:nvPr/>
        </p:nvSpPr>
        <p:spPr>
          <a:xfrm>
            <a:off x="533520" y="258840"/>
            <a:ext cx="8990640" cy="8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6"/>
          <p:cNvSpPr/>
          <p:nvPr/>
        </p:nvSpPr>
        <p:spPr>
          <a:xfrm>
            <a:off x="2880000" y="2902320"/>
            <a:ext cx="7415640" cy="13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7200" spc="-1" strike="noStrike">
                <a:solidFill>
                  <a:srgbClr val="c9211e"/>
                </a:solidFill>
                <a:latin typeface="Arial"/>
              </a:rPr>
              <a:t>THANK YOU</a:t>
            </a:r>
            <a:endParaRPr b="0" lang="en-IN" sz="7200" spc="-1" strike="noStrike">
              <a:latin typeface="Arial"/>
            </a:endParaRPr>
          </a:p>
        </p:txBody>
      </p:sp>
      <p:pic>
        <p:nvPicPr>
          <p:cNvPr id="374" name="Picture 13_18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232640" y="105480"/>
            <a:ext cx="1795680" cy="474120"/>
          </a:xfrm>
          <a:prstGeom prst="rect">
            <a:avLst/>
          </a:prstGeom>
          <a:ln>
            <a:noFill/>
          </a:ln>
        </p:spPr>
      </p:pic>
      <p:pic>
        <p:nvPicPr>
          <p:cNvPr id="375" name="Picture 13_25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10232640" y="105480"/>
            <a:ext cx="1795680" cy="47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44000" y="144000"/>
            <a:ext cx="11877840" cy="65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 algn="ctr">
              <a:lnSpc>
                <a:spcPct val="100000"/>
              </a:lnSpc>
              <a:spcBef>
                <a:spcPts val="641"/>
              </a:spcBef>
              <a:buClr>
                <a:srgbClr val="ef2929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3200" spc="-1" strike="noStrike">
                <a:solidFill>
                  <a:srgbClr val="c9211e"/>
                </a:solidFill>
                <a:latin typeface="Calibri"/>
                <a:ea typeface="DejaVu Sans"/>
              </a:rPr>
              <a:t>Variables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641"/>
              </a:spcBef>
              <a:buClr>
                <a:srgbClr val="ef2929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Variables in shell scripting are used to store values that can be used later in the script.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IN" sz="26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641"/>
              </a:spcBef>
              <a:buClr>
                <a:srgbClr val="ef2929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Steps to Create a Variable</a:t>
            </a:r>
            <a:endParaRPr b="0" lang="en-IN" sz="26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libri"/>
                <a:ea typeface="DejaVu Sans"/>
              </a:rPr>
              <a:t>Create a variable</a:t>
            </a:r>
            <a:endParaRPr b="0" lang="en-IN" sz="26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libri"/>
                <a:ea typeface="DejaVu Sans"/>
              </a:rPr>
              <a:t>Variablename=value (no spaces, no $)</a:t>
            </a:r>
            <a:endParaRPr b="0" lang="en-IN" sz="26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libri"/>
                <a:ea typeface="DejaVu Sans"/>
              </a:rPr>
              <a:t>read variablename (no $)</a:t>
            </a:r>
            <a:endParaRPr b="0" lang="en-IN" sz="26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libri"/>
                <a:ea typeface="DejaVu Sans"/>
              </a:rPr>
              <a:t>Access a variable's value</a:t>
            </a:r>
            <a:endParaRPr b="0" lang="en-IN" sz="26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libri"/>
                <a:ea typeface="DejaVu Sans"/>
              </a:rPr>
              <a:t>$variablename</a:t>
            </a:r>
            <a:endParaRPr b="0" lang="en-IN" sz="26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libri"/>
                <a:ea typeface="DejaVu Sans"/>
              </a:rPr>
              <a:t>Set a variable</a:t>
            </a:r>
            <a:endParaRPr b="0" lang="en-IN" sz="26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libri"/>
                <a:ea typeface="DejaVu Sans"/>
              </a:rPr>
              <a:t>Variablename=value (no spaces, no $ before variablename)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213" name="Picture 13_1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1920" y="10584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214" name="CustomShape 2"/>
          <p:cNvSpPr/>
          <p:nvPr/>
        </p:nvSpPr>
        <p:spPr>
          <a:xfrm>
            <a:off x="9224280" y="652212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49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2"/>
          <a:stretch/>
        </p:blipFill>
        <p:spPr>
          <a:xfrm>
            <a:off x="7416000" y="2304000"/>
            <a:ext cx="4605840" cy="331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 rot="21558600">
            <a:off x="3737160" y="60120"/>
            <a:ext cx="4822560" cy="61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"/>
          <p:cNvSpPr/>
          <p:nvPr/>
        </p:nvSpPr>
        <p:spPr>
          <a:xfrm>
            <a:off x="144000" y="1278000"/>
            <a:ext cx="11445840" cy="526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3"/>
          <p:cNvSpPr/>
          <p:nvPr/>
        </p:nvSpPr>
        <p:spPr>
          <a:xfrm>
            <a:off x="9188280" y="654336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49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219" name="Picture 13_8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192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220" name="CustomShape 4"/>
          <p:cNvSpPr/>
          <p:nvPr/>
        </p:nvSpPr>
        <p:spPr>
          <a:xfrm>
            <a:off x="1872000" y="264960"/>
            <a:ext cx="7880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c9211e"/>
                </a:solidFill>
                <a:latin typeface="Calibri"/>
                <a:ea typeface="DejaVu Sans"/>
              </a:rPr>
              <a:t>Variable Scope &amp; Processes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288000" y="1122120"/>
            <a:ext cx="11620800" cy="54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28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Variables are shared only with their own process, unless exported</a:t>
            </a:r>
            <a:endParaRPr b="0" lang="en-IN" sz="26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x=Hi – define x in current process</a:t>
            </a:r>
            <a:endParaRPr b="0" lang="en-IN" sz="26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sh – launch a new process</a:t>
            </a:r>
            <a:endParaRPr b="0" lang="en-IN" sz="26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echo $x – cannot see x from parent process</a:t>
            </a:r>
            <a:endParaRPr b="0" lang="en-IN" sz="26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x=bye</a:t>
            </a:r>
            <a:endParaRPr b="0" lang="en-IN" sz="26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&lt;ctrl d&gt; -- exit new process</a:t>
            </a:r>
            <a:endParaRPr b="0" lang="en-IN" sz="26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echo $x  -- see x in old process did not change</a:t>
            </a:r>
            <a:endParaRPr b="0" lang="en-IN" sz="26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demoShare – cannot see x</a:t>
            </a:r>
            <a:endParaRPr b="0" lang="en-IN" sz="26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. demoShare – run with dot space runs in current shell</a:t>
            </a:r>
            <a:endParaRPr b="0" lang="en-IN" sz="26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export x – exports the variable to make available to its children</a:t>
            </a:r>
            <a:endParaRPr b="0" lang="en-IN" sz="26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demoShare – now it can see x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288000" y="73440"/>
            <a:ext cx="11877840" cy="65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c9211e"/>
                </a:solidFill>
                <a:latin typeface="Calibri"/>
                <a:ea typeface="DejaVu Sans"/>
              </a:rPr>
              <a:t>Positional Parameter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600" spc="-1" strike="noStrike">
              <a:latin typeface="Arial"/>
            </a:endParaRPr>
          </a:p>
        </p:txBody>
      </p:sp>
      <p:pic>
        <p:nvPicPr>
          <p:cNvPr id="223" name="Picture 13_4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1920" y="10584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224" name="CustomShape 2"/>
          <p:cNvSpPr/>
          <p:nvPr/>
        </p:nvSpPr>
        <p:spPr>
          <a:xfrm>
            <a:off x="9224280" y="652212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49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graphicFrame>
        <p:nvGraphicFramePr>
          <p:cNvPr id="225" name="Table 3"/>
          <p:cNvGraphicFramePr/>
          <p:nvPr/>
        </p:nvGraphicFramePr>
        <p:xfrm>
          <a:off x="3665880" y="8209440"/>
          <a:ext cx="7294320" cy="5786640"/>
        </p:xfrm>
        <a:graphic>
          <a:graphicData uri="http://schemas.openxmlformats.org/drawingml/2006/table">
            <a:tbl>
              <a:tblPr/>
              <a:tblGrid>
                <a:gridCol w="7294680"/>
              </a:tblGrid>
              <a:tr h="1928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d7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d7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d7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d7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d7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d7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d7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d7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d7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6" name="Table 4"/>
          <p:cNvGraphicFramePr/>
          <p:nvPr/>
        </p:nvGraphicFramePr>
        <p:xfrm>
          <a:off x="354240" y="1381320"/>
          <a:ext cx="11375280" cy="4026600"/>
        </p:xfrm>
        <a:graphic>
          <a:graphicData uri="http://schemas.openxmlformats.org/drawingml/2006/table">
            <a:tbl>
              <a:tblPr/>
              <a:tblGrid>
                <a:gridCol w="5687280"/>
                <a:gridCol w="5688360"/>
              </a:tblGrid>
              <a:tr h="4575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Positional Parameter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byssinica SIL"/>
                        </a:rPr>
                        <a:t>What It References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$0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References the name of the script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$#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Holds the value of the number of positional parameters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$*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Lists all of the positional parameters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40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$@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Means the same as $@, except when enclosed in double quotes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"$*"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Expands to a single argument (e.g., "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$1 $2 $3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")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"$@"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Expands to separate arguments (e.g., "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$1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"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"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$2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"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"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$3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")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$1 .. ${10}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References individual positional parameters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set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Command to reset the script arguments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 rot="21558600">
            <a:off x="3737160" y="60120"/>
            <a:ext cx="4822560" cy="61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"/>
          <p:cNvSpPr/>
          <p:nvPr/>
        </p:nvSpPr>
        <p:spPr>
          <a:xfrm>
            <a:off x="144000" y="1278000"/>
            <a:ext cx="11445840" cy="526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3"/>
          <p:cNvSpPr/>
          <p:nvPr/>
        </p:nvSpPr>
        <p:spPr>
          <a:xfrm>
            <a:off x="9188280" y="654336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49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230" name="Picture 13_5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192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231" name="CustomShape 4"/>
          <p:cNvSpPr/>
          <p:nvPr/>
        </p:nvSpPr>
        <p:spPr>
          <a:xfrm>
            <a:off x="2580480" y="144000"/>
            <a:ext cx="670680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c9211e"/>
                </a:solidFill>
                <a:latin typeface="Calibri"/>
                <a:ea typeface="DejaVu Sans"/>
              </a:rPr>
              <a:t>Environment Variables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32" name="CustomShape 5"/>
          <p:cNvSpPr/>
          <p:nvPr/>
        </p:nvSpPr>
        <p:spPr>
          <a:xfrm>
            <a:off x="144000" y="1260000"/>
            <a:ext cx="11663280" cy="621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Think of the shell as any other program that you write. Your program maintains information about its current state.  Since the shell's main job is to act as a liaison between the kernel and the user, it maintains information about the computing environment.  The environment variables hold this information.</a:t>
            </a:r>
            <a:endParaRPr b="0" lang="en-IN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26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Environmental variables are values that are stored in the operating system and can be used by various programs and applications. They provide a way to store information that can be easily accessed and used by multiple programs and scripts, without having to hard-code the values into the program itself.</a:t>
            </a:r>
            <a:endParaRPr b="0" lang="en-IN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2600" spc="-1" strike="noStrike">
              <a:latin typeface="Arial"/>
            </a:endParaRPr>
          </a:p>
        </p:txBody>
      </p:sp>
      <p:sp>
        <p:nvSpPr>
          <p:cNvPr id="233" name="CustomShape 6"/>
          <p:cNvSpPr/>
          <p:nvPr/>
        </p:nvSpPr>
        <p:spPr>
          <a:xfrm>
            <a:off x="288000" y="1008000"/>
            <a:ext cx="5399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 rot="21558600">
            <a:off x="3737160" y="60120"/>
            <a:ext cx="4822560" cy="61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2"/>
          <p:cNvSpPr/>
          <p:nvPr/>
        </p:nvSpPr>
        <p:spPr>
          <a:xfrm>
            <a:off x="144000" y="1278000"/>
            <a:ext cx="11445840" cy="526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3"/>
          <p:cNvSpPr/>
          <p:nvPr/>
        </p:nvSpPr>
        <p:spPr>
          <a:xfrm>
            <a:off x="9188280" y="654336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49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237" name="Picture 13_34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192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238" name="CustomShape 4"/>
          <p:cNvSpPr/>
          <p:nvPr/>
        </p:nvSpPr>
        <p:spPr>
          <a:xfrm>
            <a:off x="380880" y="1143000"/>
            <a:ext cx="11208960" cy="53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5"/>
          <p:cNvSpPr/>
          <p:nvPr/>
        </p:nvSpPr>
        <p:spPr>
          <a:xfrm>
            <a:off x="533520" y="258840"/>
            <a:ext cx="8990640" cy="8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0" name="Picture 13_35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232640" y="105480"/>
            <a:ext cx="1795680" cy="474120"/>
          </a:xfrm>
          <a:prstGeom prst="rect">
            <a:avLst/>
          </a:prstGeom>
          <a:ln>
            <a:noFill/>
          </a:ln>
        </p:spPr>
      </p:pic>
      <p:pic>
        <p:nvPicPr>
          <p:cNvPr id="241" name="Picture 13_36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10232640" y="105480"/>
            <a:ext cx="1795680" cy="474120"/>
          </a:xfrm>
          <a:prstGeom prst="rect">
            <a:avLst/>
          </a:prstGeom>
          <a:ln>
            <a:noFill/>
          </a:ln>
        </p:spPr>
      </p:pic>
      <p:pic>
        <p:nvPicPr>
          <p:cNvPr id="242" name="" descr=""/>
          <p:cNvPicPr/>
          <p:nvPr/>
        </p:nvPicPr>
        <p:blipFill>
          <a:blip r:embed="rId4"/>
          <a:stretch/>
        </p:blipFill>
        <p:spPr>
          <a:xfrm>
            <a:off x="864000" y="1232280"/>
            <a:ext cx="9648000" cy="5308920"/>
          </a:xfrm>
          <a:prstGeom prst="rect">
            <a:avLst/>
          </a:prstGeom>
          <a:ln>
            <a:noFill/>
          </a:ln>
        </p:spPr>
      </p:pic>
      <p:sp>
        <p:nvSpPr>
          <p:cNvPr id="243" name="TextShape 6"/>
          <p:cNvSpPr txBox="1"/>
          <p:nvPr/>
        </p:nvSpPr>
        <p:spPr>
          <a:xfrm>
            <a:off x="3376800" y="245160"/>
            <a:ext cx="4399200" cy="47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600" spc="-1" strike="noStrike">
                <a:solidFill>
                  <a:srgbClr val="c9211e"/>
                </a:solidFill>
                <a:latin typeface="Calibri"/>
                <a:ea typeface="DejaVu Sans"/>
              </a:rPr>
              <a:t>Environment Variables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 rot="21558600">
            <a:off x="3737160" y="60120"/>
            <a:ext cx="4822560" cy="61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2"/>
          <p:cNvSpPr/>
          <p:nvPr/>
        </p:nvSpPr>
        <p:spPr>
          <a:xfrm>
            <a:off x="144000" y="1278000"/>
            <a:ext cx="11445840" cy="526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3"/>
          <p:cNvSpPr/>
          <p:nvPr/>
        </p:nvSpPr>
        <p:spPr>
          <a:xfrm>
            <a:off x="9188280" y="654336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r="5400000" dist="317520" rotWithShape="0" sx="90000" sy="-19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7480" indent="-8496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247" name="Picture 13_2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023192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248" name="CustomShape 4"/>
          <p:cNvSpPr/>
          <p:nvPr/>
        </p:nvSpPr>
        <p:spPr>
          <a:xfrm>
            <a:off x="2664000" y="195840"/>
            <a:ext cx="5900400" cy="50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IN" sz="2800" spc="-1" strike="noStrike">
                <a:solidFill>
                  <a:srgbClr val="c9211e"/>
                </a:solidFill>
                <a:latin typeface="Arial"/>
                <a:ea typeface="DejaVu Sans"/>
              </a:rPr>
              <a:t>Important Environment Variables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144000" y="1152000"/>
            <a:ext cx="11807280" cy="49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>
              <a:lnSpc>
                <a:spcPct val="80000"/>
              </a:lnSpc>
              <a:spcBef>
                <a:spcPts val="1165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HOME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- your home directory. </a:t>
            </a:r>
            <a:endParaRPr b="0" lang="en-IN" sz="2400" spc="-1" strike="noStrike">
              <a:latin typeface="Arial"/>
            </a:endParaRPr>
          </a:p>
          <a:p>
            <a:pPr marL="216000" indent="-215280">
              <a:lnSpc>
                <a:spcPct val="80000"/>
              </a:lnSpc>
              <a:spcBef>
                <a:spcPts val="1165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USER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and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LOGNAME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- your login ID. </a:t>
            </a:r>
            <a:endParaRPr b="0" lang="en-IN" sz="2400" spc="-1" strike="noStrike">
              <a:latin typeface="Arial"/>
            </a:endParaRPr>
          </a:p>
          <a:p>
            <a:pPr marL="216000" indent="-215280">
              <a:lnSpc>
                <a:spcPct val="80000"/>
              </a:lnSpc>
              <a:spcBef>
                <a:spcPts val="1165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HOSTNAME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- the name of the host computer.</a:t>
            </a:r>
            <a:endParaRPr b="0" lang="en-IN" sz="2400" spc="-1" strike="noStrike">
              <a:latin typeface="Arial"/>
            </a:endParaRPr>
          </a:p>
          <a:p>
            <a:pPr marL="216000" indent="-215280">
              <a:lnSpc>
                <a:spcPct val="80000"/>
              </a:lnSpc>
              <a:spcBef>
                <a:spcPts val="1165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PWD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- the current working directory. </a:t>
            </a:r>
            <a:endParaRPr b="0" lang="en-IN" sz="2400" spc="-1" strike="noStrike">
              <a:latin typeface="Arial"/>
            </a:endParaRPr>
          </a:p>
          <a:p>
            <a:pPr marL="216000" indent="-215280">
              <a:lnSpc>
                <a:spcPct val="80000"/>
              </a:lnSpc>
              <a:spcBef>
                <a:spcPts val="1165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MAIL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- where your mail is located. </a:t>
            </a:r>
            <a:endParaRPr b="0" lang="en-IN" sz="2400" spc="-1" strike="noStrike">
              <a:latin typeface="Arial"/>
            </a:endParaRPr>
          </a:p>
          <a:p>
            <a:pPr marL="216000" indent="-215280">
              <a:lnSpc>
                <a:spcPct val="80000"/>
              </a:lnSpc>
              <a:spcBef>
                <a:spcPts val="1165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PATH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a list of directories in which to look for executable commands.</a:t>
            </a:r>
            <a:endParaRPr b="0" lang="en-IN" sz="2400" spc="-1" strike="noStrike">
              <a:latin typeface="Arial"/>
            </a:endParaRPr>
          </a:p>
          <a:p>
            <a:pPr marL="216000" indent="-215280" algn="just">
              <a:lnSpc>
                <a:spcPct val="80000"/>
              </a:lnSpc>
              <a:spcBef>
                <a:spcPts val="1732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Certain applications and commands may communicate with the shell and reference the environment variables that it maintains.</a:t>
            </a:r>
            <a:endParaRPr b="0" lang="en-IN" sz="2600" spc="-1" strike="noStrike">
              <a:latin typeface="Arial"/>
            </a:endParaRPr>
          </a:p>
          <a:p>
            <a:pPr marL="216000" indent="-215280" algn="just">
              <a:lnSpc>
                <a:spcPct val="80000"/>
              </a:lnSpc>
              <a:spcBef>
                <a:spcPts val="1633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For example, it seems that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frm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 and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nfrm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 seem not to work if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$MAIL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 is not defined. 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frm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 and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nfrm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 are commands to list the contents of your inbox without logging into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pine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BOI - V4</Template>
  <TotalTime>24262</TotalTime>
  <Application>LibreOffice/6.4.7.2$Linux_X86_64 LibreOffice_project/40$Build-2</Application>
  <Words>4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2021-09-21T08:34:11Z</dcterms:created>
  <dc:creator>Praveen B A [MAHE-BC]</dc:creator>
  <dc:description/>
  <dc:language>en-IN</dc:language>
  <cp:lastModifiedBy/>
  <dcterms:modified xsi:type="dcterms:W3CDTF">2023-02-11T11:54:13Z</dcterms:modified>
  <cp:revision>241</cp:revision>
  <dc:subject/>
  <dc:title>Program structure Learning Journey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