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5.png" ContentType="image/png"/>
  <Override PartName="/ppt/media/image28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A picture containing shape&#10;&#10;Description automatically generated"/>
          <p:cNvPicPr/>
          <p:nvPr/>
        </p:nvPicPr>
        <p:blipFill>
          <a:blip r:embed="rId2"/>
          <a:stretch/>
        </p:blipFill>
        <p:spPr>
          <a:xfrm>
            <a:off x="1440" y="0"/>
            <a:ext cx="1218816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www.techtarget.com/searchapparchitecture/definition/object-oriented-programming-OOP" TargetMode="External"/><Relationship Id="rId3" Type="http://schemas.openxmlformats.org/officeDocument/2006/relationships/hyperlink" Target="https://www.techtarget.com/searchapparchitecture/definition/object" TargetMode="External"/><Relationship Id="rId4" Type="http://schemas.openxmlformats.org/officeDocument/2006/relationships/hyperlink" Target="https://www.techtarget.com/whatis/definition/variable" TargetMode="External"/><Relationship Id="rId5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76" name="Picture 13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1899000" y="2861280"/>
            <a:ext cx="8499960" cy="6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9211e"/>
                </a:solidFill>
                <a:latin typeface="Arial"/>
              </a:rPr>
              <a:t>CLASSES AND PACKAGES - JAVA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24" name="Picture 13_8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72000" y="144000"/>
            <a:ext cx="4751640" cy="6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IN" sz="2400" spc="-1" strike="noStrike">
                <a:solidFill>
                  <a:srgbClr val="c9211e"/>
                </a:solidFill>
                <a:latin typeface="Courier New"/>
              </a:rPr>
              <a:t>Enumeration as a Class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51200" y="936000"/>
            <a:ext cx="9928440" cy="44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Consider the following example of an enumeration of card suits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View definition of class </a:t>
            </a:r>
            <a:r>
              <a:rPr b="1" lang="en-US" sz="2600" spc="-1" strike="noStrike">
                <a:latin typeface="Courier New"/>
              </a:rPr>
              <a:t>Suit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Note constructor, </a:t>
            </a:r>
            <a:r>
              <a:rPr b="1" lang="en-US" sz="2600" spc="-1" strike="noStrike">
                <a:latin typeface="Courier New"/>
              </a:rPr>
              <a:t>getColor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View demonstration program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latin typeface="Arial"/>
                <a:ea typeface="Noto Sans CJK SC"/>
              </a:rPr>
              <a:t>View class </a:t>
            </a:r>
            <a:r>
              <a:rPr b="1" lang="en-US" sz="2600" spc="-1" strike="noStrike">
                <a:latin typeface="Courier New"/>
                <a:ea typeface="Noto Sans CJK SC"/>
              </a:rPr>
              <a:t>LetterGrade</a:t>
            </a:r>
            <a:r>
              <a:rPr b="0" lang="en-US" sz="2600" spc="-1" strike="noStrike">
                <a:latin typeface="Arial"/>
                <a:ea typeface="Noto Sans CJK SC"/>
              </a:rPr>
              <a:t> </a:t>
            </a:r>
            <a:endParaRPr b="0" lang="en-IN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981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latin typeface="Arial"/>
                <a:ea typeface="Noto Sans CJK SC"/>
              </a:rPr>
              <a:t>An enumeration class</a:t>
            </a:r>
            <a:endParaRPr b="0" lang="en-IN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981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latin typeface="Arial"/>
                <a:ea typeface="Noto Sans CJK SC"/>
              </a:rPr>
              <a:t>Note class elements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82"/>
              </a:spcBef>
              <a:spcAft>
                <a:spcPts val="283"/>
              </a:spcAft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28" name="Picture 13_9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0" y="72000"/>
            <a:ext cx="251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c9211e"/>
                </a:solidFill>
                <a:latin typeface="Arial"/>
              </a:rPr>
              <a:t>Packages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38960" y="792000"/>
            <a:ext cx="338868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What is Packages?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-72000" y="1416960"/>
            <a:ext cx="12346560" cy="45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Packages are Java’s way of grouping a number of related classes and/or interfaces together into a single unit. That means, packages act as “containers” for classes. </a:t>
            </a: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The benefits of organising classes into packages are: </a:t>
            </a:r>
            <a:endParaRPr b="0" lang="en-IN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GB" sz="2400" spc="-1" strike="noStrike">
                <a:latin typeface="Arial"/>
              </a:rPr>
              <a:t>The classes contained in the packages of other programs/applications can be reused. </a:t>
            </a:r>
            <a:endParaRPr b="0" lang="en-IN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GB" sz="2400" spc="-1" strike="noStrike">
                <a:latin typeface="Arial"/>
              </a:rPr>
              <a:t>In packages classes can be unique compared with classes in other packages. That two classes in two different packages can have the same name. If there is a naming clash, then classes can be accessed with their fully qualified name. </a:t>
            </a:r>
            <a:endParaRPr b="0" lang="en-IN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GB" sz="2400" spc="-1" strike="noStrike">
                <a:latin typeface="Arial"/>
              </a:rPr>
              <a:t>Classes in packages can be hidden if we don’t want other packages to access them. </a:t>
            </a:r>
            <a:endParaRPr b="0" lang="en-IN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GB" sz="2400" spc="-1" strike="noStrike">
                <a:latin typeface="Arial"/>
              </a:rPr>
              <a:t>Packages also provide a way for separating “design” from coding.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33" name="Picture 13_10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308520" y="360000"/>
            <a:ext cx="48751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c9211e"/>
                </a:solidFill>
                <a:latin typeface="Arial"/>
              </a:rPr>
              <a:t>Java Foundation Packages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2400" y="864000"/>
            <a:ext cx="11991240" cy="55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Java provides a large number of classes groped into different packages based on their functionality</a:t>
            </a:r>
            <a:endParaRPr b="0" lang="en-IN" sz="2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The six foundation Java packages are: </a:t>
            </a:r>
            <a:endParaRPr b="0" lang="en-IN" sz="2400" spc="-1" strike="noStrike">
              <a:latin typeface="Arial"/>
            </a:endParaRPr>
          </a:p>
          <a:p>
            <a:pPr lvl="2" marL="648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GB" sz="2400" spc="-1" strike="noStrike">
                <a:latin typeface="Arial"/>
              </a:rPr>
              <a:t>java.lang :</a:t>
            </a:r>
            <a:endParaRPr b="0" lang="en-IN" sz="2400" spc="-1" strike="noStrike">
              <a:latin typeface="Arial"/>
            </a:endParaRPr>
          </a:p>
          <a:p>
            <a:pPr lvl="2" marL="648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Contains classes for primitive types, strings, math functions, threads,and exception.</a:t>
            </a:r>
            <a:endParaRPr b="0" lang="en-IN" sz="2400" spc="-1" strike="noStrike">
              <a:latin typeface="Arial"/>
            </a:endParaRPr>
          </a:p>
          <a:p>
            <a:pPr lvl="2" marL="648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GB" sz="2400" spc="-1" strike="noStrike">
                <a:latin typeface="Arial"/>
              </a:rPr>
              <a:t>java.util : </a:t>
            </a:r>
            <a:endParaRPr b="0" lang="en-IN" sz="2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      </a:t>
            </a:r>
            <a:r>
              <a:rPr b="0" lang="en-GB" sz="2400" spc="-1" strike="noStrike">
                <a:latin typeface="Arial"/>
              </a:rPr>
              <a:t>Contains classes such as vectors, hash tables, date etc. </a:t>
            </a:r>
            <a:endParaRPr b="0" lang="en-IN" sz="2400" spc="-1" strike="noStrike">
              <a:latin typeface="Arial"/>
            </a:endParaRPr>
          </a:p>
          <a:p>
            <a:pPr lvl="2" marL="648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GB" sz="2400" spc="-1" strike="noStrike">
                <a:latin typeface="Arial"/>
              </a:rPr>
              <a:t>java.io :</a:t>
            </a:r>
            <a:endParaRPr b="0" lang="en-IN" sz="2400" spc="-1" strike="noStrike">
              <a:latin typeface="Arial"/>
            </a:endParaRPr>
          </a:p>
          <a:p>
            <a:pPr lvl="2" marL="648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GB" sz="2400" spc="-1" strike="noStrike">
                <a:latin typeface="Arial"/>
              </a:rPr>
              <a:t>Stream classes for I/O .</a:t>
            </a:r>
            <a:endParaRPr b="0" lang="en-IN" sz="2400" spc="-1" strike="noStrike">
              <a:latin typeface="Arial"/>
            </a:endParaRPr>
          </a:p>
          <a:p>
            <a:pPr lvl="2" marL="648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GB" sz="2400" spc="-1" strike="noStrike">
                <a:latin typeface="Arial"/>
              </a:rPr>
              <a:t> </a:t>
            </a:r>
            <a:r>
              <a:rPr b="1" lang="en-GB" sz="2400" spc="-1" strike="noStrike">
                <a:latin typeface="Arial"/>
              </a:rPr>
              <a:t>java.awt :</a:t>
            </a:r>
            <a:endParaRPr b="0" lang="en-IN" sz="2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      </a:t>
            </a:r>
            <a:r>
              <a:rPr b="0" lang="en-GB" sz="2400" spc="-1" strike="noStrike">
                <a:latin typeface="Arial"/>
              </a:rPr>
              <a:t>Classes for implementing GUI – windows, buttons, menus etc. </a:t>
            </a:r>
            <a:endParaRPr b="0" lang="en-IN" sz="2400" spc="-1" strike="noStrike">
              <a:latin typeface="Arial"/>
            </a:endParaRPr>
          </a:p>
          <a:p>
            <a:pPr lvl="2" marL="648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GB" sz="2400" spc="-1" strike="noStrike">
                <a:latin typeface="Arial"/>
              </a:rPr>
              <a:t>java.net :</a:t>
            </a:r>
            <a:endParaRPr b="0" lang="en-IN" sz="2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      </a:t>
            </a:r>
            <a:r>
              <a:rPr b="0" lang="en-GB" sz="2400" spc="-1" strike="noStrike">
                <a:latin typeface="Arial"/>
              </a:rPr>
              <a:t>Classes for networking .</a:t>
            </a:r>
            <a:endParaRPr b="0" lang="en-IN" sz="2400" spc="-1" strike="noStrike">
              <a:latin typeface="Arial"/>
            </a:endParaRPr>
          </a:p>
          <a:p>
            <a:pPr lvl="2" marL="648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GB" sz="2400" spc="-1" strike="noStrike">
                <a:latin typeface="Arial"/>
              </a:rPr>
              <a:t>java.applet :</a:t>
            </a:r>
            <a:endParaRPr b="0" lang="en-IN" sz="2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      </a:t>
            </a:r>
            <a:r>
              <a:rPr b="0" lang="en-GB" sz="2400" spc="-1" strike="noStrike">
                <a:latin typeface="Arial"/>
              </a:rPr>
              <a:t>Classes for creating and implementing app.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37" name="Picture 13_11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72000" y="157320"/>
            <a:ext cx="561564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c9211e"/>
                </a:solidFill>
                <a:latin typeface="Arial"/>
              </a:rPr>
              <a:t>Accessing Classes from Packages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16000" y="864000"/>
            <a:ext cx="7008120" cy="31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 </a:t>
            </a:r>
            <a:r>
              <a:rPr b="0" lang="en-GB" sz="2400" spc="-1" strike="noStrike">
                <a:latin typeface="Arial"/>
              </a:rPr>
              <a:t>There are two ways of accessing the classes stored in   packages: </a:t>
            </a: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Using fully qualified class name </a:t>
            </a: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java.lang.Math.sqrt(x); </a:t>
            </a: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Import package and use class name directly</a:t>
            </a: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import java.lang.Math </a:t>
            </a: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Math.sqrt(x); </a:t>
            </a: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Selected or all classes in packages can be imported: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968760" y="4183920"/>
            <a:ext cx="4142880" cy="99972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import package.class;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import package.*;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284400" y="5256000"/>
            <a:ext cx="677124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Implicit in all programs: import java.lang.*; </a:t>
            </a: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package statement(s) must appear first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43" name="Picture 13_1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44" name="TextShape 2"/>
          <p:cNvSpPr txBox="1"/>
          <p:nvPr/>
        </p:nvSpPr>
        <p:spPr>
          <a:xfrm>
            <a:off x="268920" y="229320"/>
            <a:ext cx="325908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600" spc="-1" strike="noStrike">
                <a:solidFill>
                  <a:srgbClr val="c9211e"/>
                </a:solidFill>
                <a:latin typeface="Arial"/>
              </a:rPr>
              <a:t>Creating Packages</a:t>
            </a:r>
            <a:endParaRPr b="1" lang="en-IN" sz="26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0" y="1112760"/>
            <a:ext cx="12192120" cy="507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Java supports a keyword called “package” for creating user-defined packages. The package statement must be the first statement in a Java source file (except comments and white spaces) followed by one or more classes.</a:t>
            </a:r>
            <a:endParaRPr b="0" lang="en-IN" sz="20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package myPackage;</a:t>
            </a:r>
            <a:endParaRPr b="0" lang="en-IN" sz="2000" spc="-1" strike="noStrike">
              <a:latin typeface="Arial"/>
              <a:ea typeface="Noto Sans CJK SC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public class ClassA {</a:t>
            </a:r>
            <a:endParaRPr b="0" lang="en-IN" sz="2000" spc="-1" strike="noStrike">
              <a:latin typeface="Arial"/>
              <a:ea typeface="Noto Sans CJK SC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// class body</a:t>
            </a:r>
            <a:endParaRPr b="0" lang="en-IN" sz="2000" spc="-1" strike="noStrike">
              <a:latin typeface="Arial"/>
              <a:ea typeface="Noto Sans CJK SC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}</a:t>
            </a:r>
            <a:endParaRPr b="0" lang="en-IN" sz="2000" spc="-1" strike="noStrike">
              <a:latin typeface="Arial"/>
              <a:ea typeface="Noto Sans CJK SC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class ClassB {</a:t>
            </a:r>
            <a:endParaRPr b="0" lang="en-IN" sz="2000" spc="-1" strike="noStrike">
              <a:latin typeface="Arial"/>
              <a:ea typeface="Noto Sans CJK SC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}</a:t>
            </a:r>
            <a:endParaRPr b="0" lang="en-IN" sz="20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Package name is “myPackage” and classes are considered as part of this package; The code is saved in a file called “ClassA.java” and located in a directory  called “myPackage”.</a:t>
            </a:r>
            <a:endParaRPr b="0" lang="en-IN" sz="20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47" name="Picture 13_13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48" name="TextShape 2"/>
          <p:cNvSpPr txBox="1"/>
          <p:nvPr/>
        </p:nvSpPr>
        <p:spPr>
          <a:xfrm>
            <a:off x="144000" y="144000"/>
            <a:ext cx="4104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600" spc="-1" strike="noStrike">
                <a:solidFill>
                  <a:srgbClr val="c9211e"/>
                </a:solidFill>
                <a:latin typeface="Arial"/>
              </a:rPr>
              <a:t>Accessing a Package</a:t>
            </a:r>
            <a:endParaRPr b="1" lang="en-IN" sz="26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9360" y="1440000"/>
            <a:ext cx="12302640" cy="466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As indicated earlier, classes in packages can be accessed using a fully qualified name or using a short-cut as long as we import a corresponding package. </a:t>
            </a:r>
            <a:endParaRPr b="0" lang="en-IN" sz="24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The general form of importing package is: </a:t>
            </a:r>
            <a:endParaRPr b="0" lang="en-IN" sz="24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     </a:t>
            </a:r>
            <a:r>
              <a:rPr b="0" lang="en-GB" sz="2400" spc="-1" strike="noStrike">
                <a:latin typeface="Arial"/>
              </a:rPr>
              <a:t>import package1[.package2][…].classname </a:t>
            </a:r>
            <a:endParaRPr b="0" lang="en-IN" sz="24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Example: </a:t>
            </a:r>
            <a:endParaRPr b="0" lang="en-IN" sz="24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    </a:t>
            </a:r>
            <a:r>
              <a:rPr b="0" lang="en-GB" sz="2400" spc="-1" strike="noStrike">
                <a:latin typeface="Arial"/>
              </a:rPr>
              <a:t>import myPackage.ClassA; </a:t>
            </a:r>
            <a:endParaRPr b="0" lang="en-IN" sz="24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    </a:t>
            </a:r>
            <a:r>
              <a:rPr b="0" lang="en-GB" sz="2400" spc="-1" strike="noStrike">
                <a:latin typeface="Arial"/>
              </a:rPr>
              <a:t>import myPackage.secondPackage </a:t>
            </a:r>
            <a:endParaRPr b="0" lang="en-IN" sz="24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All classes/packages from higher-level package can be imported as follows:</a:t>
            </a:r>
            <a:endParaRPr b="0" lang="en-IN" sz="24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    </a:t>
            </a:r>
            <a:r>
              <a:rPr b="0" lang="en-GB" sz="2400" spc="-1" strike="noStrike">
                <a:latin typeface="Arial"/>
              </a:rPr>
              <a:t>import myPackage.*;</a:t>
            </a:r>
            <a:endParaRPr b="0" lang="en-IN" sz="24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51" name="Picture 13_1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52" name="TextShape 2"/>
          <p:cNvSpPr txBox="1"/>
          <p:nvPr/>
        </p:nvSpPr>
        <p:spPr>
          <a:xfrm>
            <a:off x="360000" y="216000"/>
            <a:ext cx="3672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600" spc="-1" strike="noStrike">
                <a:solidFill>
                  <a:srgbClr val="c9211e"/>
                </a:solidFill>
                <a:latin typeface="Arial"/>
              </a:rPr>
              <a:t>Using a Package</a:t>
            </a:r>
            <a:endParaRPr b="1" lang="en-IN" sz="26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58320" y="1175040"/>
            <a:ext cx="12253680" cy="573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GB" sz="2200" spc="-1" strike="noStrike">
                <a:latin typeface="Arial"/>
              </a:rPr>
              <a:t>Let us store the code listing below in a file named“ClassA.java” within subdirectory named “myPackage”within the current directory (say “abc”).</a:t>
            </a:r>
            <a:r>
              <a:rPr b="0" lang="en-GB" sz="2200" spc="-1" strike="noStrike">
                <a:latin typeface="Arial"/>
              </a:rPr>
              <a:t>	</a:t>
            </a:r>
            <a:endParaRPr b="0" lang="en-IN" sz="2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GB" sz="2200" spc="-1" strike="noStrike">
                <a:latin typeface="Arial"/>
              </a:rPr>
              <a:t>package myPackage;</a:t>
            </a:r>
            <a:endParaRPr b="0" lang="en-IN" sz="2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GB" sz="2200" spc="-1" strike="noStrike">
                <a:latin typeface="Arial"/>
              </a:rPr>
              <a:t>public class ClassA {</a:t>
            </a:r>
            <a:endParaRPr b="0" lang="en-IN" sz="2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GB" sz="2200" spc="-1" strike="noStrike">
                <a:latin typeface="Arial"/>
              </a:rPr>
              <a:t>// class body</a:t>
            </a:r>
            <a:endParaRPr b="0" lang="en-IN" sz="2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GB" sz="2200" spc="-1" strike="noStrike">
                <a:latin typeface="Arial"/>
              </a:rPr>
              <a:t>public void display()</a:t>
            </a:r>
            <a:endParaRPr b="0" lang="en-IN" sz="2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GB" sz="2200" spc="-1" strike="noStrike">
                <a:latin typeface="Arial"/>
              </a:rPr>
              <a:t>{</a:t>
            </a:r>
            <a:endParaRPr b="0" lang="en-IN" sz="2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GB" sz="2200" spc="-1" strike="noStrike">
                <a:latin typeface="Arial"/>
              </a:rPr>
              <a:t>System.out.println("Hello, I am ClassA");</a:t>
            </a:r>
            <a:endParaRPr b="0" lang="en-IN" sz="2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GB" sz="2200" spc="-1" strike="noStrike">
                <a:latin typeface="Arial"/>
              </a:rPr>
              <a:t>}</a:t>
            </a:r>
            <a:endParaRPr b="0" lang="en-IN" sz="2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GB" sz="2200" spc="-1" strike="noStrike">
                <a:latin typeface="Arial"/>
              </a:rPr>
              <a:t>}</a:t>
            </a:r>
            <a:endParaRPr b="0" lang="en-IN" sz="2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GB" sz="2200" spc="-1" strike="noStrike">
                <a:latin typeface="Arial"/>
              </a:rPr>
              <a:t>class ClassB {</a:t>
            </a:r>
            <a:endParaRPr b="0" lang="en-IN" sz="2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GB" sz="2200" spc="-1" strike="noStrike">
                <a:latin typeface="Arial"/>
              </a:rPr>
              <a:t>// class body</a:t>
            </a:r>
            <a:endParaRPr b="0" lang="en-IN" sz="2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GB" sz="2200" spc="-1" strike="noStrike">
                <a:latin typeface="Arial"/>
              </a:rPr>
              <a:t>}</a:t>
            </a:r>
            <a:endParaRPr b="0" lang="en-IN" sz="22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55" name="Picture 13_15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56" name="TextShape 2"/>
          <p:cNvSpPr txBox="1"/>
          <p:nvPr/>
        </p:nvSpPr>
        <p:spPr>
          <a:xfrm>
            <a:off x="360000" y="157320"/>
            <a:ext cx="2952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solidFill>
                  <a:srgbClr val="c9211e"/>
                </a:solidFill>
                <a:latin typeface="Arial"/>
              </a:rPr>
              <a:t>Using a Package</a:t>
            </a:r>
            <a:endParaRPr b="1" lang="en-IN" sz="2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144000" y="939960"/>
            <a:ext cx="10275840" cy="510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latin typeface="Arial"/>
              </a:rPr>
              <a:t>Within the current directory (“abc”) store the following code in a file named“ClassX.java”</a:t>
            </a:r>
            <a:endParaRPr b="0" lang="en-IN" sz="27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latin typeface="Arial"/>
              </a:rPr>
              <a:t>import myPackage.ClassA;</a:t>
            </a:r>
            <a:endParaRPr b="0" lang="en-IN" sz="27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latin typeface="Arial"/>
              </a:rPr>
              <a:t>public class ClassX</a:t>
            </a:r>
            <a:endParaRPr b="0" lang="en-IN" sz="2700" spc="-1" strike="noStrike">
              <a:latin typeface="Arial"/>
              <a:ea typeface="Noto Sans CJK SC"/>
            </a:endParaRPr>
          </a:p>
          <a:p>
            <a:pPr lvl="1" marL="432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latin typeface="Arial"/>
              </a:rPr>
              <a:t>{</a:t>
            </a:r>
            <a:endParaRPr b="0" lang="en-IN" sz="2700" spc="-1" strike="noStrike">
              <a:latin typeface="Arial"/>
              <a:ea typeface="Noto Sans CJK SC"/>
            </a:endParaRPr>
          </a:p>
          <a:p>
            <a:pPr lvl="1" marL="432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latin typeface="Arial"/>
              </a:rPr>
              <a:t>public static void main(String args[])</a:t>
            </a:r>
            <a:endParaRPr b="0" lang="en-IN" sz="2700" spc="-1" strike="noStrike">
              <a:latin typeface="Arial"/>
              <a:ea typeface="Noto Sans CJK SC"/>
            </a:endParaRPr>
          </a:p>
          <a:p>
            <a:pPr lvl="1" marL="432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latin typeface="Arial"/>
              </a:rPr>
              <a:t>{</a:t>
            </a:r>
            <a:endParaRPr b="0" lang="en-IN" sz="2700" spc="-1" strike="noStrike">
              <a:latin typeface="Arial"/>
              <a:ea typeface="Noto Sans CJK SC"/>
            </a:endParaRPr>
          </a:p>
          <a:p>
            <a:pPr lvl="1" marL="432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latin typeface="Arial"/>
              </a:rPr>
              <a:t>ClassA objA = new ClassA();</a:t>
            </a:r>
            <a:endParaRPr b="0" lang="en-IN" sz="2700" spc="-1" strike="noStrike">
              <a:latin typeface="Arial"/>
              <a:ea typeface="Noto Sans CJK SC"/>
            </a:endParaRPr>
          </a:p>
          <a:p>
            <a:pPr lvl="1" marL="432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latin typeface="Arial"/>
              </a:rPr>
              <a:t>objA.display();</a:t>
            </a:r>
            <a:endParaRPr b="0" lang="en-IN" sz="2700" spc="-1" strike="noStrike">
              <a:latin typeface="Arial"/>
              <a:ea typeface="Noto Sans CJK SC"/>
            </a:endParaRPr>
          </a:p>
          <a:p>
            <a:pPr lvl="1" marL="432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latin typeface="Arial"/>
              </a:rPr>
              <a:t>}</a:t>
            </a:r>
            <a:endParaRPr b="0" lang="en-IN" sz="2700" spc="-1" strike="noStrike">
              <a:latin typeface="Arial"/>
              <a:ea typeface="Noto Sans CJK SC"/>
            </a:endParaRPr>
          </a:p>
          <a:p>
            <a:pPr lvl="1" marL="432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latin typeface="Arial"/>
              </a:rPr>
              <a:t>}</a:t>
            </a:r>
            <a:endParaRPr b="0" lang="en-IN" sz="27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59" name="Picture 13_19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60" name="TextShape 2"/>
          <p:cNvSpPr txBox="1"/>
          <p:nvPr/>
        </p:nvSpPr>
        <p:spPr>
          <a:xfrm>
            <a:off x="216000" y="72000"/>
            <a:ext cx="3960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solidFill>
                  <a:srgbClr val="c9211e"/>
                </a:solidFill>
                <a:latin typeface="Arial"/>
              </a:rPr>
              <a:t>Compiling and Running</a:t>
            </a:r>
            <a:endParaRPr b="1" lang="en-IN" sz="2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72000" y="1296000"/>
            <a:ext cx="12029760" cy="284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An ClassX.java is compiled, the compiler compiles it and places .class file in current directly. If .class of ClassA in subdirectory “myPackage” is not found, it comples ClassA also. </a:t>
            </a:r>
            <a:endParaRPr b="0" lang="en-IN" sz="24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Note: It does not include code of ClassA into  ClassX ✞</a:t>
            </a:r>
            <a:endParaRPr b="0" lang="en-IN" sz="24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When the program ClassX is run, java loader looks for ClassA.class file in a package called “myPackage” and loads it.</a:t>
            </a:r>
            <a:endParaRPr b="0" lang="en-IN" sz="24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63" name="Picture 13_16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64" name="TextShape 2"/>
          <p:cNvSpPr txBox="1"/>
          <p:nvPr/>
        </p:nvSpPr>
        <p:spPr>
          <a:xfrm>
            <a:off x="-10080" y="1396080"/>
            <a:ext cx="12270600" cy="533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GB" sz="2600" spc="-1" strike="noStrike">
                <a:latin typeface="Arial"/>
              </a:rPr>
              <a:t>Let us store the code listing below in a file named“ClassA.java” within subdirectory named“secondPackage” within the current directory (say“abc”).</a:t>
            </a:r>
            <a:endParaRPr b="0" lang="en-IN" sz="2600" spc="-1" strike="noStrike">
              <a:latin typeface="Arial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endParaRPr b="0" lang="en-IN" sz="2600" spc="-1" strike="noStrike">
              <a:latin typeface="Arial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GB" sz="2600" spc="-1" strike="noStrike">
                <a:latin typeface="Arial"/>
              </a:rPr>
              <a:t>public class ClassC </a:t>
            </a:r>
            <a:endParaRPr b="0" lang="en-IN" sz="2600" spc="-1" strike="noStrike">
              <a:latin typeface="Arial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GB" sz="2600" spc="-1" strike="noStrike">
                <a:latin typeface="Arial"/>
              </a:rPr>
              <a:t>	</a:t>
            </a:r>
            <a:r>
              <a:rPr b="0" lang="en-GB" sz="2600" spc="-1" strike="noStrike">
                <a:latin typeface="Arial"/>
              </a:rPr>
              <a:t>{</a:t>
            </a:r>
            <a:endParaRPr b="0" lang="en-IN" sz="2600" spc="-1" strike="noStrike">
              <a:latin typeface="Arial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GB" sz="2600" spc="-1" strike="noStrike">
                <a:latin typeface="Arial"/>
              </a:rPr>
              <a:t>	</a:t>
            </a:r>
            <a:r>
              <a:rPr b="0" lang="en-GB" sz="2600" spc="-1" strike="noStrike">
                <a:latin typeface="Arial"/>
              </a:rPr>
              <a:t>// class body</a:t>
            </a:r>
            <a:endParaRPr b="0" lang="en-IN" sz="2600" spc="-1" strike="noStrike">
              <a:latin typeface="Arial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GB" sz="2600" spc="-1" strike="noStrike">
                <a:latin typeface="Arial"/>
              </a:rPr>
              <a:t>	</a:t>
            </a:r>
            <a:r>
              <a:rPr b="0" lang="en-GB" sz="2600" spc="-1" strike="noStrike">
                <a:latin typeface="Arial"/>
              </a:rPr>
              <a:t>public void display()</a:t>
            </a:r>
            <a:endParaRPr b="0" lang="en-IN" sz="2600" spc="-1" strike="noStrike">
              <a:latin typeface="Arial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GB" sz="2600" spc="-1" strike="noStrike">
                <a:latin typeface="Arial"/>
              </a:rPr>
              <a:t>	</a:t>
            </a:r>
            <a:r>
              <a:rPr b="0" lang="en-GB" sz="2600" spc="-1" strike="noStrike">
                <a:latin typeface="Arial"/>
              </a:rPr>
              <a:t>{</a:t>
            </a:r>
            <a:endParaRPr b="0" lang="en-IN" sz="2600" spc="-1" strike="noStrike">
              <a:latin typeface="Arial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GB" sz="2600" spc="-1" strike="noStrike">
                <a:latin typeface="Arial"/>
              </a:rPr>
              <a:t>	</a:t>
            </a:r>
            <a:r>
              <a:rPr b="0" lang="en-GB" sz="2600" spc="-1" strike="noStrike">
                <a:latin typeface="Arial"/>
              </a:rPr>
              <a:t>System.out.println("Hello, I am ClassC");</a:t>
            </a:r>
            <a:endParaRPr b="0" lang="en-IN" sz="2600" spc="-1" strike="noStrike">
              <a:latin typeface="Arial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GB" sz="2600" spc="-1" strike="noStrike">
                <a:latin typeface="Arial"/>
              </a:rPr>
              <a:t>	</a:t>
            </a:r>
            <a:r>
              <a:rPr b="0" lang="en-GB" sz="2600" spc="-1" strike="noStrike">
                <a:latin typeface="Arial"/>
              </a:rPr>
              <a:t>}</a:t>
            </a:r>
            <a:br/>
            <a:r>
              <a:rPr b="0" lang="en-GB" sz="2600" spc="-1" strike="noStrike">
                <a:latin typeface="Arial"/>
              </a:rPr>
              <a:t>	</a:t>
            </a:r>
            <a:r>
              <a:rPr b="0" lang="en-GB" sz="2600" spc="-1" strike="noStrike">
                <a:latin typeface="Arial"/>
              </a:rPr>
              <a:t>}</a:t>
            </a:r>
            <a:endParaRPr b="0" lang="en-IN" sz="2600" spc="-1" strike="noStrike">
              <a:latin typeface="Arial"/>
              <a:ea typeface="Noto Sans CJK SC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207000" y="145440"/>
            <a:ext cx="2601000" cy="43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solidFill>
                  <a:srgbClr val="c9211e"/>
                </a:solidFill>
                <a:latin typeface="Arial"/>
              </a:rPr>
              <a:t>Using a Package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79" name="Picture 13_0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426960" y="360000"/>
            <a:ext cx="281268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c9211e"/>
                </a:solidFill>
                <a:latin typeface="Arial"/>
              </a:rPr>
              <a:t>What is class?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0" y="1224000"/>
            <a:ext cx="10367640" cy="14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In </a:t>
            </a:r>
            <a:r>
              <a:rPr b="0" lang="en-IN" sz="22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object-oriented programming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 , a class is a template definition of the method’s and variable’s in a particular kind of </a:t>
            </a:r>
            <a:r>
              <a:rPr b="0" lang="en-IN" sz="2200" spc="-1" strike="noStrike" u="sng">
                <a:solidFill>
                  <a:srgbClr val="0563c1"/>
                </a:solidFill>
                <a:uFillTx/>
                <a:latin typeface="Arial"/>
                <a:hlinkClick r:id="rId3"/>
              </a:rPr>
              <a:t>object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. Thus, an object is a specific instance of a class; it contains real values instead of </a:t>
            </a:r>
            <a:r>
              <a:rPr b="0" lang="en-IN" sz="2200" spc="-1" strike="noStrike" u="sng">
                <a:solidFill>
                  <a:srgbClr val="0563c1"/>
                </a:solidFill>
                <a:uFillTx/>
                <a:latin typeface="Arial"/>
                <a:hlinkClick r:id="rId4"/>
              </a:rPr>
              <a:t>variables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36000" y="2411280"/>
            <a:ext cx="11735640" cy="36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The class is one of the defining ideas of object-oriented programming. Among the important ideas about classes are: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A class can have subclasses that can inherit all or some of the characteristics of the class. In relation to each subclass, the class becomes the superclass.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Subclasses can also define their own methods and variables that are not part of their superclass.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The structure of a class and its subclasses is called the class hierarchy.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44000" y="864000"/>
            <a:ext cx="10972800" cy="5112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342720" indent="-342720">
              <a:lnSpc>
                <a:spcPct val="100000"/>
              </a:lnSpc>
              <a:spcBef>
                <a:spcPts val="782"/>
              </a:spcBef>
              <a:spcAft>
                <a:spcPts val="283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Let us store the code listing below in a file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named“ClassA.java” within subdirectory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named“secondPackage” within the current directory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(say“abc”).</a:t>
            </a:r>
            <a:endParaRPr b="0" lang="en-IN" sz="26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2720" indent="-342720">
              <a:lnSpc>
                <a:spcPct val="100000"/>
              </a:lnSpc>
              <a:spcBef>
                <a:spcPts val="782"/>
              </a:spcBef>
              <a:spcAft>
                <a:spcPts val="283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2720" indent="-342720">
              <a:lnSpc>
                <a:spcPct val="100000"/>
              </a:lnSpc>
              <a:spcBef>
                <a:spcPts val="782"/>
              </a:spcBef>
              <a:spcAft>
                <a:spcPts val="283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public class ClassC </a:t>
            </a:r>
            <a:endParaRPr b="0" lang="en-IN" sz="26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lvl="1" marL="742680" indent="-285480">
              <a:lnSpc>
                <a:spcPct val="100000"/>
              </a:lnSpc>
              <a:spcBef>
                <a:spcPts val="981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IN" sz="26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lvl="1" marL="742680" indent="-285480">
              <a:lnSpc>
                <a:spcPct val="100000"/>
              </a:lnSpc>
              <a:spcBef>
                <a:spcPts val="981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// class body</a:t>
            </a:r>
            <a:endParaRPr b="0" lang="en-IN" sz="26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lvl="1" marL="742680" indent="-285480">
              <a:lnSpc>
                <a:spcPct val="100000"/>
              </a:lnSpc>
              <a:spcBef>
                <a:spcPts val="981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public void display()</a:t>
            </a:r>
            <a:endParaRPr b="0" lang="en-IN" sz="26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lvl="1" marL="742680" indent="-285480">
              <a:lnSpc>
                <a:spcPct val="100000"/>
              </a:lnSpc>
              <a:spcBef>
                <a:spcPts val="981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IN" sz="26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lvl="1" marL="742680" indent="-285480">
              <a:lnSpc>
                <a:spcPct val="100000"/>
              </a:lnSpc>
              <a:spcBef>
                <a:spcPts val="981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System.out.println("Hello, I am ClassC");</a:t>
            </a:r>
            <a:endParaRPr b="0" lang="en-IN" sz="26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lvl="1" marL="742680" indent="-285480">
              <a:lnSpc>
                <a:spcPct val="100000"/>
              </a:lnSpc>
              <a:spcBef>
                <a:spcPts val="981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}</a:t>
            </a:r>
            <a:br/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26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88000" y="144000"/>
            <a:ext cx="300636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800" spc="-1" strike="noStrike">
                <a:solidFill>
                  <a:srgbClr val="c9211e"/>
                </a:solidFill>
                <a:latin typeface="Arial"/>
              </a:rPr>
              <a:t>Using a Package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1720" y="81000"/>
            <a:ext cx="351828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800" spc="-1" strike="noStrike">
                <a:solidFill>
                  <a:srgbClr val="c9211e"/>
                </a:solidFill>
                <a:latin typeface="Calibri"/>
              </a:rPr>
              <a:t>Using a Package</a:t>
            </a:r>
            <a:endParaRPr b="1" lang="en-IN" sz="2800" spc="-1" strike="noStrike">
              <a:solidFill>
                <a:srgbClr val="c9211e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09480" y="1600200"/>
            <a:ext cx="1097280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1000"/>
          </a:bodyPr>
          <a:p>
            <a:pPr marL="3427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Within the current directory (“abc”) store the following code in a file named“ClassX.java”</a:t>
            </a:r>
            <a:endParaRPr b="0" lang="en-IN" sz="3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27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3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27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import myPackage.ClassA;</a:t>
            </a:r>
            <a:endParaRPr b="0" lang="en-IN" sz="3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27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import secondPackage.ClassC;</a:t>
            </a:r>
            <a:endParaRPr b="0" lang="en-IN" sz="3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27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public class ClassY</a:t>
            </a:r>
            <a:endParaRPr b="0" lang="en-IN" sz="3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public static void main(String args[])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ClassA objA = new ClassA();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ClassC objC = new ClassC();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objA.display();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objC.display();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71" name="Picture 13_17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72" name="TextShape 2"/>
          <p:cNvSpPr txBox="1"/>
          <p:nvPr/>
        </p:nvSpPr>
        <p:spPr>
          <a:xfrm>
            <a:off x="3960000" y="2684520"/>
            <a:ext cx="7128000" cy="77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4800" spc="-1" strike="noStrike">
                <a:solidFill>
                  <a:srgbClr val="c9211e"/>
                </a:solidFill>
                <a:latin typeface="Arial"/>
              </a:rPr>
              <a:t>THANK YOU</a:t>
            </a:r>
            <a:endParaRPr b="1" lang="en-IN" sz="48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16000" y="864720"/>
            <a:ext cx="1007964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933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3200" spc="-1" strike="noStrike">
                <a:latin typeface="Arial"/>
              </a:rPr>
              <a:t>An object is a program construct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831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3200" spc="-1" strike="noStrike">
                <a:latin typeface="Arial"/>
              </a:rPr>
              <a:t>Contains data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831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3200" spc="-1" strike="noStrike">
                <a:latin typeface="Arial"/>
              </a:rPr>
              <a:t>Performs actions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933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3200" spc="-1" strike="noStrike">
                <a:latin typeface="Arial"/>
              </a:rPr>
              <a:t>Objects interact to solve problems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933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3200" spc="-1" strike="noStrike">
                <a:latin typeface="Arial"/>
              </a:rPr>
              <a:t>Actions performed by objects are defined by methods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85" name="Picture 13_1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72000" y="144000"/>
            <a:ext cx="3815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9211e"/>
                </a:solidFill>
                <a:latin typeface="Arial"/>
              </a:rPr>
              <a:t>Objects and Classes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88" name="Picture 13_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111960" y="216000"/>
            <a:ext cx="34156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9211e"/>
                </a:solidFill>
                <a:latin typeface="Arial"/>
              </a:rPr>
              <a:t>Objects and Classes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960" y="792000"/>
            <a:ext cx="863568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 class is a kind of object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 class definition is a general description of</a:t>
            </a:r>
            <a:endParaRPr b="0" lang="en-IN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latin typeface="Arial"/>
              </a:rPr>
              <a:t>what the object is</a:t>
            </a:r>
            <a:endParaRPr b="0" lang="en-IN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latin typeface="Arial"/>
              </a:rPr>
              <a:t>what it can do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rcRect l="0" t="0" r="9576" b="5664"/>
          <a:stretch/>
        </p:blipFill>
        <p:spPr>
          <a:xfrm>
            <a:off x="7361640" y="1825560"/>
            <a:ext cx="3222000" cy="3862080"/>
          </a:xfrm>
          <a:prstGeom prst="rect">
            <a:avLst/>
          </a:prstGeom>
          <a:ln>
            <a:noFill/>
          </a:ln>
          <a:effectLst>
            <a:outerShdw dir="2700000" dist="107932">
              <a:srgbClr val="80808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93" name="Picture 13_3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209160" y="216000"/>
            <a:ext cx="32464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9211e"/>
                </a:solidFill>
                <a:latin typeface="Arial"/>
              </a:rPr>
              <a:t>Objects and Classes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54960" y="1008000"/>
            <a:ext cx="6124680" cy="28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All objects in the same class have</a:t>
            </a:r>
            <a:endParaRPr b="0" lang="en-IN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latin typeface="Arial"/>
              </a:rPr>
              <a:t>the same kinds of data</a:t>
            </a:r>
            <a:endParaRPr b="0" lang="en-IN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latin typeface="Arial"/>
              </a:rPr>
              <a:t>the same methods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3421440" y="2976120"/>
            <a:ext cx="5146200" cy="307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98" name="Picture 13_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72000" y="144000"/>
            <a:ext cx="748764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9211e"/>
                </a:solidFill>
                <a:latin typeface="Arial"/>
              </a:rPr>
              <a:t>Using the Methods in a Java Class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94920" y="951480"/>
            <a:ext cx="7380720" cy="42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Given a class called </a:t>
            </a:r>
            <a:r>
              <a:rPr b="1" lang="en-IN" sz="2200" spc="-1" strike="noStrike">
                <a:latin typeface="Courier New"/>
              </a:rPr>
              <a:t>Name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Declare a variable</a:t>
            </a:r>
            <a:br/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1" lang="en-IN" sz="3200" spc="-1" strike="noStrike">
                <a:latin typeface="Courier New"/>
              </a:rPr>
              <a:t>Name joe;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Create an instance of</a:t>
            </a:r>
            <a:r>
              <a:rPr b="0" lang="en-IN" sz="1800" spc="-1" strike="noStrike">
                <a:latin typeface="Arial"/>
              </a:rPr>
              <a:t> </a:t>
            </a:r>
            <a:r>
              <a:rPr b="1" lang="en-IN" sz="3200" spc="-1" strike="noStrike">
                <a:latin typeface="Courier New"/>
              </a:rPr>
              <a:t>Name</a:t>
            </a:r>
            <a:br/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1" lang="en-IN" sz="3200" spc="-1" strike="noStrike">
                <a:latin typeface="Courier New"/>
              </a:rPr>
              <a:t>joe = new Name();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Alternatively</a:t>
            </a:r>
            <a:br/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1" lang="en-IN" sz="3200" spc="-1" strike="noStrike">
                <a:latin typeface="Courier New"/>
              </a:rPr>
              <a:t>Name joe = new Name();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6336000" y="2607480"/>
            <a:ext cx="4627080" cy="113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03" name="Picture 13_5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43200" y="245520"/>
            <a:ext cx="643644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c9211e"/>
                </a:solidFill>
                <a:latin typeface="Arial"/>
              </a:rPr>
              <a:t>Using the Methods in a Java Class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38400" y="116208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void methods are used to do a task such as set the first or last names</a:t>
            </a:r>
            <a:endParaRPr b="0" lang="en-IN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933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valued methods return a single value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803600" y="2232000"/>
            <a:ext cx="5108040" cy="896400"/>
          </a:xfrm>
          <a:prstGeom prst="rect">
            <a:avLst/>
          </a:prstGeom>
          <a:ln>
            <a:noFill/>
          </a:ln>
          <a:effectLst>
            <a:outerShdw dir="2700000" dist="107932">
              <a:srgbClr val="808080">
                <a:alpha val="50000"/>
              </a:srgbClr>
            </a:outerShdw>
          </a:effectLst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1241640" y="4486320"/>
            <a:ext cx="8118000" cy="769320"/>
          </a:xfrm>
          <a:prstGeom prst="rect">
            <a:avLst/>
          </a:prstGeom>
          <a:ln>
            <a:noFill/>
          </a:ln>
          <a:effectLst>
            <a:outerShdw dir="2700000" dist="107932">
              <a:srgbClr val="80808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09" name="Picture 13_6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349920" y="216000"/>
            <a:ext cx="36097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9211e"/>
                </a:solidFill>
                <a:latin typeface="Arial"/>
              </a:rPr>
              <a:t>Defining a Java Class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11" name="Group 3"/>
          <p:cNvGrpSpPr/>
          <p:nvPr/>
        </p:nvGrpSpPr>
        <p:grpSpPr>
          <a:xfrm>
            <a:off x="432000" y="1240920"/>
            <a:ext cx="3959640" cy="1166760"/>
            <a:chOff x="432000" y="1240920"/>
            <a:chExt cx="3959640" cy="1166760"/>
          </a:xfrm>
        </p:grpSpPr>
        <p:sp>
          <p:nvSpPr>
            <p:cNvPr id="112" name="CustomShape 4"/>
            <p:cNvSpPr/>
            <p:nvPr/>
          </p:nvSpPr>
          <p:spPr>
            <a:xfrm>
              <a:off x="432000" y="1240920"/>
              <a:ext cx="3959640" cy="1166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marL="216000" indent="-215640" algn="ctr">
                <a:lnSpc>
                  <a:spcPct val="100000"/>
                </a:lnSpc>
                <a:spcBef>
                  <a:spcPts val="1247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Access or visibility modifiers</a:t>
              </a:r>
              <a:endParaRPr b="0" lang="en-IN" sz="2000" spc="-1" strike="noStrike">
                <a:latin typeface="Arial"/>
              </a:endParaRPr>
            </a:p>
            <a:p>
              <a:pPr marL="216000" indent="-215640" algn="ctr">
                <a:lnSpc>
                  <a:spcPct val="100000"/>
                </a:lnSpc>
                <a:spcBef>
                  <a:spcPts val="1247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Specifies where a class, data field, or method can be used.</a:t>
              </a:r>
              <a:endParaRPr b="0" lang="en-IN" sz="2000" spc="-1" strike="noStrike">
                <a:latin typeface="Arial"/>
              </a:endParaRPr>
            </a:p>
          </p:txBody>
        </p:sp>
      </p:grp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3354480" y="2736000"/>
            <a:ext cx="6005160" cy="2574720"/>
          </a:xfrm>
          <a:prstGeom prst="rect">
            <a:avLst/>
          </a:prstGeom>
          <a:ln>
            <a:noFill/>
          </a:ln>
        </p:spPr>
      </p:pic>
      <p:grpSp>
        <p:nvGrpSpPr>
          <p:cNvPr id="114" name="Group 5"/>
          <p:cNvGrpSpPr/>
          <p:nvPr/>
        </p:nvGrpSpPr>
        <p:grpSpPr>
          <a:xfrm>
            <a:off x="1080000" y="3449160"/>
            <a:ext cx="2329920" cy="750960"/>
            <a:chOff x="1080000" y="3449160"/>
            <a:chExt cx="2329920" cy="750960"/>
          </a:xfrm>
        </p:grpSpPr>
        <p:sp>
          <p:nvSpPr>
            <p:cNvPr id="115" name="CustomShape 6"/>
            <p:cNvSpPr/>
            <p:nvPr/>
          </p:nvSpPr>
          <p:spPr>
            <a:xfrm>
              <a:off x="3100680" y="3449160"/>
              <a:ext cx="309240" cy="617040"/>
            </a:xfrm>
            <a:custGeom>
              <a:avLst/>
              <a:gdLst/>
              <a:ahLst/>
              <a:rect l="l" t="t" r="r" b="b"/>
              <a:pathLst>
                <a:path w="862" h="1717">
                  <a:moveTo>
                    <a:pt x="861" y="0"/>
                  </a:moveTo>
                  <a:cubicBezTo>
                    <a:pt x="645" y="0"/>
                    <a:pt x="430" y="71"/>
                    <a:pt x="430" y="143"/>
                  </a:cubicBezTo>
                  <a:lnTo>
                    <a:pt x="430" y="715"/>
                  </a:lnTo>
                  <a:cubicBezTo>
                    <a:pt x="430" y="786"/>
                    <a:pt x="215" y="858"/>
                    <a:pt x="0" y="858"/>
                  </a:cubicBezTo>
                  <a:cubicBezTo>
                    <a:pt x="215" y="858"/>
                    <a:pt x="430" y="929"/>
                    <a:pt x="430" y="1001"/>
                  </a:cubicBezTo>
                  <a:lnTo>
                    <a:pt x="430" y="1573"/>
                  </a:lnTo>
                  <a:cubicBezTo>
                    <a:pt x="430" y="1644"/>
                    <a:pt x="645" y="1716"/>
                    <a:pt x="861" y="17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7"/>
            <p:cNvSpPr/>
            <p:nvPr/>
          </p:nvSpPr>
          <p:spPr>
            <a:xfrm>
              <a:off x="1080000" y="3496680"/>
              <a:ext cx="1936440" cy="703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marL="216000" indent="-215640">
                <a:lnSpc>
                  <a:spcPct val="100000"/>
                </a:lnSpc>
                <a:spcBef>
                  <a:spcPts val="1247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Data members</a:t>
              </a:r>
              <a:endParaRPr b="0" lang="en-IN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188280" y="6543360"/>
            <a:ext cx="2805840" cy="2498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67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96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18" name="Picture 13_7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7480" cy="47592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720000" y="1152000"/>
            <a:ext cx="6897600" cy="132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  <a:effectLst>
            <a:outerShdw dir="2700000" dist="107932">
              <a:srgbClr val="80808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640" algn="ctr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Methods that classes often use:</a:t>
            </a:r>
            <a:endParaRPr b="0" lang="en-I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Accessor (query) methods – return value of a data field</a:t>
            </a:r>
            <a:endParaRPr b="0" lang="en-I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Mutator methods – change the value of a data field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168000" y="3208320"/>
            <a:ext cx="6285960" cy="2695320"/>
          </a:xfrm>
          <a:prstGeom prst="rect">
            <a:avLst/>
          </a:prstGeom>
          <a:ln>
            <a:noFill/>
          </a:ln>
          <a:effectLst>
            <a:outerShdw dir="2700000" dist="107932">
              <a:srgbClr val="808080">
                <a:alpha val="50000"/>
              </a:srgbClr>
            </a:outerShdw>
          </a:effectLst>
        </p:spPr>
      </p:pic>
      <p:sp>
        <p:nvSpPr>
          <p:cNvPr id="121" name="CustomShape 3"/>
          <p:cNvSpPr/>
          <p:nvPr/>
        </p:nvSpPr>
        <p:spPr>
          <a:xfrm>
            <a:off x="213840" y="145440"/>
            <a:ext cx="331380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9211e"/>
                </a:solidFill>
                <a:latin typeface="Arial"/>
              </a:rPr>
              <a:t>Defining a Java Class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2" name="Line 4"/>
          <p:cNvSpPr/>
          <p:nvPr/>
        </p:nvSpPr>
        <p:spPr>
          <a:xfrm>
            <a:off x="2376000" y="2455560"/>
            <a:ext cx="2143080" cy="23684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BOI - V4</Template>
  <TotalTime>24160</TotalTime>
  <Application>LibreOffice/6.4.7.2$Linux_X86_64 LibreOffice_project/40$Build-2</Application>
  <Words>4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2021-09-21T08:34:11Z</dcterms:created>
  <dc:creator>Praveen B A [MAHE-BC]</dc:creator>
  <dc:description/>
  <dc:language>en-IN</dc:language>
  <cp:lastModifiedBy/>
  <dcterms:modified xsi:type="dcterms:W3CDTF">2023-02-12T11:30:38Z</dcterms:modified>
  <cp:revision>213</cp:revision>
  <dc:subject/>
  <dc:title>Program structure Learning Journey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