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6"/>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9" r:id="rId18"/>
    <p:sldId id="1495" r:id="rId19"/>
    <p:sldId id="1496" r:id="rId20"/>
    <p:sldId id="1497" r:id="rId21"/>
    <p:sldId id="1498" r:id="rId22"/>
    <p:sldId id="1500" r:id="rId23"/>
    <p:sldId id="1501" r:id="rId24"/>
    <p:sldId id="1502" r:id="rId25"/>
    <p:sldId id="1503" r:id="rId26"/>
    <p:sldId id="1504" r:id="rId27"/>
    <p:sldId id="1505" r:id="rId28"/>
    <p:sldId id="1506" r:id="rId29"/>
    <p:sldId id="1507" r:id="rId30"/>
    <p:sldId id="1508" r:id="rId31"/>
    <p:sldId id="1509" r:id="rId32"/>
    <p:sldId id="1510" r:id="rId33"/>
    <p:sldId id="1511" r:id="rId34"/>
    <p:sldId id="15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06" autoAdjust="0"/>
  </p:normalViewPr>
  <p:slideViewPr>
    <p:cSldViewPr snapToGrid="0">
      <p:cViewPr varScale="1">
        <p:scale>
          <a:sx n="63" d="100"/>
          <a:sy n="63" d="100"/>
        </p:scale>
        <p:origin x="804" y="3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digitalocean.com/community/tutorials/abstract-class-in-java" TargetMode="External"/><Relationship Id="rId2" Type="http://schemas.openxmlformats.org/officeDocument/2006/relationships/hyperlink" Target="https://www.digitalocean.com/community/tutorials/interface-in-java"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1097279"/>
          </a:xfrm>
        </p:spPr>
        <p:txBody>
          <a:bodyPr>
            <a:normAutofit/>
          </a:bodyPr>
          <a:lstStyle/>
          <a:p>
            <a:r>
              <a:rPr lang="en-US" sz="4400" b="1" dirty="0">
                <a:solidFill>
                  <a:schemeClr val="accent5">
                    <a:lumMod val="50000"/>
                  </a:schemeClr>
                </a:solidFill>
                <a:latin typeface="+mn-lt"/>
              </a:rPr>
              <a:t>Introduction to OOPs &amp;Objects - Java</a:t>
            </a:r>
            <a:endParaRPr lang="en-IN" sz="44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523999" y="1320804"/>
            <a:ext cx="9693502" cy="5100307"/>
          </a:xfrm>
        </p:spPr>
        <p:txBody>
          <a:bodyPr>
            <a:normAutofit/>
          </a:bodyPr>
          <a:lstStyle/>
          <a:p>
            <a:r>
              <a:rPr lang="en-US" sz="3200" b="1" dirty="0"/>
              <a:t>Agenda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Define OOPs</a:t>
            </a:r>
          </a:p>
          <a:p>
            <a:pPr marL="457200" indent="-457200">
              <a:buFont typeface="Arial" panose="020B0604020202020204" pitchFamily="34" charset="0"/>
              <a:buChar char="•"/>
            </a:pPr>
            <a:r>
              <a:rPr lang="en-IN" dirty="0"/>
              <a:t>OOP vs Structured Programming</a:t>
            </a:r>
          </a:p>
          <a:p>
            <a:pPr marL="457200" indent="-457200">
              <a:buFont typeface="Arial" panose="020B0604020202020204" pitchFamily="34" charset="0"/>
              <a:buChar char="•"/>
            </a:pPr>
            <a:r>
              <a:rPr lang="en-IN" dirty="0"/>
              <a:t>Main Principle of OOP</a:t>
            </a:r>
          </a:p>
          <a:p>
            <a:pPr marL="457200" indent="-457200">
              <a:buFont typeface="Arial" panose="020B0604020202020204" pitchFamily="34" charset="0"/>
              <a:buChar char="•"/>
            </a:pPr>
            <a:r>
              <a:rPr lang="en-IN" dirty="0"/>
              <a:t>Objects</a:t>
            </a:r>
          </a:p>
          <a:p>
            <a:pPr marL="457200" indent="-457200">
              <a:buFont typeface="Arial" panose="020B0604020202020204" pitchFamily="34" charset="0"/>
              <a:buChar char="•"/>
            </a:pPr>
            <a:r>
              <a:rPr lang="en-IN" dirty="0"/>
              <a:t>Encapsulation</a:t>
            </a:r>
          </a:p>
          <a:p>
            <a:pPr marL="457200" indent="-457200">
              <a:buFont typeface="Arial" panose="020B0604020202020204" pitchFamily="34" charset="0"/>
              <a:buChar char="•"/>
            </a:pPr>
            <a:r>
              <a:rPr lang="en-IN" dirty="0"/>
              <a:t>Abstraction</a:t>
            </a:r>
          </a:p>
          <a:p>
            <a:pPr marL="457200" indent="-457200">
              <a:buFont typeface="Arial" panose="020B0604020202020204" pitchFamily="34" charset="0"/>
              <a:buChar char="•"/>
            </a:pPr>
            <a:r>
              <a:rPr lang="en-IN" dirty="0"/>
              <a:t>Inheritance</a:t>
            </a:r>
          </a:p>
          <a:p>
            <a:pPr marL="457200" indent="-457200">
              <a:buFont typeface="Arial" panose="020B0604020202020204" pitchFamily="34" charset="0"/>
              <a:buChar char="•"/>
            </a:pPr>
            <a:r>
              <a:rPr lang="en-IN" dirty="0"/>
              <a:t>Polymorphism</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AA17845-45C2-1EBE-AE36-996405C8D4AB}"/>
              </a:ext>
            </a:extLst>
          </p:cNvPr>
          <p:cNvCxnSpPr>
            <a:cxnSpLocks/>
          </p:cNvCxnSpPr>
          <p:nvPr/>
        </p:nvCxnSpPr>
        <p:spPr>
          <a:xfrm>
            <a:off x="0" y="1869440"/>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fontScale="92500" lnSpcReduction="10000"/>
          </a:bodyPr>
          <a:lstStyle/>
          <a:p>
            <a:r>
              <a:rPr lang="en-US" sz="2600" b="1" i="0" u="sng" dirty="0">
                <a:effectLst/>
              </a:rPr>
              <a:t>Abstraction </a:t>
            </a:r>
          </a:p>
          <a:p>
            <a:pPr algn="l"/>
            <a:r>
              <a:rPr lang="en-US" b="1" i="0" dirty="0">
                <a:effectLst/>
              </a:rPr>
              <a:t>What is Abstraction?</a:t>
            </a:r>
          </a:p>
          <a:p>
            <a:pPr algn="l"/>
            <a:r>
              <a:rPr lang="en-US" b="0" i="0" dirty="0">
                <a:effectLst/>
              </a:rPr>
              <a:t>Abstraction is the process of hiding the internal details of an application from the outer world. Abstraction is used to describe things in simple terms. It’s used to create a boundary between the application and the client programs.</a:t>
            </a:r>
          </a:p>
          <a:p>
            <a:pPr algn="l"/>
            <a:r>
              <a:rPr lang="en-US" b="1" i="0" dirty="0">
                <a:effectLst/>
              </a:rPr>
              <a:t>2. Abstraction in Real Life</a:t>
            </a:r>
          </a:p>
          <a:p>
            <a:pPr algn="l"/>
            <a:r>
              <a:rPr lang="en-US" b="0" i="0" dirty="0">
                <a:effectLst/>
              </a:rPr>
              <a:t>Abstraction is present in almost all the real-life machines.</a:t>
            </a:r>
          </a:p>
          <a:p>
            <a:pPr algn="l">
              <a:buFont typeface="Arial" panose="020B0604020202020204" pitchFamily="34" charset="0"/>
              <a:buChar char="•"/>
            </a:pPr>
            <a:r>
              <a:rPr lang="en-US" b="0" i="0" dirty="0">
                <a:effectLst/>
              </a:rPr>
              <a:t>Your car is a great example of abstraction. You can start a car by turning the key or pressing the start button. You don’t need to know how the engine is getting started, what all components your car has. The car internal implementation and complex logic is completely hidden from the user.</a:t>
            </a:r>
          </a:p>
          <a:p>
            <a:pPr algn="l">
              <a:buFont typeface="Arial" panose="020B0604020202020204" pitchFamily="34" charset="0"/>
              <a:buChar char="•"/>
            </a:pPr>
            <a:r>
              <a:rPr lang="en-US" b="0" i="0" dirty="0">
                <a:effectLst/>
              </a:rPr>
              <a:t>We can heat our food in Microwave. We press some buttons to set the timer and type of food. Finally, we get a hot and delicious meal. The microwave internal details are hidden from us. We have been given access to the functionality in a very simple manner.</a:t>
            </a:r>
          </a:p>
          <a:p>
            <a:pPr algn="l"/>
            <a:r>
              <a:rPr lang="en-US" b="1" i="0" dirty="0">
                <a:effectLst/>
              </a:rPr>
              <a:t>3. Abstraction in OOPS</a:t>
            </a:r>
          </a:p>
          <a:p>
            <a:pPr algn="l"/>
            <a:r>
              <a:rPr lang="en-US" b="0" i="0" dirty="0">
                <a:effectLst/>
              </a:rPr>
              <a:t>Objects are the building blocks of Object-Oriented Programming. An object contains some properties and methods. We can hide them from the outer world through access modifiers. We can provide access only for required functions and properties to the other programs. This is the general procedure to implement abstraction in OOPS.</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976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sz="2600" b="1" i="0" u="sng" dirty="0">
                <a:effectLst/>
              </a:rPr>
              <a:t>Abstraction </a:t>
            </a:r>
          </a:p>
          <a:p>
            <a:pPr algn="l"/>
            <a:r>
              <a:rPr lang="en-US" b="1" i="0" dirty="0">
                <a:solidFill>
                  <a:srgbClr val="4D5B7C"/>
                </a:solidFill>
                <a:effectLst/>
                <a:latin typeface="Epilogue"/>
              </a:rPr>
              <a:t> </a:t>
            </a:r>
          </a:p>
          <a:p>
            <a:pPr algn="l"/>
            <a:r>
              <a:rPr lang="en-US" b="1" i="0" dirty="0">
                <a:effectLst/>
              </a:rPr>
              <a:t>What are the different types of abstraction?</a:t>
            </a:r>
          </a:p>
          <a:p>
            <a:pPr algn="l"/>
            <a:r>
              <a:rPr lang="en-US" b="0" i="0" dirty="0">
                <a:effectLst/>
              </a:rPr>
              <a:t>There are two types of abstraction.</a:t>
            </a:r>
          </a:p>
          <a:p>
            <a:pPr algn="l">
              <a:buFont typeface="+mj-lt"/>
              <a:buAutoNum type="arabicPeriod"/>
            </a:pPr>
            <a:r>
              <a:rPr lang="en-US" b="0" i="0" dirty="0">
                <a:effectLst/>
              </a:rPr>
              <a:t>Data Abstraction</a:t>
            </a:r>
          </a:p>
          <a:p>
            <a:pPr algn="l">
              <a:buFont typeface="+mj-lt"/>
              <a:buAutoNum type="arabicPeriod"/>
            </a:pPr>
            <a:r>
              <a:rPr lang="en-US" b="0" i="0" dirty="0">
                <a:effectLst/>
              </a:rPr>
              <a:t>Process Abstraction</a:t>
            </a:r>
          </a:p>
          <a:p>
            <a:pPr algn="l"/>
            <a:endParaRPr lang="en-US" b="0" i="0" dirty="0">
              <a:effectLst/>
            </a:endParaRPr>
          </a:p>
          <a:p>
            <a:pPr algn="l"/>
            <a:r>
              <a:rPr lang="en-US" b="1" i="0" dirty="0">
                <a:effectLst/>
              </a:rPr>
              <a:t>4.1) Data Abstraction</a:t>
            </a:r>
          </a:p>
          <a:p>
            <a:pPr algn="l"/>
            <a:r>
              <a:rPr lang="en-US" b="0" i="0" dirty="0">
                <a:effectLst/>
              </a:rPr>
              <a:t>When the object data is not visible to the outer</a:t>
            </a:r>
          </a:p>
          <a:p>
            <a:pPr algn="l"/>
            <a:r>
              <a:rPr lang="en-US" b="0" i="0" dirty="0">
                <a:effectLst/>
              </a:rPr>
              <a:t>world, it creates data abstraction. </a:t>
            </a:r>
          </a:p>
          <a:p>
            <a:pPr algn="l"/>
            <a:r>
              <a:rPr lang="en-US" b="0" i="0" dirty="0">
                <a:effectLst/>
              </a:rPr>
              <a:t>If needed, access to the Objects’ data is </a:t>
            </a:r>
          </a:p>
          <a:p>
            <a:pPr algn="l"/>
            <a:r>
              <a:rPr lang="en-US" b="0" i="0" dirty="0">
                <a:effectLst/>
              </a:rPr>
              <a:t>provided through some methods.</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7F39DE8B-ACDE-BF56-ED31-CE6E83A4E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297" y="1727199"/>
            <a:ext cx="6017651" cy="4710491"/>
          </a:xfrm>
          <a:prstGeom prst="rect">
            <a:avLst/>
          </a:prstGeom>
        </p:spPr>
      </p:pic>
    </p:spTree>
    <p:extLst>
      <p:ext uri="{BB962C8B-B14F-4D97-AF65-F5344CB8AC3E}">
        <p14:creationId xmlns:p14="http://schemas.microsoft.com/office/powerpoint/2010/main" val="37154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sz="2600" b="1" i="0" u="sng" dirty="0">
                <a:effectLst/>
              </a:rPr>
              <a:t>Abstraction </a:t>
            </a:r>
          </a:p>
          <a:p>
            <a:pPr algn="l"/>
            <a:r>
              <a:rPr lang="en-US" b="1" i="0" dirty="0">
                <a:effectLst/>
                <a:latin typeface="Epilogue"/>
              </a:rPr>
              <a:t>4</a:t>
            </a:r>
            <a:r>
              <a:rPr lang="en-US" b="1" i="0" dirty="0">
                <a:effectLst/>
              </a:rPr>
              <a:t>.2) Process Abstraction</a:t>
            </a:r>
          </a:p>
          <a:p>
            <a:pPr algn="l"/>
            <a:endParaRPr lang="en-US" b="1" i="0" dirty="0">
              <a:effectLst/>
            </a:endParaRPr>
          </a:p>
          <a:p>
            <a:pPr algn="l"/>
            <a:r>
              <a:rPr lang="en-US" b="0" i="0" dirty="0">
                <a:effectLst/>
              </a:rPr>
              <a:t>We don’t need to provide details about all the </a:t>
            </a:r>
          </a:p>
          <a:p>
            <a:pPr algn="l"/>
            <a:r>
              <a:rPr lang="en-US" b="0" i="0" dirty="0">
                <a:effectLst/>
              </a:rPr>
              <a:t>functions of an object.</a:t>
            </a:r>
          </a:p>
          <a:p>
            <a:pPr algn="l"/>
            <a:r>
              <a:rPr lang="en-US" b="0" i="0" dirty="0">
                <a:effectLst/>
              </a:rPr>
              <a:t>When we hide the internal implementation of</a:t>
            </a:r>
          </a:p>
          <a:p>
            <a:pPr algn="l"/>
            <a:r>
              <a:rPr lang="en-US" b="0" i="0" dirty="0">
                <a:effectLst/>
              </a:rPr>
              <a:t>the different functions involved in a </a:t>
            </a:r>
          </a:p>
          <a:p>
            <a:pPr algn="l"/>
            <a:r>
              <a:rPr lang="en-US" b="0" i="0" dirty="0">
                <a:effectLst/>
              </a:rPr>
              <a:t>user operation, it creates process abstraction.</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11FF0CE9-DE71-13B6-81D3-B54674681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600" y="1397780"/>
            <a:ext cx="5740400" cy="4951557"/>
          </a:xfrm>
          <a:prstGeom prst="rect">
            <a:avLst/>
          </a:prstGeom>
        </p:spPr>
      </p:pic>
    </p:spTree>
    <p:extLst>
      <p:ext uri="{BB962C8B-B14F-4D97-AF65-F5344CB8AC3E}">
        <p14:creationId xmlns:p14="http://schemas.microsoft.com/office/powerpoint/2010/main" val="349582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sz="2600" b="1" i="0" u="sng" dirty="0">
                <a:effectLst/>
              </a:rPr>
              <a:t>Abstraction </a:t>
            </a:r>
          </a:p>
          <a:p>
            <a:pPr algn="l"/>
            <a:r>
              <a:rPr lang="en-US" b="1" i="0" dirty="0">
                <a:effectLst/>
              </a:rPr>
              <a:t>5. Abstraction in Java</a:t>
            </a:r>
          </a:p>
          <a:p>
            <a:pPr algn="l"/>
            <a:r>
              <a:rPr lang="en-US" b="0" i="0" dirty="0">
                <a:effectLst/>
              </a:rPr>
              <a:t>Abstraction in Java is implemented through </a:t>
            </a:r>
            <a:r>
              <a:rPr lang="en-US" b="0" i="0" u="none" strike="noStrike" dirty="0">
                <a:effectLst/>
                <a:hlinkClick r:id="rId2">
                  <a:extLst>
                    <a:ext uri="{A12FA001-AC4F-418D-AE19-62706E023703}">
                      <ahyp:hlinkClr xmlns:ahyp="http://schemas.microsoft.com/office/drawing/2018/hyperlinkcolor" val="tx"/>
                    </a:ext>
                  </a:extLst>
                </a:hlinkClick>
              </a:rPr>
              <a:t>interfaces</a:t>
            </a:r>
            <a:r>
              <a:rPr lang="en-US" b="0" i="0" dirty="0">
                <a:effectLst/>
              </a:rPr>
              <a:t> and </a:t>
            </a:r>
            <a:r>
              <a:rPr lang="en-US" b="0" i="0" u="none" strike="noStrike" dirty="0">
                <a:effectLst/>
                <a:hlinkClick r:id="rId3">
                  <a:extLst>
                    <a:ext uri="{A12FA001-AC4F-418D-AE19-62706E023703}">
                      <ahyp:hlinkClr xmlns:ahyp="http://schemas.microsoft.com/office/drawing/2018/hyperlinkcolor" val="tx"/>
                    </a:ext>
                  </a:extLst>
                </a:hlinkClick>
              </a:rPr>
              <a:t>abstract classes</a:t>
            </a:r>
            <a:r>
              <a:rPr lang="en-US" b="0" i="0" dirty="0">
                <a:effectLst/>
              </a:rPr>
              <a:t>. They are used to create a base implementation or contract for the actual implementation classes. </a:t>
            </a:r>
            <a:r>
              <a:rPr lang="en-US" b="1" i="0" dirty="0">
                <a:effectLst/>
              </a:rPr>
              <a:t>Car.java</a:t>
            </a:r>
            <a:r>
              <a:rPr lang="en-US" b="0" i="0" dirty="0">
                <a:effectLst/>
              </a:rPr>
              <a:t>: Base interface or abstract class</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descr="A picture containing graphical user interface&#10;&#10;Description automatically generated">
            <a:extLst>
              <a:ext uri="{FF2B5EF4-FFF2-40B4-BE49-F238E27FC236}">
                <a16:creationId xmlns:a16="http://schemas.microsoft.com/office/drawing/2014/main" id="{CCB9B36F-0102-9087-AC52-D267082DD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555" y="2865120"/>
            <a:ext cx="7110325" cy="3939711"/>
          </a:xfrm>
          <a:prstGeom prst="rect">
            <a:avLst/>
          </a:prstGeom>
        </p:spPr>
      </p:pic>
    </p:spTree>
    <p:extLst>
      <p:ext uri="{BB962C8B-B14F-4D97-AF65-F5344CB8AC3E}">
        <p14:creationId xmlns:p14="http://schemas.microsoft.com/office/powerpoint/2010/main" val="137788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1097280"/>
            <a:ext cx="12070080" cy="5707551"/>
          </a:xfrm>
        </p:spPr>
        <p:txBody>
          <a:bodyPr>
            <a:normAutofit/>
          </a:bodyPr>
          <a:lstStyle/>
          <a:p>
            <a:r>
              <a:rPr lang="en-US" sz="2600" b="1" i="0" u="sng" dirty="0">
                <a:effectLst/>
              </a:rPr>
              <a:t> </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7" name="Rectangle 3">
            <a:extLst>
              <a:ext uri="{FF2B5EF4-FFF2-40B4-BE49-F238E27FC236}">
                <a16:creationId xmlns:a16="http://schemas.microsoft.com/office/drawing/2014/main" id="{E50CD807-29B8-93BB-ECEE-80FB77B71382}"/>
              </a:ext>
            </a:extLst>
          </p:cNvPr>
          <p:cNvSpPr>
            <a:spLocks noChangeArrowheads="1"/>
          </p:cNvSpPr>
          <p:nvPr/>
        </p:nvSpPr>
        <p:spPr bwMode="auto">
          <a:xfrm>
            <a:off x="375919" y="2026161"/>
            <a:ext cx="10719661" cy="4467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0000"/>
                </a:solidFill>
                <a:effectLst/>
                <a:latin typeface="+mn-lt"/>
                <a:cs typeface="Segoe UI" panose="020B0502040204020203" pitchFamily="34" charset="0"/>
              </a:rPr>
              <a:t>Abstract Classes and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Data </a:t>
            </a:r>
            <a:r>
              <a:rPr kumimoji="0" lang="en-US" altLang="en-US" sz="2400" b="1" i="0" u="none" strike="noStrike" cap="none" normalizeH="0" baseline="0" dirty="0">
                <a:ln>
                  <a:noFill/>
                </a:ln>
                <a:solidFill>
                  <a:srgbClr val="000000"/>
                </a:solidFill>
                <a:effectLst/>
                <a:latin typeface="+mn-lt"/>
              </a:rPr>
              <a:t>abstraction</a:t>
            </a:r>
            <a:r>
              <a:rPr kumimoji="0" lang="en-US" altLang="en-US" sz="2400" b="0" i="0" u="none" strike="noStrike" cap="none" normalizeH="0" baseline="0" dirty="0">
                <a:ln>
                  <a:noFill/>
                </a:ln>
                <a:solidFill>
                  <a:srgbClr val="000000"/>
                </a:solidFill>
                <a:effectLst/>
                <a:latin typeface="+mn-lt"/>
              </a:rPr>
              <a:t> is the process of hiding certain details and showing only essential information to the user.</a:t>
            </a:r>
            <a:br>
              <a:rPr kumimoji="0" lang="en-US" altLang="en-US" sz="2400" b="0" i="0" u="none" strike="noStrike" cap="none" normalizeH="0" baseline="0" dirty="0">
                <a:ln>
                  <a:noFill/>
                </a:ln>
                <a:solidFill>
                  <a:srgbClr val="000000"/>
                </a:solidFill>
                <a:effectLst/>
                <a:latin typeface="+mn-lt"/>
              </a:rPr>
            </a:br>
            <a:r>
              <a:rPr kumimoji="0" lang="en-US" altLang="en-US" sz="2400" b="0" i="0" u="none" strike="noStrike" cap="none" normalizeH="0" baseline="0" dirty="0">
                <a:ln>
                  <a:noFill/>
                </a:ln>
                <a:solidFill>
                  <a:srgbClr val="000000"/>
                </a:solidFill>
                <a:effectLst/>
                <a:latin typeface="+mn-lt"/>
              </a:rPr>
              <a:t>Abstraction can be achieved with either </a:t>
            </a:r>
            <a:r>
              <a:rPr kumimoji="0" lang="en-US" altLang="en-US" sz="2400" b="1" i="0" u="none" strike="noStrike" cap="none" normalizeH="0" baseline="0" dirty="0">
                <a:ln>
                  <a:noFill/>
                </a:ln>
                <a:solidFill>
                  <a:srgbClr val="000000"/>
                </a:solidFill>
                <a:effectLst/>
                <a:latin typeface="+mn-lt"/>
              </a:rPr>
              <a:t>abstract classes</a:t>
            </a:r>
            <a:r>
              <a:rPr kumimoji="0" lang="en-US" altLang="en-US" sz="2400" b="0" i="0" u="none" strike="noStrike" cap="none" normalizeH="0" baseline="0" dirty="0">
                <a:ln>
                  <a:noFill/>
                </a:ln>
                <a:solidFill>
                  <a:srgbClr val="000000"/>
                </a:solidFill>
                <a:effectLst/>
                <a:latin typeface="+mn-lt"/>
              </a:rPr>
              <a:t> or </a:t>
            </a:r>
            <a:r>
              <a:rPr kumimoji="0" lang="en-US" altLang="en-US" sz="2400" b="1" i="0" u="none" strike="noStrike" cap="none" normalizeH="0" baseline="0" dirty="0">
                <a:ln>
                  <a:noFill/>
                </a:ln>
                <a:solidFill>
                  <a:srgbClr val="000000"/>
                </a:solidFill>
                <a:effectLst/>
                <a:latin typeface="+mn-lt"/>
              </a:rPr>
              <a:t>interfaces</a:t>
            </a:r>
            <a:r>
              <a:rPr kumimoji="0" lang="en-US" altLang="en-US" sz="2400" b="0" i="0" u="none" strike="noStrike" cap="none" normalizeH="0" baseline="0" dirty="0">
                <a:ln>
                  <a:noFill/>
                </a:ln>
                <a:solidFill>
                  <a:srgbClr val="000000"/>
                </a:solidFill>
                <a:effectLst/>
                <a:latin typeface="+mn-lt"/>
              </a:rPr>
              <a:t> (which you will learn more about in the next chapter).</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The </a:t>
            </a:r>
            <a:r>
              <a:rPr kumimoji="0" lang="en-US" altLang="en-US" sz="2400" b="0" i="0" u="none" strike="noStrike" cap="none" normalizeH="0" baseline="0" dirty="0">
                <a:ln>
                  <a:noFill/>
                </a:ln>
                <a:effectLst/>
                <a:latin typeface="+mn-lt"/>
              </a:rPr>
              <a:t>abstract</a:t>
            </a:r>
            <a:r>
              <a:rPr kumimoji="0" lang="en-US" altLang="en-US" sz="2400" b="0" i="0" u="none" strike="noStrike" cap="none" normalizeH="0" baseline="0" dirty="0">
                <a:ln>
                  <a:noFill/>
                </a:ln>
                <a:solidFill>
                  <a:srgbClr val="000000"/>
                </a:solidFill>
                <a:effectLst/>
                <a:latin typeface="+mn-lt"/>
              </a:rPr>
              <a:t> keyword is a non-access modifier, used for classes and methods: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n-lt"/>
              </a:rPr>
              <a:t>Abstract class:</a:t>
            </a:r>
            <a:r>
              <a:rPr kumimoji="0" lang="en-US" altLang="en-US" sz="2400" b="0" i="0" u="none" strike="noStrike" cap="none" normalizeH="0" baseline="0" dirty="0">
                <a:ln>
                  <a:noFill/>
                </a:ln>
                <a:solidFill>
                  <a:srgbClr val="000000"/>
                </a:solidFill>
                <a:effectLst/>
                <a:latin typeface="+mn-lt"/>
              </a:rPr>
              <a:t> is a restricted class that cannot be used to create objects (to access it, it must be inherited from another class).</a:t>
            </a:r>
            <a:br>
              <a:rPr kumimoji="0" lang="en-US" altLang="en-US" sz="2400" b="0" i="0" u="none" strike="noStrike" cap="none" normalizeH="0" baseline="0" dirty="0">
                <a:ln>
                  <a:noFill/>
                </a:ln>
                <a:solidFill>
                  <a:srgbClr val="000000"/>
                </a:solidFill>
                <a:effectLst/>
                <a:latin typeface="+mn-lt"/>
              </a:rPr>
            </a:br>
            <a:endParaRPr kumimoji="0" lang="en-US" altLang="en-US" sz="24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n-lt"/>
              </a:rPr>
              <a:t>Abstract method:</a:t>
            </a:r>
            <a:r>
              <a:rPr kumimoji="0" lang="en-US" altLang="en-US" sz="2400" b="0" i="0" u="none" strike="noStrike" cap="none" normalizeH="0" baseline="0" dirty="0">
                <a:ln>
                  <a:noFill/>
                </a:ln>
                <a:solidFill>
                  <a:srgbClr val="000000"/>
                </a:solidFill>
                <a:effectLst/>
                <a:latin typeface="+mn-lt"/>
              </a:rPr>
              <a:t> can only be used in an abstract class, and it does not have a body. The body is provided by the subclass (inherited from</a:t>
            </a:r>
            <a:r>
              <a:rPr kumimoji="0" lang="en-US" altLang="en-US" sz="11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BA74496-1FBC-679D-AAAD-0A498AEE7D95}"/>
              </a:ext>
            </a:extLst>
          </p:cNvPr>
          <p:cNvSpPr txBox="1"/>
          <p:nvPr/>
        </p:nvSpPr>
        <p:spPr>
          <a:xfrm>
            <a:off x="3078480" y="1185634"/>
            <a:ext cx="6065520" cy="461665"/>
          </a:xfrm>
          <a:prstGeom prst="rect">
            <a:avLst/>
          </a:prstGeom>
          <a:noFill/>
        </p:spPr>
        <p:txBody>
          <a:bodyPr wrap="square">
            <a:spAutoFit/>
          </a:bodyPr>
          <a:lstStyle/>
          <a:p>
            <a:pPr algn="ctr"/>
            <a:r>
              <a:rPr lang="en-US" sz="2400" b="1" i="0" u="sng" dirty="0">
                <a:effectLst/>
              </a:rPr>
              <a:t>Abstraction</a:t>
            </a:r>
            <a:endParaRPr lang="en-IN" sz="2400" dirty="0"/>
          </a:p>
        </p:txBody>
      </p:sp>
    </p:spTree>
    <p:extLst>
      <p:ext uri="{BB962C8B-B14F-4D97-AF65-F5344CB8AC3E}">
        <p14:creationId xmlns:p14="http://schemas.microsoft.com/office/powerpoint/2010/main" val="409175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b="1" u="sng" dirty="0"/>
              <a:t>Encapsulation</a:t>
            </a:r>
            <a:endParaRPr lang="en-US" b="1" i="0" u="sng" dirty="0">
              <a:effectLst/>
              <a:latin typeface="IBM Plex Sans" panose="020B0604020202020204" pitchFamily="34" charset="0"/>
            </a:endParaRPr>
          </a:p>
          <a:p>
            <a:pPr algn="l"/>
            <a:endParaRPr lang="en-US" b="1" i="0" dirty="0">
              <a:effectLst/>
              <a:latin typeface="IBM Plex Sans" panose="020B0604020202020204" pitchFamily="34" charset="0"/>
            </a:endParaRPr>
          </a:p>
          <a:p>
            <a:pPr algn="l"/>
            <a:r>
              <a:rPr lang="en-US" b="0" i="0" dirty="0">
                <a:solidFill>
                  <a:srgbClr val="333333"/>
                </a:solidFill>
                <a:effectLst/>
              </a:rPr>
              <a:t>The process of wrapping data and functions that perform actions on the data into a single entity is known as encapsulation. A single unit is referred to as a class. Encapsulation is the process of encapsulating something in a capsule. That is, confining all an object's relevant activities and data within that object. It protects the data and code from outside intervention.</a:t>
            </a:r>
          </a:p>
          <a:p>
            <a:pPr algn="l"/>
            <a:endParaRPr lang="en-US" b="0" i="0" dirty="0">
              <a:solidFill>
                <a:srgbClr val="333333"/>
              </a:solidFill>
              <a:effectLst/>
            </a:endParaRPr>
          </a:p>
          <a:p>
            <a:pPr algn="l"/>
            <a:r>
              <a:rPr lang="en-US" b="0" i="0" dirty="0">
                <a:solidFill>
                  <a:srgbClr val="333333"/>
                </a:solidFill>
                <a:effectLst/>
              </a:rPr>
              <a:t>One of the fundamentals of OOPs is encapsulation. It refers to the combination of data and procedures that operate on it. A technique for limiting unauthorized access to the values or state of a structured data object within a class. To access the values, the class usually provides publicly accessible methods (so-called </a:t>
            </a:r>
            <a:r>
              <a:rPr lang="en-US" b="0" i="0" u="none" strike="noStrike" dirty="0">
                <a:solidFill>
                  <a:srgbClr val="333333"/>
                </a:solidFill>
                <a:effectLst/>
              </a:rPr>
              <a:t>getters and setters</a:t>
            </a:r>
            <a:r>
              <a:rPr lang="en-US" b="0" i="0" dirty="0">
                <a:solidFill>
                  <a:srgbClr val="333333"/>
                </a:solidFill>
                <a:effectLst/>
              </a:rPr>
              <a:t>), which other client classes call to retrieve and modify the values within the object.</a:t>
            </a: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45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b="1" dirty="0"/>
              <a:t>Encapsulation </a:t>
            </a:r>
          </a:p>
          <a:p>
            <a:pPr algn="l"/>
            <a:r>
              <a:rPr lang="en-US" b="0" i="0" dirty="0">
                <a:solidFill>
                  <a:srgbClr val="333333"/>
                </a:solidFill>
                <a:effectLst/>
              </a:rPr>
              <a:t>The main purpose or usage of encapsulation is to guarantee security for a class's data. </a:t>
            </a:r>
          </a:p>
          <a:p>
            <a:pPr algn="l"/>
            <a:r>
              <a:rPr lang="en-US" b="0" i="0" dirty="0">
                <a:solidFill>
                  <a:srgbClr val="333333"/>
                </a:solidFill>
                <a:effectLst/>
              </a:rPr>
              <a:t>To secure the data, we must employ private access modifiers, which limit access to the data outside of the class. Access modifiers are used to specify the level of access or scope of class members such as data members and functions.</a:t>
            </a: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CBC1210A-3B47-D0BF-F0DF-90FD7E453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60" y="2865119"/>
            <a:ext cx="7408940" cy="3572571"/>
          </a:xfrm>
          <a:prstGeom prst="rect">
            <a:avLst/>
          </a:prstGeom>
        </p:spPr>
      </p:pic>
    </p:spTree>
    <p:extLst>
      <p:ext uri="{BB962C8B-B14F-4D97-AF65-F5344CB8AC3E}">
        <p14:creationId xmlns:p14="http://schemas.microsoft.com/office/powerpoint/2010/main" val="295136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b="1" dirty="0"/>
              <a:t>Encapsulation </a:t>
            </a:r>
          </a:p>
          <a:p>
            <a:pPr algn="l"/>
            <a:r>
              <a:rPr lang="en-US" b="0" i="0" dirty="0">
                <a:solidFill>
                  <a:srgbClr val="333333"/>
                </a:solidFill>
                <a:effectLst/>
              </a:rPr>
              <a:t>The main purpose or usage of encapsulation is to guarantee security for a class's data. To secure the data, we must employ private access modifiers, which limit access to the data outside of the class. Access modifiers are used to specify the level of access or scope of class members such as data members and functions.</a:t>
            </a:r>
          </a:p>
          <a:p>
            <a:pPr algn="l"/>
            <a:endParaRPr lang="en-US" b="0" i="0" dirty="0">
              <a:solidFill>
                <a:srgbClr val="333333"/>
              </a:solidFill>
              <a:effectLst/>
            </a:endParaRPr>
          </a:p>
          <a:p>
            <a:pPr algn="l"/>
            <a:r>
              <a:rPr lang="en-US" b="0" i="0" dirty="0">
                <a:solidFill>
                  <a:srgbClr val="333333"/>
                </a:solidFill>
                <a:effectLst/>
              </a:rPr>
              <a:t>Encapsulation is advantageous for various reasons:</a:t>
            </a:r>
          </a:p>
          <a:p>
            <a:pPr algn="l"/>
            <a:endParaRPr lang="en-US" b="0" i="0" dirty="0">
              <a:solidFill>
                <a:srgbClr val="333333"/>
              </a:solidFill>
              <a:effectLst/>
            </a:endParaRPr>
          </a:p>
          <a:p>
            <a:pPr algn="l">
              <a:buFont typeface="Arial" panose="020B0604020202020204" pitchFamily="34" charset="0"/>
              <a:buChar char="•"/>
            </a:pPr>
            <a:r>
              <a:rPr lang="en-US" b="0" i="0" dirty="0">
                <a:solidFill>
                  <a:srgbClr val="333333"/>
                </a:solidFill>
                <a:effectLst/>
              </a:rPr>
              <a:t>External code in a separate portion of our application does not change data inside our object in an unanticipated way</a:t>
            </a:r>
          </a:p>
          <a:p>
            <a:pPr algn="l">
              <a:buFont typeface="Arial" panose="020B0604020202020204" pitchFamily="34" charset="0"/>
              <a:buChar char="•"/>
            </a:pPr>
            <a:r>
              <a:rPr lang="en-US" b="0" i="0" dirty="0">
                <a:solidFill>
                  <a:srgbClr val="333333"/>
                </a:solidFill>
                <a:effectLst/>
              </a:rPr>
              <a:t>Functionality is described in a single location rather than multiple locations</a:t>
            </a:r>
          </a:p>
          <a:p>
            <a:pPr algn="l">
              <a:buFont typeface="Arial" panose="020B0604020202020204" pitchFamily="34" charset="0"/>
              <a:buChar char="•"/>
            </a:pPr>
            <a:r>
              <a:rPr lang="en-US" b="0" i="0" dirty="0">
                <a:solidFill>
                  <a:srgbClr val="333333"/>
                </a:solidFill>
                <a:effectLst/>
              </a:rPr>
              <a:t>It is defined in a logical location - the data storage location</a:t>
            </a: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29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sz="2800" b="1" u="sng" dirty="0"/>
              <a:t>Inheritance </a:t>
            </a:r>
          </a:p>
          <a:p>
            <a:pPr algn="just" fontAlgn="base"/>
            <a:r>
              <a:rPr lang="en-US" b="0" i="0" dirty="0">
                <a:solidFill>
                  <a:srgbClr val="273239"/>
                </a:solidFill>
                <a:effectLst/>
                <a:latin typeface="urw-din"/>
              </a:rPr>
              <a:t>Inheritance is an important pillar of OOP (Object Oriented Programming). It is the mechanism in Java by which one class is allowed to inherit the features (fields and methods) of another class. </a:t>
            </a:r>
          </a:p>
          <a:p>
            <a:pPr algn="just" fontAlgn="base"/>
            <a:r>
              <a:rPr lang="en-US" b="0" i="0" dirty="0">
                <a:solidFill>
                  <a:srgbClr val="273239"/>
                </a:solidFill>
                <a:effectLst/>
                <a:latin typeface="urw-din"/>
              </a:rPr>
              <a:t>Let us discuss some frequently used important terminologies:</a:t>
            </a:r>
          </a:p>
          <a:p>
            <a:pPr algn="just" fontAlgn="base">
              <a:buFont typeface="Arial" panose="020B0604020202020204" pitchFamily="34" charset="0"/>
              <a:buChar char="•"/>
            </a:pPr>
            <a:r>
              <a:rPr lang="en-US" b="1" i="0" dirty="0">
                <a:solidFill>
                  <a:srgbClr val="273239"/>
                </a:solidFill>
                <a:effectLst/>
                <a:latin typeface="urw-din"/>
              </a:rPr>
              <a:t> Superclass: </a:t>
            </a:r>
            <a:r>
              <a:rPr lang="en-US" b="0" i="0" dirty="0">
                <a:solidFill>
                  <a:srgbClr val="273239"/>
                </a:solidFill>
                <a:effectLst/>
                <a:latin typeface="urw-din"/>
              </a:rPr>
              <a:t>The class whose features are inherited is known as superclass (also known as base or parent class).</a:t>
            </a:r>
          </a:p>
          <a:p>
            <a:pPr algn="just" fontAlgn="base">
              <a:buFont typeface="Arial" panose="020B0604020202020204" pitchFamily="34" charset="0"/>
              <a:buChar char="•"/>
            </a:pPr>
            <a:r>
              <a:rPr lang="en-US" b="1" i="0" dirty="0">
                <a:solidFill>
                  <a:srgbClr val="273239"/>
                </a:solidFill>
                <a:effectLst/>
                <a:latin typeface="urw-din"/>
              </a:rPr>
              <a:t> Subclass:</a:t>
            </a:r>
            <a:r>
              <a:rPr lang="en-US" b="0" i="0" dirty="0">
                <a:solidFill>
                  <a:srgbClr val="273239"/>
                </a:solidFill>
                <a:effectLst/>
                <a:latin typeface="urw-din"/>
              </a:rPr>
              <a:t> The class that inherits the other class is known as subclass (also known as derived or extended or child class). The subclass can add its own fields and methods in addition to the superclass fields and methods.</a:t>
            </a:r>
          </a:p>
          <a:p>
            <a:pPr algn="just" fontAlgn="base">
              <a:buFont typeface="Arial" panose="020B0604020202020204" pitchFamily="34" charset="0"/>
              <a:buChar char="•"/>
            </a:pPr>
            <a:r>
              <a:rPr lang="en-US" b="1" i="0" dirty="0">
                <a:solidFill>
                  <a:srgbClr val="273239"/>
                </a:solidFill>
                <a:effectLst/>
                <a:latin typeface="urw-din"/>
              </a:rPr>
              <a:t> Reusability: </a:t>
            </a:r>
            <a:r>
              <a:rPr lang="en-US" b="0" i="0" dirty="0">
                <a:solidFill>
                  <a:srgbClr val="273239"/>
                </a:solidFill>
                <a:effectLst/>
                <a:latin typeface="urw-din"/>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381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b="1" dirty="0"/>
              <a:t>Types of Inheritance</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DA463668-7661-393B-3823-9AF8B311F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458" y="1533524"/>
            <a:ext cx="10364061" cy="4815813"/>
          </a:xfrm>
          <a:prstGeom prst="rect">
            <a:avLst/>
          </a:prstGeom>
        </p:spPr>
      </p:pic>
    </p:spTree>
    <p:extLst>
      <p:ext uri="{BB962C8B-B14F-4D97-AF65-F5344CB8AC3E}">
        <p14:creationId xmlns:p14="http://schemas.microsoft.com/office/powerpoint/2010/main" val="285098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314960" y="776090"/>
            <a:ext cx="10902541" cy="5645021"/>
          </a:xfrm>
        </p:spPr>
        <p:txBody>
          <a:bodyPr>
            <a:normAutofit/>
          </a:bodyPr>
          <a:lstStyle/>
          <a:p>
            <a:r>
              <a:rPr lang="en-US" b="1" i="0" u="sng" dirty="0">
                <a:effectLst/>
                <a:latin typeface="urw-din"/>
                <a:hlinkClick r:id="rId2">
                  <a:extLst>
                    <a:ext uri="{A12FA001-AC4F-418D-AE19-62706E023703}">
                      <ahyp:hlinkClr xmlns:ahyp="http://schemas.microsoft.com/office/drawing/2018/hyperlinkcolor" val="tx"/>
                    </a:ext>
                  </a:extLst>
                </a:hlinkClick>
              </a:rPr>
              <a:t>OOPs </a:t>
            </a:r>
          </a:p>
          <a:p>
            <a:endParaRPr lang="en-US" b="1" i="0" u="sng" dirty="0">
              <a:effectLst/>
              <a:latin typeface="urw-din"/>
              <a:hlinkClick r:id="rId2">
                <a:extLst>
                  <a:ext uri="{A12FA001-AC4F-418D-AE19-62706E023703}">
                    <ahyp:hlinkClr xmlns:ahyp="http://schemas.microsoft.com/office/drawing/2018/hyperlinkcolor" val="tx"/>
                  </a:ext>
                </a:extLst>
              </a:hlinkClick>
            </a:endParaRPr>
          </a:p>
          <a:p>
            <a:r>
              <a:rPr lang="en-US" b="0" i="0" dirty="0">
                <a:effectLst/>
              </a:rPr>
              <a:t>Object-Oriented Programming</a:t>
            </a:r>
            <a:r>
              <a:rPr lang="en-US" b="0" i="0" dirty="0">
                <a:solidFill>
                  <a:srgbClr val="273239"/>
                </a:solidFill>
                <a:effectLst/>
              </a:rPr>
              <a:t> or OOPs refers to languages that use objects in programming, they use objects as a primary source to implement what is to happen in the code. Objects are seen by the viewer or user, performing tasks assigned by you. Object-oriented programming aims to implement real-world entities like inheritance, hiding, polymorphism etc. in programming. </a:t>
            </a:r>
          </a:p>
          <a:p>
            <a:endParaRPr lang="en-US" dirty="0">
              <a:solidFill>
                <a:srgbClr val="273239"/>
              </a:solidFill>
            </a:endParaRPr>
          </a:p>
          <a:p>
            <a:r>
              <a:rPr lang="en-US" b="0" i="0" dirty="0">
                <a:solidFill>
                  <a:srgbClr val="273239"/>
                </a:solidFill>
                <a:effectLst/>
              </a:rPr>
              <a:t>The main aim of OOP is to bind together the data and the functions that operate on them so that no other part of the code can access this data except that function. </a:t>
            </a:r>
          </a:p>
          <a:p>
            <a:endParaRPr lang="en-US" b="0" i="0" dirty="0">
              <a:solidFill>
                <a:srgbClr val="273239"/>
              </a:solidFill>
              <a:effectLst/>
            </a:endParaRPr>
          </a:p>
          <a:p>
            <a:r>
              <a:rPr lang="en-US" b="0" i="0" dirty="0">
                <a:solidFill>
                  <a:srgbClr val="273239"/>
                </a:solidFill>
                <a:effectLst/>
                <a:latin typeface="urw-din"/>
              </a:rPr>
              <a:t>Let us discuss prerequisites by polishing concepts of method declaration and message passing. Starting off with the method declaration, it consists of six components: </a:t>
            </a:r>
          </a:p>
          <a:p>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525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pPr algn="l"/>
            <a:r>
              <a:rPr lang="en-US" b="1" i="0" dirty="0">
                <a:solidFill>
                  <a:srgbClr val="222222"/>
                </a:solidFill>
                <a:effectLst/>
              </a:rPr>
              <a:t>Types of Inheritance</a:t>
            </a:r>
          </a:p>
          <a:p>
            <a:pPr algn="l"/>
            <a:r>
              <a:rPr lang="en-US" b="0" i="0" dirty="0">
                <a:solidFill>
                  <a:srgbClr val="222222"/>
                </a:solidFill>
                <a:effectLst/>
              </a:rPr>
              <a:t>Here are the different types of inheritance in Java:</a:t>
            </a:r>
          </a:p>
          <a:p>
            <a:pPr algn="l"/>
            <a:r>
              <a:rPr lang="en-US" b="1" i="0" dirty="0">
                <a:solidFill>
                  <a:srgbClr val="222222"/>
                </a:solidFill>
                <a:effectLst/>
              </a:rPr>
              <a:t>Single Inheritance:</a:t>
            </a:r>
          </a:p>
          <a:p>
            <a:pPr algn="l"/>
            <a:r>
              <a:rPr lang="en-US" b="0" i="0" dirty="0">
                <a:solidFill>
                  <a:srgbClr val="222222"/>
                </a:solidFill>
                <a:effectLst/>
              </a:rPr>
              <a:t>In Single Inheritance one class extends another class (one class only).</a:t>
            </a:r>
          </a:p>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80045107-1E19-666F-496D-DE336EE82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624" y="2661920"/>
            <a:ext cx="2697856" cy="3688079"/>
          </a:xfrm>
          <a:prstGeom prst="rect">
            <a:avLst/>
          </a:prstGeom>
        </p:spPr>
      </p:pic>
    </p:spTree>
    <p:extLst>
      <p:ext uri="{BB962C8B-B14F-4D97-AF65-F5344CB8AC3E}">
        <p14:creationId xmlns:p14="http://schemas.microsoft.com/office/powerpoint/2010/main" val="3670479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id="{286DA695-B104-567E-91AD-0939CA9B3A6F}"/>
              </a:ext>
            </a:extLst>
          </p:cNvPr>
          <p:cNvSpPr>
            <a:spLocks noChangeArrowheads="1"/>
          </p:cNvSpPr>
          <p:nvPr/>
        </p:nvSpPr>
        <p:spPr bwMode="auto">
          <a:xfrm>
            <a:off x="0" y="-288516"/>
            <a:ext cx="28854" cy="103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0E9B3EA-5EAB-5820-E0FC-B272AB850F50}"/>
              </a:ext>
            </a:extLst>
          </p:cNvPr>
          <p:cNvSpPr txBox="1"/>
          <p:nvPr/>
        </p:nvSpPr>
        <p:spPr>
          <a:xfrm>
            <a:off x="1772920" y="1148086"/>
            <a:ext cx="8606381" cy="1477328"/>
          </a:xfrm>
          <a:prstGeom prst="rect">
            <a:avLst/>
          </a:prstGeom>
          <a:noFill/>
        </p:spPr>
        <p:txBody>
          <a:bodyPr wrap="square">
            <a:spAutoFit/>
          </a:bodyPr>
          <a:lstStyle/>
          <a:p>
            <a:pPr algn="l"/>
            <a:r>
              <a:rPr lang="en-US" sz="2400" b="0" i="0" dirty="0">
                <a:solidFill>
                  <a:srgbClr val="010101"/>
                </a:solidFill>
                <a:effectLst/>
              </a:rPr>
              <a:t>Multilevel Inheritance</a:t>
            </a:r>
          </a:p>
          <a:p>
            <a:pPr algn="l"/>
            <a:r>
              <a:rPr lang="en-US" sz="2400" b="0" i="0" dirty="0">
                <a:solidFill>
                  <a:srgbClr val="010101"/>
                </a:solidFill>
                <a:effectLst/>
              </a:rPr>
              <a:t>In Multilevel Inheritance, one class can inherit from a derived class. Hence, the derived class becomes the base class for the new class.</a:t>
            </a:r>
          </a:p>
          <a:p>
            <a:endParaRPr lang="en-US" dirty="0"/>
          </a:p>
        </p:txBody>
      </p:sp>
      <p:pic>
        <p:nvPicPr>
          <p:cNvPr id="15" name="Picture 14" descr="Diagram&#10;&#10;Description automatically generated">
            <a:extLst>
              <a:ext uri="{FF2B5EF4-FFF2-40B4-BE49-F238E27FC236}">
                <a16:creationId xmlns:a16="http://schemas.microsoft.com/office/drawing/2014/main" id="{081EF56C-FDE5-7431-548C-2753949B7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624" y="2235200"/>
            <a:ext cx="3302752" cy="4622798"/>
          </a:xfrm>
          <a:prstGeom prst="rect">
            <a:avLst/>
          </a:prstGeom>
        </p:spPr>
      </p:pic>
    </p:spTree>
    <p:extLst>
      <p:ext uri="{BB962C8B-B14F-4D97-AF65-F5344CB8AC3E}">
        <p14:creationId xmlns:p14="http://schemas.microsoft.com/office/powerpoint/2010/main" val="423647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id="{286DA695-B104-567E-91AD-0939CA9B3A6F}"/>
              </a:ext>
            </a:extLst>
          </p:cNvPr>
          <p:cNvSpPr>
            <a:spLocks noChangeArrowheads="1"/>
          </p:cNvSpPr>
          <p:nvPr/>
        </p:nvSpPr>
        <p:spPr bwMode="auto">
          <a:xfrm>
            <a:off x="0" y="-288516"/>
            <a:ext cx="28854" cy="103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0E9B3EA-5EAB-5820-E0FC-B272AB850F50}"/>
              </a:ext>
            </a:extLst>
          </p:cNvPr>
          <p:cNvSpPr txBox="1"/>
          <p:nvPr/>
        </p:nvSpPr>
        <p:spPr>
          <a:xfrm>
            <a:off x="703684" y="1178566"/>
            <a:ext cx="10021034" cy="2492990"/>
          </a:xfrm>
          <a:prstGeom prst="rect">
            <a:avLst/>
          </a:prstGeom>
          <a:noFill/>
        </p:spPr>
        <p:txBody>
          <a:bodyPr wrap="square">
            <a:spAutoFit/>
          </a:bodyPr>
          <a:lstStyle/>
          <a:p>
            <a:pPr algn="l"/>
            <a:r>
              <a:rPr lang="en-US" sz="2400" b="1" i="0" dirty="0">
                <a:solidFill>
                  <a:srgbClr val="222222"/>
                </a:solidFill>
                <a:effectLst/>
              </a:rPr>
              <a:t>Hierarchical Inheritance:</a:t>
            </a:r>
          </a:p>
          <a:p>
            <a:pPr algn="l"/>
            <a:r>
              <a:rPr lang="en-US" sz="2400" b="0" i="0" dirty="0">
                <a:solidFill>
                  <a:srgbClr val="222222"/>
                </a:solidFill>
                <a:effectLst/>
              </a:rPr>
              <a:t>In Hierarchical Inheritance, one class is inherited by many sub classes.</a:t>
            </a: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p:txBody>
      </p:sp>
      <p:pic>
        <p:nvPicPr>
          <p:cNvPr id="4098" name="Picture 2" descr="Hierarchical Inheritance in Java">
            <a:extLst>
              <a:ext uri="{FF2B5EF4-FFF2-40B4-BE49-F238E27FC236}">
                <a16:creationId xmlns:a16="http://schemas.microsoft.com/office/drawing/2014/main" id="{DC3B595B-5981-658C-39C7-74FB7CECD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1" y="2733039"/>
            <a:ext cx="9861117" cy="334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9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0E9B3EA-5EAB-5820-E0FC-B272AB850F50}"/>
              </a:ext>
            </a:extLst>
          </p:cNvPr>
          <p:cNvSpPr txBox="1"/>
          <p:nvPr/>
        </p:nvSpPr>
        <p:spPr>
          <a:xfrm>
            <a:off x="703684" y="1178566"/>
            <a:ext cx="10021034" cy="4154984"/>
          </a:xfrm>
          <a:prstGeom prst="rect">
            <a:avLst/>
          </a:prstGeom>
          <a:noFill/>
        </p:spPr>
        <p:txBody>
          <a:bodyPr wrap="square">
            <a:spAutoFit/>
          </a:bodyPr>
          <a:lstStyle/>
          <a:p>
            <a:pPr algn="ctr"/>
            <a:r>
              <a:rPr lang="en-US" sz="2400" b="1" i="0" dirty="0">
                <a:solidFill>
                  <a:srgbClr val="010101"/>
                </a:solidFill>
                <a:effectLst/>
              </a:rPr>
              <a:t>Advantages of Inheritance</a:t>
            </a:r>
          </a:p>
          <a:p>
            <a:pPr algn="l"/>
            <a:endParaRPr lang="en-US" sz="2400" b="0" i="0" dirty="0">
              <a:solidFill>
                <a:srgbClr val="010101"/>
              </a:solidFill>
              <a:effectLst/>
            </a:endParaRPr>
          </a:p>
          <a:p>
            <a:pPr algn="l">
              <a:buFont typeface="+mj-lt"/>
              <a:buAutoNum type="arabicPeriod"/>
            </a:pPr>
            <a:r>
              <a:rPr lang="en-US" sz="2400" b="0" i="0" dirty="0">
                <a:solidFill>
                  <a:srgbClr val="010101"/>
                </a:solidFill>
                <a:effectLst/>
              </a:rPr>
              <a:t>Inheritance promotes reusability. When a class inherits or derives another class, it can access all the functionality of inherited class.</a:t>
            </a:r>
          </a:p>
          <a:p>
            <a:pPr algn="l">
              <a:buFont typeface="+mj-lt"/>
              <a:buAutoNum type="arabicPeriod"/>
            </a:pPr>
            <a:r>
              <a:rPr lang="en-US" sz="2400" b="0" i="0" dirty="0">
                <a:solidFill>
                  <a:srgbClr val="010101"/>
                </a:solidFill>
                <a:effectLst/>
              </a:rPr>
              <a:t>Reusability enhanced reliability. The base class code will be already tested and debugged.</a:t>
            </a:r>
          </a:p>
          <a:p>
            <a:pPr algn="l">
              <a:buFont typeface="+mj-lt"/>
              <a:buAutoNum type="arabicPeriod"/>
            </a:pPr>
            <a:r>
              <a:rPr lang="en-US" sz="2400" b="0" i="0" dirty="0">
                <a:solidFill>
                  <a:srgbClr val="010101"/>
                </a:solidFill>
                <a:effectLst/>
              </a:rPr>
              <a:t>As the existing code is reused, it leads to less development and maintenance costs.</a:t>
            </a:r>
          </a:p>
          <a:p>
            <a:pPr algn="l">
              <a:buFont typeface="+mj-lt"/>
              <a:buAutoNum type="arabicPeriod"/>
            </a:pPr>
            <a:r>
              <a:rPr lang="en-US" sz="2400" b="0" i="0" dirty="0">
                <a:solidFill>
                  <a:srgbClr val="010101"/>
                </a:solidFill>
                <a:effectLst/>
              </a:rPr>
              <a:t>Inheritance makes the sub classes follow a standard interface.</a:t>
            </a:r>
          </a:p>
          <a:p>
            <a:pPr algn="l">
              <a:buFont typeface="+mj-lt"/>
              <a:buAutoNum type="arabicPeriod"/>
            </a:pPr>
            <a:r>
              <a:rPr lang="en-US" sz="2400" b="0" i="0" dirty="0">
                <a:solidFill>
                  <a:srgbClr val="010101"/>
                </a:solidFill>
                <a:effectLst/>
              </a:rPr>
              <a:t>Inheritance helps to reduce code redundancy and supports code extensibility.</a:t>
            </a:r>
          </a:p>
          <a:p>
            <a:pPr algn="l">
              <a:buFont typeface="+mj-lt"/>
              <a:buAutoNum type="arabicPeriod"/>
            </a:pPr>
            <a:r>
              <a:rPr lang="en-US" sz="2400" b="0" i="0" dirty="0">
                <a:solidFill>
                  <a:srgbClr val="010101"/>
                </a:solidFill>
                <a:effectLst/>
              </a:rPr>
              <a:t>Inheritance facilitates creation of class libraries.</a:t>
            </a:r>
          </a:p>
        </p:txBody>
      </p:sp>
    </p:spTree>
    <p:extLst>
      <p:ext uri="{BB962C8B-B14F-4D97-AF65-F5344CB8AC3E}">
        <p14:creationId xmlns:p14="http://schemas.microsoft.com/office/powerpoint/2010/main" val="283632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0E9B3EA-5EAB-5820-E0FC-B272AB850F50}"/>
              </a:ext>
            </a:extLst>
          </p:cNvPr>
          <p:cNvSpPr txBox="1"/>
          <p:nvPr/>
        </p:nvSpPr>
        <p:spPr>
          <a:xfrm>
            <a:off x="703684" y="1178566"/>
            <a:ext cx="10021034" cy="5262979"/>
          </a:xfrm>
          <a:prstGeom prst="rect">
            <a:avLst/>
          </a:prstGeom>
          <a:noFill/>
        </p:spPr>
        <p:txBody>
          <a:bodyPr wrap="square">
            <a:spAutoFit/>
          </a:bodyPr>
          <a:lstStyle/>
          <a:p>
            <a:pPr algn="ctr"/>
            <a:r>
              <a:rPr lang="en-US" sz="2400" b="1" i="0" dirty="0">
                <a:solidFill>
                  <a:srgbClr val="231F20"/>
                </a:solidFill>
                <a:effectLst/>
              </a:rPr>
              <a:t>Polymorphism</a:t>
            </a:r>
            <a:r>
              <a:rPr lang="en-US" sz="2400" b="0" i="0" dirty="0">
                <a:solidFill>
                  <a:srgbClr val="231F20"/>
                </a:solidFill>
                <a:effectLst/>
              </a:rPr>
              <a:t> </a:t>
            </a:r>
          </a:p>
          <a:p>
            <a:pPr algn="l"/>
            <a:r>
              <a:rPr lang="en-US" sz="2400" b="0" i="0" dirty="0">
                <a:solidFill>
                  <a:srgbClr val="231F20"/>
                </a:solidFill>
                <a:effectLst/>
              </a:rPr>
              <a:t>Every object-oriented programming language must include the fundamental concept of polymorphism, which is inseparable from OOPs. An object or reference can have distinct forms in various contexts. Polymorphism would be defined as "a property of having numerous forms" since, as the name suggests, "poly" denotes "many," and "morph" refers to "forms." </a:t>
            </a:r>
          </a:p>
          <a:p>
            <a:pPr algn="l"/>
            <a:r>
              <a:rPr lang="en-US" sz="2400" b="0" i="0" dirty="0">
                <a:solidFill>
                  <a:srgbClr val="231F20"/>
                </a:solidFill>
                <a:effectLst/>
              </a:rPr>
              <a:t>A single interface in the object-oriented programming language handles both classes and objects. It puts virtual functions, overriding, and function overloading into practice. Additionally, it is frequently employed in programming to instrument inheritance. </a:t>
            </a:r>
          </a:p>
          <a:p>
            <a:pPr algn="l"/>
            <a:r>
              <a:rPr lang="en-US" sz="2400" b="0" i="0" dirty="0">
                <a:solidFill>
                  <a:srgbClr val="231F20"/>
                </a:solidFill>
                <a:effectLst/>
              </a:rPr>
              <a:t>One of the important OOPS ideas is polymorphism. You can have different or numerous kinds of objects and variables or use</a:t>
            </a:r>
            <a:r>
              <a:rPr lang="en-US" sz="2400" b="1" i="0" dirty="0">
                <a:solidFill>
                  <a:srgbClr val="222222"/>
                </a:solidFill>
                <a:effectLst/>
              </a:rPr>
              <a:t> </a:t>
            </a:r>
            <a:r>
              <a:rPr lang="en-US" sz="2400" b="0" i="0" dirty="0">
                <a:solidFill>
                  <a:srgbClr val="231F20"/>
                </a:solidFill>
                <a:effectLst/>
              </a:rPr>
              <a:t>polymorphism methods. Polymorphism allows for different implementations of the same method depending on the requirements of the class. </a:t>
            </a:r>
          </a:p>
        </p:txBody>
      </p:sp>
    </p:spTree>
    <p:extLst>
      <p:ext uri="{BB962C8B-B14F-4D97-AF65-F5344CB8AC3E}">
        <p14:creationId xmlns:p14="http://schemas.microsoft.com/office/powerpoint/2010/main" val="1903638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0E9B3EA-5EAB-5820-E0FC-B272AB850F50}"/>
              </a:ext>
            </a:extLst>
          </p:cNvPr>
          <p:cNvSpPr txBox="1"/>
          <p:nvPr/>
        </p:nvSpPr>
        <p:spPr>
          <a:xfrm>
            <a:off x="236973" y="1178566"/>
            <a:ext cx="11955027" cy="5262979"/>
          </a:xfrm>
          <a:prstGeom prst="rect">
            <a:avLst/>
          </a:prstGeom>
          <a:noFill/>
        </p:spPr>
        <p:txBody>
          <a:bodyPr wrap="square">
            <a:spAutoFit/>
          </a:bodyPr>
          <a:lstStyle/>
          <a:p>
            <a:pPr algn="ctr"/>
            <a:r>
              <a:rPr lang="en-US" sz="2400" b="1" i="0" dirty="0">
                <a:solidFill>
                  <a:srgbClr val="000000"/>
                </a:solidFill>
                <a:effectLst/>
                <a:latin typeface="unset"/>
              </a:rPr>
              <a:t>Examples of Polymorphism</a:t>
            </a:r>
          </a:p>
          <a:p>
            <a:pPr algn="ctr"/>
            <a:endParaRPr lang="en-US" sz="2400" b="1" i="0" dirty="0">
              <a:solidFill>
                <a:srgbClr val="000000"/>
              </a:solidFill>
              <a:effectLst/>
              <a:latin typeface="unset"/>
            </a:endParaRPr>
          </a:p>
          <a:p>
            <a:pPr marL="457200" indent="-457200" algn="l">
              <a:buAutoNum type="arabicPeriod"/>
            </a:pPr>
            <a:r>
              <a:rPr lang="en-US" sz="2400" b="0" i="0" dirty="0">
                <a:solidFill>
                  <a:srgbClr val="000000"/>
                </a:solidFill>
                <a:effectLst/>
                <a:latin typeface="unset"/>
              </a:rPr>
              <a:t>A person performs the roles of a worker at work, a father at home, and a shopper at malls. </a:t>
            </a:r>
          </a:p>
          <a:p>
            <a:pPr algn="l"/>
            <a:endParaRPr lang="en-US" sz="2400" b="0" i="0" dirty="0">
              <a:solidFill>
                <a:srgbClr val="000000"/>
              </a:solidFill>
              <a:effectLst/>
              <a:latin typeface="unset"/>
            </a:endParaRPr>
          </a:p>
          <a:p>
            <a:pPr algn="l"/>
            <a:r>
              <a:rPr lang="en-US" sz="2400" dirty="0">
                <a:solidFill>
                  <a:srgbClr val="000000"/>
                </a:solidFill>
                <a:latin typeface="unset"/>
              </a:rPr>
              <a:t>2. </a:t>
            </a:r>
            <a:r>
              <a:rPr lang="en-US" sz="2400" b="0" i="0" dirty="0">
                <a:solidFill>
                  <a:srgbClr val="000000"/>
                </a:solidFill>
                <a:effectLst/>
                <a:latin typeface="unset"/>
              </a:rPr>
              <a:t>A security guard outside the organization behaves differently when different people enter. When the boss shows up, he behaves in one way, and when the employees show up, he behaves differently. </a:t>
            </a:r>
          </a:p>
          <a:p>
            <a:pPr algn="l"/>
            <a:endParaRPr lang="en-US" sz="2400" b="0" i="0" dirty="0">
              <a:solidFill>
                <a:srgbClr val="000000"/>
              </a:solidFill>
              <a:effectLst/>
              <a:latin typeface="unset"/>
            </a:endParaRPr>
          </a:p>
          <a:p>
            <a:pPr algn="ctr"/>
            <a:r>
              <a:rPr lang="en-US" sz="2400" b="0" i="0" dirty="0">
                <a:solidFill>
                  <a:srgbClr val="000000"/>
                </a:solidFill>
                <a:effectLst/>
                <a:latin typeface="unset"/>
              </a:rPr>
              <a:t>3. Assume that when you are in a classroom, you act like a student; when you are in a store, you act like a consumer; and when you are at home, you act like a son or daughter. One person is visible here, acting in various ways. Assume that when you are in a classroom, you act like a student, when you are in a store, you act like a consumer, and when you are at home, you act like a son or daughter, One person is visible here, acting in various ways. </a:t>
            </a:r>
          </a:p>
          <a:p>
            <a:pPr algn="ctr"/>
            <a:endParaRPr lang="en-US" sz="2400" b="0" i="0" dirty="0">
              <a:solidFill>
                <a:srgbClr val="231F20"/>
              </a:solidFill>
              <a:effectLst/>
            </a:endParaRPr>
          </a:p>
        </p:txBody>
      </p:sp>
    </p:spTree>
    <p:extLst>
      <p:ext uri="{BB962C8B-B14F-4D97-AF65-F5344CB8AC3E}">
        <p14:creationId xmlns:p14="http://schemas.microsoft.com/office/powerpoint/2010/main" val="3558932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472E322A-11A7-5BE6-8817-00BEFBFEC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99" y="1704974"/>
            <a:ext cx="10914830" cy="4376933"/>
          </a:xfrm>
          <a:prstGeom prst="rect">
            <a:avLst/>
          </a:prstGeom>
        </p:spPr>
      </p:pic>
    </p:spTree>
    <p:extLst>
      <p:ext uri="{BB962C8B-B14F-4D97-AF65-F5344CB8AC3E}">
        <p14:creationId xmlns:p14="http://schemas.microsoft.com/office/powerpoint/2010/main" val="3417371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0AEAC53-EF17-9E08-2625-FAF5B9F915BC}"/>
              </a:ext>
            </a:extLst>
          </p:cNvPr>
          <p:cNvSpPr txBox="1"/>
          <p:nvPr/>
        </p:nvSpPr>
        <p:spPr>
          <a:xfrm>
            <a:off x="406400" y="1177003"/>
            <a:ext cx="11785600" cy="4893647"/>
          </a:xfrm>
          <a:prstGeom prst="rect">
            <a:avLst/>
          </a:prstGeom>
          <a:noFill/>
        </p:spPr>
        <p:txBody>
          <a:bodyPr wrap="square">
            <a:spAutoFit/>
          </a:bodyPr>
          <a:lstStyle/>
          <a:p>
            <a:pPr algn="l"/>
            <a:r>
              <a:rPr lang="en-US" sz="2400" b="0" i="0" dirty="0">
                <a:solidFill>
                  <a:srgbClr val="231F20"/>
                </a:solidFill>
                <a:effectLst/>
              </a:rPr>
              <a:t>There are two types of polymorphism in OOPs: </a:t>
            </a:r>
          </a:p>
          <a:p>
            <a:pPr algn="l">
              <a:buFont typeface="+mj-lt"/>
              <a:buAutoNum type="arabicPeriod"/>
            </a:pPr>
            <a:r>
              <a:rPr lang="en-US" sz="2400" b="0" i="0" dirty="0">
                <a:solidFill>
                  <a:srgbClr val="000000"/>
                </a:solidFill>
                <a:effectLst/>
              </a:rPr>
              <a:t>Static </a:t>
            </a:r>
          </a:p>
          <a:p>
            <a:pPr algn="l">
              <a:buFont typeface="+mj-lt"/>
              <a:buAutoNum type="arabicPeriod"/>
            </a:pPr>
            <a:r>
              <a:rPr lang="en-US" sz="2400" b="0" i="0" dirty="0">
                <a:solidFill>
                  <a:srgbClr val="000000"/>
                </a:solidFill>
                <a:effectLst/>
              </a:rPr>
              <a:t>Dynamic </a:t>
            </a:r>
          </a:p>
          <a:p>
            <a:pPr algn="l"/>
            <a:endParaRPr lang="en-US" sz="2400" b="0" i="0" dirty="0">
              <a:solidFill>
                <a:srgbClr val="000000"/>
              </a:solidFill>
              <a:effectLst/>
            </a:endParaRPr>
          </a:p>
          <a:p>
            <a:pPr algn="l"/>
            <a:r>
              <a:rPr lang="en-US" sz="2400" b="1" i="0" dirty="0">
                <a:solidFill>
                  <a:srgbClr val="000000"/>
                </a:solidFill>
                <a:effectLst/>
              </a:rPr>
              <a:t>1. Static Polymorphism</a:t>
            </a:r>
            <a:endParaRPr lang="en-US" sz="2400" b="1" i="0" dirty="0">
              <a:solidFill>
                <a:srgbClr val="231F20"/>
              </a:solidFill>
              <a:effectLst/>
            </a:endParaRPr>
          </a:p>
          <a:p>
            <a:pPr algn="ctr"/>
            <a:r>
              <a:rPr lang="en-US" sz="2400" b="0" i="0" dirty="0">
                <a:solidFill>
                  <a:srgbClr val="231F20"/>
                </a:solidFill>
                <a:effectLst/>
              </a:rPr>
              <a:t>In object-oriented</a:t>
            </a:r>
            <a:r>
              <a:rPr lang="en-US" sz="2400" b="1" i="0" dirty="0">
                <a:solidFill>
                  <a:srgbClr val="222222"/>
                </a:solidFill>
                <a:effectLst/>
              </a:rPr>
              <a:t> </a:t>
            </a:r>
            <a:r>
              <a:rPr lang="en-US" sz="2400" b="0" i="0" dirty="0">
                <a:solidFill>
                  <a:srgbClr val="231F20"/>
                </a:solidFill>
                <a:effectLst/>
              </a:rPr>
              <a:t>programming polymorphism languages, one can achieve static  </a:t>
            </a:r>
          </a:p>
          <a:p>
            <a:pPr algn="ctr"/>
            <a:r>
              <a:rPr lang="en-US" sz="2400" b="0" i="0" dirty="0">
                <a:solidFill>
                  <a:srgbClr val="231F20"/>
                </a:solidFill>
                <a:effectLst/>
              </a:rPr>
              <a:t>polymorphism by employing the overloading technique. The programmer would be able to use a variety of ways with this approach. Despite sharing names, they have different parameters. Overloading methods are an example of static polymorphism. </a:t>
            </a:r>
          </a:p>
          <a:p>
            <a:pPr algn="ctr"/>
            <a:r>
              <a:rPr lang="en-US" sz="2400" b="0" i="0" dirty="0">
                <a:solidFill>
                  <a:srgbClr val="231F20"/>
                </a:solidFill>
                <a:effectLst/>
              </a:rPr>
              <a:t>Static polymorphism requires a few certain criteria to exist. As follows: </a:t>
            </a:r>
          </a:p>
          <a:p>
            <a:pPr algn="l">
              <a:buFont typeface="Arial" panose="020B0604020202020204" pitchFamily="34" charset="0"/>
              <a:buChar char="•"/>
            </a:pPr>
            <a:r>
              <a:rPr lang="en-US" sz="2400" b="0" i="0" dirty="0">
                <a:solidFill>
                  <a:srgbClr val="000000"/>
                </a:solidFill>
                <a:effectLst/>
              </a:rPr>
              <a:t>The kinds of each parameter would need to be distinct. </a:t>
            </a:r>
          </a:p>
          <a:p>
            <a:pPr algn="l">
              <a:buFont typeface="Arial" panose="020B0604020202020204" pitchFamily="34" charset="0"/>
              <a:buChar char="•"/>
            </a:pPr>
            <a:r>
              <a:rPr lang="en-US" sz="2400" b="0" i="0" dirty="0">
                <a:solidFill>
                  <a:srgbClr val="000000"/>
                </a:solidFill>
                <a:effectLst/>
              </a:rPr>
              <a:t>It's possible that the parameter's order needs to change. </a:t>
            </a:r>
          </a:p>
          <a:p>
            <a:pPr algn="l">
              <a:buFont typeface="Arial" panose="020B0604020202020204" pitchFamily="34" charset="0"/>
              <a:buChar char="•"/>
            </a:pPr>
            <a:r>
              <a:rPr lang="en-US" sz="2400" b="0" i="0" dirty="0">
                <a:solidFill>
                  <a:srgbClr val="000000"/>
                </a:solidFill>
                <a:effectLst/>
              </a:rPr>
              <a:t>One method would need to have a different set of parameters than the other method. </a:t>
            </a:r>
          </a:p>
        </p:txBody>
      </p:sp>
    </p:spTree>
    <p:extLst>
      <p:ext uri="{BB962C8B-B14F-4D97-AF65-F5344CB8AC3E}">
        <p14:creationId xmlns:p14="http://schemas.microsoft.com/office/powerpoint/2010/main" val="1777986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0AEAC53-EF17-9E08-2625-FAF5B9F915BC}"/>
              </a:ext>
            </a:extLst>
          </p:cNvPr>
          <p:cNvSpPr txBox="1"/>
          <p:nvPr/>
        </p:nvSpPr>
        <p:spPr>
          <a:xfrm>
            <a:off x="121920" y="562729"/>
            <a:ext cx="12070080" cy="5632311"/>
          </a:xfrm>
          <a:prstGeom prst="rect">
            <a:avLst/>
          </a:prstGeom>
          <a:noFill/>
        </p:spPr>
        <p:txBody>
          <a:bodyPr wrap="square">
            <a:spAutoFit/>
          </a:bodyPr>
          <a:lstStyle/>
          <a:p>
            <a:pPr algn="l"/>
            <a:r>
              <a:rPr lang="en-US" sz="2400" b="1" i="0" dirty="0">
                <a:solidFill>
                  <a:srgbClr val="000000"/>
                </a:solidFill>
                <a:effectLst/>
                <a:latin typeface="unset"/>
              </a:rPr>
              <a:t>2. </a:t>
            </a:r>
            <a:r>
              <a:rPr lang="en-US" sz="2400" b="1" i="0" dirty="0">
                <a:solidFill>
                  <a:srgbClr val="000000"/>
                </a:solidFill>
                <a:effectLst/>
              </a:rPr>
              <a:t>Dynamic Polymorphism</a:t>
            </a:r>
          </a:p>
          <a:p>
            <a:pPr algn="l"/>
            <a:endParaRPr lang="en-US" sz="2400" b="1" i="0" dirty="0">
              <a:solidFill>
                <a:srgbClr val="231F20"/>
              </a:solidFill>
              <a:effectLst/>
            </a:endParaRPr>
          </a:p>
          <a:p>
            <a:pPr algn="l"/>
            <a:r>
              <a:rPr lang="en-US" sz="2400" b="0" i="0" dirty="0">
                <a:solidFill>
                  <a:srgbClr val="231F20"/>
                </a:solidFill>
                <a:effectLst/>
              </a:rPr>
              <a:t>Another name for this procedure is runtime polymorphism. Under this procedure, a single call to an overridden method is resolved while the application is running. The best example of runtime polymorphism is method overriding, where the compiler does not handle the call.  </a:t>
            </a:r>
          </a:p>
          <a:p>
            <a:pPr algn="l"/>
            <a:r>
              <a:rPr lang="en-US" sz="2400" b="0" i="0" dirty="0">
                <a:solidFill>
                  <a:srgbClr val="231F20"/>
                </a:solidFill>
                <a:effectLst/>
              </a:rPr>
              <a:t>Using pointers and virtual functions, overriding is accomplished. The act of declaring a single method in a subclass that is already existent in the parent class is known as method overriding. The kid class would acquire a method for implementation through this approach. The parent class of the child class provides this function. </a:t>
            </a:r>
          </a:p>
          <a:p>
            <a:pPr algn="l"/>
            <a:endParaRPr lang="en-US" sz="2400" b="0" i="0" dirty="0">
              <a:solidFill>
                <a:srgbClr val="231F20"/>
              </a:solidFill>
              <a:effectLst/>
            </a:endParaRPr>
          </a:p>
          <a:p>
            <a:pPr algn="l"/>
            <a:r>
              <a:rPr lang="en-US" sz="2400" b="0" i="0" dirty="0">
                <a:solidFill>
                  <a:srgbClr val="231F20"/>
                </a:solidFill>
                <a:effectLst/>
              </a:rPr>
              <a:t>Although this polymorphism process is slower than static polymorphism, it is more versatile. </a:t>
            </a:r>
          </a:p>
          <a:p>
            <a:pPr algn="l"/>
            <a:r>
              <a:rPr lang="en-US" sz="2400" b="0" i="0" dirty="0">
                <a:solidFill>
                  <a:srgbClr val="231F20"/>
                </a:solidFill>
                <a:effectLst/>
              </a:rPr>
              <a:t>Without altering or changing the codes of the parent class object, it is feasible to transfer one method's implementation to another. As a result, if one child class requires the parent class implementation method while another child class may use the overriding feature to have an alternative implementation method. </a:t>
            </a:r>
          </a:p>
        </p:txBody>
      </p:sp>
    </p:spTree>
    <p:extLst>
      <p:ext uri="{BB962C8B-B14F-4D97-AF65-F5344CB8AC3E}">
        <p14:creationId xmlns:p14="http://schemas.microsoft.com/office/powerpoint/2010/main" val="1724189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0AEAC53-EF17-9E08-2625-FAF5B9F915BC}"/>
              </a:ext>
            </a:extLst>
          </p:cNvPr>
          <p:cNvSpPr txBox="1"/>
          <p:nvPr/>
        </p:nvSpPr>
        <p:spPr>
          <a:xfrm>
            <a:off x="121920" y="562729"/>
            <a:ext cx="12070080" cy="6370975"/>
          </a:xfrm>
          <a:prstGeom prst="rect">
            <a:avLst/>
          </a:prstGeom>
          <a:noFill/>
        </p:spPr>
        <p:txBody>
          <a:bodyPr wrap="square">
            <a:spAutoFit/>
          </a:bodyPr>
          <a:lstStyle/>
          <a:p>
            <a:pPr algn="l"/>
            <a:r>
              <a:rPr lang="en-US" sz="2400" b="1" i="0" dirty="0">
                <a:solidFill>
                  <a:srgbClr val="000000"/>
                </a:solidFill>
                <a:effectLst/>
              </a:rPr>
              <a:t>Difference Between Compile Time And Runtime Polymorphism</a:t>
            </a:r>
            <a:endParaRPr lang="en-US" sz="2400" b="1" i="0" dirty="0">
              <a:solidFill>
                <a:srgbClr val="231F20"/>
              </a:solidFill>
              <a:effectLst/>
            </a:endParaRPr>
          </a:p>
          <a:p>
            <a:pPr algn="l"/>
            <a:r>
              <a:rPr lang="en-US" sz="2400" b="1" i="0" dirty="0">
                <a:solidFill>
                  <a:srgbClr val="000000"/>
                </a:solidFill>
                <a:effectLst/>
              </a:rPr>
              <a:t>1. Compile Time Polymorphism</a:t>
            </a:r>
            <a:endParaRPr lang="en-US" sz="2400" b="1" i="0" dirty="0">
              <a:solidFill>
                <a:srgbClr val="231F20"/>
              </a:solidFill>
              <a:effectLst/>
            </a:endParaRPr>
          </a:p>
          <a:p>
            <a:pPr algn="l"/>
            <a:r>
              <a:rPr lang="en-US" sz="2400" b="0" i="0" dirty="0">
                <a:solidFill>
                  <a:srgbClr val="231F20"/>
                </a:solidFill>
                <a:effectLst/>
              </a:rPr>
              <a:t>Compile-time polymorphism occurs whenever an object is associated with its functionality at the moment of compilation. By examining the method signatures, OOPs determine the method to call at compile time. Compile-time polymorphism, static polymorphism, or early binding are all terms for this. Method overloading is used to achieve compile-time polymorphism. According to method overloading, a class may contain many functions with the same name but different prototypes. One technique to create polymorphism is through function overloading. However, this depends on the technology used and the kind of polymorphism chosen. </a:t>
            </a:r>
          </a:p>
          <a:p>
            <a:pPr algn="l"/>
            <a:r>
              <a:rPr lang="en-US" sz="2400" b="1" i="0" dirty="0">
                <a:solidFill>
                  <a:srgbClr val="000000"/>
                </a:solidFill>
                <a:effectLst/>
              </a:rPr>
              <a:t>2. Runtime Polymorphism</a:t>
            </a:r>
            <a:endParaRPr lang="en-US" sz="2400" b="1" i="0" dirty="0">
              <a:solidFill>
                <a:srgbClr val="231F20"/>
              </a:solidFill>
              <a:effectLst/>
            </a:endParaRPr>
          </a:p>
          <a:p>
            <a:pPr algn="l"/>
            <a:r>
              <a:rPr lang="en-US" sz="2400" b="0" i="0" dirty="0">
                <a:solidFill>
                  <a:srgbClr val="231F20"/>
                </a:solidFill>
                <a:effectLst/>
              </a:rPr>
              <a:t>Runtime polymorphism is the process of binding an object to functionality during runtime. Method overriding can be used to achieve runtime polymorphism. It is also known as late binding or dynamic binding. According to the concept of method overriding, the parent class's method is overridden in the child class. This indicates that method overriding occurs when a child class provides a specific implementation of a method that was given by one of its parent classes. </a:t>
            </a:r>
          </a:p>
          <a:p>
            <a:pPr algn="l"/>
            <a:endParaRPr lang="en-US" sz="2400" b="0" i="0" dirty="0">
              <a:solidFill>
                <a:srgbClr val="231F20"/>
              </a:solidFill>
              <a:effectLst/>
            </a:endParaRPr>
          </a:p>
        </p:txBody>
      </p:sp>
    </p:spTree>
    <p:extLst>
      <p:ext uri="{BB962C8B-B14F-4D97-AF65-F5344CB8AC3E}">
        <p14:creationId xmlns:p14="http://schemas.microsoft.com/office/powerpoint/2010/main" val="306003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314960" y="776090"/>
            <a:ext cx="10902541" cy="5645021"/>
          </a:xfrm>
        </p:spPr>
        <p:txBody>
          <a:bodyPr>
            <a:normAutofit lnSpcReduction="10000"/>
          </a:bodyPr>
          <a:lstStyle/>
          <a:p>
            <a:r>
              <a:rPr lang="en-US" b="1" i="0" u="sng" dirty="0">
                <a:effectLst/>
                <a:latin typeface="urw-din"/>
                <a:hlinkClick r:id="rId2">
                  <a:extLst>
                    <a:ext uri="{A12FA001-AC4F-418D-AE19-62706E023703}">
                      <ahyp:hlinkClr xmlns:ahyp="http://schemas.microsoft.com/office/drawing/2018/hyperlinkcolor" val="tx"/>
                    </a:ext>
                  </a:extLst>
                </a:hlinkClick>
              </a:rPr>
              <a:t>OOPs </a:t>
            </a:r>
          </a:p>
          <a:p>
            <a:endParaRPr lang="en-US" b="1" i="0" u="sng" dirty="0">
              <a:effectLst/>
              <a:latin typeface="urw-din"/>
              <a:hlinkClick r:id="rId2">
                <a:extLst>
                  <a:ext uri="{A12FA001-AC4F-418D-AE19-62706E023703}">
                    <ahyp:hlinkClr xmlns:ahyp="http://schemas.microsoft.com/office/drawing/2018/hyperlinkcolor" val="tx"/>
                  </a:ext>
                </a:extLst>
              </a:hlinkClick>
            </a:endParaRPr>
          </a:p>
          <a:p>
            <a:pPr fontAlgn="base"/>
            <a:r>
              <a:rPr lang="en-US" b="1" i="0" u="sng" dirty="0">
                <a:solidFill>
                  <a:srgbClr val="273239"/>
                </a:solidFill>
                <a:effectLst/>
                <a:latin typeface="urw-din"/>
              </a:rPr>
              <a:t>Access Modifier</a:t>
            </a:r>
            <a:endParaRPr lang="en-US" b="0" i="0" dirty="0">
              <a:solidFill>
                <a:srgbClr val="273239"/>
              </a:solidFill>
              <a:effectLst/>
              <a:latin typeface="urw-din"/>
            </a:endParaRPr>
          </a:p>
          <a:p>
            <a:pPr algn="l" fontAlgn="base">
              <a:buFont typeface="Arial" panose="020B0604020202020204" pitchFamily="34" charset="0"/>
              <a:buChar char="•"/>
            </a:pPr>
            <a:endParaRPr lang="en-US" b="0" i="0" dirty="0">
              <a:solidFill>
                <a:srgbClr val="273239"/>
              </a:solidFill>
              <a:effectLst/>
              <a:latin typeface="urw-din"/>
            </a:endParaRPr>
          </a:p>
          <a:p>
            <a:pPr algn="l" fontAlgn="base"/>
            <a:r>
              <a:rPr lang="en-US" b="0" i="0" dirty="0">
                <a:solidFill>
                  <a:srgbClr val="273239"/>
                </a:solidFill>
                <a:effectLst/>
                <a:latin typeface="urw-din"/>
              </a:rPr>
              <a:t>It  defines the </a:t>
            </a:r>
            <a:r>
              <a:rPr lang="en-US" b="1" i="0" dirty="0">
                <a:solidFill>
                  <a:srgbClr val="273239"/>
                </a:solidFill>
                <a:effectLst/>
                <a:latin typeface="urw-din"/>
              </a:rPr>
              <a:t>access type</a:t>
            </a:r>
            <a:r>
              <a:rPr lang="en-US" b="0" i="0" dirty="0">
                <a:solidFill>
                  <a:srgbClr val="273239"/>
                </a:solidFill>
                <a:effectLst/>
                <a:latin typeface="urw-din"/>
              </a:rPr>
              <a:t> of the method i.e., from where it can be accessed in your application. In Java, there are 4 types of access specifiers: </a:t>
            </a:r>
          </a:p>
          <a:p>
            <a:pPr algn="l" fontAlgn="base">
              <a:buFont typeface="Arial" panose="020B0604020202020204" pitchFamily="34" charset="0"/>
              <a:buChar char="•"/>
            </a:pP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sz="2400" b="1" i="0" dirty="0">
                <a:solidFill>
                  <a:srgbClr val="273239"/>
                </a:solidFill>
                <a:effectLst/>
              </a:rPr>
              <a:t>public:</a:t>
            </a:r>
            <a:r>
              <a:rPr lang="en-US" sz="2400" b="0" i="0" dirty="0">
                <a:solidFill>
                  <a:srgbClr val="273239"/>
                </a:solidFill>
                <a:effectLst/>
              </a:rPr>
              <a:t> Accessible in all classes in your application.</a:t>
            </a:r>
          </a:p>
          <a:p>
            <a:pPr marL="742950" lvl="1" indent="-285750" algn="l" fontAlgn="base">
              <a:buFont typeface="Arial" panose="020B0604020202020204" pitchFamily="34" charset="0"/>
              <a:buChar char="•"/>
            </a:pPr>
            <a:r>
              <a:rPr lang="en-US" sz="2400" b="1" i="0" dirty="0">
                <a:solidFill>
                  <a:srgbClr val="273239"/>
                </a:solidFill>
                <a:effectLst/>
              </a:rPr>
              <a:t>protected:</a:t>
            </a:r>
            <a:r>
              <a:rPr lang="en-US" sz="2400" b="0" i="0" dirty="0">
                <a:solidFill>
                  <a:srgbClr val="273239"/>
                </a:solidFill>
                <a:effectLst/>
              </a:rPr>
              <a:t> Accessible within the package in which it is defined and, in its subclass</a:t>
            </a:r>
            <a:r>
              <a:rPr lang="en-US" sz="2400" b="1" i="0" dirty="0">
                <a:solidFill>
                  <a:srgbClr val="273239"/>
                </a:solidFill>
                <a:effectLst/>
              </a:rPr>
              <a:t>(es) (including subclasses declared outside the package)</a:t>
            </a:r>
            <a:r>
              <a:rPr lang="en-US" sz="2400" b="0" i="0" dirty="0">
                <a:solidFill>
                  <a:srgbClr val="273239"/>
                </a:solidFill>
                <a:effectLst/>
              </a:rPr>
              <a:t>.</a:t>
            </a:r>
          </a:p>
          <a:p>
            <a:pPr marL="742950" lvl="1" indent="-285750" algn="l" fontAlgn="base">
              <a:buFont typeface="Arial" panose="020B0604020202020204" pitchFamily="34" charset="0"/>
              <a:buChar char="•"/>
            </a:pPr>
            <a:r>
              <a:rPr lang="en-US" sz="2400" b="1" i="0" dirty="0">
                <a:solidFill>
                  <a:srgbClr val="273239"/>
                </a:solidFill>
                <a:effectLst/>
              </a:rPr>
              <a:t>private:</a:t>
            </a:r>
            <a:r>
              <a:rPr lang="en-US" sz="2400" b="0" i="0" dirty="0">
                <a:solidFill>
                  <a:srgbClr val="273239"/>
                </a:solidFill>
                <a:effectLst/>
              </a:rPr>
              <a:t> Accessible only within the class in which it is defined.</a:t>
            </a:r>
          </a:p>
          <a:p>
            <a:pPr marL="742950" lvl="1" indent="-285750" algn="l" fontAlgn="base">
              <a:buFont typeface="Arial" panose="020B0604020202020204" pitchFamily="34" charset="0"/>
              <a:buChar char="•"/>
            </a:pPr>
            <a:r>
              <a:rPr lang="en-US" sz="2400" b="1" i="0" dirty="0">
                <a:solidFill>
                  <a:srgbClr val="273239"/>
                </a:solidFill>
                <a:effectLst/>
              </a:rPr>
              <a:t>default (declared/defined without using any modifier):</a:t>
            </a:r>
            <a:r>
              <a:rPr lang="en-US" sz="2400" b="0" i="0" dirty="0">
                <a:solidFill>
                  <a:srgbClr val="273239"/>
                </a:solidFill>
                <a:effectLst/>
              </a:rPr>
              <a:t> Accessible within the same class and package within which its class is defined.</a:t>
            </a:r>
          </a:p>
          <a:p>
            <a:r>
              <a:rPr lang="en-US" b="0" i="0" dirty="0">
                <a:solidFill>
                  <a:srgbClr val="273239"/>
                </a:solidFill>
                <a:effectLst/>
              </a:rPr>
              <a:t>. </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4482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0AEAC53-EF17-9E08-2625-FAF5B9F915BC}"/>
              </a:ext>
            </a:extLst>
          </p:cNvPr>
          <p:cNvSpPr txBox="1"/>
          <p:nvPr/>
        </p:nvSpPr>
        <p:spPr>
          <a:xfrm>
            <a:off x="121920" y="562729"/>
            <a:ext cx="12070080" cy="6740307"/>
          </a:xfrm>
          <a:prstGeom prst="rect">
            <a:avLst/>
          </a:prstGeom>
          <a:noFill/>
        </p:spPr>
        <p:txBody>
          <a:bodyPr wrap="square">
            <a:spAutoFit/>
          </a:bodyPr>
          <a:lstStyle/>
          <a:p>
            <a:pPr algn="l"/>
            <a:r>
              <a:rPr lang="en-US" sz="2400" b="1" i="0" dirty="0">
                <a:solidFill>
                  <a:srgbClr val="000000"/>
                </a:solidFill>
                <a:effectLst/>
                <a:latin typeface="unset"/>
              </a:rPr>
              <a:t>Advantages of Using Polymorphism</a:t>
            </a:r>
            <a:endParaRPr lang="en-US" sz="2400" b="1" i="0" dirty="0">
              <a:solidFill>
                <a:srgbClr val="231F20"/>
              </a:solidFill>
              <a:effectLst/>
              <a:latin typeface="Open Sans" panose="020B0606030504020204" pitchFamily="34" charset="0"/>
            </a:endParaRPr>
          </a:p>
          <a:p>
            <a:pPr algn="l">
              <a:buFont typeface="Arial" panose="020B0604020202020204" pitchFamily="34" charset="0"/>
              <a:buChar char="•"/>
            </a:pPr>
            <a:r>
              <a:rPr lang="en-US" sz="2400" b="0" i="0" dirty="0">
                <a:solidFill>
                  <a:srgbClr val="000000"/>
                </a:solidFill>
                <a:effectLst/>
              </a:rPr>
              <a:t>It helps the programmer reprocess the source code. It entails that previously written codes and classes that have been verified and executed can be reused as needed, saving a programmer's time. Thus, these codes and associated classes may be applicable to several additional techniques. </a:t>
            </a:r>
          </a:p>
          <a:p>
            <a:pPr algn="l">
              <a:buFont typeface="Arial" panose="020B0604020202020204" pitchFamily="34" charset="0"/>
              <a:buChar char="•"/>
            </a:pPr>
            <a:r>
              <a:rPr lang="en-US" sz="2400" b="0" i="0" dirty="0">
                <a:solidFill>
                  <a:srgbClr val="000000"/>
                </a:solidFill>
                <a:effectLst/>
              </a:rPr>
              <a:t>Only one variable can be used for storing several data types, such as Int, Float, Double, Long, etc.. It makes it simpler to look for and use these kinds of variables that users use. </a:t>
            </a:r>
          </a:p>
          <a:p>
            <a:pPr algn="l">
              <a:buFont typeface="Arial" panose="020B0604020202020204" pitchFamily="34" charset="0"/>
              <a:buChar char="•"/>
            </a:pPr>
            <a:r>
              <a:rPr lang="en-US" sz="2400" b="0" i="0" dirty="0">
                <a:solidFill>
                  <a:srgbClr val="000000"/>
                </a:solidFill>
                <a:effectLst/>
              </a:rPr>
              <a:t>Simple code debugging. </a:t>
            </a:r>
          </a:p>
          <a:p>
            <a:pPr algn="l">
              <a:buFont typeface="Arial" panose="020B0604020202020204" pitchFamily="34" charset="0"/>
              <a:buChar char="•"/>
            </a:pPr>
            <a:r>
              <a:rPr lang="en-US" sz="2400" b="0" i="0" dirty="0">
                <a:solidFill>
                  <a:srgbClr val="000000"/>
                </a:solidFill>
                <a:effectLst/>
              </a:rPr>
              <a:t>It aids in preserving and reducing the connectivity between different functionalities. </a:t>
            </a:r>
          </a:p>
          <a:p>
            <a:pPr algn="l">
              <a:buFont typeface="Arial" panose="020B0604020202020204" pitchFamily="34" charset="0"/>
              <a:buChar char="•"/>
            </a:pPr>
            <a:r>
              <a:rPr lang="en-US" sz="2400" b="0" i="0" dirty="0">
                <a:solidFill>
                  <a:srgbClr val="000000"/>
                </a:solidFill>
                <a:effectLst/>
              </a:rPr>
              <a:t>Gives programmers the freedom to create programs that, depending on the situation, employ just one technique for numerous executions. </a:t>
            </a:r>
          </a:p>
          <a:p>
            <a:pPr algn="l">
              <a:buFont typeface="Arial" panose="020B0604020202020204" pitchFamily="34" charset="0"/>
              <a:buChar char="•"/>
            </a:pPr>
            <a:r>
              <a:rPr lang="en-US" sz="2400" b="0" i="0" dirty="0">
                <a:solidFill>
                  <a:srgbClr val="000000"/>
                </a:solidFill>
                <a:effectLst/>
              </a:rPr>
              <a:t>One of its biggest benefits is that it enables programming code to grow and use the previous program, saving time and work for developers. </a:t>
            </a:r>
          </a:p>
          <a:p>
            <a:pPr algn="l">
              <a:buFont typeface="Arial" panose="020B0604020202020204" pitchFamily="34" charset="0"/>
              <a:buChar char="•"/>
            </a:pPr>
            <a:r>
              <a:rPr lang="en-US" sz="2400" b="0" i="0" dirty="0">
                <a:solidFill>
                  <a:srgbClr val="000000"/>
                </a:solidFill>
                <a:effectLst/>
              </a:rPr>
              <a:t>The fundamental idea behind OOPs languages, this technique is also used to program many kinds of large-scale code execution. </a:t>
            </a:r>
          </a:p>
          <a:p>
            <a:pPr algn="l">
              <a:buFont typeface="Arial" panose="020B0604020202020204" pitchFamily="34" charset="0"/>
              <a:buChar char="•"/>
            </a:pPr>
            <a:r>
              <a:rPr lang="en-US" sz="2400" b="0" i="0" dirty="0">
                <a:solidFill>
                  <a:srgbClr val="000000"/>
                </a:solidFill>
                <a:effectLst/>
              </a:rPr>
              <a:t>This polymorphism feature makes it possible for programmers to create codes more quickly and creatively. </a:t>
            </a:r>
          </a:p>
          <a:p>
            <a:pPr algn="l"/>
            <a:endParaRPr lang="en-US" sz="2400" b="0" i="0" dirty="0">
              <a:solidFill>
                <a:srgbClr val="231F20"/>
              </a:solidFill>
              <a:effectLst/>
            </a:endParaRPr>
          </a:p>
        </p:txBody>
      </p:sp>
    </p:spTree>
    <p:extLst>
      <p:ext uri="{BB962C8B-B14F-4D97-AF65-F5344CB8AC3E}">
        <p14:creationId xmlns:p14="http://schemas.microsoft.com/office/powerpoint/2010/main" val="2531507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42240" y="1320799"/>
            <a:ext cx="12334240" cy="4947921"/>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0AEAC53-EF17-9E08-2625-FAF5B9F915BC}"/>
              </a:ext>
            </a:extLst>
          </p:cNvPr>
          <p:cNvSpPr txBox="1"/>
          <p:nvPr/>
        </p:nvSpPr>
        <p:spPr>
          <a:xfrm>
            <a:off x="121920" y="545258"/>
            <a:ext cx="12070080" cy="2492990"/>
          </a:xfrm>
          <a:prstGeom prst="rect">
            <a:avLst/>
          </a:prstGeom>
          <a:noFill/>
        </p:spPr>
        <p:txBody>
          <a:bodyPr wrap="square">
            <a:spAutoFit/>
          </a:bodyPr>
          <a:lstStyle/>
          <a:p>
            <a:pPr algn="ctr"/>
            <a:endParaRPr lang="en-US" sz="2400" b="0" i="0" dirty="0">
              <a:solidFill>
                <a:srgbClr val="231F20"/>
              </a:solidFill>
              <a:effectLst/>
            </a:endParaRPr>
          </a:p>
          <a:p>
            <a:pPr algn="ctr"/>
            <a:endParaRPr lang="en-US" sz="2400" dirty="0">
              <a:solidFill>
                <a:srgbClr val="231F20"/>
              </a:solidFill>
            </a:endParaRPr>
          </a:p>
          <a:p>
            <a:pPr algn="ctr"/>
            <a:endParaRPr lang="en-US" sz="2400" b="0" i="0" dirty="0">
              <a:solidFill>
                <a:srgbClr val="231F20"/>
              </a:solidFill>
              <a:effectLst/>
            </a:endParaRPr>
          </a:p>
          <a:p>
            <a:pPr algn="ctr"/>
            <a:endParaRPr lang="en-US" sz="2400" dirty="0">
              <a:solidFill>
                <a:srgbClr val="231F20"/>
              </a:solidFill>
            </a:endParaRPr>
          </a:p>
          <a:p>
            <a:pPr algn="ctr"/>
            <a:endParaRPr lang="en-US" sz="2400" dirty="0">
              <a:solidFill>
                <a:srgbClr val="231F20"/>
              </a:solidFill>
            </a:endParaRPr>
          </a:p>
          <a:p>
            <a:pPr algn="ctr"/>
            <a:r>
              <a:rPr lang="en-US" sz="3600" b="1" i="0" dirty="0">
                <a:solidFill>
                  <a:schemeClr val="accent4">
                    <a:lumMod val="50000"/>
                  </a:schemeClr>
                </a:solidFill>
                <a:effectLst/>
              </a:rPr>
              <a:t>THANK YOU !</a:t>
            </a:r>
          </a:p>
        </p:txBody>
      </p:sp>
    </p:spTree>
    <p:extLst>
      <p:ext uri="{BB962C8B-B14F-4D97-AF65-F5344CB8AC3E}">
        <p14:creationId xmlns:p14="http://schemas.microsoft.com/office/powerpoint/2010/main" val="66468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314960" y="776090"/>
            <a:ext cx="10902541" cy="5645021"/>
          </a:xfrm>
        </p:spPr>
        <p:txBody>
          <a:bodyPr>
            <a:normAutofit fontScale="85000" lnSpcReduction="20000"/>
          </a:bodyPr>
          <a:lstStyle/>
          <a:p>
            <a:r>
              <a:rPr lang="en-US" b="1" i="0" u="sng" dirty="0">
                <a:effectLst/>
                <a:latin typeface="urw-din"/>
                <a:hlinkClick r:id="rId2">
                  <a:extLst>
                    <a:ext uri="{A12FA001-AC4F-418D-AE19-62706E023703}">
                      <ahyp:hlinkClr xmlns:ahyp="http://schemas.microsoft.com/office/drawing/2018/hyperlinkcolor" val="tx"/>
                    </a:ext>
                  </a:extLst>
                </a:hlinkClick>
              </a:rPr>
              <a:t>OOPs </a:t>
            </a:r>
          </a:p>
          <a:p>
            <a:endParaRPr lang="en-US" b="1" i="0" u="sng" dirty="0">
              <a:effectLst/>
              <a:latin typeface="urw-din"/>
              <a:hlinkClick r:id="rId2">
                <a:extLst>
                  <a:ext uri="{A12FA001-AC4F-418D-AE19-62706E023703}">
                    <ahyp:hlinkClr xmlns:ahyp="http://schemas.microsoft.com/office/drawing/2018/hyperlinkcolor" val="tx"/>
                  </a:ext>
                </a:extLst>
              </a:hlinkClick>
            </a:endParaRPr>
          </a:p>
          <a:p>
            <a:pPr algn="l" fontAlgn="base">
              <a:buFont typeface="Arial" panose="020B0604020202020204" pitchFamily="34" charset="0"/>
              <a:buChar char="•"/>
            </a:pPr>
            <a:r>
              <a:rPr lang="en-US" sz="2600" b="1" i="0" dirty="0">
                <a:solidFill>
                  <a:srgbClr val="273239"/>
                </a:solidFill>
                <a:effectLst/>
              </a:rPr>
              <a:t>The return type</a:t>
            </a:r>
            <a:r>
              <a:rPr lang="en-US" sz="2600" b="0" i="0" dirty="0">
                <a:solidFill>
                  <a:srgbClr val="273239"/>
                </a:solidFill>
                <a:effectLst/>
              </a:rPr>
              <a:t>: The data type of the value returned by the method or void if it does not return a value.</a:t>
            </a:r>
          </a:p>
          <a:p>
            <a:pPr algn="l" fontAlgn="base">
              <a:buFont typeface="Arial" panose="020B0604020202020204" pitchFamily="34" charset="0"/>
              <a:buChar char="•"/>
            </a:pPr>
            <a:r>
              <a:rPr lang="en-US" sz="2600" b="1" i="0" dirty="0">
                <a:solidFill>
                  <a:srgbClr val="273239"/>
                </a:solidFill>
                <a:effectLst/>
              </a:rPr>
              <a:t>Method Name</a:t>
            </a:r>
            <a:r>
              <a:rPr lang="en-US" sz="2600" b="0" i="0" dirty="0">
                <a:solidFill>
                  <a:srgbClr val="273239"/>
                </a:solidFill>
                <a:effectLst/>
              </a:rPr>
              <a:t>: The rules for field names apply to method names as well, but the convention is a little different.</a:t>
            </a:r>
          </a:p>
          <a:p>
            <a:pPr algn="l" fontAlgn="base">
              <a:buFont typeface="Arial" panose="020B0604020202020204" pitchFamily="34" charset="0"/>
              <a:buChar char="•"/>
            </a:pPr>
            <a:r>
              <a:rPr lang="en-US" sz="2600" b="1" i="0" dirty="0">
                <a:solidFill>
                  <a:srgbClr val="273239"/>
                </a:solidFill>
                <a:effectLst/>
              </a:rPr>
              <a:t>Parameter list</a:t>
            </a:r>
            <a:r>
              <a:rPr lang="en-US" sz="2600" b="0" i="0" dirty="0">
                <a:solidFill>
                  <a:srgbClr val="273239"/>
                </a:solidFill>
                <a:effectLst/>
              </a:rPr>
              <a:t>: Comma-separated list of the input parameters that are defined, preceded by their data type, within the enclosed parentheses. If there are no parameters, you must use empty parentheses ().</a:t>
            </a:r>
          </a:p>
          <a:p>
            <a:pPr algn="l" fontAlgn="base">
              <a:buFont typeface="Arial" panose="020B0604020202020204" pitchFamily="34" charset="0"/>
              <a:buChar char="•"/>
            </a:pPr>
            <a:r>
              <a:rPr lang="en-US" sz="2600" b="1" i="0" dirty="0">
                <a:solidFill>
                  <a:srgbClr val="273239"/>
                </a:solidFill>
                <a:effectLst/>
              </a:rPr>
              <a:t>Exception list</a:t>
            </a:r>
            <a:r>
              <a:rPr lang="en-US" sz="2600" b="0" i="0" dirty="0">
                <a:solidFill>
                  <a:srgbClr val="273239"/>
                </a:solidFill>
                <a:effectLst/>
              </a:rPr>
              <a:t>: The exceptions you expect the method to throw. You can specify these exception(s).</a:t>
            </a:r>
          </a:p>
          <a:p>
            <a:pPr algn="l" fontAlgn="base">
              <a:buFont typeface="Arial" panose="020B0604020202020204" pitchFamily="34" charset="0"/>
              <a:buChar char="•"/>
            </a:pPr>
            <a:r>
              <a:rPr lang="en-US" sz="2600" b="1" i="0" dirty="0">
                <a:solidFill>
                  <a:srgbClr val="273239"/>
                </a:solidFill>
                <a:effectLst/>
              </a:rPr>
              <a:t>Method body</a:t>
            </a:r>
            <a:r>
              <a:rPr lang="en-US" sz="2600" b="0" i="0" dirty="0">
                <a:solidFill>
                  <a:srgbClr val="273239"/>
                </a:solidFill>
                <a:effectLst/>
              </a:rPr>
              <a:t>: It is the block of code, enclosed between braces, that you need to execute to perform your intended operations.</a:t>
            </a:r>
          </a:p>
          <a:p>
            <a:pPr algn="l" fontAlgn="base"/>
            <a:r>
              <a:rPr lang="en-US" sz="2600" b="1" i="0" dirty="0">
                <a:solidFill>
                  <a:srgbClr val="273239"/>
                </a:solidFill>
                <a:effectLst/>
              </a:rPr>
              <a:t>Message</a:t>
            </a:r>
            <a:r>
              <a:rPr lang="en-US" sz="2600" b="1" i="0" u="sng" dirty="0">
                <a:solidFill>
                  <a:srgbClr val="273239"/>
                </a:solidFill>
                <a:effectLst/>
              </a:rPr>
              <a:t> </a:t>
            </a:r>
            <a:r>
              <a:rPr lang="en-US" sz="2600" b="1" i="0" dirty="0">
                <a:solidFill>
                  <a:srgbClr val="273239"/>
                </a:solidFill>
                <a:effectLst/>
              </a:rPr>
              <a:t>Passing:</a:t>
            </a:r>
            <a:r>
              <a:rPr lang="en-US" sz="2600" b="0" i="0" dirty="0">
                <a:solidFill>
                  <a:srgbClr val="273239"/>
                </a:solidFill>
                <a:effectLst/>
              </a:rPr>
              <a:t> Objects communicate with one another by sending and receiving information to each other. A message for an object is a request for execution of a procedure and therefore will invoke a function in the receiving object that generates the desired results. Message passing involves specifying the name of the object, the name of the function and the information to be sent.</a:t>
            </a:r>
          </a:p>
          <a:p>
            <a:r>
              <a:rPr lang="en-US" b="0" i="0" dirty="0">
                <a:solidFill>
                  <a:srgbClr val="273239"/>
                </a:solidFill>
                <a:effectLst/>
              </a:rPr>
              <a:t>. </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6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314960" y="776090"/>
            <a:ext cx="10902541" cy="5645021"/>
          </a:xfrm>
        </p:spPr>
        <p:txBody>
          <a:bodyPr>
            <a:normAutofit/>
          </a:bodyPr>
          <a:lstStyle/>
          <a:p>
            <a:r>
              <a:rPr lang="en-US" b="1" u="sng" dirty="0">
                <a:latin typeface="urw-din"/>
              </a:rPr>
              <a:t>Structured Programming vs OOPs</a:t>
            </a:r>
            <a:r>
              <a:rPr lang="en-US" b="0" i="0" dirty="0">
                <a:solidFill>
                  <a:srgbClr val="273239"/>
                </a:solidFill>
                <a:effectLst/>
              </a:rPr>
              <a:t> </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7102A559-98D9-4229-B6A1-D72C361298FF}"/>
              </a:ext>
            </a:extLst>
          </p:cNvPr>
          <p:cNvGraphicFramePr>
            <a:graphicFrameLocks noGrp="1"/>
          </p:cNvGraphicFramePr>
          <p:nvPr>
            <p:extLst>
              <p:ext uri="{D42A27DB-BD31-4B8C-83A1-F6EECF244321}">
                <p14:modId xmlns:p14="http://schemas.microsoft.com/office/powerpoint/2010/main" val="1058413332"/>
              </p:ext>
            </p:extLst>
          </p:nvPr>
        </p:nvGraphicFramePr>
        <p:xfrm>
          <a:off x="161697" y="1137924"/>
          <a:ext cx="11594284" cy="5661576"/>
        </p:xfrm>
        <a:graphic>
          <a:graphicData uri="http://schemas.openxmlformats.org/drawingml/2006/table">
            <a:tbl>
              <a:tblPr/>
              <a:tblGrid>
                <a:gridCol w="5797142">
                  <a:extLst>
                    <a:ext uri="{9D8B030D-6E8A-4147-A177-3AD203B41FA5}">
                      <a16:colId xmlns:a16="http://schemas.microsoft.com/office/drawing/2014/main" val="3634960358"/>
                    </a:ext>
                  </a:extLst>
                </a:gridCol>
                <a:gridCol w="5797142">
                  <a:extLst>
                    <a:ext uri="{9D8B030D-6E8A-4147-A177-3AD203B41FA5}">
                      <a16:colId xmlns:a16="http://schemas.microsoft.com/office/drawing/2014/main" val="2246452396"/>
                    </a:ext>
                  </a:extLst>
                </a:gridCol>
              </a:tblGrid>
              <a:tr h="405897">
                <a:tc>
                  <a:txBody>
                    <a:bodyPr/>
                    <a:lstStyle/>
                    <a:p>
                      <a:pPr algn="ctr" fontAlgn="base"/>
                      <a:r>
                        <a:rPr lang="en-IN" sz="2000" b="1" dirty="0">
                          <a:effectLst/>
                        </a:rPr>
                        <a:t>Structured Programming  </a:t>
                      </a:r>
                      <a:endParaRPr lang="en-IN" sz="20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dirty="0">
                          <a:effectLst/>
                        </a:rPr>
                        <a:t>Object-Oriented Programming</a:t>
                      </a:r>
                      <a:endParaRPr lang="en-IN" sz="20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9786122"/>
                  </a:ext>
                </a:extLst>
              </a:tr>
              <a:tr h="320568">
                <a:tc>
                  <a:txBody>
                    <a:bodyPr/>
                    <a:lstStyle/>
                    <a:p>
                      <a:pPr algn="l" fontAlgn="base"/>
                      <a:endParaRPr lang="en-US" sz="14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14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0640898"/>
                  </a:ext>
                </a:extLst>
              </a:tr>
              <a:tr h="349011">
                <a:tc>
                  <a:txBody>
                    <a:bodyPr/>
                    <a:lstStyle/>
                    <a:p>
                      <a:pPr algn="l" fontAlgn="base"/>
                      <a:r>
                        <a:rPr lang="en-US" sz="1600" b="0" dirty="0">
                          <a:effectLst/>
                        </a:rPr>
                        <a:t>Programs are divided into small programs or functions.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a:effectLst/>
                        </a:rPr>
                        <a:t>Programs are divided into objects or entities.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63165374"/>
                  </a:ext>
                </a:extLst>
              </a:tr>
              <a:tr h="576554">
                <a:tc>
                  <a:txBody>
                    <a:bodyPr/>
                    <a:lstStyle/>
                    <a:p>
                      <a:pPr algn="l" fontAlgn="base"/>
                      <a:r>
                        <a:rPr lang="en-US" sz="1600" b="0">
                          <a:effectLst/>
                        </a:rPr>
                        <a:t>It is all about facilitating creation of programs with readable code and reusable components.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is all about creating objects that usually contain both functions and data.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12728610"/>
                  </a:ext>
                </a:extLst>
              </a:tr>
              <a:tr h="576554">
                <a:tc>
                  <a:txBody>
                    <a:bodyPr/>
                    <a:lstStyle/>
                    <a:p>
                      <a:pPr algn="l" fontAlgn="base"/>
                      <a:r>
                        <a:rPr lang="en-US" sz="1600" b="0">
                          <a:effectLst/>
                        </a:rPr>
                        <a:t>Its main aim is to improve and increase quality, clarity, and development time of computer program.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a:effectLst/>
                        </a:rPr>
                        <a:t>Its main aim is to improve and increase both quality and productivity of system analysis and design.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92239367"/>
                  </a:ext>
                </a:extLst>
              </a:tr>
              <a:tr h="804097">
                <a:tc>
                  <a:txBody>
                    <a:bodyPr/>
                    <a:lstStyle/>
                    <a:p>
                      <a:pPr algn="l" fontAlgn="base"/>
                      <a:r>
                        <a:rPr lang="en-US" sz="1600" b="0" dirty="0">
                          <a:effectLst/>
                        </a:rPr>
                        <a:t>It simply focuses on functions and processes that usually work on data.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simply focuses on representing both structure and behavior of information system into tiny or small modules that generally combines data and process both.</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72434903"/>
                  </a:ext>
                </a:extLst>
              </a:tr>
              <a:tr h="576554">
                <a:tc>
                  <a:txBody>
                    <a:bodyPr/>
                    <a:lstStyle/>
                    <a:p>
                      <a:pPr algn="l" fontAlgn="base"/>
                      <a:r>
                        <a:rPr lang="en-US" sz="1600" b="0">
                          <a:effectLst/>
                        </a:rPr>
                        <a:t>It is a method of organizing, managing and coding programs that can give or provide much easier modification and understanding.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is a method in which set of objects can vary dynamically and can execute just by acting and reading to each other.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25036211"/>
                  </a:ext>
                </a:extLst>
              </a:tr>
              <a:tr h="576554">
                <a:tc>
                  <a:txBody>
                    <a:bodyPr/>
                    <a:lstStyle/>
                    <a:p>
                      <a:pPr algn="l" fontAlgn="base"/>
                      <a:r>
                        <a:rPr lang="en-US" sz="1600" b="0" dirty="0">
                          <a:effectLst/>
                        </a:rPr>
                        <a:t>In this, methods are written globally, and code lines are processed one by one i.e., Run sequentially.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In this, method works dynamically, make calls as per need of code for certain time.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22800292"/>
                  </a:ext>
                </a:extLst>
              </a:tr>
              <a:tr h="349011">
                <a:tc>
                  <a:txBody>
                    <a:bodyPr/>
                    <a:lstStyle/>
                    <a:p>
                      <a:pPr algn="l" fontAlgn="base"/>
                      <a:r>
                        <a:rPr lang="en-US" sz="1600" b="0" dirty="0">
                          <a:effectLst/>
                        </a:rPr>
                        <a:t>It generally follows “Top-Down Approach”.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generally follows “Bottom-Up Approach”.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32095059"/>
                  </a:ext>
                </a:extLst>
              </a:tr>
              <a:tr h="249461">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76281717"/>
                  </a:ext>
                </a:extLst>
              </a:tr>
              <a:tr h="249461">
                <a:tc>
                  <a:txBody>
                    <a:bodyPr/>
                    <a:lstStyle/>
                    <a:p>
                      <a:pPr algn="l" fontAlgn="base"/>
                      <a:endParaRPr lang="en-US" sz="900" b="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05650999"/>
                  </a:ext>
                </a:extLst>
              </a:tr>
              <a:tr h="249461">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46037489"/>
                  </a:ext>
                </a:extLst>
              </a:tr>
            </a:tbl>
          </a:graphicData>
        </a:graphic>
      </p:graphicFrame>
    </p:spTree>
    <p:extLst>
      <p:ext uri="{BB962C8B-B14F-4D97-AF65-F5344CB8AC3E}">
        <p14:creationId xmlns:p14="http://schemas.microsoft.com/office/powerpoint/2010/main" val="185241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314960" y="776090"/>
            <a:ext cx="10902541" cy="5645021"/>
          </a:xfrm>
        </p:spPr>
        <p:txBody>
          <a:bodyPr>
            <a:normAutofit/>
          </a:bodyPr>
          <a:lstStyle/>
          <a:p>
            <a:r>
              <a:rPr lang="en-US" b="1" u="sng" dirty="0"/>
              <a:t>Main Principle of OOPs</a:t>
            </a:r>
          </a:p>
          <a:p>
            <a:pPr fontAlgn="base"/>
            <a:r>
              <a:rPr lang="en-US" b="0" i="0" dirty="0">
                <a:solidFill>
                  <a:srgbClr val="273239"/>
                </a:solidFill>
                <a:effectLst/>
                <a:latin typeface="urw-din"/>
              </a:rPr>
              <a:t>OOPS concepts are as follows: </a:t>
            </a:r>
          </a:p>
          <a:p>
            <a:pPr fontAlgn="base">
              <a:buFont typeface="+mj-lt"/>
              <a:buAutoNum type="arabicPeriod"/>
            </a:pPr>
            <a:r>
              <a:rPr lang="en-US" b="0" i="0" u="sng" dirty="0">
                <a:solidFill>
                  <a:srgbClr val="273239"/>
                </a:solidFill>
                <a:effectLst/>
                <a:latin typeface="urw-din"/>
              </a:rPr>
              <a:t>Class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Object </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Method </a:t>
            </a:r>
            <a:r>
              <a:rPr lang="en-US" b="0" i="0" dirty="0">
                <a:solidFill>
                  <a:srgbClr val="273239"/>
                </a:solidFill>
                <a:effectLst/>
                <a:latin typeface="urw-din"/>
              </a:rPr>
              <a:t>and </a:t>
            </a:r>
            <a:r>
              <a:rPr lang="en-US" b="0" i="0" u="sng" dirty="0">
                <a:solidFill>
                  <a:srgbClr val="273239"/>
                </a:solidFill>
                <a:effectLst/>
                <a:latin typeface="urw-din"/>
              </a:rPr>
              <a:t>method passing</a:t>
            </a:r>
            <a:endParaRPr lang="en-US" b="0" i="0" dirty="0">
              <a:solidFill>
                <a:srgbClr val="273239"/>
              </a:solidFill>
              <a:effectLst/>
              <a:latin typeface="urw-din"/>
            </a:endParaRPr>
          </a:p>
          <a:p>
            <a:pPr fontAlgn="base">
              <a:buFont typeface="+mj-lt"/>
              <a:buAutoNum type="arabicPeriod"/>
            </a:pPr>
            <a:r>
              <a:rPr lang="en-US" b="0" i="0" dirty="0">
                <a:solidFill>
                  <a:srgbClr val="273239"/>
                </a:solidFill>
                <a:effectLst/>
                <a:latin typeface="urw-din"/>
              </a:rPr>
              <a:t>Pillars of OOPs</a:t>
            </a:r>
          </a:p>
          <a:p>
            <a:pPr marL="742950" lvl="1" indent="-285750" fontAlgn="base">
              <a:buFont typeface="+mj-lt"/>
              <a:buAutoNum type="arabicPeriod"/>
            </a:pPr>
            <a:r>
              <a:rPr lang="en-US" sz="2400" b="0" i="0" u="sng" dirty="0">
                <a:solidFill>
                  <a:srgbClr val="273239"/>
                </a:solidFill>
                <a:effectLst/>
              </a:rPr>
              <a:t>Abstraction</a:t>
            </a:r>
            <a:endParaRPr lang="en-US" sz="2400" b="0" i="0" dirty="0">
              <a:solidFill>
                <a:srgbClr val="273239"/>
              </a:solidFill>
              <a:effectLst/>
            </a:endParaRPr>
          </a:p>
          <a:p>
            <a:pPr marL="742950" lvl="1" indent="-285750" fontAlgn="base">
              <a:buFont typeface="+mj-lt"/>
              <a:buAutoNum type="arabicPeriod"/>
            </a:pPr>
            <a:r>
              <a:rPr lang="en-US" sz="2400" b="0" i="0" u="sng" dirty="0">
                <a:solidFill>
                  <a:srgbClr val="273239"/>
                </a:solidFill>
                <a:effectLst/>
              </a:rPr>
              <a:t>Encapsulation</a:t>
            </a:r>
            <a:endParaRPr lang="en-US" sz="2400" b="0" i="0" dirty="0">
              <a:solidFill>
                <a:srgbClr val="273239"/>
              </a:solidFill>
              <a:effectLst/>
            </a:endParaRPr>
          </a:p>
          <a:p>
            <a:pPr marL="742950" lvl="1" indent="-285750" fontAlgn="base">
              <a:buFont typeface="+mj-lt"/>
              <a:buAutoNum type="arabicPeriod"/>
            </a:pPr>
            <a:r>
              <a:rPr lang="en-US" sz="2400" b="0" i="0" u="sng" dirty="0">
                <a:solidFill>
                  <a:srgbClr val="273239"/>
                </a:solidFill>
                <a:effectLst/>
              </a:rPr>
              <a:t>Inheritance</a:t>
            </a:r>
            <a:endParaRPr lang="en-US" sz="2400" b="0" i="0" dirty="0">
              <a:solidFill>
                <a:srgbClr val="273239"/>
              </a:solidFill>
              <a:effectLst/>
            </a:endParaRPr>
          </a:p>
          <a:p>
            <a:pPr marL="742950" lvl="1" indent="-285750" fontAlgn="base">
              <a:buFont typeface="+mj-lt"/>
              <a:buAutoNum type="arabicPeriod"/>
            </a:pPr>
            <a:r>
              <a:rPr lang="en-US" sz="2400" b="0" i="0" u="sng" dirty="0">
                <a:solidFill>
                  <a:srgbClr val="273239"/>
                </a:solidFill>
                <a:effectLst/>
              </a:rPr>
              <a:t>Polymorphism</a:t>
            </a:r>
            <a:endParaRPr lang="en-US" sz="2400" b="0" i="0" dirty="0">
              <a:solidFill>
                <a:srgbClr val="273239"/>
              </a:solidFill>
              <a:effectLst/>
            </a:endParaRPr>
          </a:p>
          <a:p>
            <a:pPr marL="1143000" lvl="2" indent="-228600" fontAlgn="base">
              <a:buFont typeface="+mj-lt"/>
              <a:buAutoNum type="arabicPeriod"/>
            </a:pPr>
            <a:r>
              <a:rPr lang="en-US" sz="2400" b="0" i="0" dirty="0">
                <a:solidFill>
                  <a:srgbClr val="273239"/>
                </a:solidFill>
                <a:effectLst/>
              </a:rPr>
              <a:t>Compile-time polymorphism</a:t>
            </a:r>
          </a:p>
          <a:p>
            <a:pPr marL="1143000" lvl="2" indent="-228600" fontAlgn="base">
              <a:buFont typeface="+mj-lt"/>
              <a:buAutoNum type="arabicPeriod"/>
            </a:pPr>
            <a:r>
              <a:rPr lang="en-US" sz="2400" b="0" i="0" dirty="0">
                <a:solidFill>
                  <a:srgbClr val="273239"/>
                </a:solidFill>
                <a:effectLst/>
              </a:rPr>
              <a:t>Runtime polymorphism</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A picture containing text, melon&#10;&#10;Description automatically generated">
            <a:extLst>
              <a:ext uri="{FF2B5EF4-FFF2-40B4-BE49-F238E27FC236}">
                <a16:creationId xmlns:a16="http://schemas.microsoft.com/office/drawing/2014/main" id="{D1536891-0C9A-C621-8F73-F56492AE4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965" y="1635765"/>
            <a:ext cx="4003035" cy="4785346"/>
          </a:xfrm>
          <a:prstGeom prst="rect">
            <a:avLst/>
          </a:prstGeom>
        </p:spPr>
      </p:pic>
    </p:spTree>
    <p:extLst>
      <p:ext uri="{BB962C8B-B14F-4D97-AF65-F5344CB8AC3E}">
        <p14:creationId xmlns:p14="http://schemas.microsoft.com/office/powerpoint/2010/main" val="130196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97194" y="670560"/>
            <a:ext cx="11872886" cy="6187440"/>
          </a:xfrm>
        </p:spPr>
        <p:txBody>
          <a:bodyPr>
            <a:normAutofit/>
          </a:bodyPr>
          <a:lstStyle/>
          <a:p>
            <a:r>
              <a:rPr lang="en-US" b="1" i="0" u="sng" dirty="0">
                <a:solidFill>
                  <a:srgbClr val="273239"/>
                </a:solidFill>
                <a:effectLst/>
              </a:rPr>
              <a:t>Class</a:t>
            </a:r>
          </a:p>
          <a:p>
            <a:endParaRPr lang="en-US" dirty="0">
              <a:solidFill>
                <a:srgbClr val="273239"/>
              </a:solidFill>
            </a:endParaRPr>
          </a:p>
          <a:p>
            <a:r>
              <a:rPr lang="en-US" b="0" i="0" dirty="0">
                <a:solidFill>
                  <a:srgbClr val="273239"/>
                </a:solidFill>
                <a:effectLst/>
              </a:rPr>
              <a:t>A </a:t>
            </a:r>
            <a:r>
              <a:rPr lang="en-US" b="0" i="0" u="sng" dirty="0">
                <a:effectLst/>
              </a:rPr>
              <a:t>class </a:t>
            </a:r>
            <a:r>
              <a:rPr lang="en-US" b="0" i="0" dirty="0">
                <a:solidFill>
                  <a:srgbClr val="273239"/>
                </a:solidFill>
                <a:effectLst/>
              </a:rPr>
              <a:t>is a user-defined blueprint or prototype from which objects are created. </a:t>
            </a:r>
          </a:p>
          <a:p>
            <a:endParaRPr lang="en-US" b="0" i="0" dirty="0">
              <a:solidFill>
                <a:srgbClr val="273239"/>
              </a:solidFill>
              <a:effectLst/>
            </a:endParaRPr>
          </a:p>
          <a:p>
            <a:r>
              <a:rPr lang="en-US" b="0" i="0" dirty="0">
                <a:solidFill>
                  <a:srgbClr val="273239"/>
                </a:solidFill>
                <a:effectLst/>
              </a:rPr>
              <a:t>It represents the set of properties or methods that are common to all objects of one type. Using classes, you can create multiple objects with the same behavior instead of writing their code multiple times.</a:t>
            </a:r>
          </a:p>
          <a:p>
            <a:endParaRPr lang="en-US" b="0" i="0" dirty="0">
              <a:solidFill>
                <a:srgbClr val="273239"/>
              </a:solidFill>
              <a:effectLst/>
            </a:endParaRPr>
          </a:p>
          <a:p>
            <a:r>
              <a:rPr lang="en-US" b="0" i="0" dirty="0">
                <a:solidFill>
                  <a:srgbClr val="273239"/>
                </a:solidFill>
                <a:effectLst/>
              </a:rPr>
              <a:t>This includes classes for objects occurring more than once in your code. In general, class declarations can include these components in order: </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740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314960" y="776090"/>
            <a:ext cx="11755120" cy="6081910"/>
          </a:xfrm>
        </p:spPr>
        <p:txBody>
          <a:bodyPr>
            <a:normAutofit/>
          </a:bodyPr>
          <a:lstStyle/>
          <a:p>
            <a:pPr algn="just" fontAlgn="base">
              <a:buFont typeface="+mj-lt"/>
              <a:buAutoNum type="arabicPeriod"/>
            </a:pPr>
            <a:endParaRPr lang="en-US" b="1" i="0" dirty="0">
              <a:solidFill>
                <a:srgbClr val="273239"/>
              </a:solidFill>
              <a:effectLst/>
            </a:endParaRPr>
          </a:p>
          <a:p>
            <a:pPr algn="just" fontAlgn="base">
              <a:buFont typeface="+mj-lt"/>
              <a:buAutoNum type="arabicPeriod"/>
            </a:pPr>
            <a:endParaRPr lang="en-US" b="1" dirty="0">
              <a:solidFill>
                <a:srgbClr val="273239"/>
              </a:solidFill>
            </a:endParaRPr>
          </a:p>
          <a:p>
            <a:pPr algn="just" fontAlgn="base">
              <a:buFont typeface="+mj-lt"/>
              <a:buAutoNum type="arabicPeriod"/>
            </a:pPr>
            <a:r>
              <a:rPr lang="en-US" b="1" i="0" dirty="0">
                <a:solidFill>
                  <a:srgbClr val="273239"/>
                </a:solidFill>
                <a:effectLst/>
              </a:rPr>
              <a:t>Modifiers</a:t>
            </a:r>
            <a:r>
              <a:rPr lang="en-US" b="0" i="0" dirty="0">
                <a:solidFill>
                  <a:srgbClr val="273239"/>
                </a:solidFill>
                <a:effectLst/>
              </a:rPr>
              <a:t>: A class can be public or have default access.</a:t>
            </a:r>
          </a:p>
          <a:p>
            <a:pPr algn="just" fontAlgn="base">
              <a:buFont typeface="+mj-lt"/>
              <a:buAutoNum type="arabicPeriod"/>
            </a:pPr>
            <a:r>
              <a:rPr lang="en-US" b="1" i="0" dirty="0">
                <a:solidFill>
                  <a:srgbClr val="273239"/>
                </a:solidFill>
                <a:effectLst/>
              </a:rPr>
              <a:t>Class name:</a:t>
            </a:r>
            <a:r>
              <a:rPr lang="en-US" b="0" i="0" dirty="0">
                <a:solidFill>
                  <a:srgbClr val="273239"/>
                </a:solidFill>
                <a:effectLst/>
              </a:rPr>
              <a:t> The class name should begin with the initial </a:t>
            </a:r>
          </a:p>
          <a:p>
            <a:pPr algn="just" fontAlgn="base"/>
            <a:r>
              <a:rPr lang="en-US" b="0" i="0" dirty="0">
                <a:solidFill>
                  <a:srgbClr val="273239"/>
                </a:solidFill>
                <a:effectLst/>
              </a:rPr>
              <a:t>letter capitalized by convention.</a:t>
            </a:r>
          </a:p>
          <a:p>
            <a:pPr algn="just" fontAlgn="base"/>
            <a:r>
              <a:rPr lang="en-US" b="1" i="0" dirty="0">
                <a:solidFill>
                  <a:srgbClr val="273239"/>
                </a:solidFill>
                <a:effectLst/>
              </a:rPr>
              <a:t>3. Superclass (if any):</a:t>
            </a:r>
            <a:r>
              <a:rPr lang="en-US" b="0" i="0" dirty="0">
                <a:solidFill>
                  <a:srgbClr val="273239"/>
                </a:solidFill>
                <a:effectLst/>
              </a:rPr>
              <a:t> The name of the class’s parent (superclass), </a:t>
            </a:r>
          </a:p>
          <a:p>
            <a:pPr algn="just" fontAlgn="base"/>
            <a:r>
              <a:rPr lang="en-US" b="0" i="0" dirty="0">
                <a:solidFill>
                  <a:srgbClr val="273239"/>
                </a:solidFill>
                <a:effectLst/>
              </a:rPr>
              <a:t>if any, preceded by the keyword extends. </a:t>
            </a:r>
          </a:p>
          <a:p>
            <a:pPr algn="just" fontAlgn="base"/>
            <a:r>
              <a:rPr lang="en-US" b="0" i="0" dirty="0">
                <a:solidFill>
                  <a:srgbClr val="273239"/>
                </a:solidFill>
                <a:effectLst/>
              </a:rPr>
              <a:t>A class can only extend (subclass) one parent.</a:t>
            </a:r>
          </a:p>
          <a:p>
            <a:pPr algn="just" fontAlgn="base"/>
            <a:r>
              <a:rPr lang="en-US" b="1" i="0" dirty="0">
                <a:solidFill>
                  <a:srgbClr val="273239"/>
                </a:solidFill>
                <a:effectLst/>
              </a:rPr>
              <a:t>4.Interfaces (if any):</a:t>
            </a:r>
            <a:r>
              <a:rPr lang="en-US" b="0" i="0" dirty="0">
                <a:solidFill>
                  <a:srgbClr val="273239"/>
                </a:solidFill>
                <a:effectLst/>
              </a:rPr>
              <a:t> A comma-separated list of interfaces </a:t>
            </a:r>
          </a:p>
          <a:p>
            <a:pPr algn="just" fontAlgn="base"/>
            <a:r>
              <a:rPr lang="en-US" b="0" i="0" dirty="0">
                <a:solidFill>
                  <a:srgbClr val="273239"/>
                </a:solidFill>
                <a:effectLst/>
              </a:rPr>
              <a:t>implemented by the class, if any, preceded by the </a:t>
            </a:r>
          </a:p>
          <a:p>
            <a:pPr algn="just" fontAlgn="base"/>
            <a:r>
              <a:rPr lang="en-US" b="0" i="0" dirty="0">
                <a:solidFill>
                  <a:srgbClr val="273239"/>
                </a:solidFill>
                <a:effectLst/>
              </a:rPr>
              <a:t>keyword implements. A class can implement more than one interface.</a:t>
            </a:r>
          </a:p>
          <a:p>
            <a:pPr algn="just" fontAlgn="base"/>
            <a:r>
              <a:rPr lang="en-US" b="1" i="0" dirty="0">
                <a:solidFill>
                  <a:srgbClr val="273239"/>
                </a:solidFill>
                <a:effectLst/>
              </a:rPr>
              <a:t>5. Body:</a:t>
            </a:r>
            <a:r>
              <a:rPr lang="en-US" b="0" i="0" dirty="0">
                <a:solidFill>
                  <a:srgbClr val="273239"/>
                </a:solidFill>
                <a:effectLst/>
              </a:rPr>
              <a:t> The class body is surrounded by braces, { }.</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7CDC43A8-FCE5-058A-9E72-0E272E9D1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1059" y="1239520"/>
            <a:ext cx="3180941" cy="5303701"/>
          </a:xfrm>
          <a:prstGeom prst="rect">
            <a:avLst/>
          </a:prstGeom>
        </p:spPr>
      </p:pic>
    </p:spTree>
    <p:extLst>
      <p:ext uri="{BB962C8B-B14F-4D97-AF65-F5344CB8AC3E}">
        <p14:creationId xmlns:p14="http://schemas.microsoft.com/office/powerpoint/2010/main" val="279511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1920" y="776090"/>
            <a:ext cx="12070080" cy="6028741"/>
          </a:xfrm>
        </p:spPr>
        <p:txBody>
          <a:bodyPr>
            <a:normAutofit/>
          </a:bodyPr>
          <a:lstStyle/>
          <a:p>
            <a:r>
              <a:rPr lang="en-US" b="1" u="sng" dirty="0"/>
              <a:t>Objects</a:t>
            </a:r>
          </a:p>
          <a:p>
            <a:pPr algn="just" fontAlgn="base"/>
            <a:r>
              <a:rPr lang="en-US" b="1" i="0" dirty="0">
                <a:solidFill>
                  <a:srgbClr val="273239"/>
                </a:solidFill>
                <a:effectLst/>
                <a:latin typeface="urw-din"/>
              </a:rPr>
              <a:t>An object </a:t>
            </a:r>
            <a:r>
              <a:rPr lang="en-US" b="0" i="0" dirty="0">
                <a:solidFill>
                  <a:srgbClr val="273239"/>
                </a:solidFill>
                <a:effectLst/>
                <a:latin typeface="urw-din"/>
              </a:rPr>
              <a:t>is a basic unit of Object-Oriented Programming that represents real-life entities. A typical Java program creates many objects, which as you know, interact by invoking methods. The objects are what perform your code, they are the part of your code visible to the viewer/user. An object mainly consists of: </a:t>
            </a:r>
          </a:p>
          <a:p>
            <a:pPr algn="just" fontAlgn="base">
              <a:buFont typeface="+mj-lt"/>
              <a:buAutoNum type="arabicPeriod"/>
            </a:pPr>
            <a:r>
              <a:rPr lang="en-US" b="1" i="0" dirty="0">
                <a:solidFill>
                  <a:srgbClr val="273239"/>
                </a:solidFill>
                <a:effectLst/>
                <a:latin typeface="urw-din"/>
              </a:rPr>
              <a:t>State</a:t>
            </a:r>
            <a:r>
              <a:rPr lang="en-US" b="0" i="0" dirty="0">
                <a:solidFill>
                  <a:srgbClr val="273239"/>
                </a:solidFill>
                <a:effectLst/>
                <a:latin typeface="urw-din"/>
              </a:rPr>
              <a:t>: It is represented by the attributes of an object. It also reflects the properties of an object.</a:t>
            </a:r>
          </a:p>
          <a:p>
            <a:pPr algn="just" fontAlgn="base">
              <a:buFont typeface="+mj-lt"/>
              <a:buAutoNum type="arabicPeriod"/>
            </a:pPr>
            <a:r>
              <a:rPr lang="en-US" b="1" i="0" dirty="0">
                <a:solidFill>
                  <a:srgbClr val="273239"/>
                </a:solidFill>
                <a:effectLst/>
                <a:latin typeface="urw-din"/>
              </a:rPr>
              <a:t>Behavior</a:t>
            </a:r>
            <a:r>
              <a:rPr lang="en-US" b="0" i="0" dirty="0">
                <a:solidFill>
                  <a:srgbClr val="273239"/>
                </a:solidFill>
                <a:effectLst/>
                <a:latin typeface="urw-din"/>
              </a:rPr>
              <a:t>: It is represented by the methods of an object. It also reflects the response of an object to other objects.</a:t>
            </a:r>
          </a:p>
          <a:p>
            <a:pPr algn="just" fontAlgn="base">
              <a:buFont typeface="+mj-lt"/>
              <a:buAutoNum type="arabicPeriod"/>
            </a:pPr>
            <a:r>
              <a:rPr lang="en-US" b="1" i="0" dirty="0">
                <a:solidFill>
                  <a:srgbClr val="273239"/>
                </a:solidFill>
                <a:effectLst/>
                <a:latin typeface="urw-din"/>
              </a:rPr>
              <a:t>Identity</a:t>
            </a:r>
            <a:r>
              <a:rPr lang="en-US" b="0" i="0" dirty="0">
                <a:solidFill>
                  <a:srgbClr val="273239"/>
                </a:solidFill>
                <a:effectLst/>
                <a:latin typeface="urw-din"/>
              </a:rPr>
              <a:t>: It is a unique name given to an object that enables it to interact with other objects.</a:t>
            </a:r>
          </a:p>
          <a:p>
            <a:pPr algn="just" fontAlgn="base">
              <a:buFont typeface="+mj-lt"/>
              <a:buAutoNum type="arabicPeriod"/>
            </a:pPr>
            <a:r>
              <a:rPr lang="en-US" b="1" i="0" dirty="0">
                <a:solidFill>
                  <a:srgbClr val="273239"/>
                </a:solidFill>
                <a:effectLst/>
                <a:latin typeface="urw-din"/>
              </a:rPr>
              <a:t>Method:</a:t>
            </a:r>
            <a:r>
              <a:rPr lang="en-US" b="0" i="0" dirty="0">
                <a:solidFill>
                  <a:srgbClr val="273239"/>
                </a:solidFill>
                <a:effectLst/>
                <a:latin typeface="urw-din"/>
              </a:rPr>
              <a:t> A method is a collection of statements that perform some specific task and return the result to the caller. A method can perform some specific task without returning anything. Methods allow us to </a:t>
            </a:r>
            <a:r>
              <a:rPr lang="en-US" b="1" i="0" dirty="0">
                <a:solidFill>
                  <a:srgbClr val="273239"/>
                </a:solidFill>
                <a:effectLst/>
                <a:latin typeface="urw-din"/>
              </a:rPr>
              <a:t>reuse</a:t>
            </a:r>
            <a:r>
              <a:rPr lang="en-US" b="0" i="0" dirty="0">
                <a:solidFill>
                  <a:srgbClr val="273239"/>
                </a:solidFill>
                <a:effectLst/>
                <a:latin typeface="urw-din"/>
              </a:rPr>
              <a:t> the code without retyping it, which is why they are considered </a:t>
            </a:r>
            <a:r>
              <a:rPr lang="en-US" b="1" i="0" dirty="0">
                <a:solidFill>
                  <a:srgbClr val="273239"/>
                </a:solidFill>
                <a:effectLst/>
                <a:latin typeface="urw-din"/>
              </a:rPr>
              <a:t>time savers</a:t>
            </a:r>
            <a:r>
              <a:rPr lang="en-US" b="0" i="0" dirty="0">
                <a:solidFill>
                  <a:srgbClr val="273239"/>
                </a:solidFill>
                <a:effectLst/>
                <a:latin typeface="urw-din"/>
              </a:rPr>
              <a:t>.</a:t>
            </a:r>
          </a:p>
          <a:p>
            <a:endParaRPr lang="en-US"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97934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24332</TotalTime>
  <Words>3586</Words>
  <Application>Microsoft Office PowerPoint</Application>
  <PresentationFormat>Widescreen</PresentationFormat>
  <Paragraphs>293</Paragraphs>
  <Slides>31</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31</vt:i4>
      </vt:variant>
    </vt:vector>
  </HeadingPairs>
  <TitlesOfParts>
    <vt:vector size="46" baseType="lpstr">
      <vt:lpstr>Arial</vt:lpstr>
      <vt:lpstr>Calibri</vt:lpstr>
      <vt:lpstr>Calibri Light</vt:lpstr>
      <vt:lpstr>Epilogue</vt:lpstr>
      <vt:lpstr>IBM Plex Sans</vt:lpstr>
      <vt:lpstr>Open Sans</vt:lpstr>
      <vt:lpstr>Roboto</vt:lpstr>
      <vt:lpstr>Source Sans Pro</vt:lpstr>
      <vt:lpstr>unset</vt:lpstr>
      <vt:lpstr>urw-din</vt:lpstr>
      <vt:lpstr>Verdana</vt:lpstr>
      <vt:lpstr>Custom Design</vt:lpstr>
      <vt:lpstr>Office Theme</vt:lpstr>
      <vt:lpstr>1_Custom Design</vt:lpstr>
      <vt:lpstr>2_Custom Design</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Ayushi Joshi</cp:lastModifiedBy>
  <cp:revision>211</cp:revision>
  <dcterms:created xsi:type="dcterms:W3CDTF">2021-09-21T08:34:11Z</dcterms:created>
  <dcterms:modified xsi:type="dcterms:W3CDTF">2023-02-11T07:41:28Z</dcterms:modified>
</cp:coreProperties>
</file>