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4"/>
  </p:notesMasterIdLst>
  <p:sldIdLst>
    <p:sldId id="1482" r:id="rId5"/>
    <p:sldId id="1510" r:id="rId6"/>
    <p:sldId id="1483" r:id="rId7"/>
    <p:sldId id="1484" r:id="rId8"/>
    <p:sldId id="1485" r:id="rId9"/>
    <p:sldId id="1486" r:id="rId10"/>
    <p:sldId id="1487" r:id="rId11"/>
    <p:sldId id="1488" r:id="rId12"/>
    <p:sldId id="1489" r:id="rId13"/>
    <p:sldId id="1490" r:id="rId14"/>
    <p:sldId id="1491" r:id="rId15"/>
    <p:sldId id="1492" r:id="rId16"/>
    <p:sldId id="1493" r:id="rId17"/>
    <p:sldId id="1494" r:id="rId18"/>
    <p:sldId id="1495" r:id="rId19"/>
    <p:sldId id="1496" r:id="rId20"/>
    <p:sldId id="1497" r:id="rId21"/>
    <p:sldId id="1498" r:id="rId22"/>
    <p:sldId id="1499" r:id="rId23"/>
    <p:sldId id="1500" r:id="rId24"/>
    <p:sldId id="1501" r:id="rId25"/>
    <p:sldId id="1502" r:id="rId26"/>
    <p:sldId id="1503" r:id="rId27"/>
    <p:sldId id="1504" r:id="rId28"/>
    <p:sldId id="1505" r:id="rId29"/>
    <p:sldId id="1506" r:id="rId30"/>
    <p:sldId id="1507" r:id="rId31"/>
    <p:sldId id="1508" r:id="rId32"/>
    <p:sldId id="150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06"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97194" y="1544319"/>
            <a:ext cx="11994806" cy="5260512"/>
          </a:xfrm>
        </p:spPr>
        <p:txBody>
          <a:bodyPr>
            <a:normAutofit/>
          </a:bodyPr>
          <a:lstStyle/>
          <a:p>
            <a:r>
              <a:rPr lang="en-US" sz="3200" dirty="0"/>
              <a:t>Agenda</a:t>
            </a:r>
          </a:p>
          <a:p>
            <a:endParaRPr lang="en-US" sz="3200" dirty="0"/>
          </a:p>
          <a:p>
            <a:pPr marL="457200" indent="-457200">
              <a:buFont typeface="Arial" panose="020B0604020202020204" pitchFamily="34" charset="0"/>
              <a:buChar char="•"/>
            </a:pPr>
            <a:r>
              <a:rPr lang="en-US" sz="3200" dirty="0"/>
              <a:t>Operators</a:t>
            </a:r>
          </a:p>
          <a:p>
            <a:pPr marL="457200" indent="-457200">
              <a:buFont typeface="Arial" panose="020B0604020202020204" pitchFamily="34" charset="0"/>
              <a:buChar char="•"/>
            </a:pPr>
            <a:r>
              <a:rPr lang="en-US" sz="3200" dirty="0"/>
              <a:t>Expressions</a:t>
            </a:r>
          </a:p>
          <a:p>
            <a:pPr marL="457200" indent="-457200">
              <a:buFont typeface="Arial" panose="020B0604020202020204" pitchFamily="34" charset="0"/>
              <a:buChar char="•"/>
            </a:pPr>
            <a:r>
              <a:rPr lang="en-US" sz="3200" dirty="0"/>
              <a:t>Control Flows</a:t>
            </a:r>
          </a:p>
          <a:p>
            <a:r>
              <a:rPr lang="en-US" sz="3200" dirty="0"/>
              <a:t>If, else, while , switch…</a:t>
            </a:r>
          </a:p>
          <a:p>
            <a:endParaRPr lang="en-US" sz="3200" dirty="0"/>
          </a:p>
          <a:p>
            <a:endParaRPr lang="en-IN" sz="3200"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6" name="Straight Connector 5">
            <a:extLst>
              <a:ext uri="{FF2B5EF4-FFF2-40B4-BE49-F238E27FC236}">
                <a16:creationId xmlns:a16="http://schemas.microsoft.com/office/drawing/2014/main" id="{B31956F8-CA7D-71FD-22BD-8D35933017FA}"/>
              </a:ext>
            </a:extLst>
          </p:cNvPr>
          <p:cNvCxnSpPr>
            <a:cxnSpLocks/>
          </p:cNvCxnSpPr>
          <p:nvPr/>
        </p:nvCxnSpPr>
        <p:spPr>
          <a:xfrm>
            <a:off x="0" y="2286000"/>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a:bodyPr>
          <a:lstStyle/>
          <a:p>
            <a:pPr algn="l" fontAlgn="base"/>
            <a:r>
              <a:rPr lang="en-US" b="1" i="0" dirty="0">
                <a:solidFill>
                  <a:srgbClr val="273239"/>
                </a:solidFill>
                <a:effectLst/>
                <a:latin typeface="urw-din"/>
              </a:rPr>
              <a:t>Bitwise Operators:</a:t>
            </a:r>
            <a:r>
              <a:rPr lang="en-US" b="0" i="0" dirty="0">
                <a:solidFill>
                  <a:srgbClr val="273239"/>
                </a:solidFill>
                <a:effectLst/>
                <a:latin typeface="urw-din"/>
              </a:rPr>
              <a:t> These operators are used to perform the manipulation of individual bits of a number. They can be used with any of the integer types. They are used when performing update and query operations of the Binary indexed trees. </a:t>
            </a:r>
          </a:p>
          <a:p>
            <a:pPr algn="l" fontAlgn="base"/>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 &amp;, Bitwise AND operator </a:t>
            </a:r>
            <a:r>
              <a:rPr lang="en-US" b="0" i="0" dirty="0">
                <a:solidFill>
                  <a:srgbClr val="273239"/>
                </a:solidFill>
                <a:effectLst/>
                <a:latin typeface="urw-din"/>
              </a:rPr>
              <a:t>returns bit by bit AND of input values.</a:t>
            </a:r>
          </a:p>
          <a:p>
            <a:pPr algn="l" fontAlgn="base">
              <a:buFont typeface="Arial" panose="020B0604020202020204" pitchFamily="34" charset="0"/>
              <a:buChar char="•"/>
            </a:pPr>
            <a:r>
              <a:rPr lang="en-US" b="1" i="0" dirty="0">
                <a:solidFill>
                  <a:srgbClr val="273239"/>
                </a:solidFill>
                <a:effectLst/>
                <a:latin typeface="urw-din"/>
              </a:rPr>
              <a:t> |, Bitwise OR operator </a:t>
            </a:r>
            <a:r>
              <a:rPr lang="en-US" b="0" i="0" dirty="0">
                <a:solidFill>
                  <a:srgbClr val="273239"/>
                </a:solidFill>
                <a:effectLst/>
                <a:latin typeface="urw-din"/>
              </a:rPr>
              <a:t>returns bit by bit OR of input values.</a:t>
            </a:r>
          </a:p>
          <a:p>
            <a:pPr algn="l" fontAlgn="base">
              <a:buFont typeface="Arial" panose="020B0604020202020204" pitchFamily="34" charset="0"/>
              <a:buChar char="•"/>
            </a:pPr>
            <a:r>
              <a:rPr lang="en-US" b="1" i="0" dirty="0">
                <a:solidFill>
                  <a:srgbClr val="273239"/>
                </a:solidFill>
                <a:effectLst/>
                <a:latin typeface="urw-din"/>
              </a:rPr>
              <a:t> ^, Bitwise XOR operator </a:t>
            </a:r>
            <a:r>
              <a:rPr lang="en-US" b="0" i="0" dirty="0">
                <a:solidFill>
                  <a:srgbClr val="273239"/>
                </a:solidFill>
                <a:effectLst/>
                <a:latin typeface="urw-din"/>
              </a:rPr>
              <a:t>returns bit-by-bit XOR of input values.</a:t>
            </a:r>
          </a:p>
          <a:p>
            <a:pPr algn="l" fontAlgn="base">
              <a:buFont typeface="Arial" panose="020B0604020202020204" pitchFamily="34" charset="0"/>
              <a:buChar char="•"/>
            </a:pPr>
            <a:r>
              <a:rPr lang="en-US" b="1" i="0" dirty="0">
                <a:solidFill>
                  <a:srgbClr val="273239"/>
                </a:solidFill>
                <a:effectLst/>
                <a:latin typeface="urw-din"/>
              </a:rPr>
              <a:t> ~, Bitwise Complement Operator: </a:t>
            </a:r>
            <a:r>
              <a:rPr lang="en-US" b="0" i="0" dirty="0">
                <a:solidFill>
                  <a:srgbClr val="273239"/>
                </a:solidFill>
                <a:effectLst/>
                <a:latin typeface="urw-din"/>
              </a:rPr>
              <a:t>This is a unary operator which returns the one’s complement representation of the input value, i.e., with all bits inverted.</a:t>
            </a:r>
          </a:p>
          <a:p>
            <a:pPr algn="l" fontAlgn="base"/>
            <a:endParaRPr lang="en-US" b="1" i="0" dirty="0">
              <a:solidFill>
                <a:srgbClr val="273239"/>
              </a:solidFill>
              <a:effectLst/>
              <a:latin typeface="urw-din"/>
            </a:endParaRPr>
          </a:p>
          <a:p>
            <a:pPr algn="l" fontAlgn="base"/>
            <a:r>
              <a:rPr lang="en-US" b="1" i="0" dirty="0">
                <a:solidFill>
                  <a:srgbClr val="273239"/>
                </a:solidFill>
                <a:effectLst/>
                <a:latin typeface="urw-din"/>
              </a:rPr>
              <a:t>Shift Operators:</a:t>
            </a:r>
            <a:r>
              <a:rPr lang="en-US" b="0" i="0" dirty="0">
                <a:solidFill>
                  <a:srgbClr val="273239"/>
                </a:solidFill>
                <a:effectLst/>
                <a:latin typeface="urw-din"/>
              </a:rPr>
              <a:t> These operators are used to shift the bits of a number left or right, thereby multiplying or dividing the number by two, respectively. They can be used when we have to multiply or divide a number by two. General format- </a:t>
            </a:r>
            <a:endParaRPr lang="en-US" b="0" i="0"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74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a:bodyPr>
          <a:lstStyle/>
          <a:p>
            <a:pPr fontAlgn="base"/>
            <a:r>
              <a:rPr lang="en-US" b="0" i="0" dirty="0">
                <a:solidFill>
                  <a:srgbClr val="273239"/>
                </a:solidFill>
                <a:effectLst/>
              </a:rPr>
              <a:t>   number </a:t>
            </a:r>
            <a:r>
              <a:rPr lang="en-US" b="1" i="0" dirty="0" err="1">
                <a:solidFill>
                  <a:srgbClr val="273239"/>
                </a:solidFill>
                <a:effectLst/>
              </a:rPr>
              <a:t>shift_op</a:t>
            </a:r>
            <a:r>
              <a:rPr lang="en-US" b="1" i="0" dirty="0">
                <a:solidFill>
                  <a:srgbClr val="273239"/>
                </a:solidFill>
                <a:effectLst/>
              </a:rPr>
              <a:t>  </a:t>
            </a:r>
            <a:r>
              <a:rPr lang="en-US" b="0" i="0" dirty="0" err="1">
                <a:solidFill>
                  <a:srgbClr val="273239"/>
                </a:solidFill>
                <a:effectLst/>
              </a:rPr>
              <a:t>number_of_places</a:t>
            </a:r>
            <a:r>
              <a:rPr lang="en-US" dirty="0" err="1">
                <a:solidFill>
                  <a:srgbClr val="273239"/>
                </a:solidFill>
              </a:rPr>
              <a:t>_to_shift</a:t>
            </a:r>
            <a:r>
              <a:rPr lang="en-US" dirty="0">
                <a:solidFill>
                  <a:srgbClr val="273239"/>
                </a:solidFill>
              </a:rPr>
              <a:t> ;</a:t>
            </a:r>
          </a:p>
          <a:p>
            <a:pPr fontAlgn="base"/>
            <a:endParaRPr lang="en-US" dirty="0">
              <a:solidFill>
                <a:srgbClr val="273239"/>
              </a:solidFill>
            </a:endParaRPr>
          </a:p>
          <a:p>
            <a:pPr algn="l" fontAlgn="base">
              <a:buFont typeface="Arial" panose="020B0604020202020204" pitchFamily="34" charset="0"/>
              <a:buChar char="•"/>
            </a:pPr>
            <a:r>
              <a:rPr lang="en-US" b="1" i="0" dirty="0">
                <a:solidFill>
                  <a:srgbClr val="273239"/>
                </a:solidFill>
                <a:effectLst/>
                <a:latin typeface="urw-din"/>
              </a:rPr>
              <a:t> &lt;&lt;, Left shift operator </a:t>
            </a:r>
            <a:r>
              <a:rPr lang="en-US" b="0" i="0" dirty="0">
                <a:solidFill>
                  <a:srgbClr val="273239"/>
                </a:solidFill>
                <a:effectLst/>
                <a:latin typeface="urw-din"/>
              </a:rPr>
              <a:t>shifts the bits of the number to the left and fills 0 on voids left as a result. Similar effect as multiplying the number with some power of two.</a:t>
            </a:r>
          </a:p>
          <a:p>
            <a:pPr algn="l" fontAlgn="base">
              <a:buFont typeface="Arial" panose="020B0604020202020204" pitchFamily="34" charset="0"/>
              <a:buChar char="•"/>
            </a:pPr>
            <a:r>
              <a:rPr lang="en-US" b="1" i="0" dirty="0">
                <a:solidFill>
                  <a:srgbClr val="273239"/>
                </a:solidFill>
                <a:effectLst/>
                <a:latin typeface="urw-din"/>
              </a:rPr>
              <a:t> &gt;&gt;, Signed Right shift operator </a:t>
            </a:r>
            <a:r>
              <a:rPr lang="en-US" b="0" i="0" dirty="0">
                <a:solidFill>
                  <a:srgbClr val="273239"/>
                </a:solidFill>
                <a:effectLst/>
                <a:latin typeface="urw-din"/>
              </a:rPr>
              <a:t>shifts the bits of the number to the right and fills 0 on voids left as a result. The leftmost bit depends on the sign of the initial number. Similar effect as dividing the number with some power of two.</a:t>
            </a:r>
          </a:p>
          <a:p>
            <a:pPr algn="l" fontAlgn="base">
              <a:buFont typeface="Arial" panose="020B0604020202020204" pitchFamily="34" charset="0"/>
              <a:buChar char="•"/>
            </a:pPr>
            <a:r>
              <a:rPr lang="en-US" b="1" i="0" dirty="0">
                <a:solidFill>
                  <a:srgbClr val="273239"/>
                </a:solidFill>
                <a:effectLst/>
                <a:latin typeface="urw-din"/>
              </a:rPr>
              <a:t> &gt;&gt;&gt;, Unsigned Right shift operator </a:t>
            </a:r>
            <a:r>
              <a:rPr lang="en-US" b="0" i="0" dirty="0">
                <a:solidFill>
                  <a:srgbClr val="273239"/>
                </a:solidFill>
                <a:effectLst/>
                <a:latin typeface="urw-din"/>
              </a:rPr>
              <a:t>shifts the bits of the number to the right and fills 0 on voids left as a result. The leftmost bit is set to 0.</a:t>
            </a:r>
          </a:p>
          <a:p>
            <a:pPr algn="l" fontAlgn="base">
              <a:buFont typeface="Arial" panose="020B0604020202020204" pitchFamily="34" charset="0"/>
              <a:buChar char="•"/>
            </a:pPr>
            <a:endParaRPr lang="en-US" b="0" i="0" dirty="0">
              <a:solidFill>
                <a:srgbClr val="273239"/>
              </a:solidFill>
              <a:effectLst/>
              <a:latin typeface="urw-din"/>
            </a:endParaRPr>
          </a:p>
          <a:p>
            <a:pPr algn="l" fontAlgn="base"/>
            <a:r>
              <a:rPr lang="en-US" b="1" u="sng" dirty="0" err="1">
                <a:solidFill>
                  <a:srgbClr val="273239"/>
                </a:solidFill>
                <a:latin typeface="urw-din"/>
              </a:rPr>
              <a:t>I</a:t>
            </a:r>
            <a:r>
              <a:rPr lang="en-US" b="1" i="0" u="sng" dirty="0" err="1">
                <a:solidFill>
                  <a:srgbClr val="273239"/>
                </a:solidFill>
                <a:effectLst/>
                <a:latin typeface="urw-din"/>
              </a:rPr>
              <a:t>nstanceof</a:t>
            </a:r>
            <a:r>
              <a:rPr lang="en-US" b="1" i="0" u="sng" dirty="0">
                <a:solidFill>
                  <a:srgbClr val="273239"/>
                </a:solidFill>
                <a:effectLst/>
                <a:latin typeface="urw-din"/>
              </a:rPr>
              <a:t> operator</a:t>
            </a:r>
            <a:r>
              <a:rPr lang="en-US" b="1" i="0" dirty="0">
                <a:solidFill>
                  <a:srgbClr val="273239"/>
                </a:solidFill>
                <a:effectLst/>
                <a:latin typeface="urw-din"/>
              </a:rPr>
              <a:t>:</a:t>
            </a:r>
            <a:r>
              <a:rPr lang="en-US" b="0" i="0" dirty="0">
                <a:solidFill>
                  <a:srgbClr val="273239"/>
                </a:solidFill>
                <a:effectLst/>
                <a:latin typeface="urw-din"/>
              </a:rPr>
              <a:t> The instance of the operator is used for type checking. It can be used to test if an object is an instance of a class, a subclass, or an interface. General format- </a:t>
            </a:r>
          </a:p>
          <a:p>
            <a:pPr marL="342900" indent="-342900" algn="l" fontAlgn="base">
              <a:buFont typeface="Arial" panose="020B0604020202020204" pitchFamily="34" charset="0"/>
              <a:buChar char="•"/>
            </a:pPr>
            <a:r>
              <a:rPr lang="en-US" dirty="0">
                <a:solidFill>
                  <a:srgbClr val="273239"/>
                </a:solidFill>
                <a:latin typeface="urw-din"/>
              </a:rPr>
              <a:t>Object instance of class/subclass/interface</a:t>
            </a:r>
            <a:endParaRPr lang="en-US" b="0" i="0"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752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a:bodyPr>
          <a:lstStyle/>
          <a:p>
            <a:pPr fontAlgn="base"/>
            <a:r>
              <a:rPr lang="en-US" sz="3200" b="1" i="0" u="sng" dirty="0">
                <a:solidFill>
                  <a:srgbClr val="273239"/>
                </a:solidFill>
                <a:effectLst/>
              </a:rPr>
              <a:t>Expressions </a:t>
            </a:r>
          </a:p>
          <a:p>
            <a:pPr fontAlgn="base"/>
            <a:r>
              <a:rPr lang="en-US" b="0" i="0" dirty="0">
                <a:solidFill>
                  <a:srgbClr val="000000"/>
                </a:solidFill>
                <a:effectLst/>
              </a:rPr>
              <a:t>Expressions perform the work of a Java program. Among other things, expressions are used to compute and assign values to variables and to help control the execution flow of a program. The job of an expression is two-fold: perform the computation indicated by the elements of the expression and return some value</a:t>
            </a:r>
            <a:r>
              <a:rPr lang="en-US" b="0" i="0" dirty="0">
                <a:solidFill>
                  <a:srgbClr val="000000"/>
                </a:solidFill>
                <a:effectLst/>
                <a:latin typeface="Times New Roman" panose="02020603050405020304" pitchFamily="18" charset="0"/>
              </a:rPr>
              <a:t>.</a:t>
            </a:r>
          </a:p>
          <a:p>
            <a:pPr fontAlgn="base"/>
            <a:endParaRPr lang="en-US" u="sng" dirty="0">
              <a:solidFill>
                <a:srgbClr val="000000"/>
              </a:solidFill>
              <a:latin typeface="Times New Roman" panose="02020603050405020304" pitchFamily="18" charset="0"/>
            </a:endParaRPr>
          </a:p>
          <a:p>
            <a:pPr fontAlgn="base"/>
            <a:r>
              <a:rPr lang="en-US" b="1" i="0" dirty="0">
                <a:solidFill>
                  <a:srgbClr val="000000"/>
                </a:solidFill>
                <a:effectLst/>
              </a:rPr>
              <a:t>Definition:</a:t>
            </a:r>
            <a:r>
              <a:rPr lang="en-US" b="0" i="0" dirty="0">
                <a:solidFill>
                  <a:srgbClr val="000000"/>
                </a:solidFill>
                <a:effectLst/>
              </a:rPr>
              <a:t> An expression is a series of variables, operators, and method calls (constructed according to the syntax of the language) that evaluates to a single value.</a:t>
            </a:r>
          </a:p>
          <a:p>
            <a:pPr fontAlgn="base"/>
            <a:r>
              <a:rPr lang="en-US" b="0" i="0" dirty="0">
                <a:solidFill>
                  <a:srgbClr val="202020"/>
                </a:solidFill>
                <a:effectLst/>
                <a:latin typeface="Rubik"/>
              </a:rPr>
              <a:t>Variables, operators, literals, and method calls make up a Java expression. </a:t>
            </a:r>
            <a:r>
              <a:rPr lang="en-US" b="0" i="0" u="none" strike="noStrike" dirty="0">
                <a:effectLst/>
                <a:latin typeface="Rubik"/>
              </a:rPr>
              <a:t>Operands and operators</a:t>
            </a:r>
            <a:r>
              <a:rPr lang="en-US" b="0" i="0" dirty="0">
                <a:effectLst/>
                <a:latin typeface="Rubik"/>
              </a:rPr>
              <a:t> </a:t>
            </a:r>
            <a:r>
              <a:rPr lang="en-US" b="0" i="0" dirty="0">
                <a:solidFill>
                  <a:srgbClr val="202020"/>
                </a:solidFill>
                <a:effectLst/>
                <a:latin typeface="Rubik"/>
              </a:rPr>
              <a:t>are used to build expressions. An expression’s operators specify which operations should be applied to the operands. The precedence and associativity of the operators govern the order in which they are evaluated in an expression.</a:t>
            </a:r>
            <a:endParaRPr lang="en-US" b="0"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8998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77520" y="792480"/>
            <a:ext cx="11517286" cy="5959989"/>
          </a:xfrm>
        </p:spPr>
        <p:txBody>
          <a:bodyPr>
            <a:normAutofit/>
          </a:bodyPr>
          <a:lstStyle/>
          <a:p>
            <a:pPr fontAlgn="base"/>
            <a:r>
              <a:rPr lang="en-US" sz="3200" b="1" i="0" u="sng" dirty="0">
                <a:solidFill>
                  <a:srgbClr val="273239"/>
                </a:solidFill>
                <a:effectLst/>
              </a:rPr>
              <a:t>Expressions</a:t>
            </a:r>
          </a:p>
          <a:p>
            <a:pPr fontAlgn="base"/>
            <a:r>
              <a:rPr lang="en-US" dirty="0">
                <a:solidFill>
                  <a:srgbClr val="273239"/>
                </a:solidFill>
              </a:rPr>
              <a:t>int</a:t>
            </a:r>
            <a:r>
              <a:rPr lang="en-US" u="sng" dirty="0">
                <a:solidFill>
                  <a:srgbClr val="273239"/>
                </a:solidFill>
              </a:rPr>
              <a:t> </a:t>
            </a:r>
            <a:r>
              <a:rPr lang="en-US" dirty="0">
                <a:solidFill>
                  <a:srgbClr val="273239"/>
                </a:solidFill>
              </a:rPr>
              <a:t>marks</a:t>
            </a:r>
            <a:r>
              <a:rPr lang="en-US" u="sng" dirty="0">
                <a:solidFill>
                  <a:srgbClr val="273239"/>
                </a:solidFill>
              </a:rPr>
              <a:t>;</a:t>
            </a:r>
          </a:p>
          <a:p>
            <a:pPr fontAlgn="base"/>
            <a:r>
              <a:rPr lang="en-US" dirty="0">
                <a:solidFill>
                  <a:srgbClr val="273239"/>
                </a:solidFill>
              </a:rPr>
              <a:t>marks</a:t>
            </a:r>
            <a:r>
              <a:rPr lang="en-US" u="sng" dirty="0">
                <a:solidFill>
                  <a:srgbClr val="273239"/>
                </a:solidFill>
              </a:rPr>
              <a:t> </a:t>
            </a:r>
            <a:r>
              <a:rPr lang="en-US" dirty="0">
                <a:solidFill>
                  <a:srgbClr val="273239"/>
                </a:solidFill>
              </a:rPr>
              <a:t>=95 ; </a:t>
            </a:r>
          </a:p>
          <a:p>
            <a:pPr fontAlgn="base"/>
            <a:r>
              <a:rPr lang="en-US" dirty="0">
                <a:solidFill>
                  <a:srgbClr val="273239"/>
                </a:solidFill>
              </a:rPr>
              <a:t>Here, marks =95 is an expression that return an int value.</a:t>
            </a:r>
          </a:p>
          <a:p>
            <a:pPr fontAlgn="base"/>
            <a:endParaRPr lang="en-US" dirty="0">
              <a:solidFill>
                <a:srgbClr val="273239"/>
              </a:solidFill>
            </a:endParaRPr>
          </a:p>
          <a:p>
            <a:pPr fontAlgn="base"/>
            <a:endParaRPr lang="en-US" dirty="0">
              <a:solidFill>
                <a:srgbClr val="273239"/>
              </a:solidFill>
            </a:endParaRPr>
          </a:p>
          <a:p>
            <a:pPr algn="l" fontAlgn="base"/>
            <a:r>
              <a:rPr lang="en-US" b="1" i="0" dirty="0">
                <a:solidFill>
                  <a:srgbClr val="161616"/>
                </a:solidFill>
                <a:effectLst/>
                <a:latin typeface="Renner"/>
              </a:rPr>
              <a:t> </a:t>
            </a:r>
            <a:r>
              <a:rPr lang="en-US" b="1" i="0" dirty="0">
                <a:solidFill>
                  <a:srgbClr val="161616"/>
                </a:solidFill>
                <a:effectLst/>
              </a:rPr>
              <a:t>How to Evaluate Java Expressions?</a:t>
            </a:r>
          </a:p>
          <a:p>
            <a:pPr algn="l" fontAlgn="base"/>
            <a:endParaRPr lang="en-US" b="1" i="0" dirty="0">
              <a:solidFill>
                <a:srgbClr val="161616"/>
              </a:solidFill>
              <a:effectLst/>
            </a:endParaRPr>
          </a:p>
          <a:p>
            <a:pPr algn="l" fontAlgn="base"/>
            <a:r>
              <a:rPr lang="en-US" b="0" i="0" dirty="0">
                <a:solidFill>
                  <a:srgbClr val="202020"/>
                </a:solidFill>
                <a:effectLst/>
              </a:rPr>
              <a:t>Even though Java has its method for evaluating expressions behind the scenes, a Java expression’s outcome and its corresponding arithmetic expression are identical. As a result, you can use the arithmetic rule to evaluate a Java expression confidently.</a:t>
            </a:r>
          </a:p>
          <a:p>
            <a:pPr fontAlgn="base"/>
            <a:endParaRPr lang="en-US"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108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77519" y="792480"/>
            <a:ext cx="11552781" cy="6012351"/>
          </a:xfrm>
        </p:spPr>
        <p:txBody>
          <a:bodyPr>
            <a:normAutofit fontScale="70000" lnSpcReduction="20000"/>
          </a:bodyPr>
          <a:lstStyle/>
          <a:p>
            <a:r>
              <a:rPr lang="en-US" sz="3800" b="1" i="0" u="sng" dirty="0">
                <a:solidFill>
                  <a:srgbClr val="333333"/>
                </a:solidFill>
                <a:effectLst/>
              </a:rPr>
              <a:t>Control Flows</a:t>
            </a:r>
          </a:p>
          <a:p>
            <a:pPr algn="just"/>
            <a:r>
              <a:rPr lang="en-US" sz="3400" b="0" i="0" dirty="0">
                <a:solidFill>
                  <a:srgbClr val="333333"/>
                </a:solidFill>
                <a:effectLst/>
              </a:rPr>
              <a:t>Java compiler executes the code from top to bottom. The statements in the code are executed according to the order in which they appear. However, </a:t>
            </a:r>
            <a:r>
              <a:rPr lang="en-US" sz="3400" b="0" i="0" u="none" strike="noStrike" dirty="0">
                <a:effectLst/>
              </a:rPr>
              <a:t>Java</a:t>
            </a:r>
            <a:r>
              <a:rPr lang="en-US" sz="3400" b="0" i="0" dirty="0">
                <a:solidFill>
                  <a:srgbClr val="333333"/>
                </a:solidFill>
                <a:effectLst/>
              </a:rPr>
              <a:t> provides statements that can be used to control the flow of Java code. Such statements are called control flow statements. It is one of the fundamental features of Java, which provides a smooth flow of program</a:t>
            </a:r>
            <a:r>
              <a:rPr lang="en-US" sz="3100" b="0" i="0" dirty="0">
                <a:solidFill>
                  <a:srgbClr val="333333"/>
                </a:solidFill>
                <a:effectLst/>
              </a:rPr>
              <a:t>.</a:t>
            </a:r>
          </a:p>
          <a:p>
            <a:pPr algn="just"/>
            <a:endParaRPr lang="en-US" sz="3100" b="0" i="0" dirty="0">
              <a:solidFill>
                <a:srgbClr val="333333"/>
              </a:solidFill>
              <a:effectLst/>
            </a:endParaRPr>
          </a:p>
          <a:p>
            <a:pPr algn="just"/>
            <a:r>
              <a:rPr lang="en-US" sz="3400" b="0" i="0" dirty="0">
                <a:solidFill>
                  <a:srgbClr val="333333"/>
                </a:solidFill>
                <a:effectLst/>
              </a:rPr>
              <a:t>Java provides three types of control flow statements.</a:t>
            </a:r>
          </a:p>
          <a:p>
            <a:pPr algn="just">
              <a:buFont typeface="+mj-lt"/>
              <a:buAutoNum type="arabicPeriod"/>
            </a:pPr>
            <a:r>
              <a:rPr lang="en-US" sz="3400" b="0" i="0" dirty="0">
                <a:solidFill>
                  <a:srgbClr val="000000"/>
                </a:solidFill>
                <a:effectLst/>
              </a:rPr>
              <a:t> Decision Making statements</a:t>
            </a:r>
          </a:p>
          <a:p>
            <a:pPr marL="742950" lvl="1" indent="-285750" algn="just">
              <a:buFont typeface="+mj-lt"/>
              <a:buAutoNum type="arabicPeriod"/>
            </a:pPr>
            <a:r>
              <a:rPr lang="en-US" sz="3400" b="0" i="0" dirty="0">
                <a:solidFill>
                  <a:srgbClr val="000000"/>
                </a:solidFill>
                <a:effectLst/>
              </a:rPr>
              <a:t>if statements</a:t>
            </a:r>
          </a:p>
          <a:p>
            <a:pPr marL="742950" lvl="1" indent="-285750" algn="just">
              <a:buFont typeface="+mj-lt"/>
              <a:buAutoNum type="arabicPeriod"/>
            </a:pPr>
            <a:r>
              <a:rPr lang="en-US" sz="3400" b="0" i="0" dirty="0">
                <a:solidFill>
                  <a:srgbClr val="000000"/>
                </a:solidFill>
                <a:effectLst/>
              </a:rPr>
              <a:t>switch statement</a:t>
            </a:r>
          </a:p>
          <a:p>
            <a:pPr algn="just">
              <a:buFont typeface="+mj-lt"/>
              <a:buAutoNum type="arabicPeriod"/>
            </a:pPr>
            <a:r>
              <a:rPr lang="en-US" sz="3400" b="0" i="0" dirty="0">
                <a:solidFill>
                  <a:srgbClr val="000000"/>
                </a:solidFill>
                <a:effectLst/>
              </a:rPr>
              <a:t>  Loop statements</a:t>
            </a:r>
          </a:p>
          <a:p>
            <a:pPr marL="742950" lvl="1" indent="-285750" algn="just">
              <a:buFont typeface="+mj-lt"/>
              <a:buAutoNum type="arabicPeriod"/>
            </a:pPr>
            <a:r>
              <a:rPr lang="en-US" sz="3400" b="0" i="0" dirty="0">
                <a:solidFill>
                  <a:srgbClr val="000000"/>
                </a:solidFill>
                <a:effectLst/>
              </a:rPr>
              <a:t>do while loop</a:t>
            </a:r>
          </a:p>
          <a:p>
            <a:pPr marL="742950" lvl="1" indent="-285750" algn="just">
              <a:buFont typeface="+mj-lt"/>
              <a:buAutoNum type="arabicPeriod"/>
            </a:pPr>
            <a:r>
              <a:rPr lang="en-US" sz="3400" b="0" i="0" dirty="0">
                <a:solidFill>
                  <a:srgbClr val="000000"/>
                </a:solidFill>
                <a:effectLst/>
              </a:rPr>
              <a:t>while loop</a:t>
            </a:r>
          </a:p>
          <a:p>
            <a:pPr marL="742950" lvl="1" indent="-285750" algn="just">
              <a:buFont typeface="+mj-lt"/>
              <a:buAutoNum type="arabicPeriod"/>
            </a:pPr>
            <a:r>
              <a:rPr lang="en-US" sz="3400" b="0" i="0" dirty="0">
                <a:solidFill>
                  <a:srgbClr val="000000"/>
                </a:solidFill>
                <a:effectLst/>
              </a:rPr>
              <a:t>for loop</a:t>
            </a:r>
          </a:p>
          <a:p>
            <a:pPr marL="742950" lvl="1" indent="-285750" algn="just">
              <a:buFont typeface="+mj-lt"/>
              <a:buAutoNum type="arabicPeriod"/>
            </a:pPr>
            <a:r>
              <a:rPr lang="en-US" sz="3400" b="0" i="0" dirty="0">
                <a:solidFill>
                  <a:srgbClr val="000000"/>
                </a:solidFill>
                <a:effectLst/>
              </a:rPr>
              <a:t>for-each loop</a:t>
            </a: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884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77519" y="792480"/>
            <a:ext cx="11552781" cy="6012351"/>
          </a:xfrm>
        </p:spPr>
        <p:txBody>
          <a:bodyPr>
            <a:normAutofit fontScale="70000" lnSpcReduction="20000"/>
          </a:bodyPr>
          <a:lstStyle/>
          <a:p>
            <a:r>
              <a:rPr lang="en-US" sz="3200" b="1" i="0" u="sng" dirty="0">
                <a:solidFill>
                  <a:srgbClr val="333333"/>
                </a:solidFill>
                <a:effectLst/>
              </a:rPr>
              <a:t>Control Flows</a:t>
            </a:r>
          </a:p>
          <a:p>
            <a:pPr algn="just"/>
            <a:r>
              <a:rPr lang="en-US" sz="3400" b="0" i="0" dirty="0">
                <a:solidFill>
                  <a:srgbClr val="000000"/>
                </a:solidFill>
                <a:effectLst/>
                <a:latin typeface="inter-regular"/>
              </a:rPr>
              <a:t>3. </a:t>
            </a:r>
            <a:r>
              <a:rPr lang="en-US" sz="3400" b="0" i="0" dirty="0">
                <a:solidFill>
                  <a:srgbClr val="000000"/>
                </a:solidFill>
                <a:effectLst/>
              </a:rPr>
              <a:t>Jump statements</a:t>
            </a:r>
          </a:p>
          <a:p>
            <a:pPr marL="342900" indent="-342900" algn="just">
              <a:buFont typeface="Arial" panose="020B0604020202020204" pitchFamily="34" charset="0"/>
              <a:buChar char="•"/>
            </a:pPr>
            <a:r>
              <a:rPr lang="en-US" sz="3400" b="0" i="0" dirty="0">
                <a:solidFill>
                  <a:srgbClr val="000000"/>
                </a:solidFill>
                <a:effectLst/>
              </a:rPr>
              <a:t>break statement</a:t>
            </a:r>
          </a:p>
          <a:p>
            <a:pPr algn="just">
              <a:buFont typeface="Arial" panose="020B0604020202020204" pitchFamily="34" charset="0"/>
              <a:buChar char="•"/>
            </a:pPr>
            <a:r>
              <a:rPr lang="en-US" sz="3400" b="0" i="0" dirty="0">
                <a:solidFill>
                  <a:srgbClr val="000000"/>
                </a:solidFill>
                <a:effectLst/>
              </a:rPr>
              <a:t>   continue statement</a:t>
            </a:r>
          </a:p>
          <a:p>
            <a:pPr algn="just">
              <a:buFont typeface="Arial" panose="020B0604020202020204" pitchFamily="34" charset="0"/>
              <a:buChar char="•"/>
            </a:pPr>
            <a:endParaRPr lang="en-US" dirty="0">
              <a:solidFill>
                <a:srgbClr val="000000"/>
              </a:solidFill>
              <a:latin typeface="inter-regular"/>
            </a:endParaRPr>
          </a:p>
          <a:p>
            <a:pPr algn="just"/>
            <a:r>
              <a:rPr lang="en-US" sz="3100" b="1" i="0" dirty="0">
                <a:effectLst/>
              </a:rPr>
              <a:t>Decision-Making statements </a:t>
            </a:r>
          </a:p>
          <a:p>
            <a:pPr algn="just"/>
            <a:r>
              <a:rPr lang="en-US" sz="3100" b="0" i="0" dirty="0">
                <a:solidFill>
                  <a:srgbClr val="333333"/>
                </a:solidFill>
                <a:effectLst/>
              </a:rPr>
              <a:t>As the name suggests, decision-making statements decide which statement to execute and when. Decision-making statements evaluate the Boolean expression and control the program flow depending upon the result of the condition provided. There are two types of decision-making statements in Java, i.e., If statement and switch statement.</a:t>
            </a:r>
          </a:p>
          <a:p>
            <a:pPr algn="just"/>
            <a:r>
              <a:rPr lang="en-US" sz="3100" b="0" i="0" dirty="0">
                <a:solidFill>
                  <a:srgbClr val="610B4B"/>
                </a:solidFill>
                <a:effectLst/>
                <a:latin typeface="erdana"/>
              </a:rPr>
              <a:t> </a:t>
            </a:r>
          </a:p>
          <a:p>
            <a:pPr algn="just"/>
            <a:r>
              <a:rPr lang="en-US" sz="3400" b="0" i="0" dirty="0">
                <a:effectLst/>
              </a:rPr>
              <a:t>If Statement :</a:t>
            </a:r>
          </a:p>
          <a:p>
            <a:pPr algn="just"/>
            <a:r>
              <a:rPr lang="en-US" sz="3100" b="0" i="0" dirty="0">
                <a:solidFill>
                  <a:srgbClr val="333333"/>
                </a:solidFill>
                <a:effectLst/>
              </a:rPr>
              <a:t>In Java, the "if" statement is used to evaluate a condition. The control of the program is diverted depending upon the specific condition. The condition of the If statement gives a Boolean value, either true or false. In Java, there are four types of if-statements given below.</a:t>
            </a:r>
          </a:p>
          <a:p>
            <a:pPr algn="just">
              <a:buFont typeface="Arial" panose="020B0604020202020204" pitchFamily="34" charset="0"/>
              <a:buChar char="•"/>
            </a:pPr>
            <a:endParaRPr lang="en-US" sz="2400" b="0" i="0" dirty="0">
              <a:solidFill>
                <a:srgbClr val="000000"/>
              </a:solidFill>
              <a:effectLst/>
              <a:latin typeface="inter-regular"/>
            </a:endParaRP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561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77519" y="792480"/>
            <a:ext cx="11552781" cy="6012351"/>
          </a:xfrm>
        </p:spPr>
        <p:txBody>
          <a:bodyPr>
            <a:normAutofit fontScale="70000" lnSpcReduction="20000"/>
          </a:bodyPr>
          <a:lstStyle/>
          <a:p>
            <a:r>
              <a:rPr lang="en-US" sz="3200" b="1" i="0" u="sng" dirty="0">
                <a:solidFill>
                  <a:srgbClr val="333333"/>
                </a:solidFill>
                <a:effectLst/>
              </a:rPr>
              <a:t>Control Flows</a:t>
            </a:r>
          </a:p>
          <a:p>
            <a:pPr algn="just"/>
            <a:r>
              <a:rPr lang="en-US" sz="3400" b="0" i="0" dirty="0">
                <a:solidFill>
                  <a:srgbClr val="000000"/>
                </a:solidFill>
                <a:effectLst/>
                <a:latin typeface="inter-regular"/>
              </a:rPr>
              <a:t>3. </a:t>
            </a:r>
            <a:r>
              <a:rPr lang="en-US" sz="3400" b="0" i="0" dirty="0">
                <a:solidFill>
                  <a:srgbClr val="000000"/>
                </a:solidFill>
                <a:effectLst/>
              </a:rPr>
              <a:t>Jump statements</a:t>
            </a:r>
          </a:p>
          <a:p>
            <a:pPr marL="342900" indent="-342900" algn="just">
              <a:buFont typeface="Arial" panose="020B0604020202020204" pitchFamily="34" charset="0"/>
              <a:buChar char="•"/>
            </a:pPr>
            <a:r>
              <a:rPr lang="en-US" sz="3400" b="0" i="0" dirty="0">
                <a:solidFill>
                  <a:srgbClr val="000000"/>
                </a:solidFill>
                <a:effectLst/>
              </a:rPr>
              <a:t>break statement</a:t>
            </a:r>
          </a:p>
          <a:p>
            <a:pPr algn="just">
              <a:buFont typeface="Arial" panose="020B0604020202020204" pitchFamily="34" charset="0"/>
              <a:buChar char="•"/>
            </a:pPr>
            <a:r>
              <a:rPr lang="en-US" sz="3400" b="0" i="0" dirty="0">
                <a:solidFill>
                  <a:srgbClr val="000000"/>
                </a:solidFill>
                <a:effectLst/>
              </a:rPr>
              <a:t>   continue statement</a:t>
            </a:r>
          </a:p>
          <a:p>
            <a:pPr algn="just">
              <a:buFont typeface="Arial" panose="020B0604020202020204" pitchFamily="34" charset="0"/>
              <a:buChar char="•"/>
            </a:pPr>
            <a:endParaRPr lang="en-US" dirty="0">
              <a:solidFill>
                <a:srgbClr val="000000"/>
              </a:solidFill>
              <a:latin typeface="inter-regular"/>
            </a:endParaRPr>
          </a:p>
          <a:p>
            <a:pPr algn="just"/>
            <a:r>
              <a:rPr lang="en-US" sz="3100" b="1" i="0" dirty="0">
                <a:effectLst/>
              </a:rPr>
              <a:t>Decision-Making statements </a:t>
            </a:r>
          </a:p>
          <a:p>
            <a:pPr algn="just"/>
            <a:r>
              <a:rPr lang="en-US" sz="3100" b="0" i="0" dirty="0">
                <a:solidFill>
                  <a:srgbClr val="333333"/>
                </a:solidFill>
                <a:effectLst/>
              </a:rPr>
              <a:t>As the name suggests, decision-making statements decide which statement to execute and when. Decision-making statements evaluate the Boolean expression and control the program flow depending upon the result of the condition provided. There are two types of decision-making statements in Java, i.e., If statement and switch statement.</a:t>
            </a:r>
          </a:p>
          <a:p>
            <a:pPr algn="just"/>
            <a:r>
              <a:rPr lang="en-US" sz="3100" b="0" i="0" dirty="0">
                <a:solidFill>
                  <a:srgbClr val="610B4B"/>
                </a:solidFill>
                <a:effectLst/>
                <a:latin typeface="erdana"/>
              </a:rPr>
              <a:t> </a:t>
            </a:r>
          </a:p>
          <a:p>
            <a:pPr algn="just"/>
            <a:r>
              <a:rPr lang="en-US" sz="3400" b="0" i="0" dirty="0">
                <a:effectLst/>
              </a:rPr>
              <a:t>If Statement :</a:t>
            </a:r>
          </a:p>
          <a:p>
            <a:pPr algn="just"/>
            <a:r>
              <a:rPr lang="en-US" sz="3100" b="0" i="0" dirty="0">
                <a:solidFill>
                  <a:srgbClr val="333333"/>
                </a:solidFill>
                <a:effectLst/>
              </a:rPr>
              <a:t>In Java, the "if" statement is used to evaluate a condition. The control of the program is diverted depending upon the specific condition. The condition of the If statement gives a Boolean value, either true or false. In Java, there are four types of if-statements given below.</a:t>
            </a:r>
          </a:p>
          <a:p>
            <a:pPr algn="just">
              <a:buFont typeface="Arial" panose="020B0604020202020204" pitchFamily="34" charset="0"/>
              <a:buChar char="•"/>
            </a:pPr>
            <a:endParaRPr lang="en-US" sz="2400" b="0" i="0" dirty="0">
              <a:solidFill>
                <a:srgbClr val="000000"/>
              </a:solidFill>
              <a:effectLst/>
              <a:latin typeface="inter-regular"/>
            </a:endParaRP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58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4885" y="792480"/>
            <a:ext cx="11985415" cy="5959989"/>
          </a:xfrm>
        </p:spPr>
        <p:txBody>
          <a:bodyPr>
            <a:normAutofit fontScale="47500" lnSpcReduction="20000"/>
          </a:bodyPr>
          <a:lstStyle/>
          <a:p>
            <a:r>
              <a:rPr lang="en-US" b="1" i="0" u="sng" dirty="0">
                <a:solidFill>
                  <a:srgbClr val="333333"/>
                </a:solidFill>
                <a:effectLst/>
              </a:rPr>
              <a:t>Control Flows</a:t>
            </a:r>
          </a:p>
          <a:p>
            <a:pPr algn="just">
              <a:buFont typeface="+mj-lt"/>
              <a:buAutoNum type="arabicPeriod"/>
            </a:pPr>
            <a:r>
              <a:rPr lang="en-US" sz="4400" b="0" i="0" dirty="0">
                <a:solidFill>
                  <a:srgbClr val="000000"/>
                </a:solidFill>
                <a:effectLst/>
              </a:rPr>
              <a:t> Simple if statement</a:t>
            </a:r>
          </a:p>
          <a:p>
            <a:pPr algn="just">
              <a:buFont typeface="+mj-lt"/>
              <a:buAutoNum type="arabicPeriod"/>
            </a:pPr>
            <a:r>
              <a:rPr lang="en-US" sz="4400" b="0" i="0" dirty="0">
                <a:solidFill>
                  <a:srgbClr val="000000"/>
                </a:solidFill>
                <a:effectLst/>
              </a:rPr>
              <a:t> if-else statement</a:t>
            </a:r>
          </a:p>
          <a:p>
            <a:pPr algn="just">
              <a:buFont typeface="+mj-lt"/>
              <a:buAutoNum type="arabicPeriod"/>
            </a:pPr>
            <a:r>
              <a:rPr lang="en-US" sz="4400" b="0" i="0" dirty="0">
                <a:solidFill>
                  <a:srgbClr val="000000"/>
                </a:solidFill>
                <a:effectLst/>
              </a:rPr>
              <a:t> if-else-if ladder</a:t>
            </a:r>
          </a:p>
          <a:p>
            <a:pPr algn="just">
              <a:buFont typeface="+mj-lt"/>
              <a:buAutoNum type="arabicPeriod"/>
            </a:pPr>
            <a:r>
              <a:rPr lang="en-US" sz="4400" b="0" i="0" dirty="0">
                <a:solidFill>
                  <a:srgbClr val="000000"/>
                </a:solidFill>
                <a:effectLst/>
              </a:rPr>
              <a:t> Nested if-statement</a:t>
            </a:r>
          </a:p>
          <a:p>
            <a:pPr algn="just"/>
            <a:r>
              <a:rPr lang="en-US" sz="4400" b="0" i="0" dirty="0">
                <a:solidFill>
                  <a:srgbClr val="333333"/>
                </a:solidFill>
                <a:effectLst/>
              </a:rPr>
              <a:t>Let's understand the if-statements one by one.</a:t>
            </a:r>
          </a:p>
          <a:p>
            <a:pPr algn="just"/>
            <a:endParaRPr lang="en-US" sz="4400" b="0" i="0" dirty="0">
              <a:solidFill>
                <a:srgbClr val="333333"/>
              </a:solidFill>
              <a:effectLst/>
            </a:endParaRPr>
          </a:p>
          <a:p>
            <a:pPr algn="just"/>
            <a:r>
              <a:rPr lang="en-US" sz="5100" b="0" i="0" dirty="0">
                <a:effectLst/>
              </a:rPr>
              <a:t>Simple if statement:</a:t>
            </a:r>
          </a:p>
          <a:p>
            <a:pPr algn="just"/>
            <a:r>
              <a:rPr lang="en-US" sz="4400" b="0" i="0" dirty="0">
                <a:solidFill>
                  <a:srgbClr val="333333"/>
                </a:solidFill>
                <a:effectLst/>
              </a:rPr>
              <a:t>It is the most basic statement among all control flow statements in Java. It evaluates a Boolean expression and enables the program to enter a block of code if the expression evaluates to true.</a:t>
            </a:r>
          </a:p>
          <a:p>
            <a:pPr algn="just"/>
            <a:r>
              <a:rPr lang="en-US" sz="4400" b="0" i="0" dirty="0">
                <a:solidFill>
                  <a:srgbClr val="333333"/>
                </a:solidFill>
                <a:effectLst/>
              </a:rPr>
              <a:t>Syntax of if statement is given below.</a:t>
            </a:r>
          </a:p>
          <a:p>
            <a:pPr algn="just"/>
            <a:endParaRPr lang="en-US" sz="3100" b="0" i="0" dirty="0">
              <a:solidFill>
                <a:srgbClr val="333333"/>
              </a:solidFill>
              <a:effectLst/>
            </a:endParaRPr>
          </a:p>
          <a:p>
            <a:pPr algn="just">
              <a:buFont typeface="+mj-lt"/>
              <a:buAutoNum type="arabicPeriod"/>
            </a:pPr>
            <a:r>
              <a:rPr lang="en-US" sz="3800" b="1" i="0" dirty="0">
                <a:solidFill>
                  <a:srgbClr val="006699"/>
                </a:solidFill>
                <a:effectLst/>
              </a:rPr>
              <a:t>if</a:t>
            </a:r>
            <a:r>
              <a:rPr lang="en-US" sz="3800" b="0" i="0" dirty="0">
                <a:solidFill>
                  <a:srgbClr val="000000"/>
                </a:solidFill>
                <a:effectLst/>
              </a:rPr>
              <a:t>(condition) {    </a:t>
            </a:r>
          </a:p>
          <a:p>
            <a:pPr algn="just">
              <a:buFont typeface="+mj-lt"/>
              <a:buAutoNum type="arabicPeriod"/>
            </a:pPr>
            <a:r>
              <a:rPr lang="en-US" sz="3800" b="0" i="0" dirty="0">
                <a:solidFill>
                  <a:srgbClr val="000000"/>
                </a:solidFill>
                <a:effectLst/>
              </a:rPr>
              <a:t>statement </a:t>
            </a:r>
            <a:r>
              <a:rPr lang="en-US" sz="3800" b="0" i="0" dirty="0">
                <a:solidFill>
                  <a:srgbClr val="C00000"/>
                </a:solidFill>
                <a:effectLst/>
              </a:rPr>
              <a:t>1</a:t>
            </a:r>
            <a:r>
              <a:rPr lang="en-US" sz="3800" b="0" i="0" dirty="0">
                <a:solidFill>
                  <a:srgbClr val="000000"/>
                </a:solidFill>
                <a:effectLst/>
              </a:rPr>
              <a:t>; </a:t>
            </a:r>
            <a:r>
              <a:rPr lang="en-US" sz="3800" b="0" i="0" dirty="0">
                <a:effectLst/>
              </a:rPr>
              <a:t>//executes when condition is true   </a:t>
            </a:r>
          </a:p>
          <a:p>
            <a:pPr algn="just">
              <a:buFont typeface="+mj-lt"/>
              <a:buAutoNum type="arabicPeriod"/>
            </a:pPr>
            <a:r>
              <a:rPr lang="en-US" sz="3800" b="0" i="0" dirty="0">
                <a:solidFill>
                  <a:srgbClr val="000000"/>
                </a:solidFill>
                <a:effectLst/>
              </a:rPr>
              <a:t>}    </a:t>
            </a:r>
          </a:p>
          <a:p>
            <a:pPr algn="just"/>
            <a:endParaRPr lang="en-US" b="0" i="0" dirty="0">
              <a:solidFill>
                <a:srgbClr val="333333"/>
              </a:solidFill>
              <a:effectLst/>
            </a:endParaRPr>
          </a:p>
          <a:p>
            <a:pPr algn="just">
              <a:buFont typeface="Arial" panose="020B0604020202020204" pitchFamily="34" charset="0"/>
              <a:buChar char="•"/>
            </a:pPr>
            <a:endParaRPr lang="en-US" sz="2400" b="0" i="0" dirty="0">
              <a:solidFill>
                <a:srgbClr val="000000"/>
              </a:solidFill>
              <a:effectLst/>
              <a:latin typeface="inter-regular"/>
            </a:endParaRP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09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77519" y="792481"/>
            <a:ext cx="11552782" cy="5959988"/>
          </a:xfrm>
        </p:spPr>
        <p:txBody>
          <a:bodyPr>
            <a:normAutofit fontScale="70000" lnSpcReduction="20000"/>
          </a:bodyPr>
          <a:lstStyle/>
          <a:p>
            <a:r>
              <a:rPr lang="en-US" b="1" i="0" u="sng" dirty="0">
                <a:solidFill>
                  <a:srgbClr val="333333"/>
                </a:solidFill>
                <a:effectLst/>
              </a:rPr>
              <a:t>Control Flows</a:t>
            </a:r>
          </a:p>
          <a:p>
            <a:pPr algn="just"/>
            <a:endParaRPr lang="en-US" b="0" i="0" dirty="0">
              <a:effectLst/>
            </a:endParaRPr>
          </a:p>
          <a:p>
            <a:r>
              <a:rPr lang="en-US" b="0" i="0" dirty="0">
                <a:effectLst/>
              </a:rPr>
              <a:t> </a:t>
            </a:r>
            <a:r>
              <a:rPr lang="en-US" sz="3100" b="1" i="0" dirty="0">
                <a:effectLst/>
              </a:rPr>
              <a:t>if-else statement</a:t>
            </a:r>
          </a:p>
          <a:p>
            <a:pPr algn="just"/>
            <a:endParaRPr lang="en-US" b="0" i="0" dirty="0">
              <a:effectLst/>
            </a:endParaRPr>
          </a:p>
          <a:p>
            <a:pPr algn="just"/>
            <a:r>
              <a:rPr lang="en-US" sz="3100" b="0" i="0" dirty="0">
                <a:solidFill>
                  <a:srgbClr val="333333"/>
                </a:solidFill>
                <a:effectLst/>
              </a:rPr>
              <a:t>The </a:t>
            </a:r>
            <a:r>
              <a:rPr lang="en-US" sz="3100" b="0" i="0" u="none" strike="noStrike" dirty="0">
                <a:effectLst/>
              </a:rPr>
              <a:t>if-else statement</a:t>
            </a:r>
            <a:r>
              <a:rPr lang="en-US" sz="3100" b="0" i="0" dirty="0">
                <a:effectLst/>
              </a:rPr>
              <a:t> </a:t>
            </a:r>
            <a:r>
              <a:rPr lang="en-US" sz="3100" b="0" i="0" dirty="0">
                <a:solidFill>
                  <a:srgbClr val="333333"/>
                </a:solidFill>
                <a:effectLst/>
              </a:rPr>
              <a:t>is an extension to the if-statement, which uses another block of code, i.e., else block. The else block is executed if the condition of the if-block is evaluated as false</a:t>
            </a:r>
            <a:r>
              <a:rPr lang="en-US" sz="3100" b="0" i="0" dirty="0">
                <a:solidFill>
                  <a:srgbClr val="333333"/>
                </a:solidFill>
                <a:effectLst/>
                <a:latin typeface="inter-regular"/>
              </a:rPr>
              <a:t>.</a:t>
            </a:r>
          </a:p>
          <a:p>
            <a:pPr algn="just"/>
            <a:endParaRPr lang="en-US" sz="3100" b="0" i="0" dirty="0">
              <a:solidFill>
                <a:srgbClr val="333333"/>
              </a:solidFill>
              <a:effectLst/>
              <a:latin typeface="inter-regular"/>
            </a:endParaRPr>
          </a:p>
          <a:p>
            <a:pPr algn="just">
              <a:buFont typeface="+mj-lt"/>
              <a:buAutoNum type="arabicPeriod"/>
            </a:pPr>
            <a:r>
              <a:rPr lang="en-US" sz="3100" b="1" i="0" dirty="0">
                <a:solidFill>
                  <a:srgbClr val="006699"/>
                </a:solidFill>
                <a:effectLst/>
              </a:rPr>
              <a:t>if</a:t>
            </a:r>
            <a:r>
              <a:rPr lang="en-US" sz="3100" b="0" i="0" dirty="0">
                <a:solidFill>
                  <a:srgbClr val="000000"/>
                </a:solidFill>
                <a:effectLst/>
              </a:rPr>
              <a:t>(condition) {    </a:t>
            </a:r>
          </a:p>
          <a:p>
            <a:pPr algn="just">
              <a:buFont typeface="+mj-lt"/>
              <a:buAutoNum type="arabicPeriod"/>
            </a:pPr>
            <a:r>
              <a:rPr lang="en-US" sz="3100" b="0" i="0" dirty="0">
                <a:solidFill>
                  <a:srgbClr val="000000"/>
                </a:solidFill>
                <a:effectLst/>
              </a:rPr>
              <a:t>statement </a:t>
            </a:r>
            <a:r>
              <a:rPr lang="en-US" sz="3100" b="0" i="0" dirty="0">
                <a:solidFill>
                  <a:srgbClr val="C00000"/>
                </a:solidFill>
                <a:effectLst/>
              </a:rPr>
              <a:t>1</a:t>
            </a:r>
            <a:r>
              <a:rPr lang="en-US" sz="3100" b="0" i="0" dirty="0">
                <a:solidFill>
                  <a:srgbClr val="000000"/>
                </a:solidFill>
                <a:effectLst/>
              </a:rPr>
              <a:t>; </a:t>
            </a:r>
            <a:r>
              <a:rPr lang="en-US" sz="3100" b="0" i="0" dirty="0">
                <a:solidFill>
                  <a:srgbClr val="008200"/>
                </a:solidFill>
                <a:effectLst/>
              </a:rPr>
              <a:t>//</a:t>
            </a:r>
            <a:r>
              <a:rPr lang="en-US" sz="3100" b="0" i="0" dirty="0">
                <a:effectLst/>
              </a:rPr>
              <a:t>executes when condition is true   </a:t>
            </a:r>
          </a:p>
          <a:p>
            <a:pPr algn="just">
              <a:buFont typeface="+mj-lt"/>
              <a:buAutoNum type="arabicPeriod"/>
            </a:pPr>
            <a:r>
              <a:rPr lang="en-US" sz="3100" b="0" i="0" dirty="0">
                <a:solidFill>
                  <a:srgbClr val="000000"/>
                </a:solidFill>
                <a:effectLst/>
              </a:rPr>
              <a:t>}  </a:t>
            </a:r>
          </a:p>
          <a:p>
            <a:pPr algn="just">
              <a:buFont typeface="+mj-lt"/>
              <a:buAutoNum type="arabicPeriod"/>
            </a:pPr>
            <a:r>
              <a:rPr lang="en-US" sz="3100" b="1" i="0" dirty="0">
                <a:solidFill>
                  <a:srgbClr val="006699"/>
                </a:solidFill>
                <a:effectLst/>
              </a:rPr>
              <a:t>else</a:t>
            </a:r>
            <a:r>
              <a:rPr lang="en-US" sz="3100" b="0" i="0" dirty="0">
                <a:solidFill>
                  <a:srgbClr val="000000"/>
                </a:solidFill>
                <a:effectLst/>
              </a:rPr>
              <a:t>{  </a:t>
            </a:r>
          </a:p>
          <a:p>
            <a:pPr algn="just">
              <a:buFont typeface="+mj-lt"/>
              <a:buAutoNum type="arabicPeriod"/>
            </a:pPr>
            <a:r>
              <a:rPr lang="en-US" sz="3100" b="0" i="0" dirty="0">
                <a:solidFill>
                  <a:srgbClr val="000000"/>
                </a:solidFill>
                <a:effectLst/>
              </a:rPr>
              <a:t>statement </a:t>
            </a:r>
            <a:r>
              <a:rPr lang="en-US" sz="3100" b="0" i="0" dirty="0">
                <a:solidFill>
                  <a:srgbClr val="C00000"/>
                </a:solidFill>
                <a:effectLst/>
              </a:rPr>
              <a:t>2</a:t>
            </a:r>
            <a:r>
              <a:rPr lang="en-US" sz="3100" b="0" i="0" dirty="0">
                <a:solidFill>
                  <a:srgbClr val="000000"/>
                </a:solidFill>
                <a:effectLst/>
              </a:rPr>
              <a:t>; </a:t>
            </a:r>
            <a:r>
              <a:rPr lang="en-US" sz="3100" b="0" i="0" dirty="0">
                <a:solidFill>
                  <a:srgbClr val="008200"/>
                </a:solidFill>
                <a:effectLst/>
              </a:rPr>
              <a:t>//</a:t>
            </a:r>
            <a:r>
              <a:rPr lang="en-US" sz="3100" b="0" i="0" dirty="0">
                <a:effectLst/>
              </a:rPr>
              <a:t>executes when condition is false</a:t>
            </a:r>
            <a:r>
              <a:rPr lang="en-US" sz="3100" b="0" i="0" dirty="0">
                <a:solidFill>
                  <a:srgbClr val="008200"/>
                </a:solidFill>
                <a:effectLst/>
              </a:rPr>
              <a:t> </a:t>
            </a:r>
            <a:r>
              <a:rPr lang="en-US" sz="3100" b="0" i="0" dirty="0">
                <a:solidFill>
                  <a:srgbClr val="000000"/>
                </a:solidFill>
                <a:effectLst/>
              </a:rPr>
              <a:t>  </a:t>
            </a:r>
          </a:p>
          <a:p>
            <a:pPr algn="just">
              <a:buFont typeface="+mj-lt"/>
              <a:buAutoNum type="arabicPeriod"/>
            </a:pPr>
            <a:r>
              <a:rPr lang="en-US" sz="3100" b="0" i="0" dirty="0">
                <a:solidFill>
                  <a:srgbClr val="000000"/>
                </a:solidFill>
                <a:effectLst/>
              </a:rPr>
              <a:t>}  </a:t>
            </a:r>
          </a:p>
          <a:p>
            <a:pPr algn="just">
              <a:buFont typeface="Arial" panose="020B0604020202020204" pitchFamily="34" charset="0"/>
              <a:buChar char="•"/>
            </a:pPr>
            <a:endParaRPr lang="en-US" sz="2400" b="0" i="0" dirty="0">
              <a:solidFill>
                <a:srgbClr val="000000"/>
              </a:solidFill>
              <a:effectLst/>
              <a:latin typeface="inter-regular"/>
            </a:endParaRP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7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97195" y="792481"/>
            <a:ext cx="10999126" cy="6012350"/>
          </a:xfrm>
        </p:spPr>
        <p:txBody>
          <a:bodyPr>
            <a:normAutofit/>
          </a:bodyPr>
          <a:lstStyle/>
          <a:p>
            <a:r>
              <a:rPr lang="en-US" b="1" i="0" u="sng" dirty="0">
                <a:solidFill>
                  <a:srgbClr val="333333"/>
                </a:solidFill>
                <a:effectLst/>
              </a:rPr>
              <a:t>Control Flows</a:t>
            </a:r>
          </a:p>
          <a:p>
            <a:endParaRPr lang="en-US" b="1" i="0" u="sng" dirty="0">
              <a:solidFill>
                <a:srgbClr val="333333"/>
              </a:solidFill>
              <a:effectLst/>
            </a:endParaRPr>
          </a:p>
          <a:p>
            <a:pPr algn="just"/>
            <a:r>
              <a:rPr lang="en-US" sz="2400" b="1" i="0" dirty="0">
                <a:effectLst/>
              </a:rPr>
              <a:t>                                                         if-else-if ladder</a:t>
            </a:r>
          </a:p>
          <a:p>
            <a:pPr algn="just"/>
            <a:r>
              <a:rPr lang="en-US" sz="2400" b="0" i="0" dirty="0">
                <a:solidFill>
                  <a:srgbClr val="333333"/>
                </a:solidFill>
                <a:effectLst/>
                <a:latin typeface="inter-regular"/>
              </a:rPr>
              <a:t>The if-else-if statement contains the if-statement followed by multiple else-if statements. In other words, we can say that it is the chain of if-else statements that create a decision tree where the program may enter in the block of code where the condition is true. We can also define an else statement at the end of the chain.</a:t>
            </a:r>
          </a:p>
          <a:p>
            <a:pPr algn="just"/>
            <a:endParaRPr lang="en-US" sz="2400" b="0" i="0" dirty="0">
              <a:solidFill>
                <a:srgbClr val="333333"/>
              </a:solidFill>
              <a:effectLst/>
              <a:latin typeface="inter-regular"/>
            </a:endParaRPr>
          </a:p>
          <a:p>
            <a:pPr algn="just"/>
            <a:r>
              <a:rPr lang="en-US" sz="2400" b="0" i="0" dirty="0">
                <a:effectLst/>
                <a:latin typeface="erdana"/>
              </a:rPr>
              <a:t>                                                     </a:t>
            </a:r>
            <a:r>
              <a:rPr lang="en-US" sz="2400" b="1" i="0" dirty="0">
                <a:effectLst/>
              </a:rPr>
              <a:t>Nested if-statement </a:t>
            </a:r>
          </a:p>
          <a:p>
            <a:pPr algn="just"/>
            <a:r>
              <a:rPr lang="en-US" sz="2400" b="0" i="0" dirty="0">
                <a:solidFill>
                  <a:srgbClr val="333333"/>
                </a:solidFill>
                <a:effectLst/>
                <a:latin typeface="inter-regular"/>
              </a:rPr>
              <a:t>In nested if-statements, the if statement can contain an </a:t>
            </a:r>
            <a:r>
              <a:rPr lang="en-US" sz="2400" b="1" i="0" dirty="0">
                <a:solidFill>
                  <a:srgbClr val="333333"/>
                </a:solidFill>
                <a:effectLst/>
                <a:latin typeface="inter-bold"/>
              </a:rPr>
              <a:t>if</a:t>
            </a:r>
            <a:r>
              <a:rPr lang="en-US" sz="2400" b="0" i="0" dirty="0">
                <a:solidFill>
                  <a:srgbClr val="333333"/>
                </a:solidFill>
                <a:effectLst/>
                <a:latin typeface="inter-regular"/>
              </a:rPr>
              <a:t> or </a:t>
            </a:r>
            <a:r>
              <a:rPr lang="en-US" sz="2400" b="1" i="0" dirty="0">
                <a:solidFill>
                  <a:srgbClr val="333333"/>
                </a:solidFill>
                <a:effectLst/>
                <a:latin typeface="inter-bold"/>
              </a:rPr>
              <a:t>if-else</a:t>
            </a:r>
            <a:r>
              <a:rPr lang="en-US" sz="2400" b="0" i="0" dirty="0">
                <a:solidFill>
                  <a:srgbClr val="333333"/>
                </a:solidFill>
                <a:effectLst/>
                <a:latin typeface="inter-regular"/>
              </a:rPr>
              <a:t> statement inside another if or else-if statement.</a:t>
            </a: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07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239520" y="1544320"/>
            <a:ext cx="9814560" cy="4856480"/>
          </a:xfrm>
        </p:spPr>
        <p:txBody>
          <a:bodyPr>
            <a:normAutofit/>
          </a:bodyPr>
          <a:lstStyle/>
          <a:p>
            <a:r>
              <a:rPr lang="en-US" sz="3200" u="sng" dirty="0"/>
              <a:t>Operators in Java</a:t>
            </a:r>
          </a:p>
          <a:p>
            <a:r>
              <a:rPr lang="en-US" sz="3200" dirty="0"/>
              <a:t> </a:t>
            </a:r>
          </a:p>
          <a:p>
            <a:r>
              <a:rPr lang="en-US" sz="2400" b="1" i="0" dirty="0">
                <a:solidFill>
                  <a:srgbClr val="333333"/>
                </a:solidFill>
                <a:effectLst/>
                <a:latin typeface="inter-bold"/>
              </a:rPr>
              <a:t>Operator</a:t>
            </a:r>
            <a:r>
              <a:rPr lang="en-US" sz="2400" b="0" i="0" dirty="0">
                <a:solidFill>
                  <a:srgbClr val="333333"/>
                </a:solidFill>
                <a:effectLst/>
                <a:latin typeface="inter-regular"/>
              </a:rPr>
              <a:t> in</a:t>
            </a:r>
            <a:r>
              <a:rPr lang="en-US" sz="2400" b="0" i="0" dirty="0">
                <a:effectLst/>
                <a:latin typeface="inter-regular"/>
              </a:rPr>
              <a:t> </a:t>
            </a:r>
            <a:r>
              <a:rPr lang="en-US" sz="2400" b="0" i="0" u="none" strike="noStrike" dirty="0">
                <a:effectLst/>
                <a:latin typeface="inter-regular"/>
              </a:rPr>
              <a:t>Java</a:t>
            </a:r>
            <a:r>
              <a:rPr lang="en-US" sz="2400" b="0" i="0" dirty="0">
                <a:effectLst/>
                <a:latin typeface="inter-regular"/>
              </a:rPr>
              <a:t> </a:t>
            </a:r>
            <a:r>
              <a:rPr lang="en-US" sz="2400" b="0" i="0" dirty="0">
                <a:solidFill>
                  <a:srgbClr val="333333"/>
                </a:solidFill>
                <a:effectLst/>
                <a:latin typeface="inter-regular"/>
              </a:rPr>
              <a:t>is a symbol that is used to perform operations. For example: +, -, *, / etc.</a:t>
            </a:r>
          </a:p>
          <a:p>
            <a:endParaRPr lang="en-US" dirty="0">
              <a:solidFill>
                <a:srgbClr val="333333"/>
              </a:solidFill>
              <a:latin typeface="inter-regular"/>
            </a:endParaRPr>
          </a:p>
          <a:p>
            <a:r>
              <a:rPr lang="en-US" sz="2400" b="0" i="0" dirty="0">
                <a:solidFill>
                  <a:srgbClr val="273239"/>
                </a:solidFill>
                <a:effectLst/>
                <a:latin typeface="urw-din"/>
              </a:rPr>
              <a:t>Java provides many types of operators which can be used according to the need. They are classified based on the functionality they provide. Some of the types are:</a:t>
            </a:r>
            <a:endParaRPr lang="en-IN" sz="3200"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83536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22443" y="792481"/>
            <a:ext cx="11972364" cy="5959988"/>
          </a:xfrm>
        </p:spPr>
        <p:txBody>
          <a:bodyPr>
            <a:normAutofit fontScale="55000" lnSpcReduction="20000"/>
          </a:bodyPr>
          <a:lstStyle/>
          <a:p>
            <a:endParaRPr lang="en-US" b="1" i="0" u="sng" dirty="0">
              <a:solidFill>
                <a:srgbClr val="333333"/>
              </a:solidFill>
              <a:effectLst/>
            </a:endParaRPr>
          </a:p>
          <a:p>
            <a:r>
              <a:rPr lang="en-US" sz="3800" b="1" i="0" dirty="0">
                <a:effectLst/>
              </a:rPr>
              <a:t>Switch Statement</a:t>
            </a:r>
          </a:p>
          <a:p>
            <a:endParaRPr lang="en-US" sz="3800" b="1" i="0" dirty="0">
              <a:effectLst/>
            </a:endParaRPr>
          </a:p>
          <a:p>
            <a:pPr algn="just"/>
            <a:r>
              <a:rPr lang="en-US" sz="4400" b="0" i="0" dirty="0">
                <a:solidFill>
                  <a:srgbClr val="333333"/>
                </a:solidFill>
                <a:effectLst/>
              </a:rPr>
              <a:t>In Java, </a:t>
            </a:r>
            <a:r>
              <a:rPr lang="en-US" sz="4400" b="0" i="0" u="none" strike="noStrike" dirty="0">
                <a:effectLst/>
              </a:rPr>
              <a:t>Switch statements</a:t>
            </a:r>
            <a:r>
              <a:rPr lang="en-US" sz="4400" b="0" i="0" dirty="0">
                <a:effectLst/>
              </a:rPr>
              <a:t> </a:t>
            </a:r>
            <a:r>
              <a:rPr lang="en-US" sz="4400" b="0" i="0" dirty="0">
                <a:solidFill>
                  <a:srgbClr val="333333"/>
                </a:solidFill>
                <a:effectLst/>
              </a:rPr>
              <a:t>are like if-else-if statements. The switch statement contains multiple blocks of code called cases and a single case is executed based on the variable which is being switched. The switch statement is easier to use instead of if-else-if statements. It also enhances the readability of the program.</a:t>
            </a:r>
          </a:p>
          <a:p>
            <a:pPr algn="just"/>
            <a:r>
              <a:rPr lang="en-US" sz="4400" b="0" i="0" dirty="0">
                <a:solidFill>
                  <a:srgbClr val="333333"/>
                </a:solidFill>
                <a:effectLst/>
              </a:rPr>
              <a:t>Points to be noted about switch statement:</a:t>
            </a:r>
          </a:p>
          <a:p>
            <a:pPr algn="just"/>
            <a:endParaRPr lang="en-US" dirty="0">
              <a:solidFill>
                <a:srgbClr val="333333"/>
              </a:solidFill>
              <a:latin typeface="inter-regular"/>
            </a:endParaRPr>
          </a:p>
          <a:p>
            <a:pPr algn="just">
              <a:buFont typeface="Arial" panose="020B0604020202020204" pitchFamily="34" charset="0"/>
              <a:buChar char="•"/>
            </a:pPr>
            <a:r>
              <a:rPr lang="en-US" sz="2600" b="0" i="0" dirty="0">
                <a:solidFill>
                  <a:srgbClr val="000000"/>
                </a:solidFill>
                <a:effectLst/>
              </a:rPr>
              <a:t>      </a:t>
            </a:r>
            <a:r>
              <a:rPr lang="en-US" sz="3800" b="0" i="0" dirty="0">
                <a:solidFill>
                  <a:srgbClr val="000000"/>
                </a:solidFill>
                <a:effectLst/>
              </a:rPr>
              <a:t>The case variables can be int, short, byte, char, or enumeration. String type is also supported since version 7 of Java</a:t>
            </a:r>
          </a:p>
          <a:p>
            <a:pPr algn="just">
              <a:buFont typeface="Arial" panose="020B0604020202020204" pitchFamily="34" charset="0"/>
              <a:buChar char="•"/>
            </a:pPr>
            <a:r>
              <a:rPr lang="en-US" sz="3800" b="0" i="0" dirty="0">
                <a:solidFill>
                  <a:srgbClr val="000000"/>
                </a:solidFill>
                <a:effectLst/>
              </a:rPr>
              <a:t>     Cases cannot be duplicate</a:t>
            </a:r>
          </a:p>
          <a:p>
            <a:pPr marL="457200" indent="-457200" algn="just">
              <a:buFont typeface="Arial" panose="020B0604020202020204" pitchFamily="34" charset="0"/>
              <a:buChar char="•"/>
            </a:pPr>
            <a:r>
              <a:rPr lang="en-US" sz="3800" b="0" i="0" dirty="0">
                <a:solidFill>
                  <a:srgbClr val="000000"/>
                </a:solidFill>
                <a:effectLst/>
              </a:rPr>
              <a:t>Default statement is executed when any of the case doesn't match the value of expression. It is optional.</a:t>
            </a:r>
          </a:p>
          <a:p>
            <a:pPr marL="571500" indent="-571500" algn="just">
              <a:buFont typeface="Arial" panose="020B0604020202020204" pitchFamily="34" charset="0"/>
              <a:buChar char="•"/>
            </a:pPr>
            <a:r>
              <a:rPr lang="en-US" sz="3800" b="0" i="0" dirty="0">
                <a:solidFill>
                  <a:srgbClr val="000000"/>
                </a:solidFill>
                <a:effectLst/>
              </a:rPr>
              <a:t>Break statement terminates the switch block when the condition is satisfied.</a:t>
            </a:r>
            <a:br>
              <a:rPr lang="en-US" sz="3800" b="0" i="0" dirty="0">
                <a:solidFill>
                  <a:srgbClr val="000000"/>
                </a:solidFill>
                <a:effectLst/>
              </a:rPr>
            </a:br>
            <a:r>
              <a:rPr lang="en-US" sz="3800" b="0" i="0" dirty="0">
                <a:solidFill>
                  <a:srgbClr val="000000"/>
                </a:solidFill>
                <a:effectLst/>
              </a:rPr>
              <a:t>It is optional, if not used, next case is executed.</a:t>
            </a:r>
          </a:p>
          <a:p>
            <a:pPr algn="just"/>
            <a:endParaRPr lang="en-US" sz="2400" b="0" i="0" dirty="0">
              <a:solidFill>
                <a:srgbClr val="333333"/>
              </a:solidFill>
              <a:effectLst/>
              <a:latin typeface="inter-regular"/>
            </a:endParaRP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5359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77519" y="792481"/>
            <a:ext cx="10718801" cy="5648960"/>
          </a:xfrm>
        </p:spPr>
        <p:txBody>
          <a:bodyPr>
            <a:normAutofit fontScale="92500" lnSpcReduction="10000"/>
          </a:bodyPr>
          <a:lstStyle/>
          <a:p>
            <a:r>
              <a:rPr lang="en-US" b="1" i="0" u="sng" dirty="0">
                <a:solidFill>
                  <a:srgbClr val="333333"/>
                </a:solidFill>
                <a:effectLst/>
              </a:rPr>
              <a:t>Control Flows</a:t>
            </a:r>
          </a:p>
          <a:p>
            <a:endParaRPr lang="en-US" sz="2400" b="1" i="0" dirty="0">
              <a:effectLst/>
              <a:latin typeface="erdana"/>
            </a:endParaRPr>
          </a:p>
          <a:p>
            <a:r>
              <a:rPr lang="en-US" sz="2400" b="1" i="0" dirty="0">
                <a:effectLst/>
                <a:latin typeface="erdana"/>
              </a:rPr>
              <a:t>Loop Statements</a:t>
            </a:r>
          </a:p>
          <a:p>
            <a:pPr algn="just"/>
            <a:r>
              <a:rPr lang="en-US" sz="2400" b="0" i="0" dirty="0">
                <a:solidFill>
                  <a:srgbClr val="333333"/>
                </a:solidFill>
                <a:effectLst/>
                <a:latin typeface="inter-regular"/>
              </a:rPr>
              <a:t>In programming, sometimes we need to execute the block of code repeatedly while some condition evaluates to true. However, loop statements are used to execute the set of instructions in a repeated order. The execution of the set of instructions depends upon a particular condition.</a:t>
            </a:r>
          </a:p>
          <a:p>
            <a:pPr algn="just"/>
            <a:r>
              <a:rPr lang="en-US" sz="2400" b="0" i="0" dirty="0">
                <a:solidFill>
                  <a:srgbClr val="333333"/>
                </a:solidFill>
                <a:effectLst/>
                <a:latin typeface="inter-regular"/>
              </a:rPr>
              <a:t>In Java, we have three types of loops that execute similarly. However, there are differences in their syntax and condition checking time.</a:t>
            </a:r>
          </a:p>
          <a:p>
            <a:pPr algn="just"/>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for loop</a:t>
            </a:r>
          </a:p>
          <a:p>
            <a:pPr algn="just">
              <a:buFont typeface="+mj-lt"/>
              <a:buAutoNum type="arabicPeriod"/>
            </a:pPr>
            <a:r>
              <a:rPr lang="en-US" sz="2400" b="0" i="0" dirty="0">
                <a:solidFill>
                  <a:srgbClr val="000000"/>
                </a:solidFill>
                <a:effectLst/>
                <a:latin typeface="inter-regular"/>
              </a:rPr>
              <a:t>while loop</a:t>
            </a:r>
          </a:p>
          <a:p>
            <a:pPr algn="just">
              <a:buFont typeface="+mj-lt"/>
              <a:buAutoNum type="arabicPeriod"/>
            </a:pPr>
            <a:r>
              <a:rPr lang="en-US" sz="2400" b="0" i="0" dirty="0">
                <a:solidFill>
                  <a:srgbClr val="000000"/>
                </a:solidFill>
                <a:effectLst/>
                <a:latin typeface="inter-regular"/>
              </a:rPr>
              <a:t>do-while loop</a:t>
            </a: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645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22443" y="792480"/>
            <a:ext cx="11972364" cy="6339839"/>
          </a:xfrm>
        </p:spPr>
        <p:txBody>
          <a:bodyPr>
            <a:normAutofit/>
          </a:bodyPr>
          <a:lstStyle/>
          <a:p>
            <a:r>
              <a:rPr lang="en-US" b="1" i="0" u="sng" dirty="0">
                <a:solidFill>
                  <a:srgbClr val="333333"/>
                </a:solidFill>
                <a:effectLst/>
              </a:rPr>
              <a:t>Control Flows</a:t>
            </a:r>
          </a:p>
          <a:p>
            <a:r>
              <a:rPr lang="en-US" sz="2400" b="1" i="0" dirty="0">
                <a:solidFill>
                  <a:srgbClr val="610B4B"/>
                </a:solidFill>
                <a:effectLst/>
              </a:rPr>
              <a:t> </a:t>
            </a:r>
            <a:r>
              <a:rPr lang="en-US" sz="2400" b="1" i="0" dirty="0">
                <a:effectLst/>
              </a:rPr>
              <a:t>for loop</a:t>
            </a:r>
          </a:p>
          <a:p>
            <a:pPr algn="just"/>
            <a:endParaRPr lang="en-US" sz="2400" b="1" i="0" dirty="0">
              <a:solidFill>
                <a:srgbClr val="610B4B"/>
              </a:solidFill>
              <a:effectLst/>
            </a:endParaRPr>
          </a:p>
          <a:p>
            <a:pPr algn="just"/>
            <a:r>
              <a:rPr lang="en-US" sz="2400" b="0" i="0" dirty="0">
                <a:solidFill>
                  <a:srgbClr val="333333"/>
                </a:solidFill>
                <a:effectLst/>
                <a:latin typeface="inter-regular"/>
              </a:rPr>
              <a:t>In Java, </a:t>
            </a:r>
            <a:r>
              <a:rPr lang="en-US" sz="2400" b="0" i="0" u="none" strike="noStrike" dirty="0">
                <a:effectLst/>
                <a:latin typeface="inter-regular"/>
              </a:rPr>
              <a:t>for loop</a:t>
            </a:r>
            <a:r>
              <a:rPr lang="en-US" sz="2400" b="0" i="0" dirty="0">
                <a:effectLst/>
                <a:latin typeface="inter-regular"/>
              </a:rPr>
              <a:t> </a:t>
            </a:r>
            <a:r>
              <a:rPr lang="en-US" sz="2400" b="0" i="0" dirty="0">
                <a:solidFill>
                  <a:srgbClr val="333333"/>
                </a:solidFill>
                <a:effectLst/>
                <a:latin typeface="inter-regular"/>
              </a:rPr>
              <a:t>is like </a:t>
            </a:r>
            <a:r>
              <a:rPr lang="en-US" sz="2400" b="0" i="0" u="none" strike="noStrike" dirty="0">
                <a:effectLst/>
                <a:latin typeface="inter-regular"/>
              </a:rPr>
              <a:t>C</a:t>
            </a:r>
            <a:r>
              <a:rPr lang="en-US" sz="2400" b="0" i="0" dirty="0">
                <a:effectLst/>
                <a:latin typeface="inter-regular"/>
              </a:rPr>
              <a:t> and </a:t>
            </a:r>
            <a:r>
              <a:rPr lang="en-US" sz="2400" b="0" i="0" u="none" strike="noStrike" dirty="0">
                <a:effectLst/>
                <a:latin typeface="inter-regular"/>
              </a:rPr>
              <a:t>C++</a:t>
            </a:r>
            <a:r>
              <a:rPr lang="en-US" sz="2400" b="0" i="0" dirty="0">
                <a:effectLst/>
                <a:latin typeface="inter-regular"/>
              </a:rPr>
              <a:t>. </a:t>
            </a:r>
            <a:r>
              <a:rPr lang="en-US" sz="2400" b="0" i="0" dirty="0">
                <a:solidFill>
                  <a:srgbClr val="333333"/>
                </a:solidFill>
                <a:effectLst/>
                <a:latin typeface="inter-regular"/>
              </a:rPr>
              <a:t>It enables us to initialize the loop variable, check the condition, and increment/decrement in a single line of code. We use the for loop only when we exactly know the number of times, we want to execute the block of code. The flow chart for the for-loop :</a:t>
            </a: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picture containing diagram&#10;&#10;Description automatically generated">
            <a:extLst>
              <a:ext uri="{FF2B5EF4-FFF2-40B4-BE49-F238E27FC236}">
                <a16:creationId xmlns:a16="http://schemas.microsoft.com/office/drawing/2014/main" id="{C71FEB62-1416-0936-835A-1C4C8F62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480" y="3300730"/>
            <a:ext cx="7283829" cy="2856230"/>
          </a:xfrm>
          <a:prstGeom prst="rect">
            <a:avLst/>
          </a:prstGeom>
        </p:spPr>
      </p:pic>
    </p:spTree>
    <p:extLst>
      <p:ext uri="{BB962C8B-B14F-4D97-AF65-F5344CB8AC3E}">
        <p14:creationId xmlns:p14="http://schemas.microsoft.com/office/powerpoint/2010/main" val="38431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11759" y="792480"/>
            <a:ext cx="11883047" cy="5750741"/>
          </a:xfrm>
        </p:spPr>
        <p:txBody>
          <a:bodyPr>
            <a:normAutofit lnSpcReduction="10000"/>
          </a:bodyPr>
          <a:lstStyle/>
          <a:p>
            <a:endParaRPr lang="en-US" sz="2400" b="0" i="0" dirty="0">
              <a:solidFill>
                <a:srgbClr val="610B4B"/>
              </a:solidFill>
              <a:effectLst/>
              <a:latin typeface="erdana"/>
            </a:endParaRPr>
          </a:p>
          <a:p>
            <a:endParaRPr lang="en-US" dirty="0">
              <a:solidFill>
                <a:srgbClr val="610B4B"/>
              </a:solidFill>
              <a:latin typeface="erdana"/>
            </a:endParaRPr>
          </a:p>
          <a:p>
            <a:r>
              <a:rPr lang="en-US" sz="2400" b="1" i="0" dirty="0">
                <a:effectLst/>
                <a:latin typeface="erdana"/>
              </a:rPr>
              <a:t>for-each loop</a:t>
            </a:r>
          </a:p>
          <a:p>
            <a:endParaRPr lang="en-US" sz="2400" b="1" i="0" dirty="0">
              <a:effectLst/>
              <a:latin typeface="erdana"/>
            </a:endParaRPr>
          </a:p>
          <a:p>
            <a:pPr algn="just"/>
            <a:r>
              <a:rPr lang="en-US" sz="2400" b="0" i="0" dirty="0">
                <a:solidFill>
                  <a:srgbClr val="333333"/>
                </a:solidFill>
                <a:effectLst/>
                <a:latin typeface="inter-regular"/>
              </a:rPr>
              <a:t>Java provides an enhanced for loop to traverse the data structures like array or collection. In the for-each loop, we don't need to update the loop variable. The syntax to use the for-each loop in java is given below.</a:t>
            </a:r>
          </a:p>
          <a:p>
            <a:pPr algn="just"/>
            <a:endParaRPr lang="en-US" sz="2400" b="0" i="0" dirty="0">
              <a:solidFill>
                <a:srgbClr val="333333"/>
              </a:solidFill>
              <a:effectLst/>
              <a:latin typeface="inter-regular"/>
            </a:endParaRPr>
          </a:p>
          <a:p>
            <a:pPr algn="just">
              <a:buFont typeface="+mj-lt"/>
              <a:buAutoNum type="arabicPeriod"/>
            </a:pPr>
            <a:r>
              <a:rPr lang="en-US" b="1" dirty="0">
                <a:solidFill>
                  <a:srgbClr val="006699"/>
                </a:solidFill>
                <a:latin typeface="inter-regular"/>
              </a:rPr>
              <a:t>f</a:t>
            </a:r>
            <a:r>
              <a:rPr lang="en-US" sz="2400" b="1" i="0" dirty="0">
                <a:solidFill>
                  <a:srgbClr val="006699"/>
                </a:solidFill>
                <a:effectLst/>
                <a:latin typeface="inter-regular"/>
              </a:rPr>
              <a:t>or  </a:t>
            </a:r>
            <a:r>
              <a:rPr lang="en-US" sz="2400" b="0" i="0" dirty="0">
                <a:solidFill>
                  <a:srgbClr val="000000"/>
                </a:solidFill>
                <a:effectLst/>
                <a:latin typeface="inter-regular"/>
              </a:rPr>
              <a:t>(</a:t>
            </a:r>
            <a:r>
              <a:rPr lang="en-US" sz="2400" b="0" i="0" dirty="0" err="1">
                <a:solidFill>
                  <a:srgbClr val="000000"/>
                </a:solidFill>
                <a:effectLst/>
                <a:latin typeface="inter-regular"/>
              </a:rPr>
              <a:t>data_type</a:t>
            </a:r>
            <a:r>
              <a:rPr lang="en-US" sz="2400" b="0" i="0" dirty="0">
                <a:solidFill>
                  <a:srgbClr val="000000"/>
                </a:solidFill>
                <a:effectLst/>
                <a:latin typeface="inter-regular"/>
              </a:rPr>
              <a:t> var : </a:t>
            </a:r>
            <a:r>
              <a:rPr lang="en-US" sz="2400" b="0" i="0" dirty="0" err="1">
                <a:solidFill>
                  <a:srgbClr val="000000"/>
                </a:solidFill>
                <a:effectLst/>
                <a:latin typeface="inter-regular"/>
              </a:rPr>
              <a:t>array_name</a:t>
            </a:r>
            <a:r>
              <a:rPr lang="en-US" sz="2400" b="0" i="0" dirty="0">
                <a:solidFill>
                  <a:srgbClr val="000000"/>
                </a:solidFill>
                <a:effectLst/>
                <a:latin typeface="inter-regular"/>
              </a:rPr>
              <a:t>/</a:t>
            </a:r>
            <a:r>
              <a:rPr lang="en-US" sz="2400" b="0" i="0" dirty="0" err="1">
                <a:solidFill>
                  <a:srgbClr val="000000"/>
                </a:solidFill>
                <a:effectLst/>
                <a:latin typeface="inter-regular"/>
              </a:rPr>
              <a:t>collection_name</a:t>
            </a:r>
            <a:r>
              <a:rPr lang="en-US" sz="2400" b="0" i="0" dirty="0">
                <a:solidFill>
                  <a:srgbClr val="000000"/>
                </a:solidFill>
                <a:effectLst/>
                <a:latin typeface="inter-regular"/>
              </a:rPr>
              <a:t>){    </a:t>
            </a:r>
          </a:p>
          <a:p>
            <a:pPr algn="just">
              <a:buFont typeface="+mj-lt"/>
              <a:buAutoNum type="arabicPeriod"/>
            </a:pPr>
            <a:r>
              <a:rPr lang="en-US" sz="2400" b="0" i="0" dirty="0">
                <a:effectLst/>
                <a:latin typeface="inter-regular"/>
              </a:rPr>
              <a:t>//s</a:t>
            </a:r>
            <a:r>
              <a:rPr lang="en-US" sz="2400" b="0" i="0" dirty="0">
                <a:solidFill>
                  <a:srgbClr val="008200"/>
                </a:solidFill>
                <a:effectLst/>
                <a:latin typeface="inter-regular"/>
              </a:rPr>
              <a:t>t</a:t>
            </a:r>
            <a:r>
              <a:rPr lang="en-US" sz="2400" b="0" i="0" dirty="0">
                <a:effectLst/>
                <a:latin typeface="inter-regular"/>
              </a:rPr>
              <a:t>atements   </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a:t>
            </a:r>
          </a:p>
          <a:p>
            <a:pPr fontAlgn="base"/>
            <a:endParaRPr lang="en-US" sz="3100" dirty="0">
              <a:solidFill>
                <a:srgbClr val="273239"/>
              </a:solidFill>
            </a:endParaRP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16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11759" y="792480"/>
            <a:ext cx="11883047" cy="5750741"/>
          </a:xfrm>
        </p:spPr>
        <p:txBody>
          <a:bodyPr>
            <a:normAutofit lnSpcReduction="10000"/>
          </a:bodyPr>
          <a:lstStyle/>
          <a:p>
            <a:endParaRPr lang="en-US" b="1" i="0" u="sng" dirty="0">
              <a:solidFill>
                <a:srgbClr val="333333"/>
              </a:solidFill>
              <a:effectLst/>
            </a:endParaRPr>
          </a:p>
          <a:p>
            <a:r>
              <a:rPr lang="en-US" sz="2400" b="1" i="0" dirty="0">
                <a:effectLst/>
                <a:latin typeface="erdana"/>
              </a:rPr>
              <a:t>while loop</a:t>
            </a:r>
          </a:p>
          <a:p>
            <a:pPr algn="just"/>
            <a:endParaRPr lang="en-US" sz="2400" b="0" i="0" dirty="0">
              <a:solidFill>
                <a:srgbClr val="610B4B"/>
              </a:solidFill>
              <a:effectLst/>
              <a:latin typeface="erdana"/>
            </a:endParaRPr>
          </a:p>
          <a:p>
            <a:pPr algn="just"/>
            <a:r>
              <a:rPr lang="en-US" sz="2400" b="0" i="0" dirty="0">
                <a:solidFill>
                  <a:srgbClr val="333333"/>
                </a:solidFill>
                <a:effectLst/>
                <a:latin typeface="inter-regular"/>
              </a:rPr>
              <a:t>The </a:t>
            </a:r>
            <a:r>
              <a:rPr lang="en-US" sz="2400" b="0" i="0" u="none" strike="noStrike" dirty="0">
                <a:effectLst/>
                <a:latin typeface="inter-regular"/>
              </a:rPr>
              <a:t>while loop</a:t>
            </a:r>
            <a:r>
              <a:rPr lang="en-US" sz="2400" b="0" i="0" dirty="0">
                <a:effectLst/>
                <a:latin typeface="inter-regular"/>
              </a:rPr>
              <a:t> </a:t>
            </a:r>
            <a:r>
              <a:rPr lang="en-US" sz="2400" b="0" i="0" dirty="0">
                <a:solidFill>
                  <a:srgbClr val="333333"/>
                </a:solidFill>
                <a:effectLst/>
                <a:latin typeface="inter-regular"/>
              </a:rPr>
              <a:t>is also used to iterate over the number of statements multiple times. However, if we don't know the number of iterations in advance, it is recommended to use a while loop. Unlike for loop, the initialization and increment/decrement doesn't take place inside the loop statement in while loop.</a:t>
            </a:r>
          </a:p>
          <a:p>
            <a:pPr algn="just"/>
            <a:r>
              <a:rPr lang="en-US" sz="2400" b="0" i="0" dirty="0">
                <a:solidFill>
                  <a:srgbClr val="333333"/>
                </a:solidFill>
                <a:effectLst/>
                <a:latin typeface="inter-regular"/>
              </a:rPr>
              <a:t>It is also known as the entry-controlled loop since the condition is checked at the start of the loop. If the condition is true, then the loop body will be executed; otherwise, the statements after the loop will be executed.</a:t>
            </a:r>
          </a:p>
          <a:p>
            <a:pPr algn="just"/>
            <a:r>
              <a:rPr lang="en-US" sz="2400" b="0" i="0" dirty="0">
                <a:solidFill>
                  <a:srgbClr val="333333"/>
                </a:solidFill>
                <a:effectLst/>
                <a:latin typeface="inter-regular"/>
              </a:rPr>
              <a:t>The syntax of the while loop is given below.</a:t>
            </a:r>
          </a:p>
          <a:p>
            <a:pPr algn="just">
              <a:buFont typeface="+mj-lt"/>
              <a:buAutoNum type="arabicPeriod"/>
            </a:pPr>
            <a:r>
              <a:rPr lang="en-IN" sz="2400" b="1" i="0" dirty="0">
                <a:solidFill>
                  <a:srgbClr val="006699"/>
                </a:solidFill>
                <a:effectLst/>
                <a:latin typeface="inter-regular"/>
              </a:rPr>
              <a:t>while</a:t>
            </a:r>
            <a:r>
              <a:rPr lang="en-IN" sz="2400" b="0" i="0" dirty="0">
                <a:solidFill>
                  <a:srgbClr val="000000"/>
                </a:solidFill>
                <a:effectLst/>
                <a:latin typeface="inter-regular"/>
              </a:rPr>
              <a:t>(condition){    </a:t>
            </a:r>
          </a:p>
          <a:p>
            <a:pPr algn="just">
              <a:buFont typeface="+mj-lt"/>
              <a:buAutoNum type="arabicPeriod"/>
            </a:pPr>
            <a:r>
              <a:rPr lang="en-IN" sz="2400" b="0" i="0" dirty="0">
                <a:effectLst/>
                <a:latin typeface="inter-regular"/>
              </a:rPr>
              <a:t>//looping statements  </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14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11759" y="792480"/>
            <a:ext cx="11883047" cy="5750741"/>
          </a:xfrm>
        </p:spPr>
        <p:txBody>
          <a:bodyPr>
            <a:normAutofit/>
          </a:bodyPr>
          <a:lstStyle/>
          <a:p>
            <a:r>
              <a:rPr lang="en-US" b="1" i="0" u="sng" dirty="0">
                <a:solidFill>
                  <a:srgbClr val="333333"/>
                </a:solidFill>
                <a:effectLst/>
              </a:rPr>
              <a:t>Control Flows</a:t>
            </a: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picture containing diagram&#10;&#10;Description automatically generated">
            <a:extLst>
              <a:ext uri="{FF2B5EF4-FFF2-40B4-BE49-F238E27FC236}">
                <a16:creationId xmlns:a16="http://schemas.microsoft.com/office/drawing/2014/main" id="{8127677A-5185-BD0F-C745-5925F5268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799" y="1328737"/>
            <a:ext cx="3817983" cy="5011103"/>
          </a:xfrm>
          <a:prstGeom prst="rect">
            <a:avLst/>
          </a:prstGeom>
        </p:spPr>
      </p:pic>
    </p:spTree>
    <p:extLst>
      <p:ext uri="{BB962C8B-B14F-4D97-AF65-F5344CB8AC3E}">
        <p14:creationId xmlns:p14="http://schemas.microsoft.com/office/powerpoint/2010/main" val="34112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11759" y="792480"/>
            <a:ext cx="11918542" cy="6012351"/>
          </a:xfrm>
        </p:spPr>
        <p:txBody>
          <a:bodyPr>
            <a:normAutofit/>
          </a:bodyPr>
          <a:lstStyle/>
          <a:p>
            <a:r>
              <a:rPr lang="en-US" b="1" i="0" u="sng" dirty="0">
                <a:solidFill>
                  <a:srgbClr val="333333"/>
                </a:solidFill>
                <a:effectLst/>
              </a:rPr>
              <a:t>Control Flows</a:t>
            </a: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BDEAB6F-5A8D-B0DD-BE13-A70B27CA200A}"/>
              </a:ext>
            </a:extLst>
          </p:cNvPr>
          <p:cNvSpPr txBox="1"/>
          <p:nvPr/>
        </p:nvSpPr>
        <p:spPr>
          <a:xfrm>
            <a:off x="955040" y="1253611"/>
            <a:ext cx="9489440" cy="6001643"/>
          </a:xfrm>
          <a:prstGeom prst="rect">
            <a:avLst/>
          </a:prstGeom>
          <a:noFill/>
        </p:spPr>
        <p:txBody>
          <a:bodyPr wrap="square">
            <a:spAutoFit/>
          </a:bodyPr>
          <a:lstStyle/>
          <a:p>
            <a:pPr algn="just"/>
            <a:r>
              <a:rPr lang="en-US" sz="2400" b="1" i="0" dirty="0">
                <a:effectLst/>
              </a:rPr>
              <a:t>do-while loop</a:t>
            </a:r>
          </a:p>
          <a:p>
            <a:pPr algn="just"/>
            <a:r>
              <a:rPr lang="en-US" sz="2400" b="0" i="0" dirty="0">
                <a:solidFill>
                  <a:srgbClr val="333333"/>
                </a:solidFill>
                <a:effectLst/>
              </a:rPr>
              <a:t>The </a:t>
            </a:r>
            <a:r>
              <a:rPr lang="en-US" sz="2400" b="0" i="0" u="none" strike="noStrike" dirty="0">
                <a:effectLst/>
              </a:rPr>
              <a:t>do-while loop</a:t>
            </a:r>
            <a:r>
              <a:rPr lang="en-US" sz="2400" b="0" i="0" dirty="0">
                <a:effectLst/>
              </a:rPr>
              <a:t> </a:t>
            </a:r>
            <a:r>
              <a:rPr lang="en-US" sz="2400" b="0" i="0" dirty="0">
                <a:solidFill>
                  <a:srgbClr val="333333"/>
                </a:solidFill>
                <a:effectLst/>
              </a:rPr>
              <a:t>checks the condition at the end of the loop after executing the loop statements. When the number of iteration is not known and we have to execute the loop at least once, we can use do-while loop.</a:t>
            </a:r>
          </a:p>
          <a:p>
            <a:pPr algn="just"/>
            <a:r>
              <a:rPr lang="en-US" sz="2400" b="0" i="0" dirty="0">
                <a:solidFill>
                  <a:srgbClr val="333333"/>
                </a:solidFill>
                <a:effectLst/>
              </a:rPr>
              <a:t>It is also known as the exit-controlled loop since the condition is not checked in advance. The syntax of the do-while loop is given below.</a:t>
            </a:r>
          </a:p>
          <a:p>
            <a:pPr algn="just"/>
            <a:endParaRPr lang="en-US" sz="2400" dirty="0">
              <a:solidFill>
                <a:srgbClr val="333333"/>
              </a:solidFill>
            </a:endParaRPr>
          </a:p>
          <a:p>
            <a:pPr algn="just"/>
            <a:endParaRPr lang="en-US" sz="2400" b="0" i="0" dirty="0">
              <a:solidFill>
                <a:srgbClr val="333333"/>
              </a:solidFill>
              <a:effectLst/>
            </a:endParaRPr>
          </a:p>
          <a:p>
            <a:pPr algn="just">
              <a:buFont typeface="+mj-lt"/>
              <a:buAutoNum type="arabicPeriod"/>
            </a:pPr>
            <a:r>
              <a:rPr lang="en-IN" sz="2400" b="1" i="0" dirty="0">
                <a:solidFill>
                  <a:srgbClr val="006699"/>
                </a:solidFill>
                <a:effectLst/>
                <a:latin typeface="inter-regular"/>
              </a:rPr>
              <a:t>do</a:t>
            </a:r>
            <a:r>
              <a:rPr lang="en-IN" sz="2400" b="0" i="0" dirty="0">
                <a:solidFill>
                  <a:srgbClr val="000000"/>
                </a:solidFill>
                <a:effectLst/>
                <a:latin typeface="inter-regular"/>
              </a:rPr>
              <a:t>     </a:t>
            </a:r>
          </a:p>
          <a:p>
            <a:pPr algn="just">
              <a:buFont typeface="+mj-lt"/>
              <a:buAutoNum type="arabicPeriod"/>
            </a:pPr>
            <a:endParaRPr lang="en-IN" sz="2400" b="0" i="0" dirty="0">
              <a:solidFill>
                <a:srgbClr val="000000"/>
              </a:solidFill>
              <a:effectLst/>
              <a:latin typeface="inter-regular"/>
            </a:endParaRP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endParaRPr lang="en-IN" sz="2400" b="0" i="0" dirty="0">
              <a:solidFill>
                <a:srgbClr val="000000"/>
              </a:solidFill>
              <a:effectLst/>
              <a:latin typeface="inter-regular"/>
            </a:endParaRPr>
          </a:p>
          <a:p>
            <a:pPr algn="just">
              <a:buFont typeface="+mj-lt"/>
              <a:buAutoNum type="arabicPeriod"/>
            </a:pPr>
            <a:r>
              <a:rPr lang="en-IN" sz="2400" b="0" i="0" dirty="0">
                <a:effectLst/>
                <a:latin typeface="inter-regular"/>
              </a:rPr>
              <a:t>//statements  </a:t>
            </a:r>
            <a:r>
              <a:rPr lang="en-IN" sz="2400" b="0" i="0" dirty="0">
                <a:solidFill>
                  <a:srgbClr val="000000"/>
                </a:solidFill>
                <a:effectLst/>
                <a:latin typeface="inter-regular"/>
              </a:rPr>
              <a:t>  </a:t>
            </a:r>
          </a:p>
          <a:p>
            <a:pPr algn="just">
              <a:buFont typeface="+mj-lt"/>
              <a:buAutoNum type="arabicPeriod"/>
            </a:pPr>
            <a:endParaRPr lang="en-IN" sz="2400" b="0" i="0" dirty="0">
              <a:solidFill>
                <a:srgbClr val="000000"/>
              </a:solidFill>
              <a:effectLst/>
              <a:latin typeface="inter-regular"/>
            </a:endParaRPr>
          </a:p>
          <a:p>
            <a:pPr algn="just">
              <a:buFont typeface="+mj-lt"/>
              <a:buAutoNum type="arabicPeriod"/>
            </a:pPr>
            <a:r>
              <a:rPr lang="en-IN" sz="2400" b="0" i="0" dirty="0">
                <a:solidFill>
                  <a:srgbClr val="000000"/>
                </a:solidFill>
                <a:effectLst/>
                <a:latin typeface="inter-regular"/>
              </a:rPr>
              <a:t>} </a:t>
            </a:r>
            <a:r>
              <a:rPr lang="en-IN" sz="2400" b="1" i="0" dirty="0">
                <a:solidFill>
                  <a:srgbClr val="006699"/>
                </a:solidFill>
                <a:effectLst/>
                <a:latin typeface="inter-regular"/>
              </a:rPr>
              <a:t>while</a:t>
            </a:r>
            <a:r>
              <a:rPr lang="en-IN" sz="2400" b="0" i="0" dirty="0">
                <a:solidFill>
                  <a:srgbClr val="000000"/>
                </a:solidFill>
                <a:effectLst/>
                <a:latin typeface="inter-regular"/>
              </a:rPr>
              <a:t> (condition);    </a:t>
            </a:r>
          </a:p>
          <a:p>
            <a:pPr algn="just"/>
            <a:endParaRPr lang="en-US" sz="2400" b="0" i="0" dirty="0">
              <a:solidFill>
                <a:srgbClr val="333333"/>
              </a:solidFill>
              <a:effectLst/>
            </a:endParaRPr>
          </a:p>
        </p:txBody>
      </p:sp>
    </p:spTree>
    <p:extLst>
      <p:ext uri="{BB962C8B-B14F-4D97-AF65-F5344CB8AC3E}">
        <p14:creationId xmlns:p14="http://schemas.microsoft.com/office/powerpoint/2010/main" val="309287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11759" y="792480"/>
            <a:ext cx="11883047" cy="5750741"/>
          </a:xfrm>
        </p:spPr>
        <p:txBody>
          <a:bodyPr>
            <a:normAutofit/>
          </a:bodyPr>
          <a:lstStyle/>
          <a:p>
            <a:r>
              <a:rPr lang="en-US" b="1" i="0" u="sng" dirty="0">
                <a:solidFill>
                  <a:srgbClr val="333333"/>
                </a:solidFill>
                <a:effectLst/>
              </a:rPr>
              <a:t>Control Flows</a:t>
            </a: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picture containing application&#10;&#10;Description automatically generated">
            <a:extLst>
              <a:ext uri="{FF2B5EF4-FFF2-40B4-BE49-F238E27FC236}">
                <a16:creationId xmlns:a16="http://schemas.microsoft.com/office/drawing/2014/main" id="{8D1E0E09-0D7F-57A1-67D9-C145CE5AB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560" y="1614487"/>
            <a:ext cx="2895600" cy="4947191"/>
          </a:xfrm>
          <a:prstGeom prst="rect">
            <a:avLst/>
          </a:prstGeom>
        </p:spPr>
      </p:pic>
    </p:spTree>
    <p:extLst>
      <p:ext uri="{BB962C8B-B14F-4D97-AF65-F5344CB8AC3E}">
        <p14:creationId xmlns:p14="http://schemas.microsoft.com/office/powerpoint/2010/main" val="68101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11759" y="792480"/>
            <a:ext cx="11883047" cy="5750741"/>
          </a:xfrm>
        </p:spPr>
        <p:txBody>
          <a:bodyPr>
            <a:normAutofit/>
          </a:bodyPr>
          <a:lstStyle/>
          <a:p>
            <a:r>
              <a:rPr lang="en-US" b="1" i="0" u="sng" dirty="0">
                <a:solidFill>
                  <a:srgbClr val="333333"/>
                </a:solidFill>
                <a:effectLst/>
              </a:rPr>
              <a:t>Control Flows</a:t>
            </a: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1DA4CDB-F238-6D07-787C-17464DF6F695}"/>
              </a:ext>
            </a:extLst>
          </p:cNvPr>
          <p:cNvSpPr txBox="1"/>
          <p:nvPr/>
        </p:nvSpPr>
        <p:spPr>
          <a:xfrm>
            <a:off x="274320" y="1402080"/>
            <a:ext cx="11633200" cy="5262979"/>
          </a:xfrm>
          <a:prstGeom prst="rect">
            <a:avLst/>
          </a:prstGeom>
          <a:noFill/>
        </p:spPr>
        <p:txBody>
          <a:bodyPr wrap="square">
            <a:spAutoFit/>
          </a:bodyPr>
          <a:lstStyle/>
          <a:p>
            <a:pPr algn="just"/>
            <a:r>
              <a:rPr lang="en-US" sz="2400" b="1" i="0" dirty="0">
                <a:effectLst/>
              </a:rPr>
              <a:t>Jump Statements</a:t>
            </a:r>
          </a:p>
          <a:p>
            <a:pPr algn="just"/>
            <a:endParaRPr lang="en-US" sz="2400" b="0" i="0" dirty="0">
              <a:solidFill>
                <a:srgbClr val="610B4B"/>
              </a:solidFill>
              <a:effectLst/>
            </a:endParaRPr>
          </a:p>
          <a:p>
            <a:pPr algn="just"/>
            <a:r>
              <a:rPr lang="en-US" sz="2400" b="0" i="0" dirty="0">
                <a:solidFill>
                  <a:srgbClr val="333333"/>
                </a:solidFill>
                <a:effectLst/>
              </a:rPr>
              <a:t>Jump statements are used to transfer the control of the program to the specific statements. In other words, jump statements transfer the execution control to the other part of the program. There are two types of jump statements in Java, i.e., break and continue.</a:t>
            </a:r>
          </a:p>
          <a:p>
            <a:pPr algn="just"/>
            <a:endParaRPr lang="en-US" sz="2400" b="0" i="0" dirty="0">
              <a:solidFill>
                <a:srgbClr val="333333"/>
              </a:solidFill>
              <a:effectLst/>
            </a:endParaRPr>
          </a:p>
          <a:p>
            <a:pPr algn="just"/>
            <a:r>
              <a:rPr lang="en-US" sz="2400" b="1" i="0" dirty="0">
                <a:effectLst/>
                <a:latin typeface="erdana"/>
              </a:rPr>
              <a:t>Java break statement :</a:t>
            </a:r>
          </a:p>
          <a:p>
            <a:pPr algn="just"/>
            <a:endParaRPr lang="en-US" sz="2400" b="0" i="0" dirty="0">
              <a:solidFill>
                <a:srgbClr val="610B4B"/>
              </a:solidFill>
              <a:effectLst/>
              <a:latin typeface="erdana"/>
            </a:endParaRPr>
          </a:p>
          <a:p>
            <a:pPr algn="just"/>
            <a:r>
              <a:rPr lang="en-US" sz="2400" b="0" i="0" dirty="0">
                <a:solidFill>
                  <a:srgbClr val="333333"/>
                </a:solidFill>
                <a:effectLst/>
                <a:latin typeface="inter-regular"/>
              </a:rPr>
              <a:t>As the name suggests, the </a:t>
            </a:r>
            <a:r>
              <a:rPr lang="en-US" sz="2400" b="0" i="0" u="none" strike="noStrike" dirty="0">
                <a:effectLst/>
                <a:latin typeface="inter-regular"/>
              </a:rPr>
              <a:t>break statement</a:t>
            </a:r>
            <a:r>
              <a:rPr lang="en-US" sz="2400" b="0" i="0" dirty="0">
                <a:effectLst/>
                <a:latin typeface="inter-regular"/>
              </a:rPr>
              <a:t> </a:t>
            </a:r>
            <a:r>
              <a:rPr lang="en-US" sz="2400" b="0" i="0" dirty="0">
                <a:solidFill>
                  <a:srgbClr val="333333"/>
                </a:solidFill>
                <a:effectLst/>
                <a:latin typeface="inter-regular"/>
              </a:rPr>
              <a:t>is used to break the current flow of the program and transfer the control to the next statement outside a loop or switch statement. However, it breaks only the inner loop in the case of the nested loop.</a:t>
            </a:r>
          </a:p>
          <a:p>
            <a:pPr algn="just"/>
            <a:r>
              <a:rPr lang="en-US" sz="2400" b="0" i="0" dirty="0">
                <a:solidFill>
                  <a:srgbClr val="333333"/>
                </a:solidFill>
                <a:effectLst/>
                <a:latin typeface="inter-regular"/>
              </a:rPr>
              <a:t>The break statement cannot be used independently in the Java program, i.e., it can only be written inside the loop or switch statement.</a:t>
            </a:r>
          </a:p>
          <a:p>
            <a:pPr algn="just"/>
            <a:endParaRPr lang="en-US" sz="2400" b="0" i="0" dirty="0">
              <a:solidFill>
                <a:srgbClr val="333333"/>
              </a:solidFill>
              <a:effectLst/>
            </a:endParaRPr>
          </a:p>
        </p:txBody>
      </p:sp>
    </p:spTree>
    <p:extLst>
      <p:ext uri="{BB962C8B-B14F-4D97-AF65-F5344CB8AC3E}">
        <p14:creationId xmlns:p14="http://schemas.microsoft.com/office/powerpoint/2010/main" val="161803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11759" y="792480"/>
            <a:ext cx="11883047" cy="5750741"/>
          </a:xfrm>
        </p:spPr>
        <p:txBody>
          <a:bodyPr>
            <a:normAutofit/>
          </a:bodyPr>
          <a:lstStyle/>
          <a:p>
            <a:r>
              <a:rPr lang="en-US" b="1" i="0" u="sng" dirty="0">
                <a:solidFill>
                  <a:srgbClr val="333333"/>
                </a:solidFill>
                <a:effectLst/>
              </a:rPr>
              <a:t>Control Flows</a:t>
            </a:r>
          </a:p>
          <a:p>
            <a:pPr fontAlgn="base"/>
            <a:r>
              <a:rPr lang="en-US" sz="3200" b="1" i="0" u="sng" dirty="0">
                <a:solidFill>
                  <a:srgbClr val="273239"/>
                </a:solidFill>
                <a:effectLst/>
              </a:rPr>
              <a:t> </a:t>
            </a:r>
          </a:p>
          <a:p>
            <a:pPr fontAlgn="base"/>
            <a:endParaRPr lang="en-US" sz="3200" b="1" i="0" u="sng"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8CC7B8-5EA5-D2F9-1984-A18F2D4F27D5}"/>
              </a:ext>
            </a:extLst>
          </p:cNvPr>
          <p:cNvSpPr>
            <a:spLocks noChangeArrowheads="1"/>
          </p:cNvSpPr>
          <p:nvPr/>
        </p:nvSpPr>
        <p:spPr bwMode="auto">
          <a:xfrm>
            <a:off x="0"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1DA4CDB-F238-6D07-787C-17464DF6F695}"/>
              </a:ext>
            </a:extLst>
          </p:cNvPr>
          <p:cNvSpPr txBox="1"/>
          <p:nvPr/>
        </p:nvSpPr>
        <p:spPr>
          <a:xfrm>
            <a:off x="274320" y="1402080"/>
            <a:ext cx="11633200" cy="1938992"/>
          </a:xfrm>
          <a:prstGeom prst="rect">
            <a:avLst/>
          </a:prstGeom>
          <a:noFill/>
        </p:spPr>
        <p:txBody>
          <a:bodyPr wrap="square">
            <a:spAutoFit/>
          </a:bodyPr>
          <a:lstStyle/>
          <a:p>
            <a:pPr algn="just"/>
            <a:r>
              <a:rPr lang="en-US" sz="2400" b="1" i="0" dirty="0">
                <a:effectLst/>
              </a:rPr>
              <a:t>Java continue statement :</a:t>
            </a:r>
          </a:p>
          <a:p>
            <a:pPr algn="just"/>
            <a:endParaRPr lang="en-US" sz="2400" b="0" i="0" dirty="0">
              <a:solidFill>
                <a:srgbClr val="610B4B"/>
              </a:solidFill>
              <a:effectLst/>
            </a:endParaRPr>
          </a:p>
          <a:p>
            <a:pPr algn="just"/>
            <a:r>
              <a:rPr lang="en-US" sz="2400" b="0" i="0" dirty="0">
                <a:solidFill>
                  <a:srgbClr val="333333"/>
                </a:solidFill>
                <a:effectLst/>
              </a:rPr>
              <a:t>Unlike break statement, the </a:t>
            </a:r>
            <a:r>
              <a:rPr lang="en-US" sz="2400" b="0" i="0" u="none" strike="noStrike" dirty="0">
                <a:effectLst/>
              </a:rPr>
              <a:t>continue statement</a:t>
            </a:r>
            <a:r>
              <a:rPr lang="en-US" sz="2400" b="0" i="0" dirty="0">
                <a:effectLst/>
              </a:rPr>
              <a:t> </a:t>
            </a:r>
            <a:r>
              <a:rPr lang="en-US" sz="2400" b="0" i="0" dirty="0">
                <a:solidFill>
                  <a:srgbClr val="333333"/>
                </a:solidFill>
                <a:effectLst/>
              </a:rPr>
              <a:t>doesn't break the loop, whereas it skips the specific part of the loop and jumps to the next iteration of the loop immediately.</a:t>
            </a:r>
          </a:p>
          <a:p>
            <a:pPr algn="just"/>
            <a:endParaRPr lang="en-US" sz="2400" b="0" i="0" dirty="0">
              <a:solidFill>
                <a:srgbClr val="333333"/>
              </a:solidFill>
              <a:effectLst/>
            </a:endParaRPr>
          </a:p>
        </p:txBody>
      </p:sp>
    </p:spTree>
    <p:extLst>
      <p:ext uri="{BB962C8B-B14F-4D97-AF65-F5344CB8AC3E}">
        <p14:creationId xmlns:p14="http://schemas.microsoft.com/office/powerpoint/2010/main" val="51359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924560" y="1253611"/>
            <a:ext cx="10281920" cy="5289610"/>
          </a:xfrm>
        </p:spPr>
        <p:txBody>
          <a:bodyPr>
            <a:normAutofit/>
          </a:bodyPr>
          <a:lstStyle/>
          <a:p>
            <a:r>
              <a:rPr lang="en-US" sz="3200" u="sng" dirty="0"/>
              <a:t>Operators in Java</a:t>
            </a:r>
          </a:p>
          <a:p>
            <a:endParaRPr lang="en-US" sz="3200" u="sng" dirty="0"/>
          </a:p>
          <a:p>
            <a:pPr fontAlgn="base">
              <a:buFont typeface="+mj-lt"/>
              <a:buAutoNum type="arabicPeriod"/>
            </a:pPr>
            <a:r>
              <a:rPr lang="en-US" b="0" i="0" u="sng" dirty="0">
                <a:solidFill>
                  <a:srgbClr val="273239"/>
                </a:solidFill>
                <a:effectLst/>
                <a:latin typeface="urw-din"/>
              </a:rPr>
              <a:t>Arithmetic Operators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Unary Operators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Assignment Operator</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Relational Operators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Logical Operators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Ternary Operator</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Bitwise Operators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Shift Operators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instance of operator</a:t>
            </a:r>
            <a:endParaRPr lang="en-US" b="0" i="0" dirty="0">
              <a:solidFill>
                <a:srgbClr val="273239"/>
              </a:solidFill>
              <a:effectLst/>
              <a:latin typeface="urw-din"/>
            </a:endParaRPr>
          </a:p>
          <a:p>
            <a:endParaRPr lang="en-US" sz="3200"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7104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0637520" cy="5669460"/>
          </a:xfrm>
        </p:spPr>
        <p:txBody>
          <a:bodyPr>
            <a:normAutofit/>
          </a:bodyPr>
          <a:lstStyle/>
          <a:p>
            <a:pPr algn="l" fontAlgn="base"/>
            <a:endParaRPr lang="en-US" sz="2400" b="1" i="0" dirty="0">
              <a:solidFill>
                <a:srgbClr val="273239"/>
              </a:solidFill>
              <a:effectLst/>
              <a:latin typeface="urw-din"/>
            </a:endParaRPr>
          </a:p>
          <a:p>
            <a:pPr algn="l" fontAlgn="base"/>
            <a:r>
              <a:rPr lang="en-US" sz="2400" b="1" i="0" dirty="0">
                <a:solidFill>
                  <a:srgbClr val="273239"/>
                </a:solidFill>
                <a:effectLst/>
                <a:latin typeface="urw-din"/>
              </a:rPr>
              <a:t>Arithmetic Operators  : </a:t>
            </a:r>
            <a:r>
              <a:rPr lang="en-US" sz="2400" b="0" i="0" dirty="0">
                <a:solidFill>
                  <a:srgbClr val="273239"/>
                </a:solidFill>
                <a:effectLst/>
                <a:latin typeface="urw-din"/>
              </a:rPr>
              <a:t> They are used to perform simple arithmetic operations on primitive data types. </a:t>
            </a:r>
          </a:p>
          <a:p>
            <a:pPr fontAlgn="base">
              <a:buFont typeface="Arial" panose="020B0604020202020204" pitchFamily="34" charset="0"/>
              <a:buChar char="•"/>
            </a:pPr>
            <a:r>
              <a:rPr lang="en-US" sz="2400" b="1" i="0" dirty="0">
                <a:solidFill>
                  <a:srgbClr val="273239"/>
                </a:solidFill>
                <a:effectLst/>
                <a:latin typeface="urw-din"/>
              </a:rPr>
              <a:t>  *  :   </a:t>
            </a:r>
            <a:r>
              <a:rPr lang="en-US" sz="2400" b="0" i="0" dirty="0">
                <a:solidFill>
                  <a:srgbClr val="273239"/>
                </a:solidFill>
                <a:effectLst/>
                <a:latin typeface="urw-din"/>
              </a:rPr>
              <a:t>Multiplication</a:t>
            </a:r>
          </a:p>
          <a:p>
            <a:pPr fontAlgn="base">
              <a:buFont typeface="Arial" panose="020B0604020202020204" pitchFamily="34" charset="0"/>
              <a:buChar char="•"/>
            </a:pPr>
            <a:r>
              <a:rPr lang="en-US" sz="2400" b="1" i="0" dirty="0">
                <a:solidFill>
                  <a:srgbClr val="273239"/>
                </a:solidFill>
                <a:effectLst/>
                <a:latin typeface="urw-din"/>
              </a:rPr>
              <a:t>  /  :  </a:t>
            </a:r>
            <a:r>
              <a:rPr lang="en-US" sz="2400" b="0" i="0" dirty="0">
                <a:solidFill>
                  <a:srgbClr val="273239"/>
                </a:solidFill>
                <a:effectLst/>
                <a:latin typeface="urw-din"/>
              </a:rPr>
              <a:t>Division</a:t>
            </a:r>
          </a:p>
          <a:p>
            <a:pPr fontAlgn="base">
              <a:buFont typeface="Arial" panose="020B0604020202020204" pitchFamily="34" charset="0"/>
              <a:buChar char="•"/>
            </a:pPr>
            <a:r>
              <a:rPr lang="en-US" sz="2400" b="1" i="0" dirty="0">
                <a:solidFill>
                  <a:srgbClr val="273239"/>
                </a:solidFill>
                <a:effectLst/>
                <a:latin typeface="urw-din"/>
              </a:rPr>
              <a:t>  %  :   </a:t>
            </a:r>
            <a:r>
              <a:rPr lang="en-US" sz="2400" b="0" i="0" dirty="0">
                <a:solidFill>
                  <a:srgbClr val="273239"/>
                </a:solidFill>
                <a:effectLst/>
                <a:latin typeface="urw-din"/>
              </a:rPr>
              <a:t>Modulo</a:t>
            </a:r>
          </a:p>
          <a:p>
            <a:pPr fontAlgn="base">
              <a:buFont typeface="Arial" panose="020B0604020202020204" pitchFamily="34" charset="0"/>
              <a:buChar char="•"/>
            </a:pPr>
            <a:r>
              <a:rPr lang="en-US" sz="2400" b="1" i="0" dirty="0">
                <a:solidFill>
                  <a:srgbClr val="273239"/>
                </a:solidFill>
                <a:effectLst/>
                <a:latin typeface="urw-din"/>
              </a:rPr>
              <a:t>  +  :   </a:t>
            </a:r>
            <a:r>
              <a:rPr lang="en-US" sz="2400" b="0" i="0" dirty="0">
                <a:solidFill>
                  <a:srgbClr val="273239"/>
                </a:solidFill>
                <a:effectLst/>
                <a:latin typeface="urw-din"/>
              </a:rPr>
              <a:t>Addition</a:t>
            </a:r>
          </a:p>
          <a:p>
            <a:pPr fontAlgn="base">
              <a:buFont typeface="Arial" panose="020B0604020202020204" pitchFamily="34" charset="0"/>
              <a:buChar char="•"/>
            </a:pPr>
            <a:r>
              <a:rPr lang="en-US" sz="2400" b="1" i="0" dirty="0">
                <a:solidFill>
                  <a:srgbClr val="273239"/>
                </a:solidFill>
                <a:effectLst/>
                <a:latin typeface="urw-din"/>
              </a:rPr>
              <a:t>  –  :  </a:t>
            </a:r>
            <a:r>
              <a:rPr lang="en-US" sz="2400" b="0" i="0" dirty="0">
                <a:solidFill>
                  <a:srgbClr val="273239"/>
                </a:solidFill>
                <a:effectLst/>
                <a:latin typeface="urw-din"/>
              </a:rPr>
              <a:t>Subtraction</a:t>
            </a:r>
          </a:p>
          <a:p>
            <a:pPr algn="l" fontAlgn="base"/>
            <a:endParaRPr lang="en-US" sz="2400" b="0" i="0" dirty="0">
              <a:solidFill>
                <a:srgbClr val="273239"/>
              </a:solidFill>
              <a:effectLst/>
              <a:latin typeface="urw-din"/>
            </a:endParaRPr>
          </a:p>
          <a:p>
            <a:pPr algn="l" fontAlgn="base"/>
            <a:r>
              <a:rPr lang="en-US" sz="2400" b="1" i="0" dirty="0">
                <a:solidFill>
                  <a:srgbClr val="273239"/>
                </a:solidFill>
                <a:effectLst/>
                <a:latin typeface="urw-din"/>
              </a:rPr>
              <a:t>Unary Operators  :</a:t>
            </a:r>
            <a:r>
              <a:rPr lang="en-US" sz="2400" b="0" i="0" dirty="0">
                <a:solidFill>
                  <a:srgbClr val="273239"/>
                </a:solidFill>
                <a:effectLst/>
                <a:latin typeface="urw-din"/>
              </a:rPr>
              <a:t>  Unary operators need only one operand. They are used to increment, decrement or negate a value. </a:t>
            </a:r>
            <a:endParaRPr lang="en-US" sz="3200"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74132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a:bodyPr>
          <a:lstStyle/>
          <a:p>
            <a:pPr algn="l" fontAlgn="base">
              <a:buFont typeface="Arial" panose="020B0604020202020204" pitchFamily="34" charset="0"/>
              <a:buChar char="•"/>
            </a:pPr>
            <a:r>
              <a:rPr lang="en-US" b="1" i="0" dirty="0">
                <a:solidFill>
                  <a:srgbClr val="273239"/>
                </a:solidFill>
                <a:effectLst/>
              </a:rPr>
              <a:t>  –   : </a:t>
            </a:r>
            <a:r>
              <a:rPr lang="en-US" b="0" i="0" dirty="0">
                <a:solidFill>
                  <a:srgbClr val="273239"/>
                </a:solidFill>
                <a:effectLst/>
              </a:rPr>
              <a:t> </a:t>
            </a:r>
            <a:r>
              <a:rPr lang="en-US" b="1" i="0" dirty="0">
                <a:solidFill>
                  <a:srgbClr val="273239"/>
                </a:solidFill>
                <a:effectLst/>
              </a:rPr>
              <a:t>Unary minus</a:t>
            </a:r>
            <a:r>
              <a:rPr lang="en-US" b="0" i="0" dirty="0">
                <a:solidFill>
                  <a:srgbClr val="273239"/>
                </a:solidFill>
                <a:effectLst/>
              </a:rPr>
              <a:t>, used for negating the values.</a:t>
            </a:r>
          </a:p>
          <a:p>
            <a:pPr algn="l" fontAlgn="base">
              <a:buFont typeface="Arial" panose="020B0604020202020204" pitchFamily="34" charset="0"/>
              <a:buChar char="•"/>
            </a:pPr>
            <a:r>
              <a:rPr lang="en-US" b="1" i="0" dirty="0">
                <a:solidFill>
                  <a:srgbClr val="273239"/>
                </a:solidFill>
                <a:effectLst/>
              </a:rPr>
              <a:t>  + :</a:t>
            </a:r>
            <a:r>
              <a:rPr lang="en-US" b="0" i="0" dirty="0">
                <a:solidFill>
                  <a:srgbClr val="273239"/>
                </a:solidFill>
                <a:effectLst/>
              </a:rPr>
              <a:t>   </a:t>
            </a:r>
            <a:r>
              <a:rPr lang="en-US" b="1" i="0" dirty="0">
                <a:solidFill>
                  <a:srgbClr val="273239"/>
                </a:solidFill>
                <a:effectLst/>
              </a:rPr>
              <a:t>Unary plus</a:t>
            </a:r>
            <a:r>
              <a:rPr lang="en-US" b="0" i="0" dirty="0">
                <a:solidFill>
                  <a:srgbClr val="273239"/>
                </a:solidFill>
                <a:effectLst/>
              </a:rPr>
              <a:t> indicates the positive value (numbers are positive without this, however). It performs an automatic conversion to int when the type of its operand is the byte, char, or short. This is called unary numeric promotion.</a:t>
            </a:r>
          </a:p>
          <a:p>
            <a:pPr algn="l" fontAlgn="base">
              <a:buFont typeface="Arial" panose="020B0604020202020204" pitchFamily="34" charset="0"/>
              <a:buChar char="•"/>
            </a:pPr>
            <a:r>
              <a:rPr lang="en-US" b="1" i="0" dirty="0">
                <a:solidFill>
                  <a:srgbClr val="273239"/>
                </a:solidFill>
                <a:effectLst/>
              </a:rPr>
              <a:t>  ++ :</a:t>
            </a:r>
            <a:r>
              <a:rPr lang="en-US" b="0" i="0" dirty="0">
                <a:solidFill>
                  <a:srgbClr val="273239"/>
                </a:solidFill>
                <a:effectLst/>
              </a:rPr>
              <a:t>  </a:t>
            </a:r>
            <a:r>
              <a:rPr lang="en-US" b="1" i="0" dirty="0">
                <a:solidFill>
                  <a:srgbClr val="273239"/>
                </a:solidFill>
                <a:effectLst/>
              </a:rPr>
              <a:t>Increment operator</a:t>
            </a:r>
            <a:r>
              <a:rPr lang="en-US" b="0" i="0" dirty="0">
                <a:solidFill>
                  <a:srgbClr val="273239"/>
                </a:solidFill>
                <a:effectLst/>
              </a:rPr>
              <a:t>, used for incrementing the value by 1. There are two varieties of increment operators. </a:t>
            </a:r>
          </a:p>
          <a:p>
            <a:pPr marL="742950" lvl="1" indent="-285750" algn="l" fontAlgn="base">
              <a:buFont typeface="Arial" panose="020B0604020202020204" pitchFamily="34" charset="0"/>
              <a:buChar char="•"/>
            </a:pPr>
            <a:r>
              <a:rPr lang="en-US" b="1" i="0" dirty="0">
                <a:solidFill>
                  <a:srgbClr val="273239"/>
                </a:solidFill>
                <a:effectLst/>
              </a:rPr>
              <a:t>Post-Increment: </a:t>
            </a:r>
            <a:r>
              <a:rPr lang="en-US" b="0" i="0" dirty="0">
                <a:solidFill>
                  <a:srgbClr val="273239"/>
                </a:solidFill>
                <a:effectLst/>
              </a:rPr>
              <a:t>Value is first used for computing the result and then incremented.</a:t>
            </a:r>
          </a:p>
          <a:p>
            <a:pPr marL="742950" lvl="1" indent="-285750" algn="l" fontAlgn="base">
              <a:buFont typeface="Arial" panose="020B0604020202020204" pitchFamily="34" charset="0"/>
              <a:buChar char="•"/>
            </a:pPr>
            <a:r>
              <a:rPr lang="en-US" b="1" i="0" dirty="0">
                <a:solidFill>
                  <a:srgbClr val="273239"/>
                </a:solidFill>
                <a:effectLst/>
              </a:rPr>
              <a:t>Pre-Increment: </a:t>
            </a:r>
            <a:r>
              <a:rPr lang="en-US" b="0" i="0" dirty="0">
                <a:solidFill>
                  <a:srgbClr val="273239"/>
                </a:solidFill>
                <a:effectLst/>
              </a:rPr>
              <a:t>Value is incremented first, and then the result is computed.</a:t>
            </a:r>
          </a:p>
          <a:p>
            <a:pPr algn="l" fontAlgn="base">
              <a:buFont typeface="Arial" panose="020B0604020202020204" pitchFamily="34" charset="0"/>
              <a:buChar char="•"/>
            </a:pPr>
            <a:r>
              <a:rPr lang="en-US" b="1" i="0" dirty="0">
                <a:solidFill>
                  <a:srgbClr val="273239"/>
                </a:solidFill>
                <a:effectLst/>
              </a:rPr>
              <a:t>  – –  :  Decrement operator</a:t>
            </a:r>
            <a:r>
              <a:rPr lang="en-US" b="0" i="0" dirty="0">
                <a:solidFill>
                  <a:srgbClr val="273239"/>
                </a:solidFill>
                <a:effectLst/>
              </a:rPr>
              <a:t>, used for decrementing the value by 1. There are two varieties of decrement operators. </a:t>
            </a:r>
          </a:p>
          <a:p>
            <a:pPr marL="742950" lvl="1" indent="-285750" algn="l" fontAlgn="base">
              <a:buFont typeface="Arial" panose="020B0604020202020204" pitchFamily="34" charset="0"/>
              <a:buChar char="•"/>
            </a:pPr>
            <a:r>
              <a:rPr lang="en-US" sz="2400" b="1" i="0" dirty="0">
                <a:solidFill>
                  <a:srgbClr val="273239"/>
                </a:solidFill>
                <a:effectLst/>
              </a:rPr>
              <a:t>Post-decrement</a:t>
            </a:r>
            <a:r>
              <a:rPr lang="en-US" b="1" i="0" dirty="0">
                <a:solidFill>
                  <a:srgbClr val="273239"/>
                </a:solidFill>
                <a:effectLst/>
              </a:rPr>
              <a:t>: </a:t>
            </a:r>
            <a:r>
              <a:rPr lang="en-US" b="0" i="0" dirty="0">
                <a:solidFill>
                  <a:srgbClr val="273239"/>
                </a:solidFill>
                <a:effectLst/>
              </a:rPr>
              <a:t>Valu</a:t>
            </a:r>
            <a:r>
              <a:rPr lang="en-US" sz="2400" b="0" i="0" dirty="0">
                <a:solidFill>
                  <a:srgbClr val="273239"/>
                </a:solidFill>
                <a:effectLst/>
              </a:rPr>
              <a:t>e is first used for computing the result and then decremented.</a:t>
            </a:r>
          </a:p>
          <a:p>
            <a:pPr marL="742950" lvl="1" indent="-285750" algn="l" fontAlgn="base">
              <a:buFont typeface="Arial" panose="020B0604020202020204" pitchFamily="34" charset="0"/>
              <a:buChar char="•"/>
            </a:pPr>
            <a:r>
              <a:rPr lang="en-US" sz="2400" b="1" i="0" dirty="0">
                <a:solidFill>
                  <a:srgbClr val="273239"/>
                </a:solidFill>
                <a:effectLst/>
              </a:rPr>
              <a:t>Pre-Decrement: </a:t>
            </a:r>
            <a:r>
              <a:rPr lang="en-US" sz="2400" b="0" i="0" dirty="0">
                <a:solidFill>
                  <a:srgbClr val="273239"/>
                </a:solidFill>
                <a:effectLst/>
              </a:rPr>
              <a:t>Value is decremented first, and then the result is computed.</a:t>
            </a:r>
          </a:p>
          <a:p>
            <a:pPr algn="l" fontAlgn="base">
              <a:buFont typeface="Arial" panose="020B0604020202020204" pitchFamily="34" charset="0"/>
              <a:buChar char="•"/>
            </a:pPr>
            <a:r>
              <a:rPr lang="en-US" b="1" i="0" dirty="0">
                <a:solidFill>
                  <a:srgbClr val="273239"/>
                </a:solidFill>
                <a:effectLst/>
              </a:rPr>
              <a:t>  ! : Logical not operator</a:t>
            </a:r>
            <a:r>
              <a:rPr lang="en-US" b="0" i="0" dirty="0">
                <a:solidFill>
                  <a:srgbClr val="273239"/>
                </a:solidFill>
                <a:effectLst/>
              </a:rPr>
              <a:t>, used for inverting a Boolean value.</a:t>
            </a:r>
          </a:p>
          <a:p>
            <a:pPr algn="l" fontAlgn="base"/>
            <a:endParaRPr lang="en-US" sz="3200"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81804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fontScale="92500" lnSpcReduction="20000"/>
          </a:bodyPr>
          <a:lstStyle/>
          <a:p>
            <a:pPr algn="l" fontAlgn="base"/>
            <a:r>
              <a:rPr lang="en-US" b="1" i="0" dirty="0">
                <a:solidFill>
                  <a:srgbClr val="273239"/>
                </a:solidFill>
                <a:effectLst/>
                <a:latin typeface="urw-din"/>
              </a:rPr>
              <a:t>Assignment Operator:  </a:t>
            </a:r>
            <a:r>
              <a:rPr lang="en-US" b="1" i="0" dirty="0">
                <a:solidFill>
                  <a:srgbClr val="273239"/>
                </a:solidFill>
                <a:effectLst/>
              </a:rPr>
              <a:t>‘=’</a:t>
            </a:r>
            <a:r>
              <a:rPr lang="en-US" b="0" i="0" dirty="0">
                <a:solidFill>
                  <a:srgbClr val="273239"/>
                </a:solidFill>
                <a:effectLst/>
              </a:rPr>
              <a:t>  </a:t>
            </a:r>
            <a:r>
              <a:rPr lang="en-US" sz="2600" b="0" i="0" dirty="0">
                <a:solidFill>
                  <a:srgbClr val="273239"/>
                </a:solidFill>
                <a:effectLst/>
              </a:rPr>
              <a:t>Assignment operator is used to assigning a value to any variable. </a:t>
            </a:r>
          </a:p>
          <a:p>
            <a:pPr algn="l" fontAlgn="base"/>
            <a:r>
              <a:rPr lang="en-US" sz="2600" b="0" i="0" dirty="0">
                <a:solidFill>
                  <a:srgbClr val="273239"/>
                </a:solidFill>
                <a:effectLst/>
              </a:rPr>
              <a:t>It has a right to left associativity, i.e., value given on the right-hand side of the operator is assigned to the variable on the left, and therefore right-hand side value must be declared before using it or should be a constant. </a:t>
            </a:r>
          </a:p>
          <a:p>
            <a:pPr algn="l" fontAlgn="base"/>
            <a:r>
              <a:rPr lang="en-US" sz="2600" b="0" i="0" dirty="0">
                <a:solidFill>
                  <a:srgbClr val="273239"/>
                </a:solidFill>
                <a:effectLst/>
              </a:rPr>
              <a:t>The general format of the assignment operator is:</a:t>
            </a:r>
          </a:p>
          <a:p>
            <a:pPr algn="l" fontAlgn="base"/>
            <a:endParaRPr lang="en-US" b="0" i="0" dirty="0">
              <a:solidFill>
                <a:srgbClr val="273239"/>
              </a:solidFill>
              <a:effectLst/>
            </a:endParaRPr>
          </a:p>
          <a:p>
            <a:pPr algn="l" fontAlgn="base"/>
            <a:r>
              <a:rPr lang="en-US" b="0" i="0" dirty="0">
                <a:solidFill>
                  <a:srgbClr val="273239"/>
                </a:solidFill>
                <a:effectLst/>
              </a:rPr>
              <a:t>                                            Variable = value ;</a:t>
            </a:r>
          </a:p>
          <a:p>
            <a:pPr algn="l" fontAlgn="base"/>
            <a:r>
              <a:rPr lang="en-US" b="0" i="0" dirty="0">
                <a:solidFill>
                  <a:srgbClr val="273239"/>
                </a:solidFill>
                <a:effectLst/>
              </a:rPr>
              <a:t>In many cases, the assignment operator can be combined with other operators to build a shorter version of the statement called a </a:t>
            </a:r>
            <a:r>
              <a:rPr lang="en-US" b="1" i="0" dirty="0">
                <a:solidFill>
                  <a:srgbClr val="273239"/>
                </a:solidFill>
                <a:effectLst/>
              </a:rPr>
              <a:t>Compound Statement</a:t>
            </a:r>
            <a:r>
              <a:rPr lang="en-US" b="0" i="0" dirty="0">
                <a:solidFill>
                  <a:srgbClr val="273239"/>
                </a:solidFill>
                <a:effectLst/>
              </a:rPr>
              <a:t>. For example, instead of a </a:t>
            </a:r>
            <a:r>
              <a:rPr lang="en-US" b="1" i="0" dirty="0">
                <a:solidFill>
                  <a:srgbClr val="273239"/>
                </a:solidFill>
                <a:effectLst/>
              </a:rPr>
              <a:t>=</a:t>
            </a:r>
            <a:r>
              <a:rPr lang="en-US" b="0" i="0" dirty="0">
                <a:solidFill>
                  <a:srgbClr val="273239"/>
                </a:solidFill>
                <a:effectLst/>
              </a:rPr>
              <a:t> a+5, we can write a </a:t>
            </a:r>
            <a:r>
              <a:rPr lang="en-US" b="1" i="0" dirty="0">
                <a:solidFill>
                  <a:srgbClr val="273239"/>
                </a:solidFill>
                <a:effectLst/>
              </a:rPr>
              <a:t>+=</a:t>
            </a:r>
            <a:r>
              <a:rPr lang="en-US" b="0" i="0" dirty="0">
                <a:solidFill>
                  <a:srgbClr val="273239"/>
                </a:solidFill>
                <a:effectLst/>
              </a:rPr>
              <a:t> 5. </a:t>
            </a:r>
          </a:p>
          <a:p>
            <a:pPr algn="l" fontAlgn="base">
              <a:buFont typeface="Arial" panose="020B0604020202020204" pitchFamily="34" charset="0"/>
              <a:buChar char="•"/>
            </a:pPr>
            <a:r>
              <a:rPr lang="en-US" b="1" i="0" dirty="0">
                <a:solidFill>
                  <a:srgbClr val="273239"/>
                </a:solidFill>
                <a:effectLst/>
              </a:rPr>
              <a:t>  + =</a:t>
            </a:r>
            <a:r>
              <a:rPr lang="en-US" b="0" i="0" dirty="0">
                <a:solidFill>
                  <a:srgbClr val="273239"/>
                </a:solidFill>
                <a:effectLst/>
              </a:rPr>
              <a:t>, for adding left operand with right operand and then assigning it to the variable on the left.</a:t>
            </a:r>
          </a:p>
          <a:p>
            <a:pPr algn="l" fontAlgn="base">
              <a:buFont typeface="Arial" panose="020B0604020202020204" pitchFamily="34" charset="0"/>
              <a:buChar char="•"/>
            </a:pPr>
            <a:r>
              <a:rPr lang="en-US" b="1" i="0" dirty="0">
                <a:solidFill>
                  <a:srgbClr val="273239"/>
                </a:solidFill>
                <a:effectLst/>
              </a:rPr>
              <a:t> - =</a:t>
            </a:r>
            <a:r>
              <a:rPr lang="en-US" b="0" i="0" dirty="0">
                <a:solidFill>
                  <a:srgbClr val="273239"/>
                </a:solidFill>
                <a:effectLst/>
              </a:rPr>
              <a:t>, for subtracting right operand from left operand and then assigning it to the variable on the left.</a:t>
            </a:r>
          </a:p>
          <a:p>
            <a:pPr algn="l" fontAlgn="base">
              <a:buFont typeface="Arial" panose="020B0604020202020204" pitchFamily="34" charset="0"/>
              <a:buChar char="•"/>
            </a:pPr>
            <a:r>
              <a:rPr lang="en-US" b="1" i="0" dirty="0">
                <a:solidFill>
                  <a:srgbClr val="273239"/>
                </a:solidFill>
                <a:effectLst/>
              </a:rPr>
              <a:t>*=</a:t>
            </a:r>
            <a:r>
              <a:rPr lang="en-US" b="0" i="0" dirty="0">
                <a:solidFill>
                  <a:srgbClr val="273239"/>
                </a:solidFill>
                <a:effectLst/>
              </a:rPr>
              <a:t>, for multiplying left operand with right operand and then assigning it to the variable on the left.</a:t>
            </a:r>
          </a:p>
          <a:p>
            <a:pPr algn="l" fontAlgn="base">
              <a:buFont typeface="Arial" panose="020B0604020202020204" pitchFamily="34" charset="0"/>
              <a:buChar char="•"/>
            </a:pPr>
            <a:r>
              <a:rPr lang="en-US" b="1" i="0" dirty="0">
                <a:solidFill>
                  <a:srgbClr val="273239"/>
                </a:solidFill>
                <a:effectLst/>
              </a:rPr>
              <a:t>/=</a:t>
            </a:r>
            <a:r>
              <a:rPr lang="en-US" b="0" i="0" dirty="0">
                <a:solidFill>
                  <a:srgbClr val="273239"/>
                </a:solidFill>
                <a:effectLst/>
              </a:rPr>
              <a:t>, for dividing left operand by right operand and then assigning it to the variable on the left.</a:t>
            </a:r>
          </a:p>
          <a:p>
            <a:pPr algn="l" fontAlgn="base">
              <a:buFont typeface="Arial" panose="020B0604020202020204" pitchFamily="34" charset="0"/>
              <a:buChar char="•"/>
            </a:pPr>
            <a:r>
              <a:rPr lang="en-US" b="1" i="0" dirty="0">
                <a:solidFill>
                  <a:srgbClr val="273239"/>
                </a:solidFill>
                <a:effectLst/>
              </a:rPr>
              <a:t>%=</a:t>
            </a:r>
            <a:r>
              <a:rPr lang="en-US" b="0" i="0" dirty="0">
                <a:solidFill>
                  <a:srgbClr val="273239"/>
                </a:solidFill>
                <a:effectLst/>
              </a:rPr>
              <a:t>, for assigning modulo of left operand by right operand and then assigning it to the variable on the left.</a:t>
            </a:r>
          </a:p>
          <a:p>
            <a:pPr algn="l" fontAlgn="base"/>
            <a:endParaRPr lang="en-US" b="0" i="0" dirty="0">
              <a:solidFill>
                <a:srgbClr val="273239"/>
              </a:solidFill>
              <a:effectLst/>
            </a:endParaRPr>
          </a:p>
          <a:p>
            <a:pPr algn="l" fontAlgn="base"/>
            <a:endParaRPr lang="en-US" b="0" i="0"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95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a:bodyPr>
          <a:lstStyle/>
          <a:p>
            <a:pPr algn="l" fontAlgn="base"/>
            <a:r>
              <a:rPr lang="en-US" b="1" i="0" dirty="0">
                <a:solidFill>
                  <a:srgbClr val="273239"/>
                </a:solidFill>
                <a:effectLst/>
                <a:latin typeface="urw-din"/>
              </a:rPr>
              <a:t>Relational Operators:</a:t>
            </a:r>
            <a:r>
              <a:rPr lang="en-US" b="0" i="0" dirty="0">
                <a:solidFill>
                  <a:srgbClr val="273239"/>
                </a:solidFill>
                <a:effectLst/>
                <a:latin typeface="urw-din"/>
              </a:rPr>
              <a:t> These operators are used to check for relations like equality, </a:t>
            </a:r>
          </a:p>
          <a:p>
            <a:pPr algn="l" fontAlgn="base"/>
            <a:r>
              <a:rPr lang="en-US" b="0" i="0" dirty="0">
                <a:solidFill>
                  <a:srgbClr val="273239"/>
                </a:solidFill>
                <a:effectLst/>
                <a:latin typeface="urw-din"/>
              </a:rPr>
              <a:t>greater than, and less than. They return </a:t>
            </a:r>
            <a:r>
              <a:rPr lang="en-US" b="0" i="0" dirty="0" err="1">
                <a:solidFill>
                  <a:srgbClr val="273239"/>
                </a:solidFill>
                <a:effectLst/>
                <a:latin typeface="urw-din"/>
              </a:rPr>
              <a:t>boolean</a:t>
            </a:r>
            <a:r>
              <a:rPr lang="en-US" b="0" i="0" dirty="0">
                <a:solidFill>
                  <a:srgbClr val="273239"/>
                </a:solidFill>
                <a:effectLst/>
                <a:latin typeface="urw-din"/>
              </a:rPr>
              <a:t> results after the comparison and are extensively used in looping statements as well as conditional if-else statements.</a:t>
            </a:r>
          </a:p>
          <a:p>
            <a:pPr algn="l" fontAlgn="base"/>
            <a:r>
              <a:rPr lang="en-US" b="0" i="0" dirty="0">
                <a:solidFill>
                  <a:srgbClr val="273239"/>
                </a:solidFill>
                <a:effectLst/>
                <a:latin typeface="urw-din"/>
              </a:rPr>
              <a:t> The general format is :</a:t>
            </a:r>
          </a:p>
          <a:p>
            <a:pPr algn="l" fontAlgn="base"/>
            <a:r>
              <a:rPr lang="en-US" dirty="0">
                <a:solidFill>
                  <a:srgbClr val="273239"/>
                </a:solidFill>
                <a:latin typeface="urw-din"/>
              </a:rPr>
              <a:t>            variable </a:t>
            </a:r>
            <a:r>
              <a:rPr lang="en-US" dirty="0" err="1">
                <a:solidFill>
                  <a:srgbClr val="273239"/>
                </a:solidFill>
                <a:latin typeface="urw-din"/>
              </a:rPr>
              <a:t>relational_operator</a:t>
            </a:r>
            <a:r>
              <a:rPr lang="en-US" dirty="0">
                <a:solidFill>
                  <a:srgbClr val="273239"/>
                </a:solidFill>
                <a:latin typeface="urw-din"/>
              </a:rPr>
              <a:t> value</a:t>
            </a:r>
          </a:p>
          <a:p>
            <a:pPr algn="l" fontAlgn="base"/>
            <a:endParaRPr lang="en-US" dirty="0">
              <a:solidFill>
                <a:srgbClr val="273239"/>
              </a:solidFill>
              <a:latin typeface="urw-din"/>
            </a:endParaRPr>
          </a:p>
          <a:p>
            <a:pPr algn="l" fontAlgn="base"/>
            <a:r>
              <a:rPr lang="en-US" b="0" i="0" dirty="0">
                <a:solidFill>
                  <a:srgbClr val="273239"/>
                </a:solidFill>
                <a:effectLst/>
                <a:latin typeface="urw-din"/>
              </a:rPr>
              <a:t>Some of the relational operators are- </a:t>
            </a:r>
            <a:r>
              <a:rPr lang="en-US" b="1" i="0" dirty="0">
                <a:solidFill>
                  <a:srgbClr val="273239"/>
                </a:solidFill>
                <a:effectLst/>
                <a:latin typeface="urw-din"/>
              </a:rPr>
              <a:t>==, Equal to </a:t>
            </a:r>
            <a:r>
              <a:rPr lang="en-US" b="0" i="0" dirty="0">
                <a:solidFill>
                  <a:srgbClr val="273239"/>
                </a:solidFill>
                <a:effectLst/>
                <a:latin typeface="urw-din"/>
              </a:rPr>
              <a:t>returns true if the left-hand side is equal to the right-hand side.</a:t>
            </a:r>
          </a:p>
          <a:p>
            <a:pPr algn="l" fontAlgn="base">
              <a:buFont typeface="Arial" panose="020B0604020202020204" pitchFamily="34" charset="0"/>
              <a:buChar char="•"/>
            </a:pPr>
            <a:r>
              <a:rPr lang="en-US" b="1" i="0" dirty="0">
                <a:solidFill>
                  <a:srgbClr val="273239"/>
                </a:solidFill>
                <a:effectLst/>
                <a:latin typeface="urw-din"/>
              </a:rPr>
              <a:t>  !=,  Not Equal to </a:t>
            </a:r>
            <a:r>
              <a:rPr lang="en-US" b="0" i="0" dirty="0">
                <a:solidFill>
                  <a:srgbClr val="273239"/>
                </a:solidFill>
                <a:effectLst/>
                <a:latin typeface="urw-din"/>
              </a:rPr>
              <a:t>returns true if the left-hand side is not equal to the right-hand side.</a:t>
            </a:r>
          </a:p>
          <a:p>
            <a:pPr algn="l" fontAlgn="base">
              <a:buFont typeface="Arial" panose="020B0604020202020204" pitchFamily="34" charset="0"/>
              <a:buChar char="•"/>
            </a:pPr>
            <a:r>
              <a:rPr lang="en-US" b="1" i="0" dirty="0">
                <a:solidFill>
                  <a:srgbClr val="273239"/>
                </a:solidFill>
                <a:effectLst/>
                <a:latin typeface="urw-din"/>
              </a:rPr>
              <a:t>  &lt;, less than :  </a:t>
            </a:r>
            <a:r>
              <a:rPr lang="en-US" b="0" i="0" dirty="0">
                <a:solidFill>
                  <a:srgbClr val="273239"/>
                </a:solidFill>
                <a:effectLst/>
                <a:latin typeface="urw-din"/>
              </a:rPr>
              <a:t>returns true if the left-hand side is less than the right-hand side.</a:t>
            </a:r>
          </a:p>
          <a:p>
            <a:pPr algn="l" fontAlgn="base">
              <a:buFont typeface="Arial" panose="020B0604020202020204" pitchFamily="34" charset="0"/>
              <a:buChar char="•"/>
            </a:pPr>
            <a:r>
              <a:rPr lang="en-US" b="1" i="0" dirty="0">
                <a:solidFill>
                  <a:srgbClr val="273239"/>
                </a:solidFill>
                <a:effectLst/>
                <a:latin typeface="urw-din"/>
              </a:rPr>
              <a:t>  &lt;=, less than or equal to </a:t>
            </a:r>
            <a:r>
              <a:rPr lang="en-US" b="0" i="0" dirty="0">
                <a:solidFill>
                  <a:srgbClr val="273239"/>
                </a:solidFill>
                <a:effectLst/>
                <a:latin typeface="urw-din"/>
              </a:rPr>
              <a:t>returns true if the left-hand side is less than or equal to the right-hand side.</a:t>
            </a:r>
          </a:p>
          <a:p>
            <a:pPr algn="l" fontAlgn="base"/>
            <a:endParaRPr lang="en-US" b="0" i="0"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685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a:bodyPr>
          <a:lstStyle/>
          <a:p>
            <a:pPr algn="l" fontAlgn="base">
              <a:buFont typeface="Arial" panose="020B0604020202020204" pitchFamily="34" charset="0"/>
              <a:buChar char="•"/>
            </a:pPr>
            <a:r>
              <a:rPr lang="en-US" b="1" i="0" dirty="0">
                <a:solidFill>
                  <a:srgbClr val="273239"/>
                </a:solidFill>
                <a:effectLst/>
                <a:latin typeface="urw-din"/>
              </a:rPr>
              <a:t>&gt;, Greater than: </a:t>
            </a:r>
            <a:r>
              <a:rPr lang="en-US" b="0" i="0" dirty="0">
                <a:solidFill>
                  <a:srgbClr val="273239"/>
                </a:solidFill>
                <a:effectLst/>
                <a:latin typeface="urw-din"/>
              </a:rPr>
              <a:t>returns true if the left-hand side is greater than the right-hand side.</a:t>
            </a:r>
          </a:p>
          <a:p>
            <a:pPr algn="l" fontAlgn="base"/>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&gt;=, Greater than or equal to </a:t>
            </a:r>
            <a:r>
              <a:rPr lang="en-US" b="0" i="0" dirty="0">
                <a:solidFill>
                  <a:srgbClr val="273239"/>
                </a:solidFill>
                <a:effectLst/>
                <a:latin typeface="urw-din"/>
              </a:rPr>
              <a:t>returns true if the left-hand side is greater than or equal to the right-hand side.</a:t>
            </a:r>
          </a:p>
          <a:p>
            <a:pPr algn="l" fontAlgn="base"/>
            <a:endParaRPr lang="en-US" b="0" i="0" dirty="0">
              <a:solidFill>
                <a:srgbClr val="273239"/>
              </a:solidFill>
              <a:effectLst/>
              <a:latin typeface="urw-din"/>
            </a:endParaRPr>
          </a:p>
          <a:p>
            <a:pPr algn="l" fontAlgn="base"/>
            <a:r>
              <a:rPr lang="en-US" b="1" i="0" dirty="0">
                <a:solidFill>
                  <a:srgbClr val="273239"/>
                </a:solidFill>
                <a:effectLst/>
                <a:latin typeface="urw-din"/>
              </a:rPr>
              <a:t>Logical Operators:</a:t>
            </a:r>
            <a:r>
              <a:rPr lang="en-US" b="0" i="0" dirty="0">
                <a:solidFill>
                  <a:srgbClr val="273239"/>
                </a:solidFill>
                <a:effectLst/>
                <a:latin typeface="urw-din"/>
              </a:rPr>
              <a:t> These operators are used to perform “logical AND” and “logical OR” operations, i.e., a function like AND gate and OR gate in digital electronics. One thing to keep in mind is the second condition is not evaluated if the first one is false, i.e., it has a short-circuiting effect. Used extensively to test for several conditions for deciding. Java also has “Logical NOT”, which returns true when the condition is false and vice-versa</a:t>
            </a:r>
          </a:p>
          <a:p>
            <a:pPr algn="l" fontAlgn="base"/>
            <a:r>
              <a:rPr lang="en-US" b="0" dirty="0">
                <a:solidFill>
                  <a:srgbClr val="273239"/>
                </a:solidFill>
                <a:effectLst/>
              </a:rPr>
              <a:t>Conditional operators are:</a:t>
            </a:r>
          </a:p>
          <a:p>
            <a:pPr algn="l" fontAlgn="base">
              <a:buFont typeface="Arial" panose="020B0604020202020204" pitchFamily="34" charset="0"/>
              <a:buChar char="•"/>
            </a:pPr>
            <a:r>
              <a:rPr lang="en-US" b="1" i="0" dirty="0">
                <a:solidFill>
                  <a:srgbClr val="273239"/>
                </a:solidFill>
                <a:effectLst/>
              </a:rPr>
              <a:t> &amp;&amp;, Logical AND: </a:t>
            </a:r>
            <a:r>
              <a:rPr lang="en-US" b="0" i="0" dirty="0">
                <a:solidFill>
                  <a:srgbClr val="273239"/>
                </a:solidFill>
                <a:effectLst/>
              </a:rPr>
              <a:t>returns true when both conditions are true.</a:t>
            </a:r>
          </a:p>
          <a:p>
            <a:pPr algn="l" fontAlgn="base">
              <a:buFont typeface="Arial" panose="020B0604020202020204" pitchFamily="34" charset="0"/>
              <a:buChar char="•"/>
            </a:pPr>
            <a:r>
              <a:rPr lang="en-US" b="1" i="0" dirty="0">
                <a:solidFill>
                  <a:srgbClr val="273239"/>
                </a:solidFill>
                <a:effectLst/>
              </a:rPr>
              <a:t> ||, Logical OR: </a:t>
            </a:r>
            <a:r>
              <a:rPr lang="en-US" b="0" i="0" dirty="0">
                <a:solidFill>
                  <a:srgbClr val="273239"/>
                </a:solidFill>
                <a:effectLst/>
              </a:rPr>
              <a:t>returns true if at least one condition is true.</a:t>
            </a:r>
          </a:p>
          <a:p>
            <a:pPr algn="l" fontAlgn="base"/>
            <a:endParaRPr lang="en-US" b="0" i="0"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704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762000" y="-274319"/>
            <a:ext cx="9906000" cy="1148080"/>
          </a:xfrm>
        </p:spPr>
        <p:txBody>
          <a:bodyPr>
            <a:normAutofit/>
          </a:bodyPr>
          <a:lstStyle/>
          <a:p>
            <a:r>
              <a:rPr lang="en-US" sz="3600" b="1" dirty="0">
                <a:solidFill>
                  <a:schemeClr val="accent5">
                    <a:lumMod val="50000"/>
                  </a:schemeClr>
                </a:solidFill>
                <a:latin typeface="+mn-lt"/>
              </a:rPr>
              <a:t>Operators, Expressions, Control Flows</a:t>
            </a:r>
            <a:endParaRPr lang="en-IN" sz="3600" b="1" dirty="0"/>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568960" y="873761"/>
            <a:ext cx="11425846" cy="5878708"/>
          </a:xfrm>
        </p:spPr>
        <p:txBody>
          <a:bodyPr>
            <a:normAutofit/>
          </a:bodyPr>
          <a:lstStyle/>
          <a:p>
            <a:pPr algn="l" fontAlgn="base"/>
            <a:r>
              <a:rPr lang="en-US" b="1" i="0" dirty="0">
                <a:solidFill>
                  <a:srgbClr val="273239"/>
                </a:solidFill>
                <a:effectLst/>
                <a:latin typeface="urw-din"/>
              </a:rPr>
              <a:t>!, Logical NOT: </a:t>
            </a:r>
            <a:r>
              <a:rPr lang="en-US" b="0" i="0" dirty="0">
                <a:solidFill>
                  <a:srgbClr val="273239"/>
                </a:solidFill>
                <a:effectLst/>
                <a:latin typeface="urw-din"/>
              </a:rPr>
              <a:t>returns true when a condition is false and vice-versa</a:t>
            </a:r>
          </a:p>
          <a:p>
            <a:pPr algn="l" fontAlgn="base"/>
            <a:endParaRPr lang="en-US" b="0" i="0" dirty="0">
              <a:solidFill>
                <a:srgbClr val="273239"/>
              </a:solidFill>
              <a:effectLst/>
            </a:endParaRPr>
          </a:p>
          <a:p>
            <a:pPr algn="l" fontAlgn="base"/>
            <a:r>
              <a:rPr lang="en-US" b="1" i="0" dirty="0">
                <a:solidFill>
                  <a:srgbClr val="273239"/>
                </a:solidFill>
                <a:effectLst/>
              </a:rPr>
              <a:t>Ternary operator:</a:t>
            </a:r>
            <a:r>
              <a:rPr lang="en-US" b="0" i="0" dirty="0">
                <a:solidFill>
                  <a:srgbClr val="273239"/>
                </a:solidFill>
                <a:effectLst/>
              </a:rPr>
              <a:t> Ternary operator is a shorthand version of the if-else statement. It has three operands and hence the name ternary.</a:t>
            </a:r>
          </a:p>
          <a:p>
            <a:pPr algn="l" fontAlgn="base"/>
            <a:r>
              <a:rPr lang="en-US" b="0" i="0" dirty="0">
                <a:solidFill>
                  <a:srgbClr val="273239"/>
                </a:solidFill>
                <a:effectLst/>
              </a:rPr>
              <a:t>The general format is :</a:t>
            </a:r>
          </a:p>
          <a:p>
            <a:pPr algn="l" fontAlgn="base"/>
            <a:r>
              <a:rPr lang="en-US" dirty="0">
                <a:solidFill>
                  <a:srgbClr val="273239"/>
                </a:solidFill>
              </a:rPr>
              <a:t>                                    c</a:t>
            </a:r>
            <a:r>
              <a:rPr lang="en-US" b="0" i="0" dirty="0">
                <a:solidFill>
                  <a:srgbClr val="273239"/>
                </a:solidFill>
                <a:effectLst/>
              </a:rPr>
              <a:t>ondition ? </a:t>
            </a:r>
            <a:r>
              <a:rPr lang="en-US" dirty="0">
                <a:solidFill>
                  <a:srgbClr val="273239"/>
                </a:solidFill>
              </a:rPr>
              <a:t>i</a:t>
            </a:r>
            <a:r>
              <a:rPr lang="en-US" b="0" i="0" dirty="0">
                <a:solidFill>
                  <a:srgbClr val="273239"/>
                </a:solidFill>
                <a:effectLst/>
              </a:rPr>
              <a:t>f true : if true </a:t>
            </a:r>
          </a:p>
          <a:p>
            <a:pPr algn="l" fontAlgn="base"/>
            <a:endParaRPr lang="en-US" dirty="0">
              <a:solidFill>
                <a:srgbClr val="273239"/>
              </a:solidFill>
            </a:endParaRPr>
          </a:p>
          <a:p>
            <a:pPr algn="l" fontAlgn="base"/>
            <a:r>
              <a:rPr lang="en-US" b="0" i="0" dirty="0">
                <a:solidFill>
                  <a:srgbClr val="273239"/>
                </a:solidFill>
                <a:effectLst/>
                <a:latin typeface="urw-din"/>
              </a:rPr>
              <a:t>The above statement means that if the condition evaluates to true, then execute the statements after the ‘?’ else execute the statements after the ‘:’ .</a:t>
            </a:r>
            <a:endParaRPr lang="en-US" b="0" i="0" dirty="0">
              <a:solidFill>
                <a:srgbClr val="273239"/>
              </a:solidFill>
              <a:effectLst/>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4" name="Rectangle 1">
            <a:extLst>
              <a:ext uri="{FF2B5EF4-FFF2-40B4-BE49-F238E27FC236}">
                <a16:creationId xmlns:a16="http://schemas.microsoft.com/office/drawing/2014/main" id="{515B833B-CC23-D070-285A-7A7976150D1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1984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24300</TotalTime>
  <Words>3168</Words>
  <Application>Microsoft Office PowerPoint</Application>
  <PresentationFormat>Widescreen</PresentationFormat>
  <Paragraphs>355</Paragraphs>
  <Slides>29</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29</vt:i4>
      </vt:variant>
    </vt:vector>
  </HeadingPairs>
  <TitlesOfParts>
    <vt:vector size="44" baseType="lpstr">
      <vt:lpstr>Arial</vt:lpstr>
      <vt:lpstr>Calibri</vt:lpstr>
      <vt:lpstr>Calibri Light</vt:lpstr>
      <vt:lpstr>erdana</vt:lpstr>
      <vt:lpstr>inter-bold</vt:lpstr>
      <vt:lpstr>inter-regular</vt:lpstr>
      <vt:lpstr>Renner</vt:lpstr>
      <vt:lpstr>Roboto</vt:lpstr>
      <vt:lpstr>Rubik</vt:lpstr>
      <vt:lpstr>Times New Roman</vt:lpstr>
      <vt:lpstr>urw-din</vt:lpstr>
      <vt:lpstr>Custom Design</vt:lpstr>
      <vt:lpstr>Office Theme</vt:lpstr>
      <vt:lpstr>1_Custom Design</vt:lpstr>
      <vt:lpstr>2_Custom Design</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lpstr>Operators, Expressions, Control Flows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Ayushi Joshi</cp:lastModifiedBy>
  <cp:revision>211</cp:revision>
  <dcterms:created xsi:type="dcterms:W3CDTF">2021-09-21T08:34:11Z</dcterms:created>
  <dcterms:modified xsi:type="dcterms:W3CDTF">2023-02-20T13:16:30Z</dcterms:modified>
</cp:coreProperties>
</file>