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0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6A1511EF-F3F9-4631-A8DA-511931E3E7C2}" type="datetimeFigureOut">
              <a:rPr lang="en-GB" smtClean="0"/>
              <a:t>10/06/2020</a:t>
            </a:fld>
            <a:endParaRPr lang="en-GB"/>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GB"/>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FF1BA376-AF33-4151-B286-1C98B333A534}" type="slidenum">
              <a:rPr lang="en-GB" smtClean="0"/>
              <a:t>‹#›</a:t>
            </a:fld>
            <a:endParaRPr lang="en-GB"/>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666866933"/>
      </p:ext>
    </p:extLst>
  </p:cSld>
  <p:clrMapOvr>
    <a:masterClrMapping/>
  </p:clrMapOvr>
  <p:extLst mod="1">
    <p:ext uri="{DCECCB84-F9BA-43D5-87BE-67443E8EF086}">
      <p15:sldGuideLst xmlns:p15="http://schemas.microsoft.com/office/powerpoint/2012/main">
        <p15:guide id="4294967295"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1511EF-F3F9-4631-A8DA-511931E3E7C2}" type="datetimeFigureOut">
              <a:rPr lang="en-GB" smtClean="0"/>
              <a:t>10/06/2020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1BA376-AF33-4151-B286-1C98B333A534}" type="slidenum">
              <a:rPr lang="en-GB" smtClean="0"/>
              <a:t>‹#›</a:t>
            </a:fld>
            <a:endParaRPr lang="en-GB"/>
          </a:p>
        </p:txBody>
      </p:sp>
    </p:spTree>
    <p:extLst>
      <p:ext uri="{BB962C8B-B14F-4D97-AF65-F5344CB8AC3E}">
        <p14:creationId xmlns:p14="http://schemas.microsoft.com/office/powerpoint/2010/main" val="658460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6A1511EF-F3F9-4631-A8DA-511931E3E7C2}" type="datetimeFigureOut">
              <a:rPr lang="en-GB" smtClean="0"/>
              <a:t>10/06/2020</a:t>
            </a:fld>
            <a:endParaRPr lang="en-GB"/>
          </a:p>
        </p:txBody>
      </p:sp>
      <p:sp>
        <p:nvSpPr>
          <p:cNvPr id="5" name="Footer Placeholder 4"/>
          <p:cNvSpPr>
            <a:spLocks noGrp="1"/>
          </p:cNvSpPr>
          <p:nvPr>
            <p:ph type="ftr" sz="quarter" idx="11"/>
          </p:nvPr>
        </p:nvSpPr>
        <p:spPr>
          <a:xfrm>
            <a:off x="2933699" y="6296615"/>
            <a:ext cx="5959577" cy="365125"/>
          </a:xfrm>
        </p:spPr>
        <p:txBody>
          <a:bodyPr/>
          <a:lstStyle/>
          <a:p>
            <a:endParaRPr lang="en-GB"/>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F1BA376-AF33-4151-B286-1C98B333A534}" type="slidenum">
              <a:rPr lang="en-GB" smtClean="0"/>
              <a:t>‹#›</a:t>
            </a:fld>
            <a:endParaRPr lang="en-GB"/>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1769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1511EF-F3F9-4631-A8DA-511931E3E7C2}" type="datetimeFigureOut">
              <a:rPr lang="en-GB" smtClean="0"/>
              <a:t>10/06/2020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1BA376-AF33-4151-B286-1C98B333A534}" type="slidenum">
              <a:rPr lang="en-GB" smtClean="0"/>
              <a:t>‹#›</a:t>
            </a:fld>
            <a:endParaRPr lang="en-GB"/>
          </a:p>
        </p:txBody>
      </p:sp>
    </p:spTree>
    <p:extLst>
      <p:ext uri="{BB962C8B-B14F-4D97-AF65-F5344CB8AC3E}">
        <p14:creationId xmlns:p14="http://schemas.microsoft.com/office/powerpoint/2010/main" val="2132162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6A1511EF-F3F9-4631-A8DA-511931E3E7C2}" type="datetimeFigureOut">
              <a:rPr lang="en-GB" smtClean="0"/>
              <a:t>10/06/2020</a:t>
            </a:fld>
            <a:endParaRPr lang="en-GB"/>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GB"/>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FF1BA376-AF33-4151-B286-1C98B333A534}" type="slidenum">
              <a:rPr lang="en-GB" smtClean="0"/>
              <a:t>‹#›</a:t>
            </a:fld>
            <a:endParaRPr lang="en-GB"/>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845136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A1511EF-F3F9-4631-A8DA-511931E3E7C2}" type="datetimeFigureOut">
              <a:rPr lang="en-GB" smtClean="0"/>
              <a:t>10/06/2020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1BA376-AF33-4151-B286-1C98B333A534}" type="slidenum">
              <a:rPr lang="en-GB" smtClean="0"/>
              <a:t>‹#›</a:t>
            </a:fld>
            <a:endParaRPr lang="en-GB"/>
          </a:p>
        </p:txBody>
      </p:sp>
    </p:spTree>
    <p:extLst>
      <p:ext uri="{BB962C8B-B14F-4D97-AF65-F5344CB8AC3E}">
        <p14:creationId xmlns:p14="http://schemas.microsoft.com/office/powerpoint/2010/main" val="1785168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1511EF-F3F9-4631-A8DA-511931E3E7C2}" type="datetimeFigureOut">
              <a:rPr lang="en-GB" smtClean="0"/>
              <a:t>10/06/2020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1BA376-AF33-4151-B286-1C98B333A534}" type="slidenum">
              <a:rPr lang="en-GB" smtClean="0"/>
              <a:t>‹#›</a:t>
            </a:fld>
            <a:endParaRPr lang="en-GB"/>
          </a:p>
        </p:txBody>
      </p:sp>
    </p:spTree>
    <p:extLst>
      <p:ext uri="{BB962C8B-B14F-4D97-AF65-F5344CB8AC3E}">
        <p14:creationId xmlns:p14="http://schemas.microsoft.com/office/powerpoint/2010/main" val="819740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A1511EF-F3F9-4631-A8DA-511931E3E7C2}" type="datetimeFigureOut">
              <a:rPr lang="en-GB" smtClean="0"/>
              <a:t>10/06/2020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1BA376-AF33-4151-B286-1C98B333A534}" type="slidenum">
              <a:rPr lang="en-GB" smtClean="0"/>
              <a:t>‹#›</a:t>
            </a:fld>
            <a:endParaRPr lang="en-GB"/>
          </a:p>
        </p:txBody>
      </p:sp>
    </p:spTree>
    <p:extLst>
      <p:ext uri="{BB962C8B-B14F-4D97-AF65-F5344CB8AC3E}">
        <p14:creationId xmlns:p14="http://schemas.microsoft.com/office/powerpoint/2010/main" val="3927463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6A1511EF-F3F9-4631-A8DA-511931E3E7C2}" type="datetimeFigureOut">
              <a:rPr lang="en-GB" smtClean="0"/>
              <a:t>10/06/2020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1BA376-AF33-4151-B286-1C98B333A534}" type="slidenum">
              <a:rPr lang="en-GB" smtClean="0"/>
              <a:t>‹#›</a:t>
            </a:fld>
            <a:endParaRPr lang="en-GB"/>
          </a:p>
        </p:txBody>
      </p:sp>
    </p:spTree>
    <p:extLst>
      <p:ext uri="{BB962C8B-B14F-4D97-AF65-F5344CB8AC3E}">
        <p14:creationId xmlns:p14="http://schemas.microsoft.com/office/powerpoint/2010/main" val="1373771617"/>
      </p:ext>
    </p:extLst>
  </p:cSld>
  <p:clrMapOvr>
    <a:masterClrMapping/>
  </p:clrMapOvr>
  <p:extLst mod="1">
    <p:ext uri="{DCECCB84-F9BA-43D5-87BE-67443E8EF086}">
      <p15:sldGuideLst xmlns:p15="http://schemas.microsoft.com/office/powerpoint/2012/main">
        <p15:guide id="4294967295"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6A1511EF-F3F9-4631-A8DA-511931E3E7C2}" type="datetimeFigureOut">
              <a:rPr lang="en-GB" smtClean="0"/>
              <a:t>10/06/2020</a:t>
            </a:fld>
            <a:endParaRPr lang="en-GB"/>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GB"/>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FF1BA376-AF33-4151-B286-1C98B333A534}" type="slidenum">
              <a:rPr lang="en-GB" smtClean="0"/>
              <a:t>‹#›</a:t>
            </a:fld>
            <a:endParaRPr lang="en-GB"/>
          </a:p>
        </p:txBody>
      </p:sp>
    </p:spTree>
    <p:extLst>
      <p:ext uri="{BB962C8B-B14F-4D97-AF65-F5344CB8AC3E}">
        <p14:creationId xmlns:p14="http://schemas.microsoft.com/office/powerpoint/2010/main" val="1632078453"/>
      </p:ext>
    </p:extLst>
  </p:cSld>
  <p:clrMapOvr>
    <a:masterClrMapping/>
  </p:clrMapOvr>
  <p:extLst mod="1">
    <p:ext uri="{DCECCB84-F9BA-43D5-87BE-67443E8EF086}">
      <p15:sldGuideLst xmlns:p15="http://schemas.microsoft.com/office/powerpoint/2012/main">
        <p15:guide id="4294967295"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6A1511EF-F3F9-4631-A8DA-511931E3E7C2}" type="datetimeFigureOut">
              <a:rPr lang="en-GB" smtClean="0"/>
              <a:t>10/06/2020</a:t>
            </a:fld>
            <a:endParaRPr lang="en-GB"/>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GB"/>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FF1BA376-AF33-4151-B286-1C98B333A534}" type="slidenum">
              <a:rPr lang="en-GB" smtClean="0"/>
              <a:t>‹#›</a:t>
            </a:fld>
            <a:endParaRPr lang="en-GB"/>
          </a:p>
        </p:txBody>
      </p:sp>
    </p:spTree>
    <p:extLst>
      <p:ext uri="{BB962C8B-B14F-4D97-AF65-F5344CB8AC3E}">
        <p14:creationId xmlns:p14="http://schemas.microsoft.com/office/powerpoint/2010/main" val="2201337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6A1511EF-F3F9-4631-A8DA-511931E3E7C2}" type="datetimeFigureOut">
              <a:rPr lang="en-GB" smtClean="0"/>
              <a:t>10/06/2020</a:t>
            </a:fld>
            <a:endParaRPr lang="en-GB"/>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GB"/>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FF1BA376-AF33-4151-B286-1C98B333A534}" type="slidenum">
              <a:rPr lang="en-GB" smtClean="0"/>
              <a:t>‹#›</a:t>
            </a:fld>
            <a:endParaRPr lang="en-GB"/>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82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pos="1848">
          <p15:clr>
            <a:srgbClr val="F26B43"/>
          </p15:clr>
        </p15:guide>
        <p15:guide id="4294967295" orient="horz" pos="3960">
          <p15:clr>
            <a:srgbClr val="F26B43"/>
          </p15:clr>
        </p15:guide>
        <p15:guide id="4294967295" orient="horz" pos="1536">
          <p15:clr>
            <a:srgbClr val="F26B43"/>
          </p15:clr>
        </p15:guide>
        <p15:guide id="4294967295" orient="horz" pos="3840">
          <p15:clr>
            <a:srgbClr val="F26B43"/>
          </p15:clr>
        </p15:guide>
        <p15:guide id="4294967295" pos="4416">
          <p15:clr>
            <a:srgbClr val="F26B43"/>
          </p15:clr>
        </p15:guide>
        <p15:guide id="4294967295" pos="4800">
          <p15:clr>
            <a:srgbClr val="F26B43"/>
          </p15:clr>
        </p15:guide>
        <p15:guide id="4294967295" orient="horz" pos="360">
          <p15:clr>
            <a:srgbClr val="F26B43"/>
          </p15:clr>
        </p15:guide>
        <p15:guide id="4294967295" pos="7368">
          <p15:clr>
            <a:srgbClr val="F26B43"/>
          </p15:clr>
        </p15:guide>
        <p15:guide id="4294967295"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shrutimehta/zomato-restaurants-data/task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830830" y="1391305"/>
            <a:ext cx="8770571" cy="1560716"/>
          </a:xfrm>
        </p:spPr>
        <p:txBody>
          <a:bodyPr/>
          <a:lstStyle/>
          <a:p>
            <a:r>
              <a:rPr lang="en-US" dirty="0" smtClean="0"/>
              <a:t>The Battle of Neighborhood- Bangalore restaurant in India</a:t>
            </a:r>
            <a:endParaRPr lang="en-GB" dirty="0"/>
          </a:p>
        </p:txBody>
      </p:sp>
    </p:spTree>
    <p:extLst>
      <p:ext uri="{BB962C8B-B14F-4D97-AF65-F5344CB8AC3E}">
        <p14:creationId xmlns:p14="http://schemas.microsoft.com/office/powerpoint/2010/main" val="1513614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Q1. What </a:t>
            </a:r>
            <a:r>
              <a:rPr lang="en-GB" dirty="0"/>
              <a:t>is best area in Bangalore City for North Indian Cuisine?</a:t>
            </a:r>
          </a:p>
        </p:txBody>
      </p:sp>
      <p:pic>
        <p:nvPicPr>
          <p:cNvPr id="3" name="Picture 2"/>
          <p:cNvPicPr/>
          <p:nvPr/>
        </p:nvPicPr>
        <p:blipFill>
          <a:blip r:embed="rId2"/>
          <a:stretch>
            <a:fillRect/>
          </a:stretch>
        </p:blipFill>
        <p:spPr>
          <a:xfrm>
            <a:off x="2846070" y="1902777"/>
            <a:ext cx="8972550" cy="4766945"/>
          </a:xfrm>
          <a:prstGeom prst="rect">
            <a:avLst/>
          </a:prstGeom>
        </p:spPr>
      </p:pic>
    </p:spTree>
    <p:extLst>
      <p:ext uri="{BB962C8B-B14F-4D97-AF65-F5344CB8AC3E}">
        <p14:creationId xmlns:p14="http://schemas.microsoft.com/office/powerpoint/2010/main" val="4030777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 </a:t>
            </a:r>
            <a:r>
              <a:rPr lang="en-GB" dirty="0"/>
              <a:t>2. Which zones have huge number of North Indian eatery Market?</a:t>
            </a:r>
          </a:p>
        </p:txBody>
      </p:sp>
      <p:pic>
        <p:nvPicPr>
          <p:cNvPr id="3" name="Picture 2"/>
          <p:cNvPicPr>
            <a:picLocks noChangeAspect="1"/>
          </p:cNvPicPr>
          <p:nvPr/>
        </p:nvPicPr>
        <p:blipFill>
          <a:blip r:embed="rId2"/>
          <a:stretch>
            <a:fillRect/>
          </a:stretch>
        </p:blipFill>
        <p:spPr>
          <a:xfrm>
            <a:off x="2933700" y="2263140"/>
            <a:ext cx="8942069" cy="4352888"/>
          </a:xfrm>
          <a:prstGeom prst="rect">
            <a:avLst/>
          </a:prstGeom>
        </p:spPr>
      </p:pic>
    </p:spTree>
    <p:extLst>
      <p:ext uri="{BB962C8B-B14F-4D97-AF65-F5344CB8AC3E}">
        <p14:creationId xmlns:p14="http://schemas.microsoft.com/office/powerpoint/2010/main" val="3300430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3. </a:t>
            </a:r>
            <a:r>
              <a:rPr lang="en-GB" dirty="0"/>
              <a:t>Which all zones have less number of </a:t>
            </a:r>
            <a:r>
              <a:rPr lang="en-GB" dirty="0" smtClean="0"/>
              <a:t>restaurants?</a:t>
            </a:r>
            <a:endParaRPr lang="en-GB" dirty="0"/>
          </a:p>
        </p:txBody>
      </p:sp>
      <p:pic>
        <p:nvPicPr>
          <p:cNvPr id="3" name="Picture 2"/>
          <p:cNvPicPr>
            <a:picLocks noChangeAspect="1"/>
          </p:cNvPicPr>
          <p:nvPr/>
        </p:nvPicPr>
        <p:blipFill>
          <a:blip r:embed="rId2"/>
          <a:stretch>
            <a:fillRect/>
          </a:stretch>
        </p:blipFill>
        <p:spPr>
          <a:xfrm>
            <a:off x="2933700" y="2251709"/>
            <a:ext cx="8964930" cy="4383405"/>
          </a:xfrm>
          <a:prstGeom prst="rect">
            <a:avLst/>
          </a:prstGeom>
        </p:spPr>
      </p:pic>
    </p:spTree>
    <p:extLst>
      <p:ext uri="{BB962C8B-B14F-4D97-AF65-F5344CB8AC3E}">
        <p14:creationId xmlns:p14="http://schemas.microsoft.com/office/powerpoint/2010/main" val="225779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Applying K-means algorithm to cluster the data:</a:t>
            </a:r>
            <a:r>
              <a:rPr lang="en-GB" dirty="0"/>
              <a:t/>
            </a:r>
            <a:br>
              <a:rPr lang="en-GB" dirty="0"/>
            </a:br>
            <a:endParaRPr lang="en-GB" dirty="0"/>
          </a:p>
        </p:txBody>
      </p:sp>
      <p:pic>
        <p:nvPicPr>
          <p:cNvPr id="3" name="Picture 2"/>
          <p:cNvPicPr/>
          <p:nvPr/>
        </p:nvPicPr>
        <p:blipFill>
          <a:blip r:embed="rId2"/>
          <a:stretch>
            <a:fillRect/>
          </a:stretch>
        </p:blipFill>
        <p:spPr>
          <a:xfrm>
            <a:off x="2800350" y="2216467"/>
            <a:ext cx="9018270" cy="4505325"/>
          </a:xfrm>
          <a:prstGeom prst="rect">
            <a:avLst/>
          </a:prstGeom>
        </p:spPr>
      </p:pic>
    </p:spTree>
    <p:extLst>
      <p:ext uri="{BB962C8B-B14F-4D97-AF65-F5344CB8AC3E}">
        <p14:creationId xmlns:p14="http://schemas.microsoft.com/office/powerpoint/2010/main" val="2118516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creating final map:</a:t>
            </a:r>
            <a:r>
              <a:rPr lang="en-GB" dirty="0"/>
              <a:t/>
            </a:r>
            <a:br>
              <a:rPr lang="en-GB" dirty="0"/>
            </a:br>
            <a:endParaRPr lang="en-GB" dirty="0"/>
          </a:p>
        </p:txBody>
      </p:sp>
      <p:pic>
        <p:nvPicPr>
          <p:cNvPr id="3" name="Picture 2"/>
          <p:cNvPicPr/>
          <p:nvPr/>
        </p:nvPicPr>
        <p:blipFill>
          <a:blip r:embed="rId2"/>
          <a:stretch>
            <a:fillRect/>
          </a:stretch>
        </p:blipFill>
        <p:spPr>
          <a:xfrm>
            <a:off x="3036569" y="2268854"/>
            <a:ext cx="8667701" cy="4086225"/>
          </a:xfrm>
          <a:prstGeom prst="rect">
            <a:avLst/>
          </a:prstGeom>
        </p:spPr>
      </p:pic>
    </p:spTree>
    <p:extLst>
      <p:ext uri="{BB962C8B-B14F-4D97-AF65-F5344CB8AC3E}">
        <p14:creationId xmlns:p14="http://schemas.microsoft.com/office/powerpoint/2010/main" val="982308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1 to 5:</a:t>
            </a:r>
            <a:endParaRPr lang="en-GB" dirty="0"/>
          </a:p>
        </p:txBody>
      </p:sp>
      <p:pic>
        <p:nvPicPr>
          <p:cNvPr id="3" name="Picture 2"/>
          <p:cNvPicPr/>
          <p:nvPr/>
        </p:nvPicPr>
        <p:blipFill>
          <a:blip r:embed="rId2"/>
          <a:stretch>
            <a:fillRect/>
          </a:stretch>
        </p:blipFill>
        <p:spPr>
          <a:xfrm>
            <a:off x="2933700" y="2212657"/>
            <a:ext cx="8873490" cy="4542473"/>
          </a:xfrm>
          <a:prstGeom prst="rect">
            <a:avLst/>
          </a:prstGeom>
        </p:spPr>
      </p:pic>
    </p:spTree>
    <p:extLst>
      <p:ext uri="{BB962C8B-B14F-4D97-AF65-F5344CB8AC3E}">
        <p14:creationId xmlns:p14="http://schemas.microsoft.com/office/powerpoint/2010/main" val="1206422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GB" dirty="0"/>
          </a:p>
        </p:txBody>
      </p:sp>
      <p:sp>
        <p:nvSpPr>
          <p:cNvPr id="3" name="Content Placeholder 2"/>
          <p:cNvSpPr>
            <a:spLocks noGrp="1"/>
          </p:cNvSpPr>
          <p:nvPr>
            <p:ph idx="1"/>
          </p:nvPr>
        </p:nvSpPr>
        <p:spPr>
          <a:xfrm>
            <a:off x="2933700" y="2438400"/>
            <a:ext cx="8770571" cy="4259580"/>
          </a:xfrm>
        </p:spPr>
        <p:txBody>
          <a:bodyPr>
            <a:normAutofit lnSpcReduction="10000"/>
          </a:bodyPr>
          <a:lstStyle/>
          <a:p>
            <a:pPr lvl="1">
              <a:buFont typeface="Arial" panose="020B0604020202020204" pitchFamily="34" charset="0"/>
              <a:buChar char="•"/>
            </a:pPr>
            <a:r>
              <a:rPr lang="en-US" dirty="0" err="1"/>
              <a:t>Koramanagala</a:t>
            </a:r>
            <a:r>
              <a:rPr lang="en-US" dirty="0"/>
              <a:t> 5th &amp; 6th Block are have best neighborhood of North Indian Restaurants</a:t>
            </a:r>
            <a:endParaRPr lang="en-GB" sz="1600" dirty="0"/>
          </a:p>
          <a:p>
            <a:pPr lvl="1">
              <a:buFont typeface="Arial" panose="020B0604020202020204" pitchFamily="34" charset="0"/>
              <a:buChar char="•"/>
            </a:pPr>
            <a:r>
              <a:rPr lang="en-US" dirty="0" err="1"/>
              <a:t>Koramanagala</a:t>
            </a:r>
            <a:r>
              <a:rPr lang="en-US" dirty="0"/>
              <a:t> 6th block has best restaurant as per the ratings.</a:t>
            </a:r>
            <a:endParaRPr lang="en-GB" sz="1600" dirty="0"/>
          </a:p>
          <a:p>
            <a:pPr lvl="1">
              <a:buFont typeface="Arial" panose="020B0604020202020204" pitchFamily="34" charset="0"/>
              <a:buChar char="•"/>
            </a:pPr>
            <a:r>
              <a:rPr lang="en-US" dirty="0"/>
              <a:t>Indira Nagar is best place for </a:t>
            </a:r>
            <a:r>
              <a:rPr lang="en-US" dirty="0" smtClean="0"/>
              <a:t>Opening a </a:t>
            </a:r>
            <a:r>
              <a:rPr lang="en-US" smtClean="0"/>
              <a:t>New Restaurant.</a:t>
            </a:r>
            <a:endParaRPr lang="en-GB" sz="1600" dirty="0"/>
          </a:p>
          <a:p>
            <a:pPr lvl="1">
              <a:buFont typeface="Arial" panose="020B0604020202020204" pitchFamily="34" charset="0"/>
              <a:buChar char="•"/>
            </a:pPr>
            <a:r>
              <a:rPr lang="en-US" dirty="0"/>
              <a:t>JP </a:t>
            </a:r>
            <a:r>
              <a:rPr lang="en-US" dirty="0" err="1"/>
              <a:t>nagar</a:t>
            </a:r>
            <a:r>
              <a:rPr lang="en-US" dirty="0"/>
              <a:t>, New BEL road, </a:t>
            </a:r>
            <a:r>
              <a:rPr lang="en-US" dirty="0" err="1"/>
              <a:t>Koramangalam</a:t>
            </a:r>
            <a:r>
              <a:rPr lang="en-US" dirty="0"/>
              <a:t> </a:t>
            </a:r>
            <a:r>
              <a:rPr lang="en-US" dirty="0" err="1"/>
              <a:t>Marthali</a:t>
            </a:r>
            <a:r>
              <a:rPr lang="en-US" dirty="0"/>
              <a:t> have best restaurants in Bangalore.</a:t>
            </a:r>
            <a:endParaRPr lang="en-GB" sz="1600" dirty="0"/>
          </a:p>
          <a:p>
            <a:pPr marL="0" indent="0">
              <a:buNone/>
            </a:pPr>
            <a:r>
              <a:rPr lang="en-US" b="1" dirty="0"/>
              <a:t> </a:t>
            </a:r>
            <a:endParaRPr lang="en-GB" dirty="0"/>
          </a:p>
          <a:p>
            <a:pPr lvl="1">
              <a:buFont typeface="Arial" panose="020B0604020202020204" pitchFamily="34" charset="0"/>
              <a:buChar char="•"/>
            </a:pPr>
            <a:r>
              <a:rPr lang="en-US" dirty="0"/>
              <a:t>Cluster 1: This zone is recommended for Cafes. </a:t>
            </a:r>
            <a:endParaRPr lang="en-GB" sz="1600" dirty="0"/>
          </a:p>
          <a:p>
            <a:pPr lvl="1">
              <a:buFont typeface="Arial" panose="020B0604020202020204" pitchFamily="34" charset="0"/>
              <a:buChar char="•"/>
            </a:pPr>
            <a:r>
              <a:rPr lang="en-US" dirty="0"/>
              <a:t>Cluster 2: This zone is recommended for Indian Restaurants. </a:t>
            </a:r>
            <a:endParaRPr lang="en-GB" sz="1600" dirty="0"/>
          </a:p>
          <a:p>
            <a:pPr lvl="1">
              <a:buFont typeface="Arial" panose="020B0604020202020204" pitchFamily="34" charset="0"/>
              <a:buChar char="•"/>
            </a:pPr>
            <a:r>
              <a:rPr lang="en-US" dirty="0"/>
              <a:t>Cluster 3: This zone is recommended for Ice Cream shops and Fast food Restaurants.</a:t>
            </a:r>
            <a:endParaRPr lang="en-GB" sz="1600" dirty="0"/>
          </a:p>
          <a:p>
            <a:pPr lvl="1">
              <a:buFont typeface="Arial" panose="020B0604020202020204" pitchFamily="34" charset="0"/>
              <a:buChar char="•"/>
            </a:pPr>
            <a:r>
              <a:rPr lang="en-US" dirty="0"/>
              <a:t>Cluster 4: This zone is recommended for Pubs and Night clubs.</a:t>
            </a:r>
            <a:endParaRPr lang="en-GB" sz="1600" dirty="0"/>
          </a:p>
          <a:p>
            <a:pPr lvl="1">
              <a:buFont typeface="Arial" panose="020B0604020202020204" pitchFamily="34" charset="0"/>
              <a:buChar char="•"/>
            </a:pPr>
            <a:r>
              <a:rPr lang="en-US" dirty="0"/>
              <a:t>Cluster 5: This zone is recommended for Italian and Mexican Restaurants.</a:t>
            </a:r>
            <a:endParaRPr lang="en-GB" sz="1600" dirty="0"/>
          </a:p>
          <a:p>
            <a:endParaRPr lang="en-GB" dirty="0"/>
          </a:p>
        </p:txBody>
      </p:sp>
    </p:spTree>
    <p:extLst>
      <p:ext uri="{BB962C8B-B14F-4D97-AF65-F5344CB8AC3E}">
        <p14:creationId xmlns:p14="http://schemas.microsoft.com/office/powerpoint/2010/main" val="4146296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33700" y="568345"/>
            <a:ext cx="8770571" cy="860405"/>
          </a:xfrm>
        </p:spPr>
        <p:txBody>
          <a:bodyPr/>
          <a:lstStyle/>
          <a:p>
            <a:r>
              <a:rPr lang="en-US" dirty="0" smtClean="0"/>
              <a:t>Introduction</a:t>
            </a:r>
            <a:endParaRPr lang="en-GB" dirty="0"/>
          </a:p>
        </p:txBody>
      </p:sp>
      <p:sp>
        <p:nvSpPr>
          <p:cNvPr id="4" name="Content Placeholder 3"/>
          <p:cNvSpPr>
            <a:spLocks noGrp="1"/>
          </p:cNvSpPr>
          <p:nvPr>
            <p:ph idx="1"/>
          </p:nvPr>
        </p:nvSpPr>
        <p:spPr/>
        <p:txBody>
          <a:bodyPr>
            <a:normAutofit lnSpcReduction="10000"/>
          </a:bodyPr>
          <a:lstStyle/>
          <a:p>
            <a:r>
              <a:rPr lang="en-US" dirty="0"/>
              <a:t>Bangalore, formally Bengaluru is the capital of the Indian territory of Karnataka. It has a populace of more than ten million, making it a megacity and the third-most crowded city and fifth-most crowded urban agglomeration in India. It is situated in southern India, on the Deccan Plateau at a rise of more than 900 m (3,000 </a:t>
            </a:r>
            <a:r>
              <a:rPr lang="en-US" dirty="0" err="1"/>
              <a:t>ft</a:t>
            </a:r>
            <a:r>
              <a:rPr lang="en-US" dirty="0"/>
              <a:t>) above ocean level</a:t>
            </a:r>
            <a:r>
              <a:rPr lang="en-US" dirty="0" smtClean="0"/>
              <a:t>.</a:t>
            </a:r>
          </a:p>
          <a:p>
            <a:r>
              <a:rPr lang="en-US" dirty="0"/>
              <a:t>Bengaluru is now and then alluded to as the "Silicon Valley of India" (or "IT capital of India") in view of its job as the country's driving data innovation (IT) exporter. </a:t>
            </a:r>
            <a:r>
              <a:rPr lang="en-GB" dirty="0"/>
              <a:t>Indian technological organisations</a:t>
            </a:r>
            <a:r>
              <a:rPr lang="en-GB" dirty="0"/>
              <a:t> </a:t>
            </a:r>
            <a:r>
              <a:rPr lang="en-US" dirty="0"/>
              <a:t>ISRO, Infosys, Wipro and HAL are headquartered in the city. </a:t>
            </a:r>
            <a:endParaRPr lang="en-US" dirty="0" smtClean="0"/>
          </a:p>
          <a:p>
            <a:r>
              <a:rPr lang="en-US" dirty="0" smtClean="0"/>
              <a:t>This is the Best place for starting the restaurant in India</a:t>
            </a:r>
            <a:endParaRPr lang="en-GB" dirty="0"/>
          </a:p>
        </p:txBody>
      </p:sp>
    </p:spTree>
    <p:extLst>
      <p:ext uri="{BB962C8B-B14F-4D97-AF65-F5344CB8AC3E}">
        <p14:creationId xmlns:p14="http://schemas.microsoft.com/office/powerpoint/2010/main" val="3431881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STATEMENT:</a:t>
            </a:r>
            <a:r>
              <a:rPr lang="en-GB" dirty="0"/>
              <a:t/>
            </a:r>
            <a:br>
              <a:rPr lang="en-GB" dirty="0"/>
            </a:br>
            <a:endParaRPr lang="en-GB" dirty="0"/>
          </a:p>
        </p:txBody>
      </p:sp>
      <p:sp>
        <p:nvSpPr>
          <p:cNvPr id="3" name="Content Placeholder 2"/>
          <p:cNvSpPr>
            <a:spLocks noGrp="1"/>
          </p:cNvSpPr>
          <p:nvPr>
            <p:ph idx="1"/>
          </p:nvPr>
        </p:nvSpPr>
        <p:spPr/>
        <p:txBody>
          <a:bodyPr/>
          <a:lstStyle/>
          <a:p>
            <a:r>
              <a:rPr lang="en-US" dirty="0"/>
              <a:t>Until now, we can understand that this city is densely populated by migrants as it is “Silicon Valley of India”. Most of the people are from North India and this project is intended to know the best places for north Indian to find best place for their cuisine and to plan the best spot for starting North Indian restaurant in Bangalore, India.</a:t>
            </a:r>
            <a:endParaRPr lang="en-GB" dirty="0"/>
          </a:p>
          <a:p>
            <a:endParaRPr lang="en-GB" dirty="0"/>
          </a:p>
        </p:txBody>
      </p:sp>
    </p:spTree>
    <p:extLst>
      <p:ext uri="{BB962C8B-B14F-4D97-AF65-F5344CB8AC3E}">
        <p14:creationId xmlns:p14="http://schemas.microsoft.com/office/powerpoint/2010/main" val="768498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CHALLENGES ADDRESSED IN THIS PROJECT:</a:t>
            </a:r>
            <a:r>
              <a:rPr lang="en-GB" dirty="0"/>
              <a:t/>
            </a:r>
            <a:br>
              <a:rPr lang="en-GB" dirty="0"/>
            </a:br>
            <a:endParaRPr lang="en-GB" dirty="0"/>
          </a:p>
        </p:txBody>
      </p:sp>
      <p:sp>
        <p:nvSpPr>
          <p:cNvPr id="3" name="Content Placeholder 2"/>
          <p:cNvSpPr>
            <a:spLocks noGrp="1"/>
          </p:cNvSpPr>
          <p:nvPr>
            <p:ph idx="1"/>
          </p:nvPr>
        </p:nvSpPr>
        <p:spPr/>
        <p:txBody>
          <a:bodyPr/>
          <a:lstStyle/>
          <a:p>
            <a:r>
              <a:rPr lang="en-US" dirty="0"/>
              <a:t>In this project the following problems are addressed: </a:t>
            </a:r>
            <a:endParaRPr lang="en-GB" sz="1800" dirty="0"/>
          </a:p>
          <a:p>
            <a:pPr lvl="2"/>
            <a:r>
              <a:rPr lang="en-US" dirty="0"/>
              <a:t>What is best area in Bangalore City for North Indian Cuisine? </a:t>
            </a:r>
            <a:endParaRPr lang="en-GB" sz="1400" dirty="0"/>
          </a:p>
          <a:p>
            <a:pPr lvl="2"/>
            <a:r>
              <a:rPr lang="en-US" dirty="0"/>
              <a:t>Which zones have huge number of North Indian eatery Market? </a:t>
            </a:r>
            <a:endParaRPr lang="en-GB" sz="1400" dirty="0"/>
          </a:p>
          <a:p>
            <a:pPr lvl="2"/>
            <a:r>
              <a:rPr lang="en-US" dirty="0"/>
              <a:t>Which all zones have less number of eatery? </a:t>
            </a:r>
            <a:endParaRPr lang="en-GB" sz="1400" dirty="0"/>
          </a:p>
          <a:p>
            <a:pPr lvl="2"/>
            <a:r>
              <a:rPr lang="en-US" dirty="0"/>
              <a:t>Which is the best spot to start North Indian restaurant? </a:t>
            </a:r>
            <a:endParaRPr lang="en-GB" sz="1400" dirty="0"/>
          </a:p>
          <a:p>
            <a:pPr lvl="2"/>
            <a:r>
              <a:rPr lang="en-US" dirty="0"/>
              <a:t>What spots are have best Indian restaurants in Bangalore? </a:t>
            </a:r>
            <a:endParaRPr lang="en-GB" sz="1400" dirty="0"/>
          </a:p>
          <a:p>
            <a:endParaRPr lang="en-GB" dirty="0"/>
          </a:p>
        </p:txBody>
      </p:sp>
    </p:spTree>
    <p:extLst>
      <p:ext uri="{BB962C8B-B14F-4D97-AF65-F5344CB8AC3E}">
        <p14:creationId xmlns:p14="http://schemas.microsoft.com/office/powerpoint/2010/main" val="3185181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419755"/>
            <a:ext cx="8770571" cy="1560716"/>
          </a:xfrm>
        </p:spPr>
        <p:txBody>
          <a:bodyPr/>
          <a:lstStyle/>
          <a:p>
            <a:r>
              <a:rPr lang="en-US" b="1" dirty="0"/>
              <a:t>SOURCE FOR DATA:</a:t>
            </a:r>
            <a:endParaRPr lang="en-GB" dirty="0"/>
          </a:p>
        </p:txBody>
      </p:sp>
      <p:sp>
        <p:nvSpPr>
          <p:cNvPr id="3" name="Content Placeholder 2"/>
          <p:cNvSpPr>
            <a:spLocks noGrp="1"/>
          </p:cNvSpPr>
          <p:nvPr>
            <p:ph idx="1"/>
          </p:nvPr>
        </p:nvSpPr>
        <p:spPr>
          <a:xfrm>
            <a:off x="2853690" y="1694721"/>
            <a:ext cx="9113520" cy="5163279"/>
          </a:xfrm>
        </p:spPr>
        <p:txBody>
          <a:bodyPr>
            <a:normAutofit fontScale="77500" lnSpcReduction="20000"/>
          </a:bodyPr>
          <a:lstStyle/>
          <a:p>
            <a:r>
              <a:rPr lang="en-US" dirty="0"/>
              <a:t>Bangalore restaurants information that contains list Locality, Restaurant name, rating alongside their scope and longitude. </a:t>
            </a:r>
            <a:endParaRPr lang="en-GB" dirty="0"/>
          </a:p>
          <a:p>
            <a:r>
              <a:rPr lang="en-US" dirty="0"/>
              <a:t>    </a:t>
            </a:r>
            <a:r>
              <a:rPr lang="en-US" b="1" dirty="0" smtClean="0"/>
              <a:t>The </a:t>
            </a:r>
            <a:r>
              <a:rPr lang="en-US" b="1" dirty="0"/>
              <a:t>Database for this project is found from the following </a:t>
            </a:r>
            <a:r>
              <a:rPr lang="en-US" b="1" dirty="0" smtClean="0"/>
              <a:t>link</a:t>
            </a:r>
            <a:r>
              <a:rPr lang="en-GB" dirty="0" smtClean="0"/>
              <a:t> </a:t>
            </a:r>
          </a:p>
          <a:p>
            <a:pPr marL="0" indent="0" algn="ctr">
              <a:buNone/>
            </a:pPr>
            <a:r>
              <a:rPr lang="en-GB" u="sng" dirty="0" smtClean="0">
                <a:hlinkClick r:id="rId2"/>
              </a:rPr>
              <a:t>https</a:t>
            </a:r>
            <a:r>
              <a:rPr lang="en-GB" u="sng" dirty="0">
                <a:hlinkClick r:id="rId2"/>
              </a:rPr>
              <a:t>://</a:t>
            </a:r>
            <a:r>
              <a:rPr lang="en-GB" u="sng" dirty="0" smtClean="0">
                <a:hlinkClick r:id="rId2"/>
              </a:rPr>
              <a:t>www.kaggle.com/shrutimehta/zomato-restaurants-data/tasks</a:t>
            </a:r>
            <a:endParaRPr lang="en-GB" u="sng" dirty="0" smtClean="0"/>
          </a:p>
          <a:p>
            <a:r>
              <a:rPr lang="en-US" b="1" dirty="0" smtClean="0"/>
              <a:t>    Close </a:t>
            </a:r>
            <a:r>
              <a:rPr lang="en-US" b="1" dirty="0"/>
              <a:t>by places in every area of Bangalore city</a:t>
            </a:r>
            <a:r>
              <a:rPr lang="en-US" dirty="0"/>
              <a:t>:</a:t>
            </a:r>
            <a:endParaRPr lang="en-GB" dirty="0"/>
          </a:p>
          <a:p>
            <a:pPr lvl="1"/>
            <a:r>
              <a:rPr lang="en-US" dirty="0"/>
              <a:t>Information source: </a:t>
            </a:r>
            <a:r>
              <a:rPr lang="en-US" b="1" dirty="0"/>
              <a:t>Four square API </a:t>
            </a:r>
            <a:endParaRPr lang="en-US" b="1" dirty="0" smtClean="0"/>
          </a:p>
          <a:p>
            <a:pPr lvl="1"/>
            <a:r>
              <a:rPr lang="en-GB" dirty="0"/>
              <a:t>The data retrieved from Foursquare contained information of venues within a specified distance of the longitude and latitude of the postcodes. The information obtained per venue as follows:</a:t>
            </a:r>
          </a:p>
          <a:p>
            <a:pPr marL="0" indent="0" latinLnBrk="1">
              <a:buNone/>
            </a:pPr>
            <a:r>
              <a:rPr lang="en-GB" dirty="0" smtClean="0"/>
              <a:t>	1</a:t>
            </a:r>
            <a:r>
              <a:rPr lang="en-GB" dirty="0"/>
              <a:t>. Neighbourhood</a:t>
            </a:r>
          </a:p>
          <a:p>
            <a:pPr marL="0" indent="0" latinLnBrk="1">
              <a:buNone/>
            </a:pPr>
            <a:r>
              <a:rPr lang="en-GB" dirty="0" smtClean="0"/>
              <a:t>	2</a:t>
            </a:r>
            <a:r>
              <a:rPr lang="en-GB" dirty="0"/>
              <a:t>. Neighbourhood Latitude</a:t>
            </a:r>
          </a:p>
          <a:p>
            <a:pPr marL="0" indent="0" latinLnBrk="1">
              <a:buNone/>
            </a:pPr>
            <a:r>
              <a:rPr lang="en-GB" dirty="0" smtClean="0"/>
              <a:t>	3</a:t>
            </a:r>
            <a:r>
              <a:rPr lang="en-GB" dirty="0"/>
              <a:t>. Neighbourhood Longitude</a:t>
            </a:r>
          </a:p>
          <a:p>
            <a:pPr marL="0" indent="0" latinLnBrk="1">
              <a:buNone/>
            </a:pPr>
            <a:r>
              <a:rPr lang="en-GB" dirty="0" smtClean="0"/>
              <a:t>	4</a:t>
            </a:r>
            <a:r>
              <a:rPr lang="en-GB" dirty="0"/>
              <a:t>. Venue</a:t>
            </a:r>
          </a:p>
          <a:p>
            <a:pPr marL="0" indent="0" latinLnBrk="1">
              <a:buNone/>
            </a:pPr>
            <a:r>
              <a:rPr lang="en-GB" dirty="0" smtClean="0"/>
              <a:t>	5</a:t>
            </a:r>
            <a:r>
              <a:rPr lang="en-GB" dirty="0"/>
              <a:t>. Name of the venue e.g. the name of a store or restaurant</a:t>
            </a:r>
          </a:p>
          <a:p>
            <a:pPr marL="0" indent="0" latinLnBrk="1">
              <a:buNone/>
            </a:pPr>
            <a:r>
              <a:rPr lang="en-GB" dirty="0" smtClean="0"/>
              <a:t>	6</a:t>
            </a:r>
            <a:r>
              <a:rPr lang="en-GB" dirty="0"/>
              <a:t>. Venue Latitude</a:t>
            </a:r>
          </a:p>
          <a:p>
            <a:pPr marL="0" indent="0" latinLnBrk="1">
              <a:buNone/>
            </a:pPr>
            <a:r>
              <a:rPr lang="en-GB" dirty="0" smtClean="0"/>
              <a:t>	7</a:t>
            </a:r>
            <a:r>
              <a:rPr lang="en-GB" dirty="0"/>
              <a:t>. Venue Longitude</a:t>
            </a:r>
          </a:p>
          <a:p>
            <a:pPr marL="0" indent="0" latinLnBrk="1">
              <a:buNone/>
            </a:pPr>
            <a:r>
              <a:rPr lang="en-GB" dirty="0" smtClean="0"/>
              <a:t>	8</a:t>
            </a:r>
            <a:r>
              <a:rPr lang="en-GB" dirty="0"/>
              <a:t>. Venue Category</a:t>
            </a:r>
          </a:p>
          <a:p>
            <a:endParaRPr lang="en-GB" dirty="0"/>
          </a:p>
        </p:txBody>
      </p:sp>
    </p:spTree>
    <p:extLst>
      <p:ext uri="{BB962C8B-B14F-4D97-AF65-F5344CB8AC3E}">
        <p14:creationId xmlns:p14="http://schemas.microsoft.com/office/powerpoint/2010/main" val="879910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PROCEDURE:</a:t>
            </a:r>
            <a:r>
              <a:rPr lang="en-GB" dirty="0"/>
              <a:t/>
            </a:r>
            <a:br>
              <a:rPr lang="en-GB" dirty="0"/>
            </a:br>
            <a:endParaRPr lang="en-GB"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Gather the Bangalore city information from </a:t>
            </a:r>
            <a:r>
              <a:rPr lang="en-US" dirty="0" err="1"/>
              <a:t>Zomato</a:t>
            </a:r>
            <a:r>
              <a:rPr lang="en-US" dirty="0"/>
              <a:t> </a:t>
            </a:r>
            <a:r>
              <a:rPr lang="en-US" dirty="0" err="1"/>
              <a:t>kaggel</a:t>
            </a:r>
            <a:r>
              <a:rPr lang="en-US" dirty="0"/>
              <a:t> dataset.</a:t>
            </a:r>
            <a:endParaRPr lang="en-GB" dirty="0"/>
          </a:p>
          <a:p>
            <a:pPr>
              <a:buFont typeface="Arial" panose="020B0604020202020204" pitchFamily="34" charset="0"/>
              <a:buChar char="•"/>
            </a:pPr>
            <a:r>
              <a:rPr lang="en-US" dirty="0"/>
              <a:t>Utilizing Four Square API we will discover all settings for every area. </a:t>
            </a:r>
            <a:endParaRPr lang="en-GB" dirty="0"/>
          </a:p>
          <a:p>
            <a:pPr>
              <a:buFont typeface="Arial" panose="020B0604020202020204" pitchFamily="34" charset="0"/>
              <a:buChar char="•"/>
            </a:pPr>
            <a:r>
              <a:rPr lang="en-US" dirty="0"/>
              <a:t>Channel out all settings that are close by territory. </a:t>
            </a:r>
            <a:endParaRPr lang="en-GB" dirty="0"/>
          </a:p>
          <a:p>
            <a:pPr>
              <a:buFont typeface="Arial" panose="020B0604020202020204" pitchFamily="34" charset="0"/>
              <a:buChar char="•"/>
            </a:pPr>
            <a:r>
              <a:rPr lang="en-US" dirty="0"/>
              <a:t>Utilizing collection rating for every café to locate the best places. </a:t>
            </a:r>
            <a:endParaRPr lang="en-GB" dirty="0"/>
          </a:p>
          <a:p>
            <a:pPr>
              <a:buFont typeface="Arial" panose="020B0604020202020204" pitchFamily="34" charset="0"/>
              <a:buChar char="•"/>
            </a:pPr>
            <a:r>
              <a:rPr lang="en-US" dirty="0"/>
              <a:t>Picture the Ranking of neighborhoods utilizing folium library (python)</a:t>
            </a:r>
            <a:endParaRPr lang="en-GB" dirty="0"/>
          </a:p>
          <a:p>
            <a:endParaRPr lang="en-GB" dirty="0"/>
          </a:p>
        </p:txBody>
      </p:sp>
    </p:spTree>
    <p:extLst>
      <p:ext uri="{BB962C8B-B14F-4D97-AF65-F5344CB8AC3E}">
        <p14:creationId xmlns:p14="http://schemas.microsoft.com/office/powerpoint/2010/main" val="3708651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of the project and Results:</a:t>
            </a:r>
            <a:endParaRPr lang="en-GB" dirty="0"/>
          </a:p>
        </p:txBody>
      </p:sp>
      <p:sp>
        <p:nvSpPr>
          <p:cNvPr id="3" name="Content Placeholder 2"/>
          <p:cNvSpPr>
            <a:spLocks noGrp="1"/>
          </p:cNvSpPr>
          <p:nvPr>
            <p:ph idx="1"/>
          </p:nvPr>
        </p:nvSpPr>
        <p:spPr/>
        <p:txBody>
          <a:bodyPr/>
          <a:lstStyle/>
          <a:p>
            <a:pPr marL="0" indent="0">
              <a:buNone/>
            </a:pPr>
            <a:r>
              <a:rPr lang="en-GB" dirty="0" smtClean="0"/>
              <a:t>1. Read </a:t>
            </a:r>
            <a:r>
              <a:rPr lang="en-GB" dirty="0"/>
              <a:t>the </a:t>
            </a:r>
            <a:r>
              <a:rPr lang="en-GB" dirty="0" err="1" smtClean="0"/>
              <a:t>zomato</a:t>
            </a:r>
            <a:r>
              <a:rPr lang="en-GB" dirty="0" smtClean="0"/>
              <a:t> restaurant </a:t>
            </a:r>
            <a:r>
              <a:rPr lang="en-GB" dirty="0"/>
              <a:t>data from csv </a:t>
            </a:r>
            <a:r>
              <a:rPr lang="en-GB" dirty="0" smtClean="0"/>
              <a:t>file</a:t>
            </a:r>
          </a:p>
          <a:p>
            <a:pPr marL="0" indent="0">
              <a:buNone/>
            </a:pPr>
            <a:endParaRPr lang="en-GB" dirty="0"/>
          </a:p>
        </p:txBody>
      </p:sp>
      <p:pic>
        <p:nvPicPr>
          <p:cNvPr id="4" name="Picture 3"/>
          <p:cNvPicPr>
            <a:picLocks noChangeAspect="1"/>
          </p:cNvPicPr>
          <p:nvPr/>
        </p:nvPicPr>
        <p:blipFill>
          <a:blip r:embed="rId2"/>
          <a:stretch>
            <a:fillRect/>
          </a:stretch>
        </p:blipFill>
        <p:spPr>
          <a:xfrm>
            <a:off x="1463040" y="2926080"/>
            <a:ext cx="10447020" cy="3931920"/>
          </a:xfrm>
          <a:prstGeom prst="rect">
            <a:avLst/>
          </a:prstGeom>
        </p:spPr>
      </p:pic>
    </p:spTree>
    <p:extLst>
      <p:ext uri="{BB962C8B-B14F-4D97-AF65-F5344CB8AC3E}">
        <p14:creationId xmlns:p14="http://schemas.microsoft.com/office/powerpoint/2010/main" val="3205017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2. Data Cleaning </a:t>
            </a:r>
            <a:endParaRPr lang="en-GB" dirty="0"/>
          </a:p>
        </p:txBody>
      </p:sp>
      <p:pic>
        <p:nvPicPr>
          <p:cNvPr id="11" name="Picture 10"/>
          <p:cNvPicPr/>
          <p:nvPr/>
        </p:nvPicPr>
        <p:blipFill>
          <a:blip r:embed="rId2"/>
          <a:stretch>
            <a:fillRect/>
          </a:stretch>
        </p:blipFill>
        <p:spPr>
          <a:xfrm>
            <a:off x="2933700" y="1348702"/>
            <a:ext cx="8953500" cy="5246407"/>
          </a:xfrm>
          <a:prstGeom prst="rect">
            <a:avLst/>
          </a:prstGeom>
        </p:spPr>
      </p:pic>
    </p:spTree>
    <p:extLst>
      <p:ext uri="{BB962C8B-B14F-4D97-AF65-F5344CB8AC3E}">
        <p14:creationId xmlns:p14="http://schemas.microsoft.com/office/powerpoint/2010/main" val="2519504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Creation of Map to show cluster of restaurants in Bangalore</a:t>
            </a:r>
            <a:endParaRPr lang="en-GB" dirty="0"/>
          </a:p>
        </p:txBody>
      </p:sp>
      <p:pic>
        <p:nvPicPr>
          <p:cNvPr id="3" name="Picture 2"/>
          <p:cNvPicPr/>
          <p:nvPr/>
        </p:nvPicPr>
        <p:blipFill>
          <a:blip r:embed="rId2"/>
          <a:stretch>
            <a:fillRect/>
          </a:stretch>
        </p:blipFill>
        <p:spPr>
          <a:xfrm>
            <a:off x="2933701" y="1966912"/>
            <a:ext cx="8770570" cy="4776788"/>
          </a:xfrm>
          <a:prstGeom prst="rect">
            <a:avLst/>
          </a:prstGeom>
        </p:spPr>
      </p:pic>
    </p:spTree>
    <p:extLst>
      <p:ext uri="{BB962C8B-B14F-4D97-AF65-F5344CB8AC3E}">
        <p14:creationId xmlns:p14="http://schemas.microsoft.com/office/powerpoint/2010/main" val="1190003760"/>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Feathered</Template>
  <TotalTime>46</TotalTime>
  <Words>565</Words>
  <Application>Microsoft Office PowerPoint</Application>
  <PresentationFormat>Widescreen</PresentationFormat>
  <Paragraphs>56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Schoolbook</vt:lpstr>
      <vt:lpstr>Corbel</vt:lpstr>
      <vt:lpstr>Feathered</vt:lpstr>
      <vt:lpstr>The Battle of Neighborhood- Bangalore restaurant in India</vt:lpstr>
      <vt:lpstr>Introduction</vt:lpstr>
      <vt:lpstr>PROBLEM STATEMENT: </vt:lpstr>
      <vt:lpstr>CHALLENGES ADDRESSED IN THIS PROJECT: </vt:lpstr>
      <vt:lpstr>SOURCE FOR DATA:</vt:lpstr>
      <vt:lpstr>PROCEDURE: </vt:lpstr>
      <vt:lpstr>Flow of the project and Results:</vt:lpstr>
      <vt:lpstr>2. Data Cleaning </vt:lpstr>
      <vt:lpstr>3. Creation of Map to show cluster of restaurants in Bangalore</vt:lpstr>
      <vt:lpstr>Q1. What is best area in Bangalore City for North Indian Cuisine?</vt:lpstr>
      <vt:lpstr>Q 2. Which zones have huge number of North Indian eatery Market?</vt:lpstr>
      <vt:lpstr>Q 3. Which all zones have less number of restaurants?</vt:lpstr>
      <vt:lpstr>Applying K-means algorithm to cluster the data: </vt:lpstr>
      <vt:lpstr>creating final map: </vt:lpstr>
      <vt:lpstr>Cluster 1 to 5:</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 Bangalore restaurant in India</dc:title>
  <dc:creator>Shaik Hussain</dc:creator>
  <cp:lastModifiedBy>Shaik Hussain</cp:lastModifiedBy>
  <cp:revision>5</cp:revision>
  <dcterms:created xsi:type="dcterms:W3CDTF">2020-06-10T14:28:48Z</dcterms:created>
  <dcterms:modified xsi:type="dcterms:W3CDTF">2020-06-10T15:14:53Z</dcterms:modified>
</cp:coreProperties>
</file>