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Robo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11" Type="http://schemas.openxmlformats.org/officeDocument/2006/relationships/slide" Target="slides/slide6.xml"/><Relationship Id="rId22" Type="http://schemas.openxmlformats.org/officeDocument/2006/relationships/font" Target="fonts/Roboto-italic.fntdata"/><Relationship Id="rId10" Type="http://schemas.openxmlformats.org/officeDocument/2006/relationships/slide" Target="slides/slide5.xml"/><Relationship Id="rId21" Type="http://schemas.openxmlformats.org/officeDocument/2006/relationships/font" Target="fonts/Robo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Robo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65e4a1968e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65e4a1968e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65e4a1968e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365e4a1968e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65e4a1968e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65e4a1968e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67a29ea15a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67a29ea15a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67a29ea15a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367a29ea15a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65e4a1968e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65e4a1968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67a29ea15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67a29ea15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67a29ea15a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67a29ea15a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65e4a1968e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65e4a1968e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67a29ea15a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67a29ea15a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65e4a1968e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65e4a1968e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6717ff27b5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6717ff27b5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65e4a1968e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365e4a1968e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jpg"/><Relationship Id="rId4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jpg"/><Relationship Id="rId4" Type="http://schemas.openxmlformats.org/officeDocument/2006/relationships/image" Target="../media/image2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jpg"/><Relationship Id="rId4" Type="http://schemas.openxmlformats.org/officeDocument/2006/relationships/image" Target="../media/image2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Relationship Id="rId4" Type="http://schemas.openxmlformats.org/officeDocument/2006/relationships/image" Target="../media/image23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Relationship Id="rId4" Type="http://schemas.openxmlformats.org/officeDocument/2006/relationships/image" Target="../media/image17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Relationship Id="rId4" Type="http://schemas.openxmlformats.org/officeDocument/2006/relationships/image" Target="../media/image2.png"/><Relationship Id="rId9" Type="http://schemas.openxmlformats.org/officeDocument/2006/relationships/image" Target="../media/image10.png"/><Relationship Id="rId5" Type="http://schemas.openxmlformats.org/officeDocument/2006/relationships/image" Target="../media/image1.png"/><Relationship Id="rId6" Type="http://schemas.openxmlformats.org/officeDocument/2006/relationships/image" Target="../media/image21.png"/><Relationship Id="rId7" Type="http://schemas.openxmlformats.org/officeDocument/2006/relationships/image" Target="../media/image5.png"/><Relationship Id="rId8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Relationship Id="rId4" Type="http://schemas.openxmlformats.org/officeDocument/2006/relationships/image" Target="../media/image4.png"/><Relationship Id="rId5" Type="http://schemas.openxmlformats.org/officeDocument/2006/relationships/image" Target="../media/image18.png"/><Relationship Id="rId6" Type="http://schemas.openxmlformats.org/officeDocument/2006/relationships/image" Target="../media/image2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g"/><Relationship Id="rId4" Type="http://schemas.openxmlformats.org/officeDocument/2006/relationships/image" Target="../media/image15.png"/><Relationship Id="rId5" Type="http://schemas.openxmlformats.org/officeDocument/2006/relationships/image" Target="../media/image1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Relationship Id="rId4" Type="http://schemas.openxmlformats.org/officeDocument/2006/relationships/image" Target="../media/image2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jp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2124300" y="961800"/>
            <a:ext cx="4895400" cy="134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Proyecto </a:t>
            </a:r>
            <a:r>
              <a:rPr lang="es"/>
              <a:t>Panorama</a:t>
            </a:r>
            <a:endParaRPr/>
          </a:p>
        </p:txBody>
      </p:sp>
      <p:sp>
        <p:nvSpPr>
          <p:cNvPr id="86" name="Google Shape;86;p13"/>
          <p:cNvSpPr txBox="1"/>
          <p:nvPr/>
        </p:nvSpPr>
        <p:spPr>
          <a:xfrm>
            <a:off x="1926150" y="2371650"/>
            <a:ext cx="529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Plataforma de difusión de eventos sociales, culturales y de ocio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2"/>
          <p:cNvSpPr txBox="1"/>
          <p:nvPr>
            <p:ph type="title"/>
          </p:nvPr>
        </p:nvSpPr>
        <p:spPr>
          <a:xfrm>
            <a:off x="262625" y="17755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Modelo de datos</a:t>
            </a:r>
            <a:endParaRPr b="1"/>
          </a:p>
        </p:txBody>
      </p:sp>
      <p:pic>
        <p:nvPicPr>
          <p:cNvPr descr="EscuelaIT Duoc UC - Escuela de Informática y Telecomunicaciones Duoc UC - Duoc  UC | LinkedIn" id="168" name="Google Shape;168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02602" y="0"/>
            <a:ext cx="3141406" cy="7853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99475" y="831225"/>
            <a:ext cx="6911027" cy="382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3"/>
          <p:cNvSpPr txBox="1"/>
          <p:nvPr>
            <p:ph type="title"/>
          </p:nvPr>
        </p:nvSpPr>
        <p:spPr>
          <a:xfrm>
            <a:off x="311700" y="410000"/>
            <a:ext cx="56487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Tecnologías utilizadas para el desarrollo</a:t>
            </a:r>
            <a:endParaRPr b="1"/>
          </a:p>
        </p:txBody>
      </p:sp>
      <p:sp>
        <p:nvSpPr>
          <p:cNvPr id="175" name="Google Shape;175;p2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Las </a:t>
            </a:r>
            <a:r>
              <a:rPr lang="es"/>
              <a:t>tecnologías</a:t>
            </a:r>
            <a:r>
              <a:rPr lang="es"/>
              <a:t> </a:t>
            </a:r>
            <a:r>
              <a:rPr lang="es"/>
              <a:t>utilizados</a:t>
            </a:r>
            <a:r>
              <a:rPr lang="es"/>
              <a:t> son: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Elysia Js(Back-End)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Next Js(Front-End)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Supabase(PostgresQL)</a:t>
            </a:r>
            <a:endParaRPr/>
          </a:p>
        </p:txBody>
      </p:sp>
      <p:pic>
        <p:nvPicPr>
          <p:cNvPr descr="EscuelaIT Duoc UC - Escuela de Informática y Telecomunicaciones Duoc UC - Duoc  UC | LinkedIn" id="176" name="Google Shape;176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02602" y="0"/>
            <a:ext cx="3141406" cy="7853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59350" y="739575"/>
            <a:ext cx="3654525" cy="41093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4"/>
          <p:cNvSpPr txBox="1"/>
          <p:nvPr>
            <p:ph type="title"/>
          </p:nvPr>
        </p:nvSpPr>
        <p:spPr>
          <a:xfrm>
            <a:off x="311700" y="410000"/>
            <a:ext cx="56388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Resultados obtenidos y </a:t>
            </a:r>
            <a:r>
              <a:rPr b="1" lang="es"/>
              <a:t>obstáculos</a:t>
            </a:r>
            <a:r>
              <a:rPr b="1" lang="es"/>
              <a:t> presentados durante el desarrollo</a:t>
            </a:r>
            <a:endParaRPr b="1"/>
          </a:p>
        </p:txBody>
      </p:sp>
      <p:sp>
        <p:nvSpPr>
          <p:cNvPr id="183" name="Google Shape;183;p24"/>
          <p:cNvSpPr txBox="1"/>
          <p:nvPr>
            <p:ph idx="1" type="body"/>
          </p:nvPr>
        </p:nvSpPr>
        <p:spPr>
          <a:xfrm>
            <a:off x="311700" y="1363025"/>
            <a:ext cx="8533500" cy="27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Etapa 1 del desarrollo:</a:t>
            </a:r>
            <a:endParaRPr b="1"/>
          </a:p>
          <a:p>
            <a:pPr indent="-308610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b="1" lang="es"/>
              <a:t>Construimos una base datos bien estructurada y </a:t>
            </a:r>
            <a:r>
              <a:rPr b="1" lang="es"/>
              <a:t>sólida</a:t>
            </a:r>
            <a:r>
              <a:rPr b="1" lang="es"/>
              <a:t>.</a:t>
            </a:r>
            <a:endParaRPr b="1"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s"/>
              <a:t>Configuramos de manera robusta y eficiente los endpoints necesarios para la aplicación.</a:t>
            </a:r>
            <a:endParaRPr b="1"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s"/>
              <a:t>Desarrollar una </a:t>
            </a:r>
            <a:r>
              <a:rPr b="1" lang="es"/>
              <a:t>lógica</a:t>
            </a:r>
            <a:r>
              <a:rPr b="1" lang="es"/>
              <a:t> de servidor coherente y </a:t>
            </a:r>
            <a:r>
              <a:rPr b="1" lang="es"/>
              <a:t>alineada</a:t>
            </a:r>
            <a:r>
              <a:rPr b="1" lang="es"/>
              <a:t> con los requerimientos funcionales.</a:t>
            </a:r>
            <a:endParaRPr b="1"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s"/>
              <a:t>Verificamos la correspondencia entre el diseño del front-end y la estructura de datos definida en el back-end.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/>
              <a:t>Obstáculos</a:t>
            </a:r>
            <a:r>
              <a:rPr b="1" lang="es"/>
              <a:t>: </a:t>
            </a:r>
            <a:endParaRPr b="1"/>
          </a:p>
          <a:p>
            <a:pPr indent="-308610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b="1" lang="es"/>
              <a:t>Durante esta fase inicial surgieron diversas dificultades técnicas, especialmente relacionadas con el aprendizaje y adaptación a las tecnologías seleccionadas. El proceso de familiarización con nuevas herramientas implicó una curva de aprendizaje considerable que impactó en los tiempos de avance.</a:t>
            </a:r>
            <a:endParaRPr b="1"/>
          </a:p>
        </p:txBody>
      </p:sp>
      <p:pic>
        <p:nvPicPr>
          <p:cNvPr descr="EscuelaIT Duoc UC - Escuela de Informática y Telecomunicaciones Duoc UC - Duoc  UC | LinkedIn" id="184" name="Google Shape;184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02602" y="0"/>
            <a:ext cx="3141406" cy="7853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5"/>
          <p:cNvSpPr txBox="1"/>
          <p:nvPr>
            <p:ph type="title"/>
          </p:nvPr>
        </p:nvSpPr>
        <p:spPr>
          <a:xfrm>
            <a:off x="2297349" y="1025200"/>
            <a:ext cx="4642800" cy="60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Demo funcional del software</a:t>
            </a:r>
            <a:endParaRPr b="1"/>
          </a:p>
        </p:txBody>
      </p:sp>
      <p:pic>
        <p:nvPicPr>
          <p:cNvPr descr="EscuelaIT Duoc UC - Escuela de Informática y Telecomunicaciones Duoc UC - Duoc  UC | LinkedIn" id="190" name="Google Shape;190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02602" y="0"/>
            <a:ext cx="3141406" cy="7853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3313" y="1416963"/>
            <a:ext cx="2917375" cy="291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6"/>
          <p:cNvSpPr txBox="1"/>
          <p:nvPr>
            <p:ph type="title"/>
          </p:nvPr>
        </p:nvSpPr>
        <p:spPr>
          <a:xfrm>
            <a:off x="2367450" y="1706975"/>
            <a:ext cx="4409100" cy="100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Muchas Gracias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¿Alguna pregunta?</a:t>
            </a:r>
            <a:endParaRPr b="1"/>
          </a:p>
        </p:txBody>
      </p:sp>
      <p:pic>
        <p:nvPicPr>
          <p:cNvPr descr="EscuelaIT Duoc UC - Escuela de Informática y Telecomunicaciones Duoc UC - Duoc  UC | LinkedIn" id="197" name="Google Shape;197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02602" y="0"/>
            <a:ext cx="3141406" cy="7853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91" name="Google Shape;91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02602" y="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4"/>
          <p:cNvSpPr txBox="1"/>
          <p:nvPr>
            <p:ph type="title"/>
          </p:nvPr>
        </p:nvSpPr>
        <p:spPr>
          <a:xfrm>
            <a:off x="56375" y="88775"/>
            <a:ext cx="36924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Integrantes del grupo</a:t>
            </a:r>
            <a:endParaRPr b="1"/>
          </a:p>
        </p:txBody>
      </p:sp>
      <p:sp>
        <p:nvSpPr>
          <p:cNvPr id="93" name="Google Shape;93;p14"/>
          <p:cNvSpPr/>
          <p:nvPr/>
        </p:nvSpPr>
        <p:spPr>
          <a:xfrm>
            <a:off x="655600" y="982600"/>
            <a:ext cx="3515400" cy="152220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Moisés Figueroa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Líder de Proyecto / Fullstack Developer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Coordinación general, desarrollo backend con Elysia.js y Supabase, implementación de lógica de negocio, validaciones, autenticación y control de requerimientos</a:t>
            </a:r>
            <a:endParaRPr i="1"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" name="Google Shape;94;p14"/>
          <p:cNvSpPr/>
          <p:nvPr/>
        </p:nvSpPr>
        <p:spPr>
          <a:xfrm>
            <a:off x="5131725" y="982600"/>
            <a:ext cx="3515400" cy="152220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Javier Vega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Fullstack Developer / Documentación Técnica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Desarrollo frontend con Next.js y Tailwind, diseño de interfaz, validación de formularios, documentación técnica, modelado de base de datos y arquitectura</a:t>
            </a:r>
            <a:endParaRPr b="1" i="1"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" name="Google Shape;95;p14"/>
          <p:cNvSpPr/>
          <p:nvPr/>
        </p:nvSpPr>
        <p:spPr>
          <a:xfrm>
            <a:off x="2814300" y="2917450"/>
            <a:ext cx="3515400" cy="152220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Zenón Jara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Fullstack Developer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Ejecución de pruebas funcionales, validación de flujos, revisión de funcionalidades, soporte en control de calidad y retroalimentación continua</a:t>
            </a:r>
            <a:endParaRPr b="1" i="1"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Introducción al proyecto</a:t>
            </a:r>
            <a:endParaRPr b="1"/>
          </a:p>
        </p:txBody>
      </p:sp>
      <p:sp>
        <p:nvSpPr>
          <p:cNvPr id="101" name="Google Shape;101;p15"/>
          <p:cNvSpPr txBox="1"/>
          <p:nvPr>
            <p:ph idx="1" type="body"/>
          </p:nvPr>
        </p:nvSpPr>
        <p:spPr>
          <a:xfrm>
            <a:off x="311700" y="1017800"/>
            <a:ext cx="8520600" cy="99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s" sz="1600"/>
              <a:t>Problema:</a:t>
            </a:r>
            <a:r>
              <a:rPr b="1" lang="es"/>
              <a:t> </a:t>
            </a:r>
            <a:r>
              <a:rPr lang="es" sz="1500">
                <a:solidFill>
                  <a:srgbClr val="31394D"/>
                </a:solidFill>
              </a:rPr>
              <a:t>Falta de canales digitales organizados y confiables para difusión de eventos</a:t>
            </a:r>
            <a:endParaRPr sz="19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s" sz="1600"/>
              <a:t>Solución:</a:t>
            </a:r>
            <a:r>
              <a:rPr lang="es" sz="1600"/>
              <a:t> Plataforma web moderna para conectar usuarios y organizadores.</a:t>
            </a:r>
            <a:endParaRPr sz="1600"/>
          </a:p>
        </p:txBody>
      </p:sp>
      <p:sp>
        <p:nvSpPr>
          <p:cNvPr id="102" name="Google Shape;102;p15"/>
          <p:cNvSpPr txBox="1"/>
          <p:nvPr>
            <p:ph idx="1" type="body"/>
          </p:nvPr>
        </p:nvSpPr>
        <p:spPr>
          <a:xfrm>
            <a:off x="370950" y="1804500"/>
            <a:ext cx="8520600" cy="315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/>
              <a:t>¿Por qué elegimos este proyecto?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s"/>
              <a:t>Necesidad local no cubierta.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s"/>
              <a:t>Proyecto viable técnicamente.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s"/>
              <a:t>Desafío profesional aplicado.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/>
              <a:t>Impacto: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s"/>
              <a:t>Usuarios → Mayor </a:t>
            </a:r>
            <a:r>
              <a:rPr lang="es"/>
              <a:t>visibilidad</a:t>
            </a:r>
            <a:r>
              <a:rPr lang="es"/>
              <a:t> de eventos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s"/>
              <a:t>Organizadores → Visibilidad y difusión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s"/>
              <a:t>Comunidad → Desarrollo cultural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descr="EscuelaIT Duoc UC - Escuela de Informática y Telecomunicaciones Duoc UC - Duoc  UC | LinkedIn" id="103" name="Google Shape;103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02602" y="0"/>
            <a:ext cx="3141406" cy="7853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98144" y="1921900"/>
            <a:ext cx="1335113" cy="99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78700" y="3894050"/>
            <a:ext cx="723900" cy="72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45000" y="1853899"/>
            <a:ext cx="2346550" cy="143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Objetivos del proyecto</a:t>
            </a:r>
            <a:endParaRPr b="1"/>
          </a:p>
        </p:txBody>
      </p:sp>
      <p:sp>
        <p:nvSpPr>
          <p:cNvPr id="112" name="Google Shape;112;p16"/>
          <p:cNvSpPr txBox="1"/>
          <p:nvPr>
            <p:ph idx="1" type="body"/>
          </p:nvPr>
        </p:nvSpPr>
        <p:spPr>
          <a:xfrm>
            <a:off x="311700" y="1229875"/>
            <a:ext cx="71784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/>
              <a:t>Objetivo </a:t>
            </a:r>
            <a:r>
              <a:rPr b="1" lang="es"/>
              <a:t>general</a:t>
            </a:r>
            <a:r>
              <a:rPr b="1" lang="es"/>
              <a:t>: </a:t>
            </a:r>
            <a:endParaRPr b="1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s" sz="1400">
                <a:solidFill>
                  <a:srgbClr val="31394D"/>
                </a:solidFill>
              </a:rPr>
              <a:t>Desarrollar una plataforma web para la centralización y difusión de eventos sociales, culturales y de ocio</a:t>
            </a:r>
            <a:endParaRPr b="1"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/>
              <a:t>Resumen de los objetivos específicos:</a:t>
            </a:r>
            <a:endParaRPr b="1"/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s" sz="1400">
                <a:solidFill>
                  <a:srgbClr val="000000"/>
                </a:solidFill>
              </a:rPr>
              <a:t>Lograr un aumento de al menos un 30% en la asistencia a eventos  los 6 primeros meses de implementación de la plataforma.</a:t>
            </a:r>
            <a:endParaRPr sz="1400">
              <a:solidFill>
                <a:srgbClr val="000000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s" sz="1400">
                <a:solidFill>
                  <a:srgbClr val="000000"/>
                </a:solidFill>
              </a:rPr>
              <a:t>Aumentar al menos un 25% la interacción de los usuarios con los eventos publicados en los primeros 3 meses de implementación de la plataforma.</a:t>
            </a:r>
            <a:endParaRPr sz="1400">
              <a:solidFill>
                <a:srgbClr val="000000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s" sz="1400">
                <a:solidFill>
                  <a:srgbClr val="000000"/>
                </a:solidFill>
              </a:rPr>
              <a:t>Lograr un aumento de un 30% en la venta de entradas de eventos luego de 1 año de implementada la plataforma.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descr="EscuelaIT Duoc UC - Escuela de Informática y Telecomunicaciones Duoc UC - Duoc  UC | LinkedIn" id="113" name="Google Shape;113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02602" y="0"/>
            <a:ext cx="3141406" cy="7853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90088" y="831450"/>
            <a:ext cx="1114425" cy="1123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96025" y="2137250"/>
            <a:ext cx="778696" cy="78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701288" y="3104450"/>
            <a:ext cx="692050" cy="692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109025" y="4007350"/>
            <a:ext cx="692050" cy="69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22" name="Google Shape;122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02602" y="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7"/>
          <p:cNvSpPr txBox="1"/>
          <p:nvPr/>
        </p:nvSpPr>
        <p:spPr>
          <a:xfrm>
            <a:off x="115300" y="107800"/>
            <a:ext cx="3000000" cy="42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Alcances</a:t>
            </a:r>
            <a:endParaRPr b="1" sz="1700"/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es" sz="1100"/>
              <a:t>Gestión de usuarios, roles y perfiles (administrador, organizador, usuario).</a:t>
            </a:r>
            <a:br>
              <a:rPr lang="es" sz="1100"/>
            </a:b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s" sz="1100"/>
              <a:t>Registro, edición y publicación de eventos con categorías y estados.</a:t>
            </a:r>
            <a:br>
              <a:rPr lang="es" sz="1100"/>
            </a:b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s" sz="1100"/>
              <a:t>Notificaciones por cambios de estado en eventos.</a:t>
            </a:r>
            <a:br>
              <a:rPr lang="es" sz="1100"/>
            </a:b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s" sz="1100"/>
              <a:t>Acreditación de organizadores controlada por administradores.</a:t>
            </a:r>
            <a:br>
              <a:rPr lang="es" sz="1100"/>
            </a:b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s" sz="1100"/>
              <a:t>Plataforma web responsive con Next.js, Elysia.js y Supabase.</a:t>
            </a:r>
            <a:br>
              <a:rPr lang="es" sz="1100"/>
            </a:b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s" sz="1100"/>
              <a:t>Backend documentado (Swagger/Scalar) y autenticación JWT.</a:t>
            </a:r>
            <a:endParaRPr sz="1100"/>
          </a:p>
        </p:txBody>
      </p:sp>
      <p:sp>
        <p:nvSpPr>
          <p:cNvPr id="124" name="Google Shape;124;p17"/>
          <p:cNvSpPr txBox="1"/>
          <p:nvPr/>
        </p:nvSpPr>
        <p:spPr>
          <a:xfrm>
            <a:off x="3953350" y="373125"/>
            <a:ext cx="3000000" cy="38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</a:t>
            </a:r>
            <a:r>
              <a:rPr b="1" lang="es"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imitaciones</a:t>
            </a:r>
            <a:endParaRPr b="1" sz="1700"/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es" sz="1100"/>
              <a:t>Foco inicial solo en Concepción.</a:t>
            </a:r>
            <a:br>
              <a:rPr lang="es" sz="1100"/>
            </a:b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s" sz="1100"/>
              <a:t>Sin integración con pagos ni redes sociales.</a:t>
            </a:r>
            <a:br>
              <a:rPr lang="es" sz="1100"/>
            </a:b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s" sz="1100"/>
              <a:t>Notificaciones limitadas a cambios de estado.</a:t>
            </a:r>
            <a:br>
              <a:rPr lang="es" sz="1100"/>
            </a:b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s" sz="1100"/>
              <a:t>Sin recomendaciones personalizadas.</a:t>
            </a:r>
            <a:br>
              <a:rPr lang="es" sz="1100"/>
            </a:b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s" sz="1100"/>
              <a:t>Acreditación no completamente automatizada.</a:t>
            </a:r>
            <a:br>
              <a:rPr lang="es" sz="1100"/>
            </a:b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s" sz="1100"/>
              <a:t>Seguridad avanzada y alta concurrencia fuera de alcance inicial.</a:t>
            </a:r>
            <a:endParaRPr sz="1100"/>
          </a:p>
        </p:txBody>
      </p:sp>
      <p:pic>
        <p:nvPicPr>
          <p:cNvPr id="125" name="Google Shape;12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5300" y="1026124"/>
            <a:ext cx="617275" cy="61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5300" y="2009689"/>
            <a:ext cx="617275" cy="61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050275" y="3107876"/>
            <a:ext cx="617275" cy="61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264663" y="726426"/>
            <a:ext cx="617275" cy="61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351225" y="1939076"/>
            <a:ext cx="617251" cy="6172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351225" y="2961601"/>
            <a:ext cx="617251" cy="617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Metodología de trabajo</a:t>
            </a:r>
            <a:endParaRPr b="1"/>
          </a:p>
        </p:txBody>
      </p:sp>
      <p:sp>
        <p:nvSpPr>
          <p:cNvPr id="136" name="Google Shape;136;p1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/>
              <a:t>Metodología: </a:t>
            </a:r>
            <a:r>
              <a:rPr lang="es"/>
              <a:t>Cascada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/>
              <a:t>Justificación de la elección:</a:t>
            </a:r>
            <a:endParaRPr b="1"/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s"/>
              <a:t>Claridad en objetivos y etapas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s"/>
              <a:t>Bien alineada al cronograma de la asignatura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s"/>
              <a:t>Fácil seguimiento y con experiencia en ella</a:t>
            </a:r>
            <a:endParaRPr/>
          </a:p>
        </p:txBody>
      </p:sp>
      <p:pic>
        <p:nvPicPr>
          <p:cNvPr descr="EscuelaIT Duoc UC - Escuela de Informática y Telecomunicaciones Duoc UC - Duoc  UC | LinkedIn" id="137" name="Google Shape;137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02602" y="0"/>
            <a:ext cx="3141406" cy="7853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58850" y="677325"/>
            <a:ext cx="3448825" cy="3404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73700" y="2178050"/>
            <a:ext cx="683025" cy="683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772350" y="2949475"/>
            <a:ext cx="785350" cy="78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"/>
          <p:cNvSpPr txBox="1"/>
          <p:nvPr>
            <p:ph type="title"/>
          </p:nvPr>
        </p:nvSpPr>
        <p:spPr>
          <a:xfrm>
            <a:off x="76025" y="8877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Cronograma</a:t>
            </a:r>
            <a:r>
              <a:rPr b="1" lang="es"/>
              <a:t> seguido</a:t>
            </a:r>
            <a:endParaRPr b="1"/>
          </a:p>
        </p:txBody>
      </p:sp>
      <p:pic>
        <p:nvPicPr>
          <p:cNvPr descr="EscuelaIT Duoc UC - Escuela de Informática y Telecomunicaciones Duoc UC - Duoc  UC | LinkedIn" id="146" name="Google Shape;146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02602" y="0"/>
            <a:ext cx="3141406" cy="7853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35750" y="841050"/>
            <a:ext cx="6272500" cy="17226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48" name="Google Shape;148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35750" y="2931938"/>
            <a:ext cx="6272500" cy="1877762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0"/>
          <p:cNvSpPr txBox="1"/>
          <p:nvPr>
            <p:ph type="title"/>
          </p:nvPr>
        </p:nvSpPr>
        <p:spPr>
          <a:xfrm>
            <a:off x="76025" y="8877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Cronograma seguido</a:t>
            </a:r>
            <a:endParaRPr b="1"/>
          </a:p>
        </p:txBody>
      </p:sp>
      <p:pic>
        <p:nvPicPr>
          <p:cNvPr id="154" name="Google Shape;15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2035" y="621775"/>
            <a:ext cx="4315980" cy="1999077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55" name="Google Shape;15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82950" y="2945350"/>
            <a:ext cx="5594151" cy="17772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Arquitectura del software</a:t>
            </a:r>
            <a:endParaRPr b="1"/>
          </a:p>
        </p:txBody>
      </p:sp>
      <p:pic>
        <p:nvPicPr>
          <p:cNvPr descr="EscuelaIT Duoc UC - Escuela de Informática y Telecomunicaciones Duoc UC - Duoc  UC | LinkedIn" id="161" name="Google Shape;161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02602" y="0"/>
            <a:ext cx="3141406" cy="7853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1" title="Captura de pantalla 2025-06-16 a la(s) 6.08.43 p.m.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6800" y="1017800"/>
            <a:ext cx="8176927" cy="3522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