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sldIdLst>
    <p:sldId id="256" r:id="rId2"/>
    <p:sldId id="258"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1645E-88A7-BE47-A3A3-84882FDD3D2E}" v="1" dt="2022-06-15T19:00:28.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4"/>
    <p:restoredTop sz="96327"/>
  </p:normalViewPr>
  <p:slideViewPr>
    <p:cSldViewPr snapToGrid="0" snapToObjects="1">
      <p:cViewPr varScale="1">
        <p:scale>
          <a:sx n="90" d="100"/>
          <a:sy n="90" d="100"/>
        </p:scale>
        <p:origin x="208"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onny Velasco" userId="d07fd3b017484951" providerId="LiveId" clId="{26B1645E-88A7-BE47-A3A3-84882FDD3D2E}"/>
    <pc:docChg chg="custSel modSld">
      <pc:chgData name="Jhonny Velasco" userId="d07fd3b017484951" providerId="LiveId" clId="{26B1645E-88A7-BE47-A3A3-84882FDD3D2E}" dt="2022-06-15T19:00:33.639" v="5" actId="1076"/>
      <pc:docMkLst>
        <pc:docMk/>
      </pc:docMkLst>
      <pc:sldChg chg="addSp delSp modSp mod">
        <pc:chgData name="Jhonny Velasco" userId="d07fd3b017484951" providerId="LiveId" clId="{26B1645E-88A7-BE47-A3A3-84882FDD3D2E}" dt="2022-06-15T19:00:33.639" v="5" actId="1076"/>
        <pc:sldMkLst>
          <pc:docMk/>
          <pc:sldMk cId="2938594169" sldId="263"/>
        </pc:sldMkLst>
        <pc:picChg chg="add mod">
          <ac:chgData name="Jhonny Velasco" userId="d07fd3b017484951" providerId="LiveId" clId="{26B1645E-88A7-BE47-A3A3-84882FDD3D2E}" dt="2022-06-15T19:00:33.639" v="5" actId="1076"/>
          <ac:picMkLst>
            <pc:docMk/>
            <pc:sldMk cId="2938594169" sldId="263"/>
            <ac:picMk id="2" creationId="{537A66F0-709A-825C-1D7B-9C6D3D4A9888}"/>
          </ac:picMkLst>
        </pc:picChg>
        <pc:picChg chg="del">
          <ac:chgData name="Jhonny Velasco" userId="d07fd3b017484951" providerId="LiveId" clId="{26B1645E-88A7-BE47-A3A3-84882FDD3D2E}" dt="2022-06-15T19:00:27.575" v="0" actId="478"/>
          <ac:picMkLst>
            <pc:docMk/>
            <pc:sldMk cId="2938594169" sldId="263"/>
            <ac:picMk id="8" creationId="{BDD5FF9B-C34D-7978-F151-866CFFB74A7F}"/>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8315DB3A-36A6-CF40-98AB-8AD2260FDA30}" type="datetimeFigureOut">
              <a:rPr lang="es-PE" smtClean="0"/>
              <a:t>15/06/22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9681E8-34F1-444B-ABC9-164ADAC55EA6}" type="slidenum">
              <a:rPr lang="es-PE" smtClean="0"/>
              <a:t>‹Nº›</a:t>
            </a:fld>
            <a:endParaRPr lang="es-PE"/>
          </a:p>
        </p:txBody>
      </p:sp>
    </p:spTree>
    <p:extLst>
      <p:ext uri="{BB962C8B-B14F-4D97-AF65-F5344CB8AC3E}">
        <p14:creationId xmlns:p14="http://schemas.microsoft.com/office/powerpoint/2010/main" val="351012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Date Placeholder 3"/>
          <p:cNvSpPr>
            <a:spLocks noGrp="1"/>
          </p:cNvSpPr>
          <p:nvPr>
            <p:ph type="dt" sz="half" idx="10"/>
          </p:nvPr>
        </p:nvSpPr>
        <p:spPr/>
        <p:txBody>
          <a:bodyPr/>
          <a:lstStyle/>
          <a:p>
            <a:fld id="{8315DB3A-36A6-CF40-98AB-8AD2260FDA30}" type="datetimeFigureOut">
              <a:rPr lang="es-PE" smtClean="0"/>
              <a:t>15/06/22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A9681E8-34F1-444B-ABC9-164ADAC55EA6}" type="slidenum">
              <a:rPr lang="es-PE" smtClean="0"/>
              <a:t>‹Nº›</a:t>
            </a:fld>
            <a:endParaRPr lang="es-PE"/>
          </a:p>
        </p:txBody>
      </p:sp>
    </p:spTree>
    <p:extLst>
      <p:ext uri="{BB962C8B-B14F-4D97-AF65-F5344CB8AC3E}">
        <p14:creationId xmlns:p14="http://schemas.microsoft.com/office/powerpoint/2010/main" val="146120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315DB3A-36A6-CF40-98AB-8AD2260FDA30}" type="datetimeFigureOut">
              <a:rPr lang="es-PE" smtClean="0"/>
              <a:t>15/06/22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A9681E8-34F1-444B-ABC9-164ADAC55EA6}" type="slidenum">
              <a:rPr lang="es-PE" smtClean="0"/>
              <a:t>‹Nº›</a:t>
            </a:fld>
            <a:endParaRPr lang="es-PE"/>
          </a:p>
        </p:txBody>
      </p:sp>
    </p:spTree>
    <p:extLst>
      <p:ext uri="{BB962C8B-B14F-4D97-AF65-F5344CB8AC3E}">
        <p14:creationId xmlns:p14="http://schemas.microsoft.com/office/powerpoint/2010/main" val="250998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315DB3A-36A6-CF40-98AB-8AD2260FDA30}" type="datetimeFigureOut">
              <a:rPr lang="es-PE" smtClean="0"/>
              <a:t>15/06/22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A9681E8-34F1-444B-ABC9-164ADAC55EA6}" type="slidenum">
              <a:rPr lang="es-PE" smtClean="0"/>
              <a:t>‹Nº›</a:t>
            </a:fld>
            <a:endParaRPr lang="es-PE"/>
          </a:p>
        </p:txBody>
      </p:sp>
    </p:spTree>
    <p:extLst>
      <p:ext uri="{BB962C8B-B14F-4D97-AF65-F5344CB8AC3E}">
        <p14:creationId xmlns:p14="http://schemas.microsoft.com/office/powerpoint/2010/main" val="50208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8315DB3A-36A6-CF40-98AB-8AD2260FDA30}" type="datetimeFigureOut">
              <a:rPr lang="es-PE" smtClean="0"/>
              <a:t>15/06/22</a:t>
            </a:fld>
            <a:endParaRPr lang="es-PE"/>
          </a:p>
        </p:txBody>
      </p:sp>
      <p:sp>
        <p:nvSpPr>
          <p:cNvPr id="5" name="Footer Placeholder 4"/>
          <p:cNvSpPr>
            <a:spLocks noGrp="1"/>
          </p:cNvSpPr>
          <p:nvPr>
            <p:ph type="ftr" sz="quarter" idx="11"/>
          </p:nvPr>
        </p:nvSpPr>
        <p:spPr>
          <a:xfrm>
            <a:off x="2182708" y="6272784"/>
            <a:ext cx="6327648" cy="365125"/>
          </a:xfrm>
        </p:spPr>
        <p:txBody>
          <a:bodyPr/>
          <a:lstStyle/>
          <a:p>
            <a:endParaRPr lang="es-PE"/>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9681E8-34F1-444B-ABC9-164ADAC55EA6}" type="slidenum">
              <a:rPr lang="es-PE" smtClean="0"/>
              <a:t>‹Nº›</a:t>
            </a:fld>
            <a:endParaRPr lang="es-PE"/>
          </a:p>
        </p:txBody>
      </p:sp>
    </p:spTree>
    <p:extLst>
      <p:ext uri="{BB962C8B-B14F-4D97-AF65-F5344CB8AC3E}">
        <p14:creationId xmlns:p14="http://schemas.microsoft.com/office/powerpoint/2010/main" val="276233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8315DB3A-36A6-CF40-98AB-8AD2260FDA30}" type="datetimeFigureOut">
              <a:rPr lang="es-PE" smtClean="0"/>
              <a:t>15/06/22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A9681E8-34F1-444B-ABC9-164ADAC55EA6}" type="slidenum">
              <a:rPr lang="es-PE" smtClean="0"/>
              <a:t>‹Nº›</a:t>
            </a:fld>
            <a:endParaRPr lang="es-PE"/>
          </a:p>
        </p:txBody>
      </p:sp>
    </p:spTree>
    <p:extLst>
      <p:ext uri="{BB962C8B-B14F-4D97-AF65-F5344CB8AC3E}">
        <p14:creationId xmlns:p14="http://schemas.microsoft.com/office/powerpoint/2010/main" val="400701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8315DB3A-36A6-CF40-98AB-8AD2260FDA30}" type="datetimeFigureOut">
              <a:rPr lang="es-PE" smtClean="0"/>
              <a:t>15/06/22</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A9681E8-34F1-444B-ABC9-164ADAC55EA6}" type="slidenum">
              <a:rPr lang="es-PE" smtClean="0"/>
              <a:t>‹Nº›</a:t>
            </a:fld>
            <a:endParaRPr lang="es-PE"/>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184128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15DB3A-36A6-CF40-98AB-8AD2260FDA30}" type="datetimeFigureOut">
              <a:rPr lang="es-PE" smtClean="0"/>
              <a:t>15/06/22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A9681E8-34F1-444B-ABC9-164ADAC55EA6}" type="slidenum">
              <a:rPr lang="es-PE" smtClean="0"/>
              <a:t>‹Nº›</a:t>
            </a:fld>
            <a:endParaRPr lang="es-PE"/>
          </a:p>
        </p:txBody>
      </p:sp>
      <p:sp>
        <p:nvSpPr>
          <p:cNvPr id="6" name="Title 5"/>
          <p:cNvSpPr>
            <a:spLocks noGrp="1"/>
          </p:cNvSpPr>
          <p:nvPr>
            <p:ph type="title"/>
          </p:nvPr>
        </p:nvSpPr>
        <p:spPr/>
        <p:txBody>
          <a:bodyPr/>
          <a:lstStyle/>
          <a:p>
            <a:r>
              <a:rPr lang="es-MX"/>
              <a:t>Haz clic para modificar el estilo de título del patrón</a:t>
            </a:r>
            <a:endParaRPr lang="en-US"/>
          </a:p>
        </p:txBody>
      </p:sp>
    </p:spTree>
    <p:extLst>
      <p:ext uri="{BB962C8B-B14F-4D97-AF65-F5344CB8AC3E}">
        <p14:creationId xmlns:p14="http://schemas.microsoft.com/office/powerpoint/2010/main" val="411468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5DB3A-36A6-CF40-98AB-8AD2260FDA30}" type="datetimeFigureOut">
              <a:rPr lang="es-PE" smtClean="0"/>
              <a:t>15/06/22</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A9681E8-34F1-444B-ABC9-164ADAC55EA6}" type="slidenum">
              <a:rPr lang="es-PE" smtClean="0"/>
              <a:t>‹Nº›</a:t>
            </a:fld>
            <a:endParaRPr lang="es-PE"/>
          </a:p>
        </p:txBody>
      </p:sp>
    </p:spTree>
    <p:extLst>
      <p:ext uri="{BB962C8B-B14F-4D97-AF65-F5344CB8AC3E}">
        <p14:creationId xmlns:p14="http://schemas.microsoft.com/office/powerpoint/2010/main" val="257126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MX"/>
              <a:t>Haz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315DB3A-36A6-CF40-98AB-8AD2260FDA30}" type="datetimeFigureOut">
              <a:rPr lang="es-PE" smtClean="0"/>
              <a:t>15/06/22</a:t>
            </a:fld>
            <a:endParaRPr lang="es-PE"/>
          </a:p>
        </p:txBody>
      </p:sp>
      <p:sp>
        <p:nvSpPr>
          <p:cNvPr id="6" name="Footer Placeholder 5"/>
          <p:cNvSpPr>
            <a:spLocks noGrp="1"/>
          </p:cNvSpPr>
          <p:nvPr>
            <p:ph type="ftr" sz="quarter" idx="11"/>
          </p:nvPr>
        </p:nvSpPr>
        <p:spPr/>
        <p:txBody>
          <a:bodyPr/>
          <a:lstStyle/>
          <a:p>
            <a:endParaRPr lang="es-PE"/>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A9681E8-34F1-444B-ABC9-164ADAC55EA6}" type="slidenum">
              <a:rPr lang="es-PE" smtClean="0"/>
              <a:t>‹Nº›</a:t>
            </a:fld>
            <a:endParaRPr lang="es-PE"/>
          </a:p>
        </p:txBody>
      </p:sp>
    </p:spTree>
    <p:extLst>
      <p:ext uri="{BB962C8B-B14F-4D97-AF65-F5344CB8AC3E}">
        <p14:creationId xmlns:p14="http://schemas.microsoft.com/office/powerpoint/2010/main" val="221234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MX"/>
              <a:t>Haz clic para modificar el estilo de título del patrón</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315DB3A-36A6-CF40-98AB-8AD2260FDA30}" type="datetimeFigureOut">
              <a:rPr lang="es-PE" smtClean="0"/>
              <a:t>15/06/22</a:t>
            </a:fld>
            <a:endParaRPr lang="es-PE"/>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A9681E8-34F1-444B-ABC9-164ADAC55EA6}" type="slidenum">
              <a:rPr lang="es-PE" smtClean="0"/>
              <a:t>‹Nº›</a:t>
            </a:fld>
            <a:endParaRPr lang="es-PE"/>
          </a:p>
        </p:txBody>
      </p:sp>
    </p:spTree>
    <p:extLst>
      <p:ext uri="{BB962C8B-B14F-4D97-AF65-F5344CB8AC3E}">
        <p14:creationId xmlns:p14="http://schemas.microsoft.com/office/powerpoint/2010/main" val="188719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15DB3A-36A6-CF40-98AB-8AD2260FDA30}" type="datetimeFigureOut">
              <a:rPr lang="es-PE" smtClean="0"/>
              <a:t>15/06/22</a:t>
            </a:fld>
            <a:endParaRPr lang="es-PE"/>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PE"/>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9681E8-34F1-444B-ABC9-164ADAC55EA6}" type="slidenum">
              <a:rPr lang="es-PE" smtClean="0"/>
              <a:t>‹Nº›</a:t>
            </a:fld>
            <a:endParaRPr lang="es-PE"/>
          </a:p>
        </p:txBody>
      </p:sp>
    </p:spTree>
    <p:extLst>
      <p:ext uri="{BB962C8B-B14F-4D97-AF65-F5344CB8AC3E}">
        <p14:creationId xmlns:p14="http://schemas.microsoft.com/office/powerpoint/2010/main" val="74024443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3.sv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svg"/><Relationship Id="rId12" Type="http://schemas.openxmlformats.org/officeDocument/2006/relationships/image" Target="../media/image39.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jpeg"/><Relationship Id="rId4" Type="http://schemas.openxmlformats.org/officeDocument/2006/relationships/image" Target="../media/image31.svg"/><Relationship Id="rId9"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7C862-132B-4246-D8C0-EE8D02B7F7D0}"/>
              </a:ext>
            </a:extLst>
          </p:cNvPr>
          <p:cNvSpPr>
            <a:spLocks noGrp="1"/>
          </p:cNvSpPr>
          <p:nvPr>
            <p:ph type="ctrTitle"/>
          </p:nvPr>
        </p:nvSpPr>
        <p:spPr/>
        <p:txBody>
          <a:bodyPr/>
          <a:lstStyle/>
          <a:p>
            <a:pPr algn="ctr"/>
            <a:r>
              <a:rPr lang="es-PE" sz="5400" b="1" dirty="0"/>
              <a:t>Trabajo integrador de pcse</a:t>
            </a:r>
            <a:endParaRPr lang="es-PE" sz="6600" dirty="0"/>
          </a:p>
        </p:txBody>
      </p:sp>
      <p:sp>
        <p:nvSpPr>
          <p:cNvPr id="3" name="Subtítulo 2">
            <a:extLst>
              <a:ext uri="{FF2B5EF4-FFF2-40B4-BE49-F238E27FC236}">
                <a16:creationId xmlns:a16="http://schemas.microsoft.com/office/drawing/2014/main" id="{003B07BB-5E93-738E-405C-9A75AA5E0ED1}"/>
              </a:ext>
            </a:extLst>
          </p:cNvPr>
          <p:cNvSpPr>
            <a:spLocks noGrp="1"/>
          </p:cNvSpPr>
          <p:nvPr>
            <p:ph type="subTitle" idx="1"/>
          </p:nvPr>
        </p:nvSpPr>
        <p:spPr>
          <a:xfrm>
            <a:off x="1069847" y="4498448"/>
            <a:ext cx="8312691" cy="1564419"/>
          </a:xfrm>
        </p:spPr>
        <p:txBody>
          <a:bodyPr>
            <a:normAutofit/>
          </a:bodyPr>
          <a:lstStyle/>
          <a:p>
            <a:r>
              <a:rPr lang="es-PE" b="1" dirty="0"/>
              <a:t>Trabjo:     </a:t>
            </a:r>
            <a:r>
              <a:rPr lang="es-PE" dirty="0"/>
              <a:t>Driver para sensor DHT11 / DHT22</a:t>
            </a:r>
          </a:p>
          <a:p>
            <a:r>
              <a:rPr lang="es-PE" b="1" dirty="0"/>
              <a:t>Docente:  </a:t>
            </a:r>
            <a:r>
              <a:rPr lang="es-PE" dirty="0"/>
              <a:t>Mg.  Ing.  Gonzalo E. Sánchez</a:t>
            </a:r>
          </a:p>
          <a:p>
            <a:r>
              <a:rPr lang="es-PE" b="1" dirty="0"/>
              <a:t>Alumno:   </a:t>
            </a:r>
            <a:r>
              <a:rPr lang="es-PE" dirty="0"/>
              <a:t>Ing.  Jhonny A. Velasco</a:t>
            </a:r>
          </a:p>
        </p:txBody>
      </p:sp>
    </p:spTree>
    <p:extLst>
      <p:ext uri="{BB962C8B-B14F-4D97-AF65-F5344CB8AC3E}">
        <p14:creationId xmlns:p14="http://schemas.microsoft.com/office/powerpoint/2010/main" val="224772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52" name="Group 10246">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248" name="Oval 10247">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249" name="Oval 10248">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0251" name="Rectangle 10250">
            <a:extLst>
              <a:ext uri="{FF2B5EF4-FFF2-40B4-BE49-F238E27FC236}">
                <a16:creationId xmlns:a16="http://schemas.microsoft.com/office/drawing/2014/main" id="{7045633D-7FA7-4D93-8E45-D385B582A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53" name="Rectangle 10252">
            <a:extLst>
              <a:ext uri="{FF2B5EF4-FFF2-40B4-BE49-F238E27FC236}">
                <a16:creationId xmlns:a16="http://schemas.microsoft.com/office/drawing/2014/main" id="{82532B9D-ADFC-4AEF-97D4-9FC87BB61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BAB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La fuerza de dar las ¡gracias! - Cadena Dial">
            <a:extLst>
              <a:ext uri="{FF2B5EF4-FFF2-40B4-BE49-F238E27FC236}">
                <a16:creationId xmlns:a16="http://schemas.microsoft.com/office/drawing/2014/main" id="{FA639A8D-2483-EC66-3007-901338A649D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4332" y="1548908"/>
            <a:ext cx="10577744" cy="3755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35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AD9DE44-E4A3-8F8A-7A1A-375E0727383B}"/>
              </a:ext>
            </a:extLst>
          </p:cNvPr>
          <p:cNvSpPr>
            <a:spLocks noGrp="1"/>
          </p:cNvSpPr>
          <p:nvPr>
            <p:ph type="title"/>
          </p:nvPr>
        </p:nvSpPr>
        <p:spPr>
          <a:xfrm>
            <a:off x="6587544" y="1382165"/>
            <a:ext cx="4869179" cy="1517984"/>
          </a:xfrm>
        </p:spPr>
        <p:txBody>
          <a:bodyPr>
            <a:normAutofit/>
          </a:bodyPr>
          <a:lstStyle/>
          <a:p>
            <a:r>
              <a:rPr lang="es-PE" sz="4800" dirty="0">
                <a:solidFill>
                  <a:srgbClr val="000000"/>
                </a:solidFill>
              </a:rPr>
              <a:t>   Agenda:</a:t>
            </a:r>
          </a:p>
        </p:txBody>
      </p:sp>
      <p:pic>
        <p:nvPicPr>
          <p:cNvPr id="4" name="Picture 6" descr="Las reuniones son mucho más efectivas con ocho personas en 5 minutos y de  pie">
            <a:extLst>
              <a:ext uri="{FF2B5EF4-FFF2-40B4-BE49-F238E27FC236}">
                <a16:creationId xmlns:a16="http://schemas.microsoft.com/office/drawing/2014/main" id="{5E9D92E7-1E79-850C-6A1C-403DF697CB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36" r="29841" b="-2"/>
          <a:stretch/>
        </p:blipFill>
        <p:spPr bwMode="auto">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8" name="Gráfico 7" descr="CheckList con relleno sólido">
            <a:extLst>
              <a:ext uri="{FF2B5EF4-FFF2-40B4-BE49-F238E27FC236}">
                <a16:creationId xmlns:a16="http://schemas.microsoft.com/office/drawing/2014/main" id="{1BF531E8-E18C-07BC-EB3B-0BC6F35343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91363" y="1803954"/>
            <a:ext cx="637337" cy="637337"/>
          </a:xfrm>
          <a:prstGeom prst="rect">
            <a:avLst/>
          </a:prstGeom>
        </p:spPr>
      </p:pic>
      <p:sp>
        <p:nvSpPr>
          <p:cNvPr id="25" name="TextBox 9">
            <a:extLst>
              <a:ext uri="{FF2B5EF4-FFF2-40B4-BE49-F238E27FC236}">
                <a16:creationId xmlns:a16="http://schemas.microsoft.com/office/drawing/2014/main" id="{B3295B39-C539-F748-E154-EDA6810B6D77}"/>
              </a:ext>
            </a:extLst>
          </p:cNvPr>
          <p:cNvSpPr txBox="1"/>
          <p:nvPr/>
        </p:nvSpPr>
        <p:spPr>
          <a:xfrm>
            <a:off x="7339912" y="3624241"/>
            <a:ext cx="3599649" cy="379463"/>
          </a:xfrm>
          <a:prstGeom prst="rect">
            <a:avLst/>
          </a:prstGeom>
          <a:noFill/>
        </p:spPr>
        <p:txBody>
          <a:bodyPr wrap="square" rtlCol="0" anchor="ctr">
            <a:spAutoFit/>
          </a:bodyPr>
          <a:lstStyle/>
          <a:p>
            <a:r>
              <a:rPr lang="es-MX" sz="1866" b="1" dirty="0">
                <a:solidFill>
                  <a:srgbClr val="C00000"/>
                </a:solidFill>
              </a:rPr>
              <a:t>Fichas técnicas</a:t>
            </a:r>
            <a:endParaRPr lang="es-PE" sz="1866" b="1" dirty="0">
              <a:solidFill>
                <a:srgbClr val="C00000"/>
              </a:solidFill>
            </a:endParaRPr>
          </a:p>
        </p:txBody>
      </p:sp>
      <p:sp>
        <p:nvSpPr>
          <p:cNvPr id="26" name="TextBox 10">
            <a:extLst>
              <a:ext uri="{FF2B5EF4-FFF2-40B4-BE49-F238E27FC236}">
                <a16:creationId xmlns:a16="http://schemas.microsoft.com/office/drawing/2014/main" id="{1EB571A3-B574-5FCA-BC0F-D0813804AFCA}"/>
              </a:ext>
            </a:extLst>
          </p:cNvPr>
          <p:cNvSpPr txBox="1"/>
          <p:nvPr/>
        </p:nvSpPr>
        <p:spPr>
          <a:xfrm>
            <a:off x="7339912" y="4268401"/>
            <a:ext cx="3969142" cy="379463"/>
          </a:xfrm>
          <a:prstGeom prst="rect">
            <a:avLst/>
          </a:prstGeom>
          <a:noFill/>
        </p:spPr>
        <p:txBody>
          <a:bodyPr wrap="square" rtlCol="0" anchor="ctr">
            <a:spAutoFit/>
          </a:bodyPr>
          <a:lstStyle>
            <a:defPPr>
              <a:defRPr lang="es-MX"/>
            </a:defPPr>
            <a:lvl1pPr>
              <a:defRPr sz="1866" b="1">
                <a:solidFill>
                  <a:srgbClr val="00B050"/>
                </a:solidFill>
              </a:defRPr>
            </a:lvl1pPr>
          </a:lstStyle>
          <a:p>
            <a:r>
              <a:rPr lang="es-PE" dirty="0">
                <a:solidFill>
                  <a:srgbClr val="0070C0"/>
                </a:solidFill>
              </a:rPr>
              <a:t>Desarrollo del Driver</a:t>
            </a:r>
          </a:p>
        </p:txBody>
      </p:sp>
      <p:sp>
        <p:nvSpPr>
          <p:cNvPr id="27" name="Freeform 45">
            <a:extLst>
              <a:ext uri="{FF2B5EF4-FFF2-40B4-BE49-F238E27FC236}">
                <a16:creationId xmlns:a16="http://schemas.microsoft.com/office/drawing/2014/main" id="{8C6909F6-F1F6-ACAB-F97F-5BB03F07D96F}"/>
              </a:ext>
            </a:extLst>
          </p:cNvPr>
          <p:cNvSpPr>
            <a:spLocks noEditPoints="1"/>
          </p:cNvSpPr>
          <p:nvPr/>
        </p:nvSpPr>
        <p:spPr bwMode="auto">
          <a:xfrm>
            <a:off x="6851587" y="3621950"/>
            <a:ext cx="390352" cy="3903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904" tIns="60952" rIns="121904" bIns="60952" numCol="1" anchor="t" anchorCtr="0" compatLnSpc="1">
            <a:prstTxWarp prst="textNoShape">
              <a:avLst/>
            </a:prstTxWarp>
          </a:bodyPr>
          <a:lstStyle/>
          <a:p>
            <a:endParaRPr lang="en-US" sz="2533" dirty="0">
              <a:highlight>
                <a:srgbClr val="FF5700"/>
              </a:highlight>
            </a:endParaRPr>
          </a:p>
        </p:txBody>
      </p:sp>
      <p:sp>
        <p:nvSpPr>
          <p:cNvPr id="28" name="Freeform 45">
            <a:extLst>
              <a:ext uri="{FF2B5EF4-FFF2-40B4-BE49-F238E27FC236}">
                <a16:creationId xmlns:a16="http://schemas.microsoft.com/office/drawing/2014/main" id="{AE5B3CEC-4F6C-EF2D-B944-FF535071B408}"/>
              </a:ext>
            </a:extLst>
          </p:cNvPr>
          <p:cNvSpPr>
            <a:spLocks noEditPoints="1"/>
          </p:cNvSpPr>
          <p:nvPr/>
        </p:nvSpPr>
        <p:spPr bwMode="auto">
          <a:xfrm>
            <a:off x="6846522" y="4237299"/>
            <a:ext cx="390352" cy="3903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0070C0"/>
          </a:solidFill>
          <a:ln w="9525">
            <a:noFill/>
            <a:round/>
            <a:headEnd/>
            <a:tailEnd/>
          </a:ln>
        </p:spPr>
        <p:txBody>
          <a:bodyPr vert="horz" wrap="square" lIns="121904" tIns="60952" rIns="121904" bIns="60952" numCol="1" anchor="t" anchorCtr="0" compatLnSpc="1">
            <a:prstTxWarp prst="textNoShape">
              <a:avLst/>
            </a:prstTxWarp>
          </a:bodyPr>
          <a:lstStyle/>
          <a:p>
            <a:endParaRPr lang="en-US" sz="2533"/>
          </a:p>
        </p:txBody>
      </p:sp>
      <p:sp>
        <p:nvSpPr>
          <p:cNvPr id="29" name="TextBox 10">
            <a:extLst>
              <a:ext uri="{FF2B5EF4-FFF2-40B4-BE49-F238E27FC236}">
                <a16:creationId xmlns:a16="http://schemas.microsoft.com/office/drawing/2014/main" id="{97DB3750-C1A7-B253-5014-BE7C51DC1021}"/>
              </a:ext>
            </a:extLst>
          </p:cNvPr>
          <p:cNvSpPr txBox="1"/>
          <p:nvPr/>
        </p:nvSpPr>
        <p:spPr>
          <a:xfrm>
            <a:off x="7339912" y="3006645"/>
            <a:ext cx="3671748" cy="379463"/>
          </a:xfrm>
          <a:prstGeom prst="rect">
            <a:avLst/>
          </a:prstGeom>
          <a:noFill/>
        </p:spPr>
        <p:txBody>
          <a:bodyPr wrap="square" rtlCol="0" anchor="ctr">
            <a:spAutoFit/>
          </a:bodyPr>
          <a:lstStyle/>
          <a:p>
            <a:r>
              <a:rPr lang="es-MX" sz="1866" b="1" dirty="0">
                <a:solidFill>
                  <a:srgbClr val="00B050"/>
                </a:solidFill>
              </a:rPr>
              <a:t>Alcance</a:t>
            </a:r>
            <a:endParaRPr lang="es-PE" sz="1866" b="1" dirty="0">
              <a:solidFill>
                <a:srgbClr val="00B050"/>
              </a:solidFill>
            </a:endParaRPr>
          </a:p>
        </p:txBody>
      </p:sp>
      <p:sp>
        <p:nvSpPr>
          <p:cNvPr id="30" name="Freeform 45">
            <a:extLst>
              <a:ext uri="{FF2B5EF4-FFF2-40B4-BE49-F238E27FC236}">
                <a16:creationId xmlns:a16="http://schemas.microsoft.com/office/drawing/2014/main" id="{3148F295-7BCE-B2B9-8226-01201ECABB5C}"/>
              </a:ext>
            </a:extLst>
          </p:cNvPr>
          <p:cNvSpPr>
            <a:spLocks noEditPoints="1"/>
          </p:cNvSpPr>
          <p:nvPr/>
        </p:nvSpPr>
        <p:spPr bwMode="auto">
          <a:xfrm>
            <a:off x="6846522" y="3029106"/>
            <a:ext cx="390352" cy="3903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00B050"/>
          </a:solidFill>
          <a:ln w="9525">
            <a:noFill/>
            <a:round/>
            <a:headEnd/>
            <a:tailEnd/>
          </a:ln>
        </p:spPr>
        <p:txBody>
          <a:bodyPr vert="horz" wrap="square" lIns="121904" tIns="60952" rIns="121904" bIns="60952" numCol="1" anchor="t" anchorCtr="0" compatLnSpc="1">
            <a:prstTxWarp prst="textNoShape">
              <a:avLst/>
            </a:prstTxWarp>
          </a:bodyPr>
          <a:lstStyle/>
          <a:p>
            <a:endParaRPr lang="en-US" sz="2533"/>
          </a:p>
        </p:txBody>
      </p:sp>
      <p:sp>
        <p:nvSpPr>
          <p:cNvPr id="31" name="TextBox 10">
            <a:extLst>
              <a:ext uri="{FF2B5EF4-FFF2-40B4-BE49-F238E27FC236}">
                <a16:creationId xmlns:a16="http://schemas.microsoft.com/office/drawing/2014/main" id="{1A257D99-3480-DF9E-E80F-308C129DA0A0}"/>
              </a:ext>
            </a:extLst>
          </p:cNvPr>
          <p:cNvSpPr txBox="1"/>
          <p:nvPr/>
        </p:nvSpPr>
        <p:spPr>
          <a:xfrm>
            <a:off x="7339912" y="4858092"/>
            <a:ext cx="2679987" cy="379463"/>
          </a:xfrm>
          <a:prstGeom prst="rect">
            <a:avLst/>
          </a:prstGeom>
          <a:noFill/>
        </p:spPr>
        <p:txBody>
          <a:bodyPr wrap="square" rtlCol="0" anchor="ctr">
            <a:spAutoFit/>
          </a:bodyPr>
          <a:lstStyle/>
          <a:p>
            <a:r>
              <a:rPr lang="es-PE" sz="1866" b="1" dirty="0">
                <a:solidFill>
                  <a:srgbClr val="FF0000"/>
                </a:solidFill>
              </a:rPr>
              <a:t>Pruebas</a:t>
            </a:r>
          </a:p>
        </p:txBody>
      </p:sp>
      <p:sp>
        <p:nvSpPr>
          <p:cNvPr id="32" name="Freeform 45">
            <a:extLst>
              <a:ext uri="{FF2B5EF4-FFF2-40B4-BE49-F238E27FC236}">
                <a16:creationId xmlns:a16="http://schemas.microsoft.com/office/drawing/2014/main" id="{94EF51BA-D669-51C0-B135-B7973050D995}"/>
              </a:ext>
            </a:extLst>
          </p:cNvPr>
          <p:cNvSpPr>
            <a:spLocks noEditPoints="1"/>
          </p:cNvSpPr>
          <p:nvPr/>
        </p:nvSpPr>
        <p:spPr bwMode="auto">
          <a:xfrm>
            <a:off x="6846522" y="4830143"/>
            <a:ext cx="390352" cy="3903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0000"/>
          </a:solidFill>
          <a:ln w="9525">
            <a:noFill/>
            <a:round/>
            <a:headEnd/>
            <a:tailEnd/>
          </a:ln>
        </p:spPr>
        <p:txBody>
          <a:bodyPr vert="horz" wrap="square" lIns="121904" tIns="60952" rIns="121904" bIns="60952" numCol="1" anchor="t" anchorCtr="0" compatLnSpc="1">
            <a:prstTxWarp prst="textNoShape">
              <a:avLst/>
            </a:prstTxWarp>
          </a:bodyPr>
          <a:lstStyle/>
          <a:p>
            <a:endParaRPr lang="en-US" sz="2533"/>
          </a:p>
        </p:txBody>
      </p:sp>
    </p:spTree>
    <p:extLst>
      <p:ext uri="{BB962C8B-B14F-4D97-AF65-F5344CB8AC3E}">
        <p14:creationId xmlns:p14="http://schemas.microsoft.com/office/powerpoint/2010/main" val="222606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8F5E3-513B-E54F-EA97-CCAD69CFB339}"/>
              </a:ext>
            </a:extLst>
          </p:cNvPr>
          <p:cNvSpPr>
            <a:spLocks noGrp="1"/>
          </p:cNvSpPr>
          <p:nvPr>
            <p:ph type="title"/>
          </p:nvPr>
        </p:nvSpPr>
        <p:spPr>
          <a:xfrm>
            <a:off x="1576478" y="1288419"/>
            <a:ext cx="4730451" cy="702859"/>
          </a:xfrm>
        </p:spPr>
        <p:txBody>
          <a:bodyPr>
            <a:normAutofit/>
          </a:bodyPr>
          <a:lstStyle/>
          <a:p>
            <a:r>
              <a:rPr lang="es-PE" sz="4400" dirty="0">
                <a:solidFill>
                  <a:srgbClr val="00B050"/>
                </a:solidFill>
              </a:rPr>
              <a:t>alcance</a:t>
            </a:r>
          </a:p>
        </p:txBody>
      </p:sp>
      <p:sp>
        <p:nvSpPr>
          <p:cNvPr id="3" name="Marcador de contenido 2">
            <a:extLst>
              <a:ext uri="{FF2B5EF4-FFF2-40B4-BE49-F238E27FC236}">
                <a16:creationId xmlns:a16="http://schemas.microsoft.com/office/drawing/2014/main" id="{0943EAE2-8B4D-894B-8606-38587AA38A85}"/>
              </a:ext>
            </a:extLst>
          </p:cNvPr>
          <p:cNvSpPr>
            <a:spLocks noGrp="1"/>
          </p:cNvSpPr>
          <p:nvPr>
            <p:ph idx="1"/>
          </p:nvPr>
        </p:nvSpPr>
        <p:spPr>
          <a:xfrm>
            <a:off x="358346" y="2578608"/>
            <a:ext cx="5554776" cy="3593592"/>
          </a:xfrm>
        </p:spPr>
        <p:txBody>
          <a:bodyPr>
            <a:normAutofit/>
          </a:bodyPr>
          <a:lstStyle/>
          <a:p>
            <a:r>
              <a:rPr lang="es-PE" sz="1800" dirty="0"/>
              <a:t>Realizar la implementación de un driver para un sensor digital de temperatura y humedad (DHT11 / DHT22).</a:t>
            </a:r>
          </a:p>
          <a:p>
            <a:r>
              <a:rPr lang="es-PE" sz="1800" dirty="0"/>
              <a:t>Debe ser compatible con la placa ST NUCLEO-F429ZI que está basada en arquitectura ARM Cortex-M.</a:t>
            </a:r>
          </a:p>
          <a:p>
            <a:r>
              <a:rPr lang="es-PE" sz="1800" dirty="0"/>
              <a:t>El driver deberá ser modular y escalable para varias arquitecturas y microcontroladores.</a:t>
            </a:r>
          </a:p>
          <a:p>
            <a:r>
              <a:rPr lang="es-PE" sz="1800" dirty="0"/>
              <a:t>El driver es de tipo Polled o encuesta.</a:t>
            </a:r>
          </a:p>
          <a:p>
            <a:endParaRPr lang="es-PE" sz="1800" dirty="0"/>
          </a:p>
          <a:p>
            <a:endParaRPr lang="es-PE" sz="1800" dirty="0"/>
          </a:p>
        </p:txBody>
      </p:sp>
      <p:pic>
        <p:nvPicPr>
          <p:cNvPr id="3074" name="Picture 2" descr="El alcance, su importancia y eficacia - deGerencia.com">
            <a:extLst>
              <a:ext uri="{FF2B5EF4-FFF2-40B4-BE49-F238E27FC236}">
                <a16:creationId xmlns:a16="http://schemas.microsoft.com/office/drawing/2014/main" id="{4FE4C6A2-8158-4A89-A038-33E67FF79B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95" r="1" b="1"/>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3079" name="Freeform: Shape 307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áfico 4" descr="Checkmark con relleno sólido">
            <a:extLst>
              <a:ext uri="{FF2B5EF4-FFF2-40B4-BE49-F238E27FC236}">
                <a16:creationId xmlns:a16="http://schemas.microsoft.com/office/drawing/2014/main" id="{845A32C9-FD05-FDB4-4A67-766651989A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4295" y="1387274"/>
            <a:ext cx="505148" cy="505148"/>
          </a:xfrm>
          <a:prstGeom prst="rect">
            <a:avLst/>
          </a:prstGeom>
        </p:spPr>
      </p:pic>
    </p:spTree>
    <p:extLst>
      <p:ext uri="{BB962C8B-B14F-4D97-AF65-F5344CB8AC3E}">
        <p14:creationId xmlns:p14="http://schemas.microsoft.com/office/powerpoint/2010/main" val="265832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8F5E3-513B-E54F-EA97-CCAD69CFB339}"/>
              </a:ext>
            </a:extLst>
          </p:cNvPr>
          <p:cNvSpPr>
            <a:spLocks noGrp="1"/>
          </p:cNvSpPr>
          <p:nvPr>
            <p:ph type="title"/>
          </p:nvPr>
        </p:nvSpPr>
        <p:spPr>
          <a:xfrm>
            <a:off x="1182671" y="534657"/>
            <a:ext cx="4730451" cy="702859"/>
          </a:xfrm>
        </p:spPr>
        <p:txBody>
          <a:bodyPr>
            <a:normAutofit/>
          </a:bodyPr>
          <a:lstStyle/>
          <a:p>
            <a:r>
              <a:rPr lang="es-PE" sz="4400" dirty="0">
                <a:solidFill>
                  <a:srgbClr val="C00000"/>
                </a:solidFill>
              </a:rPr>
              <a:t>Fichas técnicas</a:t>
            </a:r>
          </a:p>
        </p:txBody>
      </p:sp>
      <p:pic>
        <p:nvPicPr>
          <p:cNvPr id="6" name="Gráfico 5" descr="Closed book con relleno sólido">
            <a:extLst>
              <a:ext uri="{FF2B5EF4-FFF2-40B4-BE49-F238E27FC236}">
                <a16:creationId xmlns:a16="http://schemas.microsoft.com/office/drawing/2014/main" id="{BE9EDEDC-D1D6-09BB-F413-81CFD61137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1266" y="572419"/>
            <a:ext cx="602619" cy="602619"/>
          </a:xfrm>
          <a:prstGeom prst="rect">
            <a:avLst/>
          </a:prstGeom>
        </p:spPr>
      </p:pic>
      <p:pic>
        <p:nvPicPr>
          <p:cNvPr id="9" name="Imagen 8">
            <a:extLst>
              <a:ext uri="{FF2B5EF4-FFF2-40B4-BE49-F238E27FC236}">
                <a16:creationId xmlns:a16="http://schemas.microsoft.com/office/drawing/2014/main" id="{B80CFCDD-E447-C660-C9AF-CDBA9505074C}"/>
              </a:ext>
            </a:extLst>
          </p:cNvPr>
          <p:cNvPicPr>
            <a:picLocks noChangeAspect="1"/>
          </p:cNvPicPr>
          <p:nvPr/>
        </p:nvPicPr>
        <p:blipFill>
          <a:blip r:embed="rId4"/>
          <a:stretch>
            <a:fillRect/>
          </a:stretch>
        </p:blipFill>
        <p:spPr>
          <a:xfrm>
            <a:off x="793632" y="2361071"/>
            <a:ext cx="4794866" cy="4065377"/>
          </a:xfrm>
          <a:prstGeom prst="rect">
            <a:avLst/>
          </a:prstGeom>
        </p:spPr>
      </p:pic>
      <p:pic>
        <p:nvPicPr>
          <p:cNvPr id="10" name="Imagen 9">
            <a:extLst>
              <a:ext uri="{FF2B5EF4-FFF2-40B4-BE49-F238E27FC236}">
                <a16:creationId xmlns:a16="http://schemas.microsoft.com/office/drawing/2014/main" id="{2608BB87-56FF-10C9-B8C2-2B3202637CBA}"/>
              </a:ext>
            </a:extLst>
          </p:cNvPr>
          <p:cNvPicPr>
            <a:picLocks noChangeAspect="1"/>
          </p:cNvPicPr>
          <p:nvPr/>
        </p:nvPicPr>
        <p:blipFill>
          <a:blip r:embed="rId5"/>
          <a:stretch>
            <a:fillRect/>
          </a:stretch>
        </p:blipFill>
        <p:spPr>
          <a:xfrm>
            <a:off x="6444539" y="1848439"/>
            <a:ext cx="5057649" cy="2082561"/>
          </a:xfrm>
          <a:prstGeom prst="rect">
            <a:avLst/>
          </a:prstGeom>
        </p:spPr>
      </p:pic>
      <p:pic>
        <p:nvPicPr>
          <p:cNvPr id="4098" name="Picture 2" descr="Sensor de temperatura y humedad relativa DHT22 (AM2302)">
            <a:extLst>
              <a:ext uri="{FF2B5EF4-FFF2-40B4-BE49-F238E27FC236}">
                <a16:creationId xmlns:a16="http://schemas.microsoft.com/office/drawing/2014/main" id="{8F236728-C5FB-8C32-8693-85DC746FE8D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046" t="16220" r="11541" b="15890"/>
          <a:stretch/>
        </p:blipFill>
        <p:spPr bwMode="auto">
          <a:xfrm>
            <a:off x="9177583" y="4749063"/>
            <a:ext cx="1893560" cy="15986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ht11 Sensor De Humedad Relativa Y Temperatura Dht11 Arduino | Shopee  Argentina">
            <a:extLst>
              <a:ext uri="{FF2B5EF4-FFF2-40B4-BE49-F238E27FC236}">
                <a16:creationId xmlns:a16="http://schemas.microsoft.com/office/drawing/2014/main" id="{6FADE3FB-A4F5-DF7B-A72E-60D388B1EA6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173" t="17134" r="3934" b="14415"/>
          <a:stretch/>
        </p:blipFill>
        <p:spPr bwMode="auto">
          <a:xfrm>
            <a:off x="6648990" y="4904846"/>
            <a:ext cx="1727838" cy="1287094"/>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A4A9CEA0-F73D-F24E-137F-3697613E0E18}"/>
              </a:ext>
            </a:extLst>
          </p:cNvPr>
          <p:cNvSpPr/>
          <p:nvPr/>
        </p:nvSpPr>
        <p:spPr>
          <a:xfrm>
            <a:off x="1043885" y="1344425"/>
            <a:ext cx="952505" cy="369332"/>
          </a:xfrm>
          <a:prstGeom prst="rect">
            <a:avLst/>
          </a:prstGeom>
        </p:spPr>
        <p:txBody>
          <a:bodyPr wrap="none">
            <a:spAutoFit/>
          </a:bodyPr>
          <a:lstStyle/>
          <a:p>
            <a:r>
              <a:rPr lang="es-PE" b="1" u="sng" dirty="0"/>
              <a:t>DHT11</a:t>
            </a:r>
          </a:p>
        </p:txBody>
      </p:sp>
      <p:sp>
        <p:nvSpPr>
          <p:cNvPr id="16" name="Rectángulo 15">
            <a:extLst>
              <a:ext uri="{FF2B5EF4-FFF2-40B4-BE49-F238E27FC236}">
                <a16:creationId xmlns:a16="http://schemas.microsoft.com/office/drawing/2014/main" id="{8C09F3DD-172C-5C9A-B7A3-D252E2897156}"/>
              </a:ext>
            </a:extLst>
          </p:cNvPr>
          <p:cNvSpPr/>
          <p:nvPr/>
        </p:nvSpPr>
        <p:spPr>
          <a:xfrm>
            <a:off x="6560404" y="1351558"/>
            <a:ext cx="952505" cy="369332"/>
          </a:xfrm>
          <a:prstGeom prst="rect">
            <a:avLst/>
          </a:prstGeom>
        </p:spPr>
        <p:txBody>
          <a:bodyPr wrap="none">
            <a:spAutoFit/>
          </a:bodyPr>
          <a:lstStyle/>
          <a:p>
            <a:r>
              <a:rPr lang="es-PE" b="1" u="sng" dirty="0"/>
              <a:t>DHT22</a:t>
            </a:r>
          </a:p>
        </p:txBody>
      </p:sp>
      <p:pic>
        <p:nvPicPr>
          <p:cNvPr id="12" name="Imagen 11">
            <a:extLst>
              <a:ext uri="{FF2B5EF4-FFF2-40B4-BE49-F238E27FC236}">
                <a16:creationId xmlns:a16="http://schemas.microsoft.com/office/drawing/2014/main" id="{6A0CFD7E-B723-221F-66E1-2C23074F86DB}"/>
              </a:ext>
            </a:extLst>
          </p:cNvPr>
          <p:cNvPicPr>
            <a:picLocks noChangeAspect="1"/>
          </p:cNvPicPr>
          <p:nvPr/>
        </p:nvPicPr>
        <p:blipFill>
          <a:blip r:embed="rId8"/>
          <a:stretch>
            <a:fillRect/>
          </a:stretch>
        </p:blipFill>
        <p:spPr>
          <a:xfrm>
            <a:off x="1182671" y="1760400"/>
            <a:ext cx="3922747" cy="600671"/>
          </a:xfrm>
          <a:prstGeom prst="rect">
            <a:avLst/>
          </a:prstGeom>
        </p:spPr>
      </p:pic>
      <p:sp>
        <p:nvSpPr>
          <p:cNvPr id="18" name="Rectángulo 17">
            <a:extLst>
              <a:ext uri="{FF2B5EF4-FFF2-40B4-BE49-F238E27FC236}">
                <a16:creationId xmlns:a16="http://schemas.microsoft.com/office/drawing/2014/main" id="{76F037E8-3A9B-6F33-D8C6-F2580D03B241}"/>
              </a:ext>
            </a:extLst>
          </p:cNvPr>
          <p:cNvSpPr/>
          <p:nvPr/>
        </p:nvSpPr>
        <p:spPr>
          <a:xfrm>
            <a:off x="2035409" y="6413857"/>
            <a:ext cx="2217274" cy="276999"/>
          </a:xfrm>
          <a:prstGeom prst="rect">
            <a:avLst/>
          </a:prstGeom>
        </p:spPr>
        <p:txBody>
          <a:bodyPr wrap="none">
            <a:spAutoFit/>
          </a:bodyPr>
          <a:lstStyle/>
          <a:p>
            <a:pPr algn="ctr"/>
            <a:r>
              <a:rPr lang="es-PE" sz="1200" b="1" dirty="0"/>
              <a:t>Figure 1 DHT11 Datasheet.</a:t>
            </a:r>
          </a:p>
        </p:txBody>
      </p:sp>
      <p:sp>
        <p:nvSpPr>
          <p:cNvPr id="19" name="Rectángulo 18">
            <a:extLst>
              <a:ext uri="{FF2B5EF4-FFF2-40B4-BE49-F238E27FC236}">
                <a16:creationId xmlns:a16="http://schemas.microsoft.com/office/drawing/2014/main" id="{D62F92B3-9998-6455-64C3-D500DB4ECAD2}"/>
              </a:ext>
            </a:extLst>
          </p:cNvPr>
          <p:cNvSpPr/>
          <p:nvPr/>
        </p:nvSpPr>
        <p:spPr>
          <a:xfrm>
            <a:off x="7782364" y="3931000"/>
            <a:ext cx="2217274" cy="276999"/>
          </a:xfrm>
          <a:prstGeom prst="rect">
            <a:avLst/>
          </a:prstGeom>
        </p:spPr>
        <p:txBody>
          <a:bodyPr wrap="none">
            <a:spAutoFit/>
          </a:bodyPr>
          <a:lstStyle/>
          <a:p>
            <a:pPr algn="ctr"/>
            <a:r>
              <a:rPr lang="es-PE" sz="1200" b="1" dirty="0"/>
              <a:t>Figure 2 DHT22 Datasheet.</a:t>
            </a:r>
          </a:p>
        </p:txBody>
      </p:sp>
    </p:spTree>
    <p:extLst>
      <p:ext uri="{BB962C8B-B14F-4D97-AF65-F5344CB8AC3E}">
        <p14:creationId xmlns:p14="http://schemas.microsoft.com/office/powerpoint/2010/main" val="390906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025ED40-4E9C-E124-7393-CB976CE71372}"/>
              </a:ext>
            </a:extLst>
          </p:cNvPr>
          <p:cNvSpPr>
            <a:spLocks noGrp="1"/>
          </p:cNvSpPr>
          <p:nvPr>
            <p:ph type="title"/>
          </p:nvPr>
        </p:nvSpPr>
        <p:spPr>
          <a:xfrm>
            <a:off x="1182671" y="534657"/>
            <a:ext cx="4730451" cy="702859"/>
          </a:xfrm>
        </p:spPr>
        <p:txBody>
          <a:bodyPr>
            <a:normAutofit/>
          </a:bodyPr>
          <a:lstStyle/>
          <a:p>
            <a:r>
              <a:rPr lang="es-PE" sz="4400" dirty="0">
                <a:solidFill>
                  <a:srgbClr val="C00000"/>
                </a:solidFill>
              </a:rPr>
              <a:t>Fichas técnicas</a:t>
            </a:r>
          </a:p>
        </p:txBody>
      </p:sp>
      <p:pic>
        <p:nvPicPr>
          <p:cNvPr id="5" name="Gráfico 4" descr="Closed book con relleno sólido">
            <a:extLst>
              <a:ext uri="{FF2B5EF4-FFF2-40B4-BE49-F238E27FC236}">
                <a16:creationId xmlns:a16="http://schemas.microsoft.com/office/drawing/2014/main" id="{DBCAEE5C-7464-EB73-6465-6B9E96FADF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1266" y="572419"/>
            <a:ext cx="602619" cy="602619"/>
          </a:xfrm>
          <a:prstGeom prst="rect">
            <a:avLst/>
          </a:prstGeom>
        </p:spPr>
      </p:pic>
      <p:pic>
        <p:nvPicPr>
          <p:cNvPr id="6" name="Imagen 5">
            <a:extLst>
              <a:ext uri="{FF2B5EF4-FFF2-40B4-BE49-F238E27FC236}">
                <a16:creationId xmlns:a16="http://schemas.microsoft.com/office/drawing/2014/main" id="{14EE8110-C119-E023-CF8C-5DD6B100589A}"/>
              </a:ext>
            </a:extLst>
          </p:cNvPr>
          <p:cNvPicPr>
            <a:picLocks noChangeAspect="1"/>
          </p:cNvPicPr>
          <p:nvPr/>
        </p:nvPicPr>
        <p:blipFill>
          <a:blip r:embed="rId4"/>
          <a:stretch>
            <a:fillRect/>
          </a:stretch>
        </p:blipFill>
        <p:spPr>
          <a:xfrm>
            <a:off x="742705" y="2098162"/>
            <a:ext cx="3870592" cy="2222927"/>
          </a:xfrm>
          <a:prstGeom prst="rect">
            <a:avLst/>
          </a:prstGeom>
        </p:spPr>
      </p:pic>
      <p:sp>
        <p:nvSpPr>
          <p:cNvPr id="7" name="Rectángulo 6">
            <a:extLst>
              <a:ext uri="{FF2B5EF4-FFF2-40B4-BE49-F238E27FC236}">
                <a16:creationId xmlns:a16="http://schemas.microsoft.com/office/drawing/2014/main" id="{F3468AEA-17B7-DDFD-F8C2-C943E3DA2AE7}"/>
              </a:ext>
            </a:extLst>
          </p:cNvPr>
          <p:cNvSpPr/>
          <p:nvPr/>
        </p:nvSpPr>
        <p:spPr>
          <a:xfrm>
            <a:off x="510712" y="4465132"/>
            <a:ext cx="4334578" cy="1354217"/>
          </a:xfrm>
          <a:prstGeom prst="rect">
            <a:avLst/>
          </a:prstGeom>
        </p:spPr>
        <p:txBody>
          <a:bodyPr wrap="square">
            <a:spAutoFit/>
          </a:bodyPr>
          <a:lstStyle/>
          <a:p>
            <a:pPr algn="ctr"/>
            <a:r>
              <a:rPr lang="es-PE" sz="1200" b="1" dirty="0"/>
              <a:t>Figure 3 Typical Application.</a:t>
            </a:r>
          </a:p>
          <a:p>
            <a:pPr algn="ctr"/>
            <a:endParaRPr lang="es-PE" sz="1000" b="1" dirty="0"/>
          </a:p>
          <a:p>
            <a:pPr algn="ctr"/>
            <a:r>
              <a:rPr lang="es-PE" sz="1000" dirty="0"/>
              <a:t>Note: 3Pin – Null; MCU = Micro-computer Unite or single chip Computer</a:t>
            </a:r>
          </a:p>
          <a:p>
            <a:pPr algn="ctr"/>
            <a:endParaRPr lang="es-PE" sz="1000" dirty="0"/>
          </a:p>
          <a:p>
            <a:pPr algn="ctr"/>
            <a:r>
              <a:rPr lang="es-PE" sz="1000" dirty="0"/>
              <a:t>When the connecting cable is shorter than 20 metres, a 5K pull-up resistor is recommended; when the connecting cable is longer than 20 metres, choose a appropriate pull-up resistor as needed.</a:t>
            </a:r>
          </a:p>
        </p:txBody>
      </p:sp>
      <p:sp>
        <p:nvSpPr>
          <p:cNvPr id="8" name="Rectángulo 7">
            <a:extLst>
              <a:ext uri="{FF2B5EF4-FFF2-40B4-BE49-F238E27FC236}">
                <a16:creationId xmlns:a16="http://schemas.microsoft.com/office/drawing/2014/main" id="{88A0AC65-4BEA-3704-872D-9844605F5049}"/>
              </a:ext>
            </a:extLst>
          </p:cNvPr>
          <p:cNvSpPr/>
          <p:nvPr/>
        </p:nvSpPr>
        <p:spPr>
          <a:xfrm>
            <a:off x="6400801" y="1484511"/>
            <a:ext cx="5048493" cy="1169551"/>
          </a:xfrm>
          <a:prstGeom prst="rect">
            <a:avLst/>
          </a:prstGeom>
        </p:spPr>
        <p:txBody>
          <a:bodyPr wrap="square">
            <a:spAutoFit/>
          </a:bodyPr>
          <a:lstStyle/>
          <a:p>
            <a:pPr algn="just"/>
            <a:r>
              <a:rPr lang="es-PE" sz="1400" dirty="0"/>
              <a:t>DHT11’s power supply is 3-5.5V DC. When power is supplied to the sensor, do not send any instruction to the sensor in within one second in order to pass the unstable status. One capacitor valued 100nF can be added between VDD and GND for power filtering.</a:t>
            </a:r>
          </a:p>
        </p:txBody>
      </p:sp>
      <p:sp>
        <p:nvSpPr>
          <p:cNvPr id="9" name="Rectángulo 8">
            <a:extLst>
              <a:ext uri="{FF2B5EF4-FFF2-40B4-BE49-F238E27FC236}">
                <a16:creationId xmlns:a16="http://schemas.microsoft.com/office/drawing/2014/main" id="{D50C8E0B-EA84-A3C9-70B2-28FCA9A11D8A}"/>
              </a:ext>
            </a:extLst>
          </p:cNvPr>
          <p:cNvSpPr/>
          <p:nvPr/>
        </p:nvSpPr>
        <p:spPr>
          <a:xfrm>
            <a:off x="6490635" y="3335154"/>
            <a:ext cx="4958659" cy="2677656"/>
          </a:xfrm>
          <a:prstGeom prst="rect">
            <a:avLst/>
          </a:prstGeom>
        </p:spPr>
        <p:txBody>
          <a:bodyPr wrap="square">
            <a:spAutoFit/>
          </a:bodyPr>
          <a:lstStyle/>
          <a:p>
            <a:pPr algn="just"/>
            <a:r>
              <a:rPr lang="es-PE" sz="1400" dirty="0"/>
              <a:t>Single-bus data format is used for communication and synchronization between MCU and DHT11 sensor. </a:t>
            </a:r>
          </a:p>
          <a:p>
            <a:pPr algn="just"/>
            <a:endParaRPr lang="es-PE" sz="1400" dirty="0"/>
          </a:p>
          <a:p>
            <a:pPr algn="just"/>
            <a:r>
              <a:rPr lang="es-PE" sz="1400" dirty="0"/>
              <a:t>Data consists of decimal and integral parts. A complete data transmission is 40bit, and the sensor sends higher data bit first.</a:t>
            </a:r>
          </a:p>
          <a:p>
            <a:pPr algn="just"/>
            <a:endParaRPr lang="es-PE" sz="1400" dirty="0"/>
          </a:p>
          <a:p>
            <a:pPr algn="just"/>
            <a:r>
              <a:rPr lang="es-PE" sz="1400" dirty="0"/>
              <a:t>Data format: 8bit integral RH data + 8bit decimal RH data + 8bit integral T data + 8bit decimal T data + 8bit check sum. If the data transmission is right, the check-sum should be the last 8bit of "8bit integral RH data + 8bit decimal RH data + 8bit integral T data + 8bit decimal T data".</a:t>
            </a:r>
          </a:p>
        </p:txBody>
      </p:sp>
      <p:pic>
        <p:nvPicPr>
          <p:cNvPr id="11" name="Gráfico 10" descr="Battery con relleno sólido">
            <a:extLst>
              <a:ext uri="{FF2B5EF4-FFF2-40B4-BE49-F238E27FC236}">
                <a16:creationId xmlns:a16="http://schemas.microsoft.com/office/drawing/2014/main" id="{2BD764DE-4ABF-0945-8301-89C6723B91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5399775" y="1633183"/>
            <a:ext cx="914400" cy="914400"/>
          </a:xfrm>
          <a:prstGeom prst="rect">
            <a:avLst/>
          </a:prstGeom>
        </p:spPr>
      </p:pic>
      <p:pic>
        <p:nvPicPr>
          <p:cNvPr id="13" name="Gráfico 12" descr="Blockchain contorno">
            <a:extLst>
              <a:ext uri="{FF2B5EF4-FFF2-40B4-BE49-F238E27FC236}">
                <a16:creationId xmlns:a16="http://schemas.microsoft.com/office/drawing/2014/main" id="{7F9BCBF3-EC57-A60A-F10C-01E27FD9D4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99775" y="4131587"/>
            <a:ext cx="914400" cy="914400"/>
          </a:xfrm>
          <a:prstGeom prst="rect">
            <a:avLst/>
          </a:prstGeom>
        </p:spPr>
      </p:pic>
    </p:spTree>
    <p:extLst>
      <p:ext uri="{BB962C8B-B14F-4D97-AF65-F5344CB8AC3E}">
        <p14:creationId xmlns:p14="http://schemas.microsoft.com/office/powerpoint/2010/main" val="163978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B4BCB108-8663-32F2-D6BD-FFCB35D9A760}"/>
              </a:ext>
            </a:extLst>
          </p:cNvPr>
          <p:cNvSpPr>
            <a:spLocks noGrp="1"/>
          </p:cNvSpPr>
          <p:nvPr>
            <p:ph type="title"/>
          </p:nvPr>
        </p:nvSpPr>
        <p:spPr>
          <a:xfrm>
            <a:off x="1182671" y="534657"/>
            <a:ext cx="4730451" cy="702859"/>
          </a:xfrm>
        </p:spPr>
        <p:txBody>
          <a:bodyPr>
            <a:normAutofit/>
          </a:bodyPr>
          <a:lstStyle/>
          <a:p>
            <a:r>
              <a:rPr lang="es-PE" sz="4400" dirty="0">
                <a:solidFill>
                  <a:srgbClr val="C00000"/>
                </a:solidFill>
              </a:rPr>
              <a:t>Fichas técnicas</a:t>
            </a:r>
          </a:p>
        </p:txBody>
      </p:sp>
      <p:pic>
        <p:nvPicPr>
          <p:cNvPr id="7" name="Gráfico 6" descr="Closed book con relleno sólido">
            <a:extLst>
              <a:ext uri="{FF2B5EF4-FFF2-40B4-BE49-F238E27FC236}">
                <a16:creationId xmlns:a16="http://schemas.microsoft.com/office/drawing/2014/main" id="{DA572422-97C1-C965-AE8D-7962A53929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1266" y="572419"/>
            <a:ext cx="602619" cy="602619"/>
          </a:xfrm>
          <a:prstGeom prst="rect">
            <a:avLst/>
          </a:prstGeom>
        </p:spPr>
      </p:pic>
      <p:pic>
        <p:nvPicPr>
          <p:cNvPr id="6146" name="Picture 2">
            <a:extLst>
              <a:ext uri="{FF2B5EF4-FFF2-40B4-BE49-F238E27FC236}">
                <a16:creationId xmlns:a16="http://schemas.microsoft.com/office/drawing/2014/main" id="{20F62854-E18B-88F5-9A40-4006EB562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321" y="1838425"/>
            <a:ext cx="10181358" cy="3554195"/>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1915A0C-6CB4-E066-439F-3ECC760D5AF4}"/>
              </a:ext>
            </a:extLst>
          </p:cNvPr>
          <p:cNvSpPr/>
          <p:nvPr/>
        </p:nvSpPr>
        <p:spPr>
          <a:xfrm>
            <a:off x="3981991" y="5549536"/>
            <a:ext cx="4642489" cy="276999"/>
          </a:xfrm>
          <a:prstGeom prst="rect">
            <a:avLst/>
          </a:prstGeom>
        </p:spPr>
        <p:txBody>
          <a:bodyPr wrap="none">
            <a:spAutoFit/>
          </a:bodyPr>
          <a:lstStyle/>
          <a:p>
            <a:pPr algn="ctr"/>
            <a:r>
              <a:rPr lang="es-PE" sz="1200" b="1" dirty="0"/>
              <a:t>Figure 4 MCU sends out START signal &amp; DHT11 Responses.</a:t>
            </a:r>
          </a:p>
        </p:txBody>
      </p:sp>
    </p:spTree>
    <p:extLst>
      <p:ext uri="{BB962C8B-B14F-4D97-AF65-F5344CB8AC3E}">
        <p14:creationId xmlns:p14="http://schemas.microsoft.com/office/powerpoint/2010/main" val="224915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B4BCB108-8663-32F2-D6BD-FFCB35D9A760}"/>
              </a:ext>
            </a:extLst>
          </p:cNvPr>
          <p:cNvSpPr>
            <a:spLocks noGrp="1"/>
          </p:cNvSpPr>
          <p:nvPr>
            <p:ph type="title"/>
          </p:nvPr>
        </p:nvSpPr>
        <p:spPr>
          <a:xfrm>
            <a:off x="1182671" y="534657"/>
            <a:ext cx="4730451" cy="702859"/>
          </a:xfrm>
        </p:spPr>
        <p:txBody>
          <a:bodyPr>
            <a:normAutofit/>
          </a:bodyPr>
          <a:lstStyle/>
          <a:p>
            <a:r>
              <a:rPr lang="es-PE" sz="4400" dirty="0">
                <a:solidFill>
                  <a:srgbClr val="C00000"/>
                </a:solidFill>
              </a:rPr>
              <a:t>Fichas técnicas</a:t>
            </a:r>
          </a:p>
        </p:txBody>
      </p:sp>
      <p:pic>
        <p:nvPicPr>
          <p:cNvPr id="7" name="Gráfico 6" descr="Closed book con relleno sólido">
            <a:extLst>
              <a:ext uri="{FF2B5EF4-FFF2-40B4-BE49-F238E27FC236}">
                <a16:creationId xmlns:a16="http://schemas.microsoft.com/office/drawing/2014/main" id="{DA572422-97C1-C965-AE8D-7962A53929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1266" y="572419"/>
            <a:ext cx="602619" cy="602619"/>
          </a:xfrm>
          <a:prstGeom prst="rect">
            <a:avLst/>
          </a:prstGeom>
        </p:spPr>
      </p:pic>
      <p:sp>
        <p:nvSpPr>
          <p:cNvPr id="9" name="Rectángulo 8">
            <a:extLst>
              <a:ext uri="{FF2B5EF4-FFF2-40B4-BE49-F238E27FC236}">
                <a16:creationId xmlns:a16="http://schemas.microsoft.com/office/drawing/2014/main" id="{B1915A0C-6CB4-E066-439F-3ECC760D5AF4}"/>
              </a:ext>
            </a:extLst>
          </p:cNvPr>
          <p:cNvSpPr/>
          <p:nvPr/>
        </p:nvSpPr>
        <p:spPr>
          <a:xfrm>
            <a:off x="1264106" y="4995511"/>
            <a:ext cx="3659336" cy="276999"/>
          </a:xfrm>
          <a:prstGeom prst="rect">
            <a:avLst/>
          </a:prstGeom>
        </p:spPr>
        <p:txBody>
          <a:bodyPr wrap="none">
            <a:spAutoFit/>
          </a:bodyPr>
          <a:lstStyle/>
          <a:p>
            <a:pPr algn="ctr"/>
            <a:r>
              <a:rPr lang="es-PE" sz="1200" b="1" dirty="0"/>
              <a:t>Figure 5 DHT sends Data, Data “0” indication.</a:t>
            </a:r>
          </a:p>
        </p:txBody>
      </p:sp>
      <p:pic>
        <p:nvPicPr>
          <p:cNvPr id="2" name="Imagen 1">
            <a:extLst>
              <a:ext uri="{FF2B5EF4-FFF2-40B4-BE49-F238E27FC236}">
                <a16:creationId xmlns:a16="http://schemas.microsoft.com/office/drawing/2014/main" id="{E12F5BE2-EC6A-2979-3BBE-A85FA83D98C7}"/>
              </a:ext>
            </a:extLst>
          </p:cNvPr>
          <p:cNvPicPr>
            <a:picLocks noChangeAspect="1"/>
          </p:cNvPicPr>
          <p:nvPr/>
        </p:nvPicPr>
        <p:blipFill>
          <a:blip r:embed="rId4"/>
          <a:stretch>
            <a:fillRect/>
          </a:stretch>
        </p:blipFill>
        <p:spPr>
          <a:xfrm>
            <a:off x="441266" y="1892317"/>
            <a:ext cx="5305016" cy="2990407"/>
          </a:xfrm>
          <a:prstGeom prst="rect">
            <a:avLst/>
          </a:prstGeom>
        </p:spPr>
      </p:pic>
      <p:pic>
        <p:nvPicPr>
          <p:cNvPr id="3" name="Imagen 2">
            <a:extLst>
              <a:ext uri="{FF2B5EF4-FFF2-40B4-BE49-F238E27FC236}">
                <a16:creationId xmlns:a16="http://schemas.microsoft.com/office/drawing/2014/main" id="{51384ABA-C63A-5F12-CF52-82580E16B9A1}"/>
              </a:ext>
            </a:extLst>
          </p:cNvPr>
          <p:cNvPicPr>
            <a:picLocks noChangeAspect="1"/>
          </p:cNvPicPr>
          <p:nvPr/>
        </p:nvPicPr>
        <p:blipFill>
          <a:blip r:embed="rId5"/>
          <a:stretch>
            <a:fillRect/>
          </a:stretch>
        </p:blipFill>
        <p:spPr>
          <a:xfrm>
            <a:off x="5602147" y="1892316"/>
            <a:ext cx="6315448" cy="3103195"/>
          </a:xfrm>
          <a:prstGeom prst="rect">
            <a:avLst/>
          </a:prstGeom>
        </p:spPr>
      </p:pic>
      <p:sp>
        <p:nvSpPr>
          <p:cNvPr id="8" name="Rectángulo 7">
            <a:extLst>
              <a:ext uri="{FF2B5EF4-FFF2-40B4-BE49-F238E27FC236}">
                <a16:creationId xmlns:a16="http://schemas.microsoft.com/office/drawing/2014/main" id="{F5A12784-BFC5-1EAE-EB7E-2E6C2B46391C}"/>
              </a:ext>
            </a:extLst>
          </p:cNvPr>
          <p:cNvSpPr/>
          <p:nvPr/>
        </p:nvSpPr>
        <p:spPr>
          <a:xfrm>
            <a:off x="6930203" y="5031663"/>
            <a:ext cx="3659336" cy="276999"/>
          </a:xfrm>
          <a:prstGeom prst="rect">
            <a:avLst/>
          </a:prstGeom>
        </p:spPr>
        <p:txBody>
          <a:bodyPr wrap="none">
            <a:spAutoFit/>
          </a:bodyPr>
          <a:lstStyle/>
          <a:p>
            <a:pPr algn="ctr"/>
            <a:r>
              <a:rPr lang="es-PE" sz="1200" b="1" dirty="0"/>
              <a:t>Figure 6 DHT sends Data, Data “1” indication.</a:t>
            </a:r>
          </a:p>
        </p:txBody>
      </p:sp>
    </p:spTree>
    <p:extLst>
      <p:ext uri="{BB962C8B-B14F-4D97-AF65-F5344CB8AC3E}">
        <p14:creationId xmlns:p14="http://schemas.microsoft.com/office/powerpoint/2010/main" val="409291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7B1F3CB-339F-C0D1-1EAE-91421FE81348}"/>
              </a:ext>
            </a:extLst>
          </p:cNvPr>
          <p:cNvSpPr>
            <a:spLocks noGrp="1"/>
          </p:cNvSpPr>
          <p:nvPr>
            <p:ph type="title"/>
          </p:nvPr>
        </p:nvSpPr>
        <p:spPr>
          <a:xfrm>
            <a:off x="1182671" y="534657"/>
            <a:ext cx="5940024" cy="702859"/>
          </a:xfrm>
        </p:spPr>
        <p:txBody>
          <a:bodyPr>
            <a:normAutofit/>
          </a:bodyPr>
          <a:lstStyle/>
          <a:p>
            <a:r>
              <a:rPr lang="es-PE" sz="4400" dirty="0">
                <a:solidFill>
                  <a:srgbClr val="0070C0"/>
                </a:solidFill>
              </a:rPr>
              <a:t>Desarrollo del driver</a:t>
            </a:r>
          </a:p>
        </p:txBody>
      </p:sp>
      <p:pic>
        <p:nvPicPr>
          <p:cNvPr id="7" name="Gráfico 6" descr="Processor con relleno sólido">
            <a:extLst>
              <a:ext uri="{FF2B5EF4-FFF2-40B4-BE49-F238E27FC236}">
                <a16:creationId xmlns:a16="http://schemas.microsoft.com/office/drawing/2014/main" id="{A37A4261-96F8-AACF-B392-137F353F0C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273" y="505781"/>
            <a:ext cx="702860" cy="702860"/>
          </a:xfrm>
          <a:prstGeom prst="rect">
            <a:avLst/>
          </a:prstGeom>
        </p:spPr>
      </p:pic>
      <p:sp>
        <p:nvSpPr>
          <p:cNvPr id="9" name="Rectángulo 8">
            <a:extLst>
              <a:ext uri="{FF2B5EF4-FFF2-40B4-BE49-F238E27FC236}">
                <a16:creationId xmlns:a16="http://schemas.microsoft.com/office/drawing/2014/main" id="{5702435C-3268-4BC7-033B-27E48632ACE8}"/>
              </a:ext>
            </a:extLst>
          </p:cNvPr>
          <p:cNvSpPr/>
          <p:nvPr/>
        </p:nvSpPr>
        <p:spPr>
          <a:xfrm>
            <a:off x="5088556" y="1684420"/>
            <a:ext cx="6673516" cy="2031325"/>
          </a:xfrm>
          <a:prstGeom prst="rect">
            <a:avLst/>
          </a:prstGeom>
        </p:spPr>
        <p:txBody>
          <a:bodyPr wrap="square">
            <a:spAutoFit/>
          </a:bodyPr>
          <a:lstStyle/>
          <a:p>
            <a:r>
              <a:rPr lang="es-PE" b="1" dirty="0">
                <a:latin typeface="+mj-lt"/>
              </a:rPr>
              <a:t>Funciones públicas en DHT.h</a:t>
            </a:r>
          </a:p>
          <a:p>
            <a:endParaRPr lang="es-PE" dirty="0">
              <a:solidFill>
                <a:srgbClr val="005032"/>
              </a:solidFill>
              <a:latin typeface="+mj-lt"/>
            </a:endParaRPr>
          </a:p>
          <a:p>
            <a:r>
              <a:rPr lang="es-PE" dirty="0">
                <a:solidFill>
                  <a:srgbClr val="005032"/>
                </a:solidFill>
                <a:latin typeface="+mj-lt"/>
              </a:rPr>
              <a:t>DHT_STATUS</a:t>
            </a:r>
            <a:r>
              <a:rPr lang="es-PE" dirty="0">
                <a:solidFill>
                  <a:srgbClr val="000000"/>
                </a:solidFill>
                <a:latin typeface="+mj-lt"/>
              </a:rPr>
              <a:t> </a:t>
            </a:r>
            <a:r>
              <a:rPr lang="es-PE" b="1" dirty="0">
                <a:solidFill>
                  <a:srgbClr val="000000"/>
                </a:solidFill>
                <a:latin typeface="+mj-lt"/>
              </a:rPr>
              <a:t>DHT_init </a:t>
            </a:r>
            <a:r>
              <a:rPr lang="es-PE" dirty="0">
                <a:solidFill>
                  <a:srgbClr val="000000"/>
                </a:solidFill>
                <a:latin typeface="+mj-lt"/>
              </a:rPr>
              <a:t>( </a:t>
            </a:r>
            <a:r>
              <a:rPr lang="es-PE" dirty="0">
                <a:solidFill>
                  <a:srgbClr val="005032"/>
                </a:solidFill>
                <a:latin typeface="+mj-lt"/>
              </a:rPr>
              <a:t>DHT_TYPE</a:t>
            </a:r>
            <a:r>
              <a:rPr lang="es-PE" dirty="0">
                <a:solidFill>
                  <a:srgbClr val="000000"/>
                </a:solidFill>
                <a:latin typeface="+mj-lt"/>
              </a:rPr>
              <a:t> model, </a:t>
            </a:r>
            <a:r>
              <a:rPr lang="es-PE" dirty="0">
                <a:solidFill>
                  <a:srgbClr val="005032"/>
                </a:solidFill>
                <a:latin typeface="+mj-lt"/>
              </a:rPr>
              <a:t>uint8_t</a:t>
            </a:r>
            <a:r>
              <a:rPr lang="es-PE" dirty="0">
                <a:solidFill>
                  <a:srgbClr val="000000"/>
                </a:solidFill>
                <a:latin typeface="+mj-lt"/>
              </a:rPr>
              <a:t> gpio </a:t>
            </a:r>
            <a:r>
              <a:rPr lang="es-PE" dirty="0">
                <a:solidFill>
                  <a:srgbClr val="005032"/>
                </a:solidFill>
                <a:latin typeface="+mj-lt"/>
              </a:rPr>
              <a:t>);</a:t>
            </a:r>
          </a:p>
          <a:p>
            <a:r>
              <a:rPr lang="es-PE" dirty="0">
                <a:solidFill>
                  <a:srgbClr val="005032"/>
                </a:solidFill>
                <a:latin typeface="+mj-lt"/>
              </a:rPr>
              <a:t>void </a:t>
            </a:r>
            <a:r>
              <a:rPr lang="es-PE" b="1" dirty="0">
                <a:solidFill>
                  <a:srgbClr val="000000"/>
                </a:solidFill>
                <a:latin typeface="+mj-lt"/>
              </a:rPr>
              <a:t>DHT_errorHandler </a:t>
            </a:r>
            <a:r>
              <a:rPr lang="es-PE" dirty="0">
                <a:solidFill>
                  <a:srgbClr val="005032"/>
                </a:solidFill>
                <a:latin typeface="+mj-lt"/>
              </a:rPr>
              <a:t>( DHT_STATUS response );</a:t>
            </a:r>
          </a:p>
          <a:p>
            <a:r>
              <a:rPr lang="es-PE" dirty="0">
                <a:solidFill>
                  <a:srgbClr val="005032"/>
                </a:solidFill>
                <a:latin typeface="+mj-lt"/>
              </a:rPr>
              <a:t>DHT_STATUS </a:t>
            </a:r>
            <a:r>
              <a:rPr lang="es-PE" b="1" dirty="0">
                <a:latin typeface="+mj-lt"/>
              </a:rPr>
              <a:t>DHT_readSensor </a:t>
            </a:r>
            <a:r>
              <a:rPr lang="es-PE" dirty="0">
                <a:solidFill>
                  <a:srgbClr val="005032"/>
                </a:solidFill>
                <a:latin typeface="+mj-lt"/>
              </a:rPr>
              <a:t>( );</a:t>
            </a:r>
          </a:p>
          <a:p>
            <a:r>
              <a:rPr lang="es-PE" dirty="0">
                <a:solidFill>
                  <a:srgbClr val="005032"/>
                </a:solidFill>
                <a:latin typeface="+mj-lt"/>
              </a:rPr>
              <a:t>float </a:t>
            </a:r>
            <a:r>
              <a:rPr lang="es-PE" b="1" dirty="0">
                <a:latin typeface="+mj-lt"/>
              </a:rPr>
              <a:t>DHT_getHumidity </a:t>
            </a:r>
            <a:r>
              <a:rPr lang="es-PE" dirty="0">
                <a:solidFill>
                  <a:srgbClr val="005032"/>
                </a:solidFill>
                <a:latin typeface="+mj-lt"/>
              </a:rPr>
              <a:t>( );</a:t>
            </a:r>
          </a:p>
          <a:p>
            <a:r>
              <a:rPr lang="es-PE" dirty="0">
                <a:solidFill>
                  <a:srgbClr val="005032"/>
                </a:solidFill>
                <a:latin typeface="+mj-lt"/>
              </a:rPr>
              <a:t>float </a:t>
            </a:r>
            <a:r>
              <a:rPr lang="es-PE" b="1" dirty="0">
                <a:latin typeface="+mj-lt"/>
              </a:rPr>
              <a:t>DHT_getTemperature </a:t>
            </a:r>
            <a:r>
              <a:rPr lang="es-PE" dirty="0">
                <a:solidFill>
                  <a:srgbClr val="005032"/>
                </a:solidFill>
                <a:latin typeface="+mj-lt"/>
              </a:rPr>
              <a:t>( );</a:t>
            </a:r>
          </a:p>
        </p:txBody>
      </p:sp>
      <p:sp>
        <p:nvSpPr>
          <p:cNvPr id="10" name="Rectángulo 9">
            <a:extLst>
              <a:ext uri="{FF2B5EF4-FFF2-40B4-BE49-F238E27FC236}">
                <a16:creationId xmlns:a16="http://schemas.microsoft.com/office/drawing/2014/main" id="{B3C234AB-E94B-4F3A-F3D4-F548FF00A238}"/>
              </a:ext>
            </a:extLst>
          </p:cNvPr>
          <p:cNvSpPr/>
          <p:nvPr/>
        </p:nvSpPr>
        <p:spPr>
          <a:xfrm>
            <a:off x="5088556" y="4234917"/>
            <a:ext cx="6750518" cy="1754326"/>
          </a:xfrm>
          <a:prstGeom prst="rect">
            <a:avLst/>
          </a:prstGeom>
        </p:spPr>
        <p:txBody>
          <a:bodyPr wrap="square">
            <a:spAutoFit/>
          </a:bodyPr>
          <a:lstStyle/>
          <a:p>
            <a:r>
              <a:rPr lang="es-PE" b="1" dirty="0">
                <a:latin typeface="+mj-lt"/>
              </a:rPr>
              <a:t>Funciones internas en DHT_stm32_port.h</a:t>
            </a:r>
          </a:p>
          <a:p>
            <a:endParaRPr lang="es-PE" dirty="0">
              <a:solidFill>
                <a:srgbClr val="005032"/>
              </a:solidFill>
              <a:latin typeface="+mj-lt"/>
            </a:endParaRPr>
          </a:p>
          <a:p>
            <a:r>
              <a:rPr lang="es-PE" dirty="0">
                <a:solidFill>
                  <a:srgbClr val="005032"/>
                </a:solidFill>
                <a:latin typeface="+mj-lt"/>
              </a:rPr>
              <a:t>void</a:t>
            </a:r>
            <a:r>
              <a:rPr lang="es-PE" dirty="0">
                <a:latin typeface="+mj-lt"/>
              </a:rPr>
              <a:t> _</a:t>
            </a:r>
            <a:r>
              <a:rPr lang="es-PE" b="1" dirty="0">
                <a:latin typeface="+mj-lt"/>
              </a:rPr>
              <a:t>set_gpio_mode</a:t>
            </a:r>
            <a:r>
              <a:rPr lang="es-PE" dirty="0">
                <a:latin typeface="+mj-lt"/>
              </a:rPr>
              <a:t> </a:t>
            </a:r>
            <a:r>
              <a:rPr lang="es-PE" dirty="0">
                <a:solidFill>
                  <a:srgbClr val="005032"/>
                </a:solidFill>
                <a:latin typeface="+mj-lt"/>
              </a:rPr>
              <a:t>(</a:t>
            </a:r>
            <a:r>
              <a:rPr lang="es-PE" dirty="0">
                <a:latin typeface="+mj-lt"/>
              </a:rPr>
              <a:t> </a:t>
            </a:r>
            <a:r>
              <a:rPr lang="es-PE" dirty="0">
                <a:solidFill>
                  <a:srgbClr val="005032"/>
                </a:solidFill>
                <a:latin typeface="+mj-lt"/>
              </a:rPr>
              <a:t>uint8_t</a:t>
            </a:r>
            <a:r>
              <a:rPr lang="es-PE" dirty="0">
                <a:latin typeface="+mj-lt"/>
              </a:rPr>
              <a:t> DHT_pin, </a:t>
            </a:r>
            <a:r>
              <a:rPr lang="es-PE" dirty="0">
                <a:solidFill>
                  <a:srgbClr val="005032"/>
                </a:solidFill>
                <a:latin typeface="+mj-lt"/>
              </a:rPr>
              <a:t>uint8_t</a:t>
            </a:r>
            <a:r>
              <a:rPr lang="es-PE" dirty="0">
                <a:latin typeface="+mj-lt"/>
              </a:rPr>
              <a:t> gpio_mode </a:t>
            </a:r>
            <a:r>
              <a:rPr lang="es-PE" dirty="0">
                <a:solidFill>
                  <a:srgbClr val="005032"/>
                </a:solidFill>
                <a:latin typeface="+mj-lt"/>
              </a:rPr>
              <a:t>);</a:t>
            </a:r>
          </a:p>
          <a:p>
            <a:r>
              <a:rPr lang="es-PE" dirty="0">
                <a:solidFill>
                  <a:srgbClr val="005032"/>
                </a:solidFill>
                <a:latin typeface="+mj-lt"/>
              </a:rPr>
              <a:t>void</a:t>
            </a:r>
            <a:r>
              <a:rPr lang="es-PE" dirty="0">
                <a:latin typeface="+mj-lt"/>
              </a:rPr>
              <a:t> _</a:t>
            </a:r>
            <a:r>
              <a:rPr lang="es-PE" b="1" dirty="0">
                <a:latin typeface="+mj-lt"/>
              </a:rPr>
              <a:t>set_gpio_level</a:t>
            </a:r>
            <a:r>
              <a:rPr lang="es-PE" dirty="0">
                <a:latin typeface="+mj-lt"/>
              </a:rPr>
              <a:t> </a:t>
            </a:r>
            <a:r>
              <a:rPr lang="es-PE" dirty="0">
                <a:solidFill>
                  <a:srgbClr val="005032"/>
                </a:solidFill>
                <a:latin typeface="+mj-lt"/>
              </a:rPr>
              <a:t>(</a:t>
            </a:r>
            <a:r>
              <a:rPr lang="es-PE" dirty="0">
                <a:latin typeface="+mj-lt"/>
              </a:rPr>
              <a:t> </a:t>
            </a:r>
            <a:r>
              <a:rPr lang="es-PE" dirty="0">
                <a:solidFill>
                  <a:srgbClr val="005032"/>
                </a:solidFill>
                <a:latin typeface="+mj-lt"/>
              </a:rPr>
              <a:t>uint8_t</a:t>
            </a:r>
            <a:r>
              <a:rPr lang="es-PE" dirty="0">
                <a:latin typeface="+mj-lt"/>
              </a:rPr>
              <a:t> DHT_pin, </a:t>
            </a:r>
            <a:r>
              <a:rPr lang="es-PE" dirty="0">
                <a:solidFill>
                  <a:srgbClr val="005032"/>
                </a:solidFill>
                <a:latin typeface="+mj-lt"/>
              </a:rPr>
              <a:t>uint8_t</a:t>
            </a:r>
            <a:r>
              <a:rPr lang="es-PE" dirty="0">
                <a:latin typeface="+mj-lt"/>
              </a:rPr>
              <a:t> level </a:t>
            </a:r>
            <a:r>
              <a:rPr lang="es-PE" dirty="0">
                <a:solidFill>
                  <a:srgbClr val="005032"/>
                </a:solidFill>
                <a:latin typeface="+mj-lt"/>
              </a:rPr>
              <a:t>);</a:t>
            </a:r>
          </a:p>
          <a:p>
            <a:r>
              <a:rPr lang="es-PE" dirty="0">
                <a:solidFill>
                  <a:srgbClr val="005032"/>
                </a:solidFill>
                <a:latin typeface="+mj-lt"/>
              </a:rPr>
              <a:t>uint8_t _</a:t>
            </a:r>
            <a:r>
              <a:rPr lang="es-PE" b="1" dirty="0">
                <a:latin typeface="+mj-lt"/>
              </a:rPr>
              <a:t>get_gpio_level </a:t>
            </a:r>
            <a:r>
              <a:rPr lang="es-PE" dirty="0">
                <a:solidFill>
                  <a:srgbClr val="005032"/>
                </a:solidFill>
                <a:latin typeface="+mj-lt"/>
              </a:rPr>
              <a:t>(</a:t>
            </a:r>
            <a:r>
              <a:rPr lang="es-PE" dirty="0">
                <a:latin typeface="+mj-lt"/>
              </a:rPr>
              <a:t> </a:t>
            </a:r>
            <a:r>
              <a:rPr lang="es-PE" dirty="0">
                <a:solidFill>
                  <a:srgbClr val="005032"/>
                </a:solidFill>
                <a:latin typeface="+mj-lt"/>
              </a:rPr>
              <a:t>uint8_t</a:t>
            </a:r>
            <a:r>
              <a:rPr lang="es-PE" dirty="0">
                <a:latin typeface="+mj-lt"/>
              </a:rPr>
              <a:t> DHT_pin </a:t>
            </a:r>
            <a:r>
              <a:rPr lang="es-PE" dirty="0">
                <a:solidFill>
                  <a:srgbClr val="005032"/>
                </a:solidFill>
                <a:latin typeface="+mj-lt"/>
              </a:rPr>
              <a:t>);</a:t>
            </a:r>
          </a:p>
          <a:p>
            <a:r>
              <a:rPr lang="es-PE" dirty="0">
                <a:solidFill>
                  <a:srgbClr val="005032"/>
                </a:solidFill>
                <a:latin typeface="+mj-lt"/>
              </a:rPr>
              <a:t>void</a:t>
            </a:r>
            <a:r>
              <a:rPr lang="es-PE" dirty="0">
                <a:latin typeface="+mj-lt"/>
              </a:rPr>
              <a:t> _</a:t>
            </a:r>
            <a:r>
              <a:rPr lang="es-PE" b="1" dirty="0">
                <a:latin typeface="+mj-lt"/>
              </a:rPr>
              <a:t>set_delay_us </a:t>
            </a:r>
            <a:r>
              <a:rPr lang="es-PE" dirty="0">
                <a:solidFill>
                  <a:srgbClr val="005032"/>
                </a:solidFill>
                <a:latin typeface="+mj-lt"/>
              </a:rPr>
              <a:t>(</a:t>
            </a:r>
            <a:r>
              <a:rPr lang="es-PE" dirty="0">
                <a:latin typeface="+mj-lt"/>
              </a:rPr>
              <a:t> </a:t>
            </a:r>
            <a:r>
              <a:rPr lang="es-PE" dirty="0">
                <a:solidFill>
                  <a:srgbClr val="005032"/>
                </a:solidFill>
                <a:latin typeface="+mj-lt"/>
              </a:rPr>
              <a:t>uint32_t</a:t>
            </a:r>
            <a:r>
              <a:rPr lang="es-PE" dirty="0">
                <a:latin typeface="+mj-lt"/>
              </a:rPr>
              <a:t> uSeconds </a:t>
            </a:r>
            <a:r>
              <a:rPr lang="es-PE" dirty="0">
                <a:solidFill>
                  <a:srgbClr val="005032"/>
                </a:solidFill>
                <a:latin typeface="+mj-lt"/>
              </a:rPr>
              <a:t>);</a:t>
            </a:r>
          </a:p>
        </p:txBody>
      </p:sp>
      <p:pic>
        <p:nvPicPr>
          <p:cNvPr id="2" name="Imagen 1">
            <a:extLst>
              <a:ext uri="{FF2B5EF4-FFF2-40B4-BE49-F238E27FC236}">
                <a16:creationId xmlns:a16="http://schemas.microsoft.com/office/drawing/2014/main" id="{537A66F0-709A-825C-1D7B-9C6D3D4A9888}"/>
              </a:ext>
            </a:extLst>
          </p:cNvPr>
          <p:cNvPicPr>
            <a:picLocks noChangeAspect="1"/>
          </p:cNvPicPr>
          <p:nvPr/>
        </p:nvPicPr>
        <p:blipFill>
          <a:blip r:embed="rId4"/>
          <a:stretch>
            <a:fillRect/>
          </a:stretch>
        </p:blipFill>
        <p:spPr>
          <a:xfrm>
            <a:off x="1048133" y="1630040"/>
            <a:ext cx="2429289" cy="4676609"/>
          </a:xfrm>
          <a:prstGeom prst="rect">
            <a:avLst/>
          </a:prstGeom>
        </p:spPr>
      </p:pic>
    </p:spTree>
    <p:extLst>
      <p:ext uri="{BB962C8B-B14F-4D97-AF65-F5344CB8AC3E}">
        <p14:creationId xmlns:p14="http://schemas.microsoft.com/office/powerpoint/2010/main" val="293859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78A49BD-1F7B-919B-834E-9AC4BFB2C1D2}"/>
              </a:ext>
            </a:extLst>
          </p:cNvPr>
          <p:cNvSpPr txBox="1">
            <a:spLocks/>
          </p:cNvSpPr>
          <p:nvPr/>
        </p:nvSpPr>
        <p:spPr>
          <a:xfrm>
            <a:off x="1182671" y="534657"/>
            <a:ext cx="5940024" cy="7028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PE" sz="4400" dirty="0">
                <a:solidFill>
                  <a:srgbClr val="FF0000"/>
                </a:solidFill>
              </a:rPr>
              <a:t>pruebas</a:t>
            </a:r>
          </a:p>
        </p:txBody>
      </p:sp>
      <p:pic>
        <p:nvPicPr>
          <p:cNvPr id="7" name="Gráfico 6" descr="CheckList con relleno sólido">
            <a:extLst>
              <a:ext uri="{FF2B5EF4-FFF2-40B4-BE49-F238E27FC236}">
                <a16:creationId xmlns:a16="http://schemas.microsoft.com/office/drawing/2014/main" id="{E958BE51-D9B2-AFCC-7E9A-3AA54C8CA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98" y="485509"/>
            <a:ext cx="752007" cy="752007"/>
          </a:xfrm>
          <a:prstGeom prst="rect">
            <a:avLst/>
          </a:prstGeom>
        </p:spPr>
      </p:pic>
      <p:pic>
        <p:nvPicPr>
          <p:cNvPr id="10" name="Imagen 9">
            <a:extLst>
              <a:ext uri="{FF2B5EF4-FFF2-40B4-BE49-F238E27FC236}">
                <a16:creationId xmlns:a16="http://schemas.microsoft.com/office/drawing/2014/main" id="{817CF5F9-DBE5-61DC-40B3-85468107E391}"/>
              </a:ext>
            </a:extLst>
          </p:cNvPr>
          <p:cNvPicPr>
            <a:picLocks noChangeAspect="1"/>
          </p:cNvPicPr>
          <p:nvPr/>
        </p:nvPicPr>
        <p:blipFill>
          <a:blip r:embed="rId5"/>
          <a:stretch>
            <a:fillRect/>
          </a:stretch>
        </p:blipFill>
        <p:spPr>
          <a:xfrm>
            <a:off x="1287624" y="4139356"/>
            <a:ext cx="9616752" cy="2025115"/>
          </a:xfrm>
          <a:prstGeom prst="rect">
            <a:avLst/>
          </a:prstGeom>
        </p:spPr>
      </p:pic>
      <p:grpSp>
        <p:nvGrpSpPr>
          <p:cNvPr id="29" name="Grupo 28">
            <a:extLst>
              <a:ext uri="{FF2B5EF4-FFF2-40B4-BE49-F238E27FC236}">
                <a16:creationId xmlns:a16="http://schemas.microsoft.com/office/drawing/2014/main" id="{9EF07758-CC40-4E63-C41B-C6238325F60B}"/>
              </a:ext>
            </a:extLst>
          </p:cNvPr>
          <p:cNvGrpSpPr/>
          <p:nvPr/>
        </p:nvGrpSpPr>
        <p:grpSpPr>
          <a:xfrm>
            <a:off x="6978251" y="1328932"/>
            <a:ext cx="2510479" cy="2510479"/>
            <a:chOff x="7312547" y="4283139"/>
            <a:chExt cx="2510479" cy="2510479"/>
          </a:xfrm>
        </p:grpSpPr>
        <p:pic>
          <p:nvPicPr>
            <p:cNvPr id="23" name="Gráfico 22" descr="Laptop con relleno sólido">
              <a:extLst>
                <a:ext uri="{FF2B5EF4-FFF2-40B4-BE49-F238E27FC236}">
                  <a16:creationId xmlns:a16="http://schemas.microsoft.com/office/drawing/2014/main" id="{DA9492A4-4FAF-EE58-E58E-BEA0000508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12547" y="4283139"/>
              <a:ext cx="2510479" cy="2510479"/>
            </a:xfrm>
            <a:prstGeom prst="rect">
              <a:avLst/>
            </a:prstGeom>
          </p:spPr>
        </p:pic>
        <p:pic>
          <p:nvPicPr>
            <p:cNvPr id="11" name="Imagen 10">
              <a:extLst>
                <a:ext uri="{FF2B5EF4-FFF2-40B4-BE49-F238E27FC236}">
                  <a16:creationId xmlns:a16="http://schemas.microsoft.com/office/drawing/2014/main" id="{B465AD22-FA75-52DD-2A62-1082869E9D03}"/>
                </a:ext>
              </a:extLst>
            </p:cNvPr>
            <p:cNvPicPr>
              <a:picLocks noChangeAspect="1"/>
            </p:cNvPicPr>
            <p:nvPr/>
          </p:nvPicPr>
          <p:blipFill rotWithShape="1">
            <a:blip r:embed="rId8"/>
            <a:srcRect l="3845" t="17799" r="35356" b="16119"/>
            <a:stretch/>
          </p:blipFill>
          <p:spPr>
            <a:xfrm>
              <a:off x="7914593" y="5025770"/>
              <a:ext cx="1278568" cy="762425"/>
            </a:xfrm>
            <a:prstGeom prst="rect">
              <a:avLst/>
            </a:prstGeom>
          </p:spPr>
        </p:pic>
      </p:grpSp>
      <p:pic>
        <p:nvPicPr>
          <p:cNvPr id="9220" name="Picture 4" descr="NUCLEO-F429ZI STMicroelectronics | Mouser Perú">
            <a:extLst>
              <a:ext uri="{FF2B5EF4-FFF2-40B4-BE49-F238E27FC236}">
                <a16:creationId xmlns:a16="http://schemas.microsoft.com/office/drawing/2014/main" id="{6A120B20-4827-C3B9-E3C5-90462E472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6376" y="1406707"/>
            <a:ext cx="1215310" cy="231487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DHT11">
            <a:extLst>
              <a:ext uri="{FF2B5EF4-FFF2-40B4-BE49-F238E27FC236}">
                <a16:creationId xmlns:a16="http://schemas.microsoft.com/office/drawing/2014/main" id="{C318AF5F-4CA8-C924-2767-7F0DC46EEEB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2059" t="13116" r="12514" b="13761"/>
          <a:stretch/>
        </p:blipFill>
        <p:spPr bwMode="auto">
          <a:xfrm flipH="1">
            <a:off x="3167123" y="1655289"/>
            <a:ext cx="1360229" cy="131866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angular 12">
            <a:extLst>
              <a:ext uri="{FF2B5EF4-FFF2-40B4-BE49-F238E27FC236}">
                <a16:creationId xmlns:a16="http://schemas.microsoft.com/office/drawing/2014/main" id="{513CB4B0-176C-1B69-E9A1-AAC40D6774FF}"/>
              </a:ext>
            </a:extLst>
          </p:cNvPr>
          <p:cNvCxnSpPr/>
          <p:nvPr/>
        </p:nvCxnSpPr>
        <p:spPr>
          <a:xfrm flipV="1">
            <a:off x="4526466" y="2404184"/>
            <a:ext cx="711086" cy="329783"/>
          </a:xfrm>
          <a:prstGeom prst="bentConnector3">
            <a:avLst/>
          </a:prstGeom>
          <a:ln w="1587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7F91E172-C4DC-F865-CFE5-C43A9C4B8D4B}"/>
              </a:ext>
            </a:extLst>
          </p:cNvPr>
          <p:cNvCxnSpPr>
            <a:cxnSpLocks/>
          </p:cNvCxnSpPr>
          <p:nvPr/>
        </p:nvCxnSpPr>
        <p:spPr>
          <a:xfrm flipV="1">
            <a:off x="4381563" y="2239292"/>
            <a:ext cx="855989" cy="689760"/>
          </a:xfrm>
          <a:prstGeom prst="bentConnector3">
            <a:avLst>
              <a:gd name="adj1" fmla="val 50000"/>
            </a:avLst>
          </a:prstGeom>
          <a:ln w="15875" cap="rnd">
            <a:miter lim="8000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Conector angular 18">
            <a:extLst>
              <a:ext uri="{FF2B5EF4-FFF2-40B4-BE49-F238E27FC236}">
                <a16:creationId xmlns:a16="http://schemas.microsoft.com/office/drawing/2014/main" id="{59BB5EAE-7C83-532D-4007-067CB72BCE4D}"/>
              </a:ext>
            </a:extLst>
          </p:cNvPr>
          <p:cNvCxnSpPr>
            <a:cxnSpLocks/>
          </p:cNvCxnSpPr>
          <p:nvPr/>
        </p:nvCxnSpPr>
        <p:spPr>
          <a:xfrm flipV="1">
            <a:off x="4454014" y="2584172"/>
            <a:ext cx="783538" cy="252268"/>
          </a:xfrm>
          <a:prstGeom prst="bentConnector3">
            <a:avLst>
              <a:gd name="adj1" fmla="val 68175"/>
            </a:avLst>
          </a:prstGeom>
          <a:ln w="952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18963A64-D004-DB16-78ED-6053515E7845}"/>
              </a:ext>
            </a:extLst>
          </p:cNvPr>
          <p:cNvSpPr/>
          <p:nvPr/>
        </p:nvSpPr>
        <p:spPr>
          <a:xfrm>
            <a:off x="4454014" y="3161821"/>
            <a:ext cx="497252" cy="246221"/>
          </a:xfrm>
          <a:prstGeom prst="rect">
            <a:avLst/>
          </a:prstGeom>
        </p:spPr>
        <p:txBody>
          <a:bodyPr wrap="none">
            <a:spAutoFit/>
          </a:bodyPr>
          <a:lstStyle/>
          <a:p>
            <a:r>
              <a:rPr lang="es-PE" sz="1000" b="1" dirty="0"/>
              <a:t>GND</a:t>
            </a:r>
          </a:p>
        </p:txBody>
      </p:sp>
      <p:sp>
        <p:nvSpPr>
          <p:cNvPr id="26" name="Rectángulo 25">
            <a:extLst>
              <a:ext uri="{FF2B5EF4-FFF2-40B4-BE49-F238E27FC236}">
                <a16:creationId xmlns:a16="http://schemas.microsoft.com/office/drawing/2014/main" id="{652208D6-3C78-5227-7EDE-AD096B53AE1B}"/>
              </a:ext>
            </a:extLst>
          </p:cNvPr>
          <p:cNvSpPr/>
          <p:nvPr/>
        </p:nvSpPr>
        <p:spPr>
          <a:xfrm>
            <a:off x="3971083" y="3161821"/>
            <a:ext cx="553357" cy="246221"/>
          </a:xfrm>
          <a:prstGeom prst="rect">
            <a:avLst/>
          </a:prstGeom>
        </p:spPr>
        <p:txBody>
          <a:bodyPr wrap="none">
            <a:spAutoFit/>
          </a:bodyPr>
          <a:lstStyle/>
          <a:p>
            <a:r>
              <a:rPr lang="es-PE" sz="1000" b="1" dirty="0">
                <a:solidFill>
                  <a:srgbClr val="FFC000"/>
                </a:solidFill>
              </a:rPr>
              <a:t>DATA</a:t>
            </a:r>
          </a:p>
        </p:txBody>
      </p:sp>
      <p:sp>
        <p:nvSpPr>
          <p:cNvPr id="27" name="Rectángulo 26">
            <a:extLst>
              <a:ext uri="{FF2B5EF4-FFF2-40B4-BE49-F238E27FC236}">
                <a16:creationId xmlns:a16="http://schemas.microsoft.com/office/drawing/2014/main" id="{7F0A61E2-6C8F-9EEF-5D80-3CF55C8FD730}"/>
              </a:ext>
            </a:extLst>
          </p:cNvPr>
          <p:cNvSpPr/>
          <p:nvPr/>
        </p:nvSpPr>
        <p:spPr>
          <a:xfrm>
            <a:off x="3568304" y="3161821"/>
            <a:ext cx="473206" cy="246221"/>
          </a:xfrm>
          <a:prstGeom prst="rect">
            <a:avLst/>
          </a:prstGeom>
        </p:spPr>
        <p:txBody>
          <a:bodyPr wrap="none">
            <a:spAutoFit/>
          </a:bodyPr>
          <a:lstStyle/>
          <a:p>
            <a:r>
              <a:rPr lang="es-PE" sz="1000" b="1" dirty="0">
                <a:solidFill>
                  <a:srgbClr val="FF0000"/>
                </a:solidFill>
              </a:rPr>
              <a:t>VCC</a:t>
            </a:r>
          </a:p>
        </p:txBody>
      </p:sp>
      <p:pic>
        <p:nvPicPr>
          <p:cNvPr id="28" name="Gráfico 27" descr="USB contorno">
            <a:extLst>
              <a:ext uri="{FF2B5EF4-FFF2-40B4-BE49-F238E27FC236}">
                <a16:creationId xmlns:a16="http://schemas.microsoft.com/office/drawing/2014/main" id="{D36D1D96-1747-8B8D-CD9F-20C6A6DBAA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6475542" y="2197954"/>
            <a:ext cx="729495" cy="729495"/>
          </a:xfrm>
          <a:prstGeom prst="rect">
            <a:avLst/>
          </a:prstGeom>
        </p:spPr>
      </p:pic>
      <p:sp>
        <p:nvSpPr>
          <p:cNvPr id="33" name="Rectángulo 32">
            <a:extLst>
              <a:ext uri="{FF2B5EF4-FFF2-40B4-BE49-F238E27FC236}">
                <a16:creationId xmlns:a16="http://schemas.microsoft.com/office/drawing/2014/main" id="{8049E3F6-D34C-BB0E-D078-C0C329FC12B4}"/>
              </a:ext>
            </a:extLst>
          </p:cNvPr>
          <p:cNvSpPr/>
          <p:nvPr/>
        </p:nvSpPr>
        <p:spPr>
          <a:xfrm>
            <a:off x="5601444" y="6187417"/>
            <a:ext cx="1364477" cy="276999"/>
          </a:xfrm>
          <a:prstGeom prst="rect">
            <a:avLst/>
          </a:prstGeom>
        </p:spPr>
        <p:txBody>
          <a:bodyPr wrap="none">
            <a:spAutoFit/>
          </a:bodyPr>
          <a:lstStyle/>
          <a:p>
            <a:pPr algn="ctr"/>
            <a:r>
              <a:rPr lang="es-PE" sz="1200" b="1" dirty="0"/>
              <a:t>Figure 7 Logit 2</a:t>
            </a:r>
          </a:p>
        </p:txBody>
      </p:sp>
    </p:spTree>
    <p:extLst>
      <p:ext uri="{BB962C8B-B14F-4D97-AF65-F5344CB8AC3E}">
        <p14:creationId xmlns:p14="http://schemas.microsoft.com/office/powerpoint/2010/main" val="1105853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{41EC45EB-074C-3049-BE8A-234EE8AB0F31}tf10001070_mac</Template>
  <TotalTime>117</TotalTime>
  <Words>505</Words>
  <Application>Microsoft Macintosh PowerPoint</Application>
  <PresentationFormat>Panorámica</PresentationFormat>
  <Paragraphs>55</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Calibri</vt:lpstr>
      <vt:lpstr>Rockwell</vt:lpstr>
      <vt:lpstr>Rockwell Condensed</vt:lpstr>
      <vt:lpstr>Rockwell Extra Bold</vt:lpstr>
      <vt:lpstr>Wingdings</vt:lpstr>
      <vt:lpstr>Letras en madera</vt:lpstr>
      <vt:lpstr>Trabajo integrador de pcse</vt:lpstr>
      <vt:lpstr>   Agenda:</vt:lpstr>
      <vt:lpstr>alcance</vt:lpstr>
      <vt:lpstr>Fichas técnicas</vt:lpstr>
      <vt:lpstr>Fichas técnicas</vt:lpstr>
      <vt:lpstr>Fichas técnicas</vt:lpstr>
      <vt:lpstr>Fichas técnicas</vt:lpstr>
      <vt:lpstr>Desarrollo del driver</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integrador de pcse</dc:title>
  <dc:creator>Jhonny Velasco</dc:creator>
  <cp:lastModifiedBy>Jhonny Velasco</cp:lastModifiedBy>
  <cp:revision>1</cp:revision>
  <dcterms:created xsi:type="dcterms:W3CDTF">2022-06-15T16:33:33Z</dcterms:created>
  <dcterms:modified xsi:type="dcterms:W3CDTF">2022-06-15T19:00:37Z</dcterms:modified>
</cp:coreProperties>
</file>