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3" r:id="rId1"/>
  </p:sldMasterIdLst>
  <p:notesMasterIdLst>
    <p:notesMasterId r:id="rId62"/>
  </p:notesMasterIdLst>
  <p:handoutMasterIdLst>
    <p:handoutMasterId r:id="rId63"/>
  </p:handoutMasterIdLst>
  <p:sldIdLst>
    <p:sldId id="315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335" r:id="rId16"/>
    <p:sldId id="336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38" r:id="rId29"/>
    <p:sldId id="339" r:id="rId30"/>
    <p:sldId id="343" r:id="rId31"/>
    <p:sldId id="344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4" r:id="rId40"/>
    <p:sldId id="355" r:id="rId41"/>
    <p:sldId id="356" r:id="rId42"/>
    <p:sldId id="358" r:id="rId43"/>
    <p:sldId id="359" r:id="rId44"/>
    <p:sldId id="360" r:id="rId45"/>
    <p:sldId id="361" r:id="rId46"/>
    <p:sldId id="362" r:id="rId47"/>
    <p:sldId id="365" r:id="rId48"/>
    <p:sldId id="363" r:id="rId49"/>
    <p:sldId id="378" r:id="rId50"/>
    <p:sldId id="366" r:id="rId51"/>
    <p:sldId id="367" r:id="rId52"/>
    <p:sldId id="368" r:id="rId53"/>
    <p:sldId id="372" r:id="rId54"/>
    <p:sldId id="379" r:id="rId55"/>
    <p:sldId id="380" r:id="rId56"/>
    <p:sldId id="381" r:id="rId57"/>
    <p:sldId id="373" r:id="rId58"/>
    <p:sldId id="375" r:id="rId59"/>
    <p:sldId id="376" r:id="rId60"/>
    <p:sldId id="377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man Old Style" pitchFamily="-4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BFE86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8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4F66E3EA-69CF-4FA2-9478-51772250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1066800" y="44958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en-US" sz="1200">
                <a:latin typeface="Times New Roman" pitchFamily="-48" charset="0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8192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20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1pPr>
    <a:lvl2pPr marL="457200" algn="l" rtl="0" eaLnBrk="0" fontAlgn="base" hangingPunct="0">
      <a:lnSpc>
        <a:spcPct val="20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2pPr>
    <a:lvl3pPr marL="914400" algn="l" rtl="0" eaLnBrk="0" fontAlgn="base" hangingPunct="0">
      <a:lnSpc>
        <a:spcPct val="20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3pPr>
    <a:lvl4pPr marL="1371600" algn="l" rtl="0" eaLnBrk="0" fontAlgn="base" hangingPunct="0">
      <a:lnSpc>
        <a:spcPct val="20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4pPr>
    <a:lvl5pPr marL="1828800" algn="l" rtl="0" eaLnBrk="0" fontAlgn="base" hangingPunct="0">
      <a:lnSpc>
        <a:spcPct val="20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B486237-7AEC-42A8-8766-FACD030E00AE}" type="slidenum">
              <a:rPr lang="en-US"/>
              <a:pPr/>
              <a:t>21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FFF865D-9AFC-484A-913B-32C8A78AAD1B}" type="slidenum">
              <a:rPr lang="en-US"/>
              <a:pPr/>
              <a:t>22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7E0256C-B29F-4682-B0C8-64FBA8B25F9F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3F81427-BEF2-4CFC-B1CC-C72C20C0AA2F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 b="1"/>
              <a:t>OBJECTIVE 6</a:t>
            </a:r>
            <a:r>
              <a:rPr lang="en-US" b="1">
                <a:cs typeface="Arial" charset="0"/>
              </a:rPr>
              <a:t>| Describe the function of defense mechanisms, and identify six of them.</a:t>
            </a:r>
            <a:br>
              <a:rPr lang="en-US" b="1">
                <a:cs typeface="Arial" charset="0"/>
              </a:rPr>
            </a:br>
            <a:endParaRPr lang="en-US" b="1">
              <a:cs typeface="Arial" charset="0"/>
            </a:endParaRPr>
          </a:p>
          <a:p>
            <a:endParaRPr lang="en-US" b="1">
              <a:cs typeface="Arial" charset="0"/>
            </a:endParaRPr>
          </a:p>
          <a:p>
            <a:r>
              <a:rPr lang="en-US" b="1"/>
              <a:t>Defense mechanisms reduce or redirect anxiety in various ways, but always by distorting reality. Repression, which underlies the other defense mechanisms, banishes anxiety-arousing thoughts from consciousness; regression involves retreat to an earlier, more infantile stage of development; and reaction formation makes unacceptable impulses look like their opposites. Projection attributes threatening impulses to others, rationalization offers self-justifying explanations for behavior, and displacement diverts impulses to a more acceptable object.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E85ECDD-703A-4EF0-888C-E53D39DFA79A}" type="slidenum">
              <a:rPr lang="en-US"/>
              <a:pPr/>
              <a:t>25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/>
              <a:t>Example of reaction formation- ego unconsciously makes unaccpetable impulses look like their opposites</a:t>
            </a:r>
          </a:p>
          <a:p>
            <a:r>
              <a:rPr lang="en-US"/>
              <a:t>“I hate him” becomes “I love him” </a:t>
            </a:r>
            <a:r>
              <a:rPr lang="en-US" altLang="en-US" sz="1000">
                <a:latin typeface="Palatino Linotype" pitchFamily="18" charset="0"/>
              </a:rPr>
              <a:t>People may express feelings of purity when they may be suffering anxiety from unconscious feelings about sex.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F6341BF-F639-43E6-ADAD-A88B34F8D2D5}" type="slidenum">
              <a:rPr lang="en-US"/>
              <a:pPr/>
              <a:t>26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/>
              <a:t>Ratinalization occurs when we unconsciously generate self-justifying exoplanations to hide ourselves from the real treasons for our actions</a:t>
            </a:r>
          </a:p>
          <a:p>
            <a:r>
              <a:rPr lang="en-US"/>
              <a:t>Habitaul drinkers who drink with their friends “just to be sociable”</a:t>
            </a:r>
          </a:p>
          <a:p>
            <a:r>
              <a:rPr lang="en-US"/>
              <a:t>Students who fail to study may rationalize</a:t>
            </a:r>
          </a:p>
          <a:p>
            <a:endParaRPr lang="en-US"/>
          </a:p>
          <a:p>
            <a:r>
              <a:rPr lang="en-US" altLang="en-US" sz="1000">
                <a:latin typeface="Palatino Linotype" pitchFamily="18" charset="0"/>
              </a:rPr>
              <a:t>in place of the real, more threatening, unconscious reasons for one’s actions.</a:t>
            </a:r>
          </a:p>
          <a:p>
            <a:endParaRPr lang="en-US"/>
          </a:p>
          <a:p>
            <a:r>
              <a:rPr lang="en-US" altLang="en-US" sz="1000">
                <a:latin typeface="Palatino Linotype" pitchFamily="18" charset="0"/>
              </a:rPr>
              <a:t>or person, redirecting anger toward a safer outlet.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7D526CB-9D20-42F4-90C6-0B08E0F699A7}" type="slidenum">
              <a:rPr lang="en-US"/>
              <a:pPr/>
              <a:t>27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Freud's theories of Personality:</a:t>
            </a:r>
          </a:p>
          <a:p>
            <a:r>
              <a:rPr lang="en-US"/>
              <a:t>Id, Ego, Superego</a:t>
            </a:r>
          </a:p>
          <a:p>
            <a:r>
              <a:rPr lang="en-US"/>
              <a:t>Defense Mechanisms- in order to resolve the conflict between id and superego, we develop six defense mechanisms</a:t>
            </a:r>
          </a:p>
          <a:p>
            <a:r>
              <a:rPr lang="en-US"/>
              <a:t>repression-</a:t>
            </a:r>
          </a:p>
          <a:p>
            <a:r>
              <a:rPr lang="en-US"/>
              <a:t>rationalization-</a:t>
            </a:r>
          </a:p>
          <a:p>
            <a:r>
              <a:rPr lang="en-US"/>
              <a:t>regression-</a:t>
            </a:r>
          </a:p>
          <a:p>
            <a:r>
              <a:rPr lang="en-US"/>
              <a:t>reaction-</a:t>
            </a:r>
          </a:p>
          <a:p>
            <a:r>
              <a:rPr lang="en-US"/>
              <a:t>projection-</a:t>
            </a:r>
          </a:p>
          <a:p>
            <a:r>
              <a:rPr lang="en-US"/>
              <a:t>displacement-</a:t>
            </a:r>
          </a:p>
          <a:p>
            <a:r>
              <a:rPr lang="en-US"/>
              <a:t>question?</a:t>
            </a:r>
          </a:p>
          <a:p>
            <a:r>
              <a:rPr lang="en-US"/>
              <a:t> </a:t>
            </a:r>
          </a:p>
          <a:p>
            <a:r>
              <a:rPr lang="en-US"/>
              <a:t>All very controversial</a:t>
            </a:r>
          </a:p>
          <a:p>
            <a:r>
              <a:rPr lang="en-US"/>
              <a:t>All published in "Interpretation of Dreams,"</a:t>
            </a:r>
          </a:p>
          <a:p>
            <a:r>
              <a:rPr lang="en-US"/>
              <a:t> </a:t>
            </a:r>
          </a:p>
          <a:p>
            <a:r>
              <a:rPr lang="en-US"/>
              <a:t>What are some reasons why Freud might be controversial?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FC77CD4-61F7-4103-B7F6-194C3C967C1E}" type="slidenum">
              <a:rPr lang="en-US"/>
              <a:pPr/>
              <a:t>17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1D45EF7-BDB7-4B3E-84BB-995635B28BE5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 b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55F3762-C2EF-4BEB-82B4-0D6CE9A2A73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D172961-1CFE-44E6-BC74-80759B975A7F}" type="slidenum">
              <a:rPr lang="en-US"/>
              <a:pPr/>
              <a:t>20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 b="1"/>
              <a:t>OBJECTIVE 5</a:t>
            </a:r>
            <a:r>
              <a:rPr lang="en-US" b="1">
                <a:cs typeface="Arial" charset="0"/>
              </a:rPr>
              <a:t>| Identify Freud’s psychosexual stages of development, and describe the effects of fixation on behavior.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</a:p>
          <a:p>
            <a:pPr>
              <a:defRPr/>
            </a:pPr>
            <a:endParaRPr lang="en-US"/>
          </a:p>
        </p:txBody>
      </p:sp>
      <p:sp>
        <p:nvSpPr>
          <p:cNvPr id="13" name="Line 16"/>
          <p:cNvSpPr>
            <a:spLocks noChangeShapeType="1"/>
          </p:cNvSpPr>
          <p:nvPr userDrawn="1"/>
        </p:nvSpPr>
        <p:spPr bwMode="auto">
          <a:xfrm>
            <a:off x="685800" y="3200400"/>
            <a:ext cx="7772400" cy="0"/>
          </a:xfrm>
          <a:prstGeom prst="line">
            <a:avLst/>
          </a:prstGeom>
          <a:noFill/>
          <a:ln w="38100">
            <a:solidFill>
              <a:srgbClr val="FFFFCC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152400" y="6324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FFFFCC"/>
                </a:solidFill>
              </a:rPr>
              <a:t>Slides &amp; Handouts by Karen Clay Rhines, Ph.D.</a:t>
            </a:r>
          </a:p>
          <a:p>
            <a:r>
              <a:rPr lang="en-US" sz="1200">
                <a:solidFill>
                  <a:srgbClr val="FFFFCC"/>
                </a:solidFill>
              </a:rPr>
              <a:t>Northampton Community College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D9BF5-BF6C-468D-9C76-DEBCB70934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CDE260-B691-4F15-AFBE-8CA0887700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6A7FE4-C288-491F-A9D5-8E99F565D7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C260F0-2A74-4461-8CD2-BF7CE0AB8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7A691-C3D9-42F6-8F9E-9E143B269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3281F8-3934-4F06-9326-9B01C02C50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BA44D-BEA8-4017-A341-CF7536FD12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C5845B-27DF-4BE3-8759-11CAA2B5EC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2D4A6A-A77F-4AB4-A9F5-C53DD4CA62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F399AA-B6B1-4A8D-A37C-C4CA46ECB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9347414-23E7-4784-BEAF-EF10353798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10/17/2019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Comer, </a:t>
            </a:r>
            <a:r>
              <a:rPr lang="en-US" i="1" smtClean="0"/>
              <a:t>Abnormal Psychology</a:t>
            </a:r>
            <a:r>
              <a:rPr lang="en-US" smtClean="0"/>
              <a:t>, 7e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6FB62C8-925C-463E-91C8-D00DAA93D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Line 16"/>
          <p:cNvSpPr>
            <a:spLocks noChangeShapeType="1"/>
          </p:cNvSpPr>
          <p:nvPr userDrawn="1"/>
        </p:nvSpPr>
        <p:spPr bwMode="auto">
          <a:xfrm>
            <a:off x="457200" y="1524000"/>
            <a:ext cx="8229600" cy="0"/>
          </a:xfrm>
          <a:prstGeom prst="line">
            <a:avLst/>
          </a:prstGeom>
          <a:noFill/>
          <a:ln w="38100">
            <a:solidFill>
              <a:srgbClr val="FFFFCC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52600"/>
            <a:ext cx="7772400" cy="1830388"/>
          </a:xfrm>
        </p:spPr>
        <p:txBody>
          <a:bodyPr/>
          <a:lstStyle/>
          <a:p>
            <a:pPr eaLnBrk="1" hangingPunct="1"/>
            <a:r>
              <a:rPr lang="en-US" dirty="0" smtClean="0"/>
              <a:t>		Models of Abnormality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Brain chemistry and abnormal behavior</a:t>
            </a:r>
          </a:p>
          <a:p>
            <a:pPr lvl="1" eaLnBrk="1" hangingPunct="1"/>
            <a:r>
              <a:rPr lang="en-US" sz="2800" dirty="0" smtClean="0"/>
              <a:t>Researchers have identified dozens of NTs </a:t>
            </a:r>
          </a:p>
          <a:p>
            <a:pPr lvl="2" eaLnBrk="1" hangingPunct="1"/>
            <a:r>
              <a:rPr lang="en-US" sz="2800" dirty="0" smtClean="0"/>
              <a:t>Examples: serotonin, dopamine, and GABA</a:t>
            </a:r>
          </a:p>
          <a:p>
            <a:pPr lvl="1" eaLnBrk="1" hangingPunct="1"/>
            <a:r>
              <a:rPr lang="en-US" sz="2800" dirty="0" smtClean="0"/>
              <a:t>Studies indicate that abnormal activity in certain NTs can lead to specific mental disorders</a:t>
            </a:r>
          </a:p>
          <a:p>
            <a:pPr lvl="2" eaLnBrk="1" hangingPunct="1"/>
            <a:r>
              <a:rPr lang="en-US" sz="2800" dirty="0" smtClean="0"/>
              <a:t>Examples: depression (serotonin and norepinephrine) and anxiety (GABA)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6B1B1CD1-8CD7-419E-93B8-FAC9A13ACE8D}" type="slidenum">
              <a:rPr lang="en-US" smtClean="0">
                <a:solidFill>
                  <a:srgbClr val="FFFFCC"/>
                </a:solidFill>
              </a:rPr>
              <a:pPr/>
              <a:t>10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22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Brain chemistry and abnormal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Additionally, researchers have learned that mental disorders are sometimes related to abnormal chemical activity in the endocrine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Endocrine glands release hormones which propel body organs into action. Abnormal secretions have been linked to psychological disorders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Example: cortisol release is related to anxiety and mood disorders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606BBFC5-7854-42F4-98AE-2CE0C3965A30}" type="slidenum">
              <a:rPr lang="en-US" smtClean="0">
                <a:solidFill>
                  <a:srgbClr val="FFFFCC"/>
                </a:solidFill>
              </a:rPr>
              <a:pPr/>
              <a:t>11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/>
              <a:t>Sources of biological abnormalities – genetics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400" dirty="0" smtClean="0"/>
              <a:t>Each cell in the human body has 23 pairs of chromosomes, each with numerous genes that control the characteristics and traits a person inherits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2400" dirty="0" smtClean="0"/>
              <a:t>Studies suggest that inheritance plays a part in mood disorders, schizophrenia, Alzheimer’s disease, and other mental disorders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2400" dirty="0" smtClean="0"/>
              <a:t>Are not able (yet) to identify specific genes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2400" dirty="0" smtClean="0"/>
              <a:t>Do not know the extent to which genetic factors contribute to disorders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2400" dirty="0" smtClean="0"/>
              <a:t>Appears that in most cases several genes </a:t>
            </a:r>
            <a:r>
              <a:rPr lang="en-US" sz="2400" i="1" dirty="0" smtClean="0"/>
              <a:t>combine </a:t>
            </a:r>
            <a:r>
              <a:rPr lang="en-US" sz="2400" dirty="0" smtClean="0"/>
              <a:t>to produce our actions and reactions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7281089B-E70C-4EDD-86BE-3C880606905E}" type="slidenum">
              <a:rPr lang="en-US" smtClean="0">
                <a:solidFill>
                  <a:srgbClr val="FFFFCC"/>
                </a:solidFill>
              </a:rPr>
              <a:pPr/>
              <a:t>12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43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Sources of biological abnormalities – </a:t>
            </a:r>
            <a:br>
              <a:rPr lang="en-US" sz="2800" dirty="0" smtClean="0"/>
            </a:br>
            <a:r>
              <a:rPr lang="en-US" sz="2800" dirty="0" smtClean="0"/>
              <a:t>viral infections</a:t>
            </a:r>
          </a:p>
          <a:p>
            <a:pPr lvl="1" eaLnBrk="1" hangingPunct="1"/>
            <a:r>
              <a:rPr lang="en-US" sz="2400" dirty="0" smtClean="0"/>
              <a:t>Another possible source of abnormal brain structure or biochemical dysfunction is viral infection</a:t>
            </a:r>
          </a:p>
          <a:p>
            <a:pPr lvl="2" eaLnBrk="1" hangingPunct="1"/>
            <a:r>
              <a:rPr lang="en-US" sz="2400" dirty="0" smtClean="0"/>
              <a:t>Example: schizophrenia and prenatal viral exposure</a:t>
            </a:r>
          </a:p>
          <a:p>
            <a:pPr lvl="1" eaLnBrk="1" hangingPunct="1"/>
            <a:r>
              <a:rPr lang="en-US" sz="2400" dirty="0" smtClean="0"/>
              <a:t>Interest in viral explanations of psychological disorders has been growing in the past decade</a:t>
            </a:r>
          </a:p>
          <a:p>
            <a:pPr lvl="2" eaLnBrk="1" hangingPunct="1"/>
            <a:r>
              <a:rPr lang="en-US" sz="2400" dirty="0" smtClean="0"/>
              <a:t>Example: Intellectual Disability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EFB3D0F2-AB41-4E68-908A-63A9F8084BF2}" type="slidenum">
              <a:rPr lang="en-US" smtClean="0">
                <a:solidFill>
                  <a:srgbClr val="FFFFCC"/>
                </a:solidFill>
              </a:rPr>
              <a:pPr/>
              <a:t>13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536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Biological practitioners attempt to pinpoint the physical source of dysfunction to determine the course of treatment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Three types of biological treatment: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Drug therapy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Electroconvulsive therapy (ECT)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Neurosurgery	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4B8F8C7A-8848-4898-A119-C954A0AA3982}" type="slidenum">
              <a:rPr lang="en-US" smtClean="0">
                <a:solidFill>
                  <a:srgbClr val="FFFFCC"/>
                </a:solidFill>
              </a:rPr>
              <a:pPr/>
              <a:t>14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638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Biological Treatments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4033838" cy="4373563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Strengths:</a:t>
            </a:r>
          </a:p>
          <a:p>
            <a:pPr lvl="1" eaLnBrk="1" hangingPunct="1"/>
            <a:r>
              <a:rPr lang="en-US" smtClean="0"/>
              <a:t>Enjoys considerable respect in the field</a:t>
            </a:r>
          </a:p>
          <a:p>
            <a:pPr lvl="1" eaLnBrk="1" hangingPunct="1"/>
            <a:r>
              <a:rPr lang="en-US" smtClean="0"/>
              <a:t>Constantly produces valuable new information</a:t>
            </a:r>
          </a:p>
          <a:p>
            <a:pPr lvl="1" eaLnBrk="1" hangingPunct="1"/>
            <a:r>
              <a:rPr lang="en-US" smtClean="0"/>
              <a:t>Brings great relief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495800" y="1752600"/>
            <a:ext cx="4491038" cy="4373563"/>
          </a:xfrm>
        </p:spPr>
        <p:txBody>
          <a:bodyPr/>
          <a:lstStyle/>
          <a:p>
            <a:pPr eaLnBrk="1" hangingPunct="1"/>
            <a:r>
              <a:rPr lang="en-US" dirty="0" smtClean="0"/>
              <a:t>Weaknesses:</a:t>
            </a:r>
          </a:p>
          <a:p>
            <a:pPr lvl="1" eaLnBrk="1" hangingPunct="1"/>
            <a:r>
              <a:rPr lang="en-US" dirty="0" smtClean="0"/>
              <a:t>Evidence is incomplete or inconclusive</a:t>
            </a:r>
          </a:p>
          <a:p>
            <a:pPr lvl="1" eaLnBrk="1" hangingPunct="1"/>
            <a:r>
              <a:rPr lang="en-US" dirty="0" smtClean="0"/>
              <a:t>Treatments produce significant undesirable (negative) effects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3A187549-5CA9-440E-9F75-F389A926BDE0}" type="slidenum">
              <a:rPr lang="en-US" smtClean="0">
                <a:solidFill>
                  <a:srgbClr val="FFFFCC"/>
                </a:solidFill>
              </a:rPr>
              <a:pPr/>
              <a:t>15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Assessing the </a:t>
            </a:r>
            <a:br>
              <a:rPr lang="en-US" smtClean="0"/>
            </a:br>
            <a:r>
              <a:rPr lang="en-US" smtClean="0"/>
              <a:t>Biological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Oldest and most famous psychological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Based on belief that a person’s behavior (whether normal or abnormal) is determined largely by underlying dynamic psychological forces of which she or he is not consciously aware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Abnormal symptoms are the result of conflict among these forces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psychodynamic theory and psychoanalytic therapy: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Sigmund Freud (1856–1939)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A607CB8-B821-4FF7-AEA9-AFB50EDA785E}" type="slidenum">
              <a:rPr lang="en-US" smtClean="0">
                <a:solidFill>
                  <a:srgbClr val="FFFFCC"/>
                </a:solidFill>
              </a:rPr>
              <a:pPr/>
              <a:t>16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Psychodynamic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6225"/>
            <a:ext cx="7772400" cy="1143000"/>
          </a:xfrm>
        </p:spPr>
        <p:txBody>
          <a:bodyPr/>
          <a:lstStyle/>
          <a:p>
            <a:r>
              <a:rPr lang="en-US" sz="4000">
                <a:latin typeface="Palatino Linotype" pitchFamily="18" charset="0"/>
              </a:rPr>
              <a:t>Model of Mind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/>
              <a:t>The mind is like an iceberg. It is mostly hidden, and below the surface lies the unconscious mind. The preconscious stores temporary memories.</a:t>
            </a:r>
            <a:endParaRPr lang="en-US" sz="2800"/>
          </a:p>
        </p:txBody>
      </p:sp>
      <p:pic>
        <p:nvPicPr>
          <p:cNvPr id="67588" name="Picture 4" descr="Min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3538" y="3048000"/>
            <a:ext cx="4716462" cy="356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sz="4000">
                <a:latin typeface="Palatino Linotype" pitchFamily="18" charset="0"/>
              </a:rPr>
              <a:t>Personality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600200"/>
            <a:ext cx="8077200" cy="14478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2800">
                <a:latin typeface="Palatino Linotype" pitchFamily="18" charset="0"/>
              </a:rPr>
              <a:t>Personality develops as a result of our efforts to resolve conflicts between our biological impulses (id) and social restraints (superego).</a:t>
            </a:r>
            <a:endParaRPr lang="en-US" sz="2800">
              <a:latin typeface="Palatino Linotype" pitchFamily="18" charset="0"/>
            </a:endParaRPr>
          </a:p>
        </p:txBody>
      </p:sp>
      <p:pic>
        <p:nvPicPr>
          <p:cNvPr id="69636" name="Picture 4" descr="MyersPsy8e_fi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3048000"/>
            <a:ext cx="4725988" cy="3565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429375" y="3048000"/>
            <a:ext cx="1279525" cy="3565525"/>
          </a:xfrm>
          <a:prstGeom prst="rect">
            <a:avLst/>
          </a:prstGeom>
          <a:solidFill>
            <a:srgbClr val="C0C0C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6225"/>
            <a:ext cx="7772400" cy="1143000"/>
          </a:xfrm>
        </p:spPr>
        <p:txBody>
          <a:bodyPr/>
          <a:lstStyle/>
          <a:p>
            <a:r>
              <a:rPr lang="en-US" sz="4000">
                <a:latin typeface="Palatino Linotype" pitchFamily="18" charset="0"/>
              </a:rPr>
              <a:t>Id, Ego and Superego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9225"/>
            <a:ext cx="7772400" cy="1628775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Palatino Linotype" pitchFamily="18" charset="0"/>
              </a:rPr>
              <a:t>The </a:t>
            </a:r>
            <a:r>
              <a:rPr lang="en-US" altLang="en-US" sz="2800">
                <a:solidFill>
                  <a:srgbClr val="0000FF"/>
                </a:solidFill>
                <a:latin typeface="Palatino Linotype" pitchFamily="18" charset="0"/>
              </a:rPr>
              <a:t>Id</a:t>
            </a:r>
            <a:r>
              <a:rPr lang="en-US" altLang="en-US" sz="2800">
                <a:latin typeface="Palatino Linotype" pitchFamily="18" charset="0"/>
              </a:rPr>
              <a:t> unconsciously strives to satisfy basic sexual and aggressive drives, operating on the pleasure principle, demanding immediate gratification.</a:t>
            </a:r>
            <a:endParaRPr lang="en-US" sz="2800">
              <a:latin typeface="Palatino Linotype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71513" y="33528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/>
              <a:t>The </a:t>
            </a:r>
            <a:r>
              <a:rPr lang="en-US" altLang="en-US" sz="2800">
                <a:solidFill>
                  <a:srgbClr val="0000FF"/>
                </a:solidFill>
              </a:rPr>
              <a:t>ego</a:t>
            </a:r>
            <a:r>
              <a:rPr lang="en-US" altLang="en-US" sz="2800"/>
              <a:t> functions as the “executive” and mediates the demands of the id and superego.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1513" y="4953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/>
              <a:t>The</a:t>
            </a:r>
            <a:r>
              <a:rPr lang="en-US" altLang="en-US" sz="2800">
                <a:solidFill>
                  <a:srgbClr val="0000FF"/>
                </a:solidFill>
              </a:rPr>
              <a:t> superego</a:t>
            </a:r>
            <a:r>
              <a:rPr lang="en-US" altLang="en-US" sz="2800"/>
              <a:t> provides standards for judgment (the conscience) and for future aspirations.</a:t>
            </a:r>
          </a:p>
        </p:txBody>
      </p:sp>
    </p:spTree>
    <p:extLst>
      <p:ext uri="{BB962C8B-B14F-4D97-AF65-F5344CB8AC3E}">
        <p14:creationId xmlns:p14="http://schemas.microsoft.com/office/powerpoint/2010/main" val="19108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In science, the perspectives used to explain events are known as models or paradigms</a:t>
            </a:r>
          </a:p>
          <a:p>
            <a:pPr marL="914400" lvl="1" indent="-457200" eaLnBrk="1" hangingPunct="1"/>
            <a:r>
              <a:rPr lang="en-US" sz="2400" smtClean="0"/>
              <a:t>Each spells out basic assumptions, gives order to the field under study, and sets guidelines for investigation</a:t>
            </a:r>
          </a:p>
          <a:p>
            <a:pPr marL="914400" lvl="1" indent="-457200" eaLnBrk="1" hangingPunct="1"/>
            <a:r>
              <a:rPr lang="en-US" sz="2400" smtClean="0"/>
              <a:t>Models influence what investigators observe, the questions they ask, the information they seek, and how they interpret this information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3AC67A64-7107-49D3-BA5A-1341E565D4A9}" type="slidenum">
              <a:rPr lang="en-US" smtClean="0">
                <a:solidFill>
                  <a:srgbClr val="FFFFCC"/>
                </a:solidFill>
              </a:rPr>
              <a:pPr/>
              <a:t>2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Models of Abnormality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1463"/>
            <a:ext cx="7772400" cy="1143000"/>
          </a:xfrm>
        </p:spPr>
        <p:txBody>
          <a:bodyPr/>
          <a:lstStyle/>
          <a:p>
            <a:r>
              <a:rPr lang="en-US" sz="4000">
                <a:latin typeface="Palatino Linotype" pitchFamily="18" charset="0"/>
              </a:rPr>
              <a:t>Personality Development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00200"/>
            <a:ext cx="7772400" cy="2514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2800">
                <a:latin typeface="Palatino Linotype" pitchFamily="18" charset="0"/>
              </a:rPr>
              <a:t>Freud believed that personality formed during the first few years of life divided into </a:t>
            </a:r>
            <a:r>
              <a:rPr lang="en-US" altLang="en-US" sz="2800">
                <a:solidFill>
                  <a:srgbClr val="0000FF"/>
                </a:solidFill>
                <a:latin typeface="Palatino Linotype" pitchFamily="18" charset="0"/>
              </a:rPr>
              <a:t>psychosexual stages</a:t>
            </a:r>
            <a:r>
              <a:rPr lang="en-US" altLang="en-US" sz="2800">
                <a:latin typeface="Palatino Linotype" pitchFamily="18" charset="0"/>
              </a:rPr>
              <a:t>. During these stages the id’s pleasure-seeking energies focus on pleasure sensitive body areas called </a:t>
            </a:r>
            <a:r>
              <a:rPr lang="en-US" altLang="en-US" sz="2800" i="1">
                <a:latin typeface="Palatino Linotype" pitchFamily="18" charset="0"/>
              </a:rPr>
              <a:t>erogenous zones</a:t>
            </a:r>
            <a:r>
              <a:rPr lang="en-US" altLang="en-US" sz="2800">
                <a:latin typeface="Palatino Linotype" pitchFamily="18" charset="0"/>
              </a:rPr>
              <a:t>.</a:t>
            </a:r>
            <a:endParaRPr lang="en-US" altLang="en-US" sz="2800">
              <a:solidFill>
                <a:srgbClr val="0000FF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6225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latin typeface="Palatino Linotype" pitchFamily="18" charset="0"/>
              </a:rPr>
              <a:t>Psychosexual Stages</a:t>
            </a:r>
            <a:endParaRPr lang="en-US" sz="400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75779" name="Picture 3" descr="MyersPsy8e_Tab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513" y="2625725"/>
            <a:ext cx="7772400" cy="3546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71513" y="1600200"/>
            <a:ext cx="7772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/>
              <a:t>Freud divided the development of personality into five psychosexual stages.</a:t>
            </a:r>
            <a:endParaRPr lang="en-US" alt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2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1463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latin typeface="Palatino Linotype" pitchFamily="18" charset="0"/>
              </a:rPr>
              <a:t>Oedipus Complex</a:t>
            </a:r>
            <a:endParaRPr lang="en-US" sz="400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00200"/>
            <a:ext cx="7772400" cy="18288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2800">
                <a:latin typeface="Palatino Linotype" pitchFamily="18" charset="0"/>
              </a:rPr>
              <a:t>A boy’s sexual desire for his mother and feelings of jealousy and hatred for the rival father. A girl’s desire for her father is called the Electra complex.</a:t>
            </a:r>
            <a:endParaRPr lang="en-US" sz="280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76225"/>
            <a:ext cx="7772400" cy="1143000"/>
          </a:xfrm>
        </p:spPr>
        <p:txBody>
          <a:bodyPr/>
          <a:lstStyle/>
          <a:p>
            <a:r>
              <a:rPr lang="en-US" sz="4000">
                <a:latin typeface="Palatino Linotype" pitchFamily="18" charset="0"/>
              </a:rPr>
              <a:t>Identification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86200" cy="4572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Palatino Linotype" pitchFamily="18" charset="0"/>
              </a:rPr>
              <a:t>Children cope with threatening feelings by repressing them and by identifying with the rival parent. Through this process of identification, their superego gains strength that incorporates their parents’ values.</a:t>
            </a:r>
          </a:p>
        </p:txBody>
      </p:sp>
      <p:pic>
        <p:nvPicPr>
          <p:cNvPr id="79876" name="Picture 4" descr="MyersPsy8e_15UN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595438"/>
            <a:ext cx="3810000" cy="35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 rot="5400000">
            <a:off x="7606506" y="3794919"/>
            <a:ext cx="2405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Times New Roman" pitchFamily="18" charset="0"/>
              </a:rPr>
              <a:t>From the K. Vandervelde private collection</a:t>
            </a:r>
          </a:p>
        </p:txBody>
      </p:sp>
    </p:spTree>
    <p:extLst>
      <p:ext uri="{BB962C8B-B14F-4D97-AF65-F5344CB8AC3E}">
        <p14:creationId xmlns:p14="http://schemas.microsoft.com/office/powerpoint/2010/main" val="23777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chemeClr val="tx1"/>
                </a:solidFill>
                <a:latin typeface="Palatino Linotype" pitchFamily="18" charset="0"/>
              </a:rPr>
              <a:t>Defense Mechanisms</a:t>
            </a:r>
            <a:endParaRPr lang="en-US" sz="4000" b="1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00200"/>
            <a:ext cx="77724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>
                <a:latin typeface="Palatino Linotype" pitchFamily="18" charset="0"/>
              </a:rPr>
              <a:t>The ego’s protective methods of reducing anxiety by unconsciously distorting reality.</a:t>
            </a:r>
            <a:endParaRPr lang="en-US" altLang="en-US" sz="2800">
              <a:solidFill>
                <a:srgbClr val="6600CC"/>
              </a:solidFill>
              <a:latin typeface="Palatino Linotype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71513" y="27432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1.	Repression</a:t>
            </a:r>
            <a:r>
              <a:rPr lang="en-US" altLang="en-US" sz="2800">
                <a:solidFill>
                  <a:srgbClr val="6600CC"/>
                </a:solidFill>
              </a:rPr>
              <a:t> </a:t>
            </a:r>
            <a:r>
              <a:rPr lang="en-US" altLang="en-US" sz="2800"/>
              <a:t>banishes anxiety-arousing thoughts, feelings, and memories from consciousness.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1513" y="41910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2.	Regression- </a:t>
            </a:r>
            <a:r>
              <a:rPr lang="en-US" altLang="en-US" sz="2800"/>
              <a:t>leads to an infantile stage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6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latin typeface="Palatino Linotype" pitchFamily="18" charset="0"/>
              </a:rPr>
              <a:t>Defense Mechanisms</a:t>
            </a:r>
            <a:endParaRPr lang="en-US" sz="400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71513" y="16002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3.	Reaction Formation</a:t>
            </a:r>
            <a:r>
              <a:rPr lang="en-US" altLang="en-US" sz="2800"/>
              <a:t> causes the ego to unconsciously switch unacceptable impulses into their opposites.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71513" y="4343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4.	Projection </a:t>
            </a:r>
            <a:r>
              <a:rPr lang="en-US" altLang="en-US" sz="2800"/>
              <a:t>leads people to disguise their own threatening impulses by attributing them to others.</a:t>
            </a:r>
          </a:p>
        </p:txBody>
      </p:sp>
    </p:spTree>
    <p:extLst>
      <p:ext uri="{BB962C8B-B14F-4D97-AF65-F5344CB8AC3E}">
        <p14:creationId xmlns:p14="http://schemas.microsoft.com/office/powerpoint/2010/main" val="15965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latin typeface="Palatino Linotype" pitchFamily="18" charset="0"/>
              </a:rPr>
              <a:t>Defense Mechanisms</a:t>
            </a:r>
            <a:endParaRPr lang="en-US" sz="400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71513" y="16002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5.	Rationalization </a:t>
            </a:r>
            <a:r>
              <a:rPr lang="en-US" altLang="en-US" sz="2800"/>
              <a:t>offers self-justifying explanations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71513" y="38100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6.	Displacement </a:t>
            </a:r>
            <a:r>
              <a:rPr lang="en-US" altLang="en-US" sz="2800"/>
              <a:t>shifts sexual or aggressive impulses toward a more acceptable object</a:t>
            </a:r>
          </a:p>
        </p:txBody>
      </p:sp>
    </p:spTree>
    <p:extLst>
      <p:ext uri="{BB962C8B-B14F-4D97-AF65-F5344CB8AC3E}">
        <p14:creationId xmlns:p14="http://schemas.microsoft.com/office/powerpoint/2010/main" val="8014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>
                <a:latin typeface="Palatino Linotype" pitchFamily="18" charset="0"/>
              </a:rPr>
              <a:t>Do Now: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477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>
                <a:latin typeface="Palatino Linotype" pitchFamily="18" charset="0"/>
              </a:rPr>
              <a:t>Bryce often acts so daring and overly confident that few people realize he is actually riddled with unconscious insecurity and self-doubt. Bryce best illustrates the use of a defense mechanism known as: 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a. regression.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b. projection.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c. displacement.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d. reaction formation.</a:t>
            </a:r>
            <a:r>
              <a:rPr lang="en-US" sz="18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800">
                <a:latin typeface="Palatino Linotype" pitchFamily="18" charset="0"/>
              </a:rPr>
              <a:t> Jaydon doesn’t realize that his alcohol abuse and neglect of his family is leading to the destruction of both family and career. A psychoanalyst would suggest that Jaydon shows signs of a: 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a. strong ego.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b. weak id.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c. strong superego.</a:t>
            </a:r>
            <a:br>
              <a:rPr lang="en-US" sz="1800">
                <a:latin typeface="Palatino Linotype" pitchFamily="18" charset="0"/>
              </a:rPr>
            </a:br>
            <a:r>
              <a:rPr lang="en-US" sz="1800">
                <a:latin typeface="Palatino Linotype" pitchFamily="18" charset="0"/>
              </a:rPr>
              <a:t>d. weak ego</a:t>
            </a:r>
            <a:r>
              <a:rPr lang="en-US" sz="180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>
                <a:latin typeface="Palatino Linotype" pitchFamily="18" charset="0"/>
              </a:rPr>
              <a:t>Bonnie is afraid to express anger at her overbearing and irritating supervisor at work, so she is critical of her children instead. A psychoanalyst would suggest that Bonnie’s reaction to her children illustrates: </a:t>
            </a:r>
            <a:br>
              <a:rPr lang="en-US" sz="2000">
                <a:latin typeface="Palatino Linotype" pitchFamily="18" charset="0"/>
              </a:rPr>
            </a:br>
            <a:r>
              <a:rPr lang="en-US" sz="2000">
                <a:latin typeface="Palatino Linotype" pitchFamily="18" charset="0"/>
              </a:rPr>
              <a:t>a. identification.</a:t>
            </a:r>
            <a:br>
              <a:rPr lang="en-US" sz="2000">
                <a:latin typeface="Palatino Linotype" pitchFamily="18" charset="0"/>
              </a:rPr>
            </a:br>
            <a:r>
              <a:rPr lang="en-US" sz="2000">
                <a:latin typeface="Palatino Linotype" pitchFamily="18" charset="0"/>
              </a:rPr>
              <a:t>b. reaction formation.</a:t>
            </a:r>
            <a:br>
              <a:rPr lang="en-US" sz="2000">
                <a:latin typeface="Palatino Linotype" pitchFamily="18" charset="0"/>
              </a:rPr>
            </a:br>
            <a:r>
              <a:rPr lang="en-US" sz="2000">
                <a:latin typeface="Palatino Linotype" pitchFamily="18" charset="0"/>
              </a:rPr>
              <a:t>c. displacement.</a:t>
            </a:r>
            <a:br>
              <a:rPr lang="en-US" sz="2000">
                <a:latin typeface="Palatino Linotype" pitchFamily="18" charset="0"/>
              </a:rPr>
            </a:br>
            <a:r>
              <a:rPr lang="en-US" sz="2000">
                <a:latin typeface="Palatino Linotype" pitchFamily="18" charset="0"/>
              </a:rPr>
              <a:t>d. projection. </a:t>
            </a:r>
          </a:p>
        </p:txBody>
      </p:sp>
    </p:spTree>
    <p:extLst>
      <p:ext uri="{BB962C8B-B14F-4D97-AF65-F5344CB8AC3E}">
        <p14:creationId xmlns:p14="http://schemas.microsoft.com/office/powerpoint/2010/main" val="106143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B384AE6-A4C5-45FC-9C5D-364633F2156C}" type="slidenum">
              <a:rPr lang="en-US" smtClean="0">
                <a:solidFill>
                  <a:srgbClr val="FFFFCC"/>
                </a:solidFill>
              </a:rPr>
              <a:pPr/>
              <a:t>28</a:t>
            </a:fld>
            <a:endParaRPr lang="en-US" smtClean="0">
              <a:solidFill>
                <a:srgbClr val="FFFFCC"/>
              </a:solidFill>
            </a:endParaRPr>
          </a:p>
        </p:txBody>
      </p:sp>
      <p:pic>
        <p:nvPicPr>
          <p:cNvPr id="20484" name="Picture 6" descr="tb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8001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sz="2800" dirty="0" smtClean="0"/>
              <a:t>These three parts of the personality are often in some degree of conflict</a:t>
            </a:r>
          </a:p>
          <a:p>
            <a:pPr marL="804863" lvl="1" indent="-349250" eaLnBrk="1" hangingPunct="1">
              <a:lnSpc>
                <a:spcPct val="90000"/>
              </a:lnSpc>
            </a:pPr>
            <a:r>
              <a:rPr lang="en-US" sz="2400" dirty="0" smtClean="0"/>
              <a:t>A healthy personality is one in which compromise exists among the three forces</a:t>
            </a:r>
          </a:p>
          <a:p>
            <a:pPr marL="804863" lvl="1" indent="-349250" eaLnBrk="1" hangingPunct="1">
              <a:lnSpc>
                <a:spcPct val="90000"/>
              </a:lnSpc>
            </a:pPr>
            <a:r>
              <a:rPr lang="en-US" sz="2400" dirty="0" smtClean="0"/>
              <a:t>If the id, ego, and superego are in excessive conflict, the person’s behavior may show signs of dysfunction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C8841DFF-3443-41C7-9EAA-CC3C1D9D4CCE}" type="slidenum">
              <a:rPr lang="en-US" smtClean="0">
                <a:solidFill>
                  <a:srgbClr val="FFFFCC"/>
                </a:solidFill>
              </a:rPr>
              <a:pPr/>
              <a:t>29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15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smtClean="0"/>
              <a:t>How Did Freud Explain </a:t>
            </a:r>
            <a:br>
              <a:rPr lang="en-US" sz="3300" smtClean="0"/>
            </a:br>
            <a:r>
              <a:rPr lang="en-US" sz="3300" smtClean="0"/>
              <a:t>Normal and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Historically, clinical scientists of a given place and time tended to agree on a single model of abnormality – a model greatly influenced by the beliefs of their culture</a:t>
            </a:r>
          </a:p>
          <a:p>
            <a:pPr eaLnBrk="1" hangingPunct="1"/>
            <a:r>
              <a:rPr lang="en-US" sz="2800" smtClean="0"/>
              <a:t>Today, several models are used to explain and treat abnormal functioning</a:t>
            </a:r>
          </a:p>
          <a:p>
            <a:pPr lvl="1" eaLnBrk="1" hangingPunct="1"/>
            <a:r>
              <a:rPr lang="en-US" sz="2400" smtClean="0"/>
              <a:t>Each model focuses on one aspect of human functioning and no single model can explain all aspects of abnormality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B2A8CE66-F42D-49E4-A2D2-0F948D7B853D}" type="slidenum">
              <a:rPr lang="en-US" smtClean="0">
                <a:solidFill>
                  <a:srgbClr val="FFFFCC"/>
                </a:solidFill>
              </a:rPr>
              <a:pPr/>
              <a:t>3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Models of Abnormality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 from Freudian psychoanalysis to modern therapies</a:t>
            </a:r>
          </a:p>
          <a:p>
            <a:pPr eaLnBrk="1" hangingPunct="1"/>
            <a:r>
              <a:rPr lang="en-US" smtClean="0"/>
              <a:t>All seek to uncover past trauma and inner conflicts</a:t>
            </a:r>
          </a:p>
          <a:p>
            <a:pPr eaLnBrk="1" hangingPunct="1"/>
            <a:r>
              <a:rPr lang="en-US" smtClean="0"/>
              <a:t>Therapist acts as a “subtle guide”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ED542F0D-5430-4868-9C72-E0B1CC8FF9FD}" type="slidenum">
              <a:rPr lang="en-US" smtClean="0">
                <a:solidFill>
                  <a:srgbClr val="FFFFCC"/>
                </a:solidFill>
              </a:rPr>
              <a:pPr/>
              <a:t>30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Psychodynamic Therapies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Utilize various techniques: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Free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Therapist interpretation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Resistance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Transference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Dream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Catharsis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Working through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81EB7E0A-7573-4A0A-A819-D829D17CB365}" type="slidenum">
              <a:rPr lang="en-US" smtClean="0">
                <a:solidFill>
                  <a:srgbClr val="FFFFCC"/>
                </a:solidFill>
              </a:rPr>
              <a:pPr/>
              <a:t>31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Psychodynamic Therapies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4037013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Strengths: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First to recognize importance of psychological theories and treatment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Saw psychological conflict as important source of psychological health and abnormality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First to apply theory and techniques systematically to treatment – monumental impact on the field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9788" y="1752600"/>
            <a:ext cx="4037012" cy="4373563"/>
          </a:xfrm>
        </p:spPr>
        <p:txBody>
          <a:bodyPr/>
          <a:lstStyle/>
          <a:p>
            <a:pPr eaLnBrk="1" hangingPunct="1"/>
            <a:r>
              <a:rPr lang="en-US" smtClean="0"/>
              <a:t>Weaknesses:</a:t>
            </a:r>
          </a:p>
          <a:p>
            <a:pPr lvl="1" eaLnBrk="1" hangingPunct="1"/>
            <a:r>
              <a:rPr lang="en-US" smtClean="0"/>
              <a:t>Unsupported ideas; difficult to research</a:t>
            </a:r>
          </a:p>
          <a:p>
            <a:pPr lvl="2" eaLnBrk="1" hangingPunct="1"/>
            <a:r>
              <a:rPr lang="en-US" smtClean="0"/>
              <a:t>Non-observable</a:t>
            </a:r>
          </a:p>
          <a:p>
            <a:pPr lvl="2" eaLnBrk="1" hangingPunct="1"/>
            <a:r>
              <a:rPr lang="en-US" smtClean="0"/>
              <a:t>Inaccessible to human subject (unconscious)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E8A2989C-7517-4B7B-97A7-E650D9C1BEDB}" type="slidenum">
              <a:rPr lang="en-US" smtClean="0">
                <a:solidFill>
                  <a:srgbClr val="FFFFCC"/>
                </a:solidFill>
              </a:rPr>
              <a:pPr/>
              <a:t>32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Assessing the Psychodynamic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Like psychodynamic theorists, behavioral theorists believe that our actions are determined largely by our experiences in life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Concentrates wholly on behaviors and environmental factors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Bases explanations and treatments on principles of learning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C38BB555-EF1C-4D99-AEB6-C5C0FD543B2A}" type="slidenum">
              <a:rPr lang="en-US" smtClean="0">
                <a:solidFill>
                  <a:srgbClr val="FFFFCC"/>
                </a:solidFill>
              </a:rPr>
              <a:pPr/>
              <a:t>33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86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Behavioral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model began in laboratories where conditioning studies were conducted</a:t>
            </a:r>
          </a:p>
          <a:p>
            <a:pPr lvl="1" eaLnBrk="1" hangingPunct="1"/>
            <a:r>
              <a:rPr lang="en-US" smtClean="0"/>
              <a:t>Several forms of conditioning:</a:t>
            </a:r>
          </a:p>
          <a:p>
            <a:pPr lvl="2" eaLnBrk="1" hangingPunct="1"/>
            <a:r>
              <a:rPr lang="en-US" smtClean="0"/>
              <a:t>Operant conditioning </a:t>
            </a:r>
          </a:p>
          <a:p>
            <a:pPr lvl="2" eaLnBrk="1" hangingPunct="1"/>
            <a:r>
              <a:rPr lang="en-US" smtClean="0"/>
              <a:t>Modeling</a:t>
            </a:r>
          </a:p>
          <a:p>
            <a:pPr lvl="2" eaLnBrk="1" hangingPunct="1"/>
            <a:r>
              <a:rPr lang="en-US" smtClean="0"/>
              <a:t>Classical conditioning</a:t>
            </a:r>
          </a:p>
          <a:p>
            <a:pPr lvl="1" eaLnBrk="1" hangingPunct="1"/>
            <a:r>
              <a:rPr lang="en-US" smtClean="0"/>
              <a:t>All may produce normal or abnormal behavior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7F8EBC74-6A70-48C7-847A-356D4E331855}" type="slidenum">
              <a:rPr lang="en-US" smtClean="0">
                <a:solidFill>
                  <a:srgbClr val="FFFFCC"/>
                </a:solidFill>
              </a:rPr>
              <a:pPr/>
              <a:t>34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297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Behavioral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Operant conditioning</a:t>
            </a:r>
            <a:r>
              <a:rPr lang="en-US" smtClean="0">
                <a:cs typeface="Times New Roman" pitchFamily="-48" charset="0"/>
              </a:rPr>
              <a:t> </a:t>
            </a:r>
          </a:p>
          <a:p>
            <a:pPr lvl="1" eaLnBrk="1" hangingPunct="1"/>
            <a:r>
              <a:rPr lang="en-US" smtClean="0"/>
              <a:t>Humans and animals learn to behave in certain ways as a result of receiving </a:t>
            </a:r>
            <a:r>
              <a:rPr lang="en-US" i="1" smtClean="0"/>
              <a:t>rewards</a:t>
            </a:r>
            <a:r>
              <a:rPr lang="en-US" smtClean="0"/>
              <a:t> whenever they do so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201BF51C-ACD4-42A8-B9E7-7A8F5B65AAC5}" type="slidenum">
              <a:rPr lang="en-US" smtClean="0">
                <a:solidFill>
                  <a:srgbClr val="FFFFCC"/>
                </a:solidFill>
              </a:rPr>
              <a:pPr/>
              <a:t>35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07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How Do Behaviorists </a:t>
            </a:r>
            <a:br>
              <a:rPr lang="en-US" sz="3800" smtClean="0"/>
            </a:br>
            <a:r>
              <a:rPr lang="en-US" sz="3800" smtClean="0"/>
              <a:t>Explain Abnormal Functioning?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</a:t>
            </a:r>
          </a:p>
          <a:p>
            <a:pPr lvl="1" eaLnBrk="1" hangingPunct="1"/>
            <a:r>
              <a:rPr lang="en-US" smtClean="0"/>
              <a:t>Individuals learn responses by observing and repeating behavior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D23327D-1834-40DC-BD11-28E3CC509E15}" type="slidenum">
              <a:rPr lang="en-US" smtClean="0">
                <a:solidFill>
                  <a:srgbClr val="FFFFCC"/>
                </a:solidFill>
              </a:rPr>
              <a:pPr/>
              <a:t>36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17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How Do Behaviorists </a:t>
            </a:r>
            <a:br>
              <a:rPr lang="en-US" sz="3800" smtClean="0"/>
            </a:br>
            <a:r>
              <a:rPr lang="en-US" sz="3800" smtClean="0"/>
              <a:t>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Classical conditioning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Learning by temporal association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When two events repeatedly occur close together in time, they become fused in a person’s mind; before long, the person responds in the same way to both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Father of classical conditioning: Ivan Pavlov (1849 – 1936)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Classic study using dogs and meat powder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Explains many familiar behaviors (both normal and abnormal)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E146F5B9-2601-4495-BECC-85786357A3D5}" type="slidenum">
              <a:rPr lang="en-US" smtClean="0">
                <a:solidFill>
                  <a:srgbClr val="FFFFCC"/>
                </a:solidFill>
              </a:rPr>
              <a:pPr/>
              <a:t>37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How Do Behaviorists </a:t>
            </a:r>
            <a:br>
              <a:rPr lang="en-US" sz="3800" smtClean="0"/>
            </a:br>
            <a:r>
              <a:rPr lang="en-US" sz="3800" smtClean="0"/>
              <a:t>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6792835-9824-4964-B0F7-A1CA6AA0541D}" type="slidenum">
              <a:rPr lang="en-US" smtClean="0">
                <a:solidFill>
                  <a:srgbClr val="FFFFCC"/>
                </a:solidFill>
              </a:rPr>
              <a:pPr/>
              <a:t>38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3797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Classical Conditioning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640013" y="3352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6629400" y="20574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UR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Salivate</a:t>
            </a: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6629400" y="34290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UR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Salivate</a:t>
            </a:r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768350" y="19812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762000" y="20574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US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Meat</a:t>
            </a: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762000" y="3352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2632075" y="34290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400" u="sng">
              <a:latin typeface="Tahoma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Tone</a:t>
            </a:r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768350" y="48006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762000" y="48768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CS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Tone</a:t>
            </a:r>
          </a:p>
        </p:txBody>
      </p:sp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6629400" y="48006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5"/>
          <p:cNvSpPr txBox="1">
            <a:spLocks noChangeArrowheads="1"/>
          </p:cNvSpPr>
          <p:nvPr/>
        </p:nvSpPr>
        <p:spPr bwMode="auto">
          <a:xfrm>
            <a:off x="6629400" y="48768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CR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Salivate</a:t>
            </a: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3313" y="5334000"/>
            <a:ext cx="3951287" cy="0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 flipV="1">
            <a:off x="2373313" y="2590800"/>
            <a:ext cx="4103687" cy="0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V="1">
            <a:off x="4267200" y="3886200"/>
            <a:ext cx="2209800" cy="0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762000" y="3429000"/>
            <a:ext cx="129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u="sng">
                <a:latin typeface="Tahoma" charset="0"/>
              </a:rPr>
              <a:t>US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Meat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21336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  <a:latin typeface="Tahoma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Aim to identify the behaviors that are causing problems and replace them with more appropriate ones </a:t>
            </a:r>
          </a:p>
          <a:p>
            <a:pPr lvl="1" eaLnBrk="1" hangingPunct="1"/>
            <a:r>
              <a:rPr lang="en-US" smtClean="0"/>
              <a:t>May use classical conditioning, operant conditioning, or modeling</a:t>
            </a:r>
          </a:p>
          <a:p>
            <a:pPr eaLnBrk="1" hangingPunct="1"/>
            <a:r>
              <a:rPr lang="en-US" smtClean="0"/>
              <a:t>Therapist is “teacher” rather than healer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8BBAF8B4-DA06-4EB5-ABBC-22025EB29381}" type="slidenum">
              <a:rPr lang="en-US" smtClean="0">
                <a:solidFill>
                  <a:srgbClr val="FFFFCC"/>
                </a:solidFill>
              </a:rPr>
              <a:pPr/>
              <a:t>39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482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Behavioral Therapies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Adopts a medical perspective</a:t>
            </a:r>
          </a:p>
          <a:p>
            <a:pPr eaLnBrk="1" hangingPunct="1"/>
            <a:r>
              <a:rPr lang="en-US" smtClean="0"/>
              <a:t>Main focus is that psychological abnormality is an illness brought about by malfunctioning parts of the organism</a:t>
            </a:r>
          </a:p>
          <a:p>
            <a:pPr lvl="1" eaLnBrk="1" hangingPunct="1"/>
            <a:r>
              <a:rPr lang="en-US" smtClean="0"/>
              <a:t>Typically focused on the brain	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F476068E-F189-4365-9F49-0B8B3BBF8F24}" type="slidenum">
              <a:rPr lang="en-US" smtClean="0">
                <a:solidFill>
                  <a:srgbClr val="FFFFCC"/>
                </a:solidFill>
              </a:rPr>
              <a:pPr/>
              <a:t>4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61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Biological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Classical conditioning treatments may be used to change abnormal reactions to particular stimuli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systematic desensitization for phobia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Step-by-step procedure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Learn relaxation skills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Construct a fear hierarchy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Confront feared situations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EAFD43F-17D0-4F99-9F9E-522613F70DB2}" type="slidenum">
              <a:rPr lang="en-US" smtClean="0">
                <a:solidFill>
                  <a:srgbClr val="FFFFCC"/>
                </a:solidFill>
              </a:rPr>
              <a:pPr/>
              <a:t>40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584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Behavioral Therapies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3886200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Strengths: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Powerful force in the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tested in the laboratory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Significant research support for behavioral therapies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9788" y="1752600"/>
            <a:ext cx="4037012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Weaknesses: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Too simplistic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Behavior therapy is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Downplays role of cognition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mtClean="0"/>
              <a:t>New focus on </a:t>
            </a:r>
            <a:br>
              <a:rPr lang="en-US" smtClean="0"/>
            </a:br>
            <a:r>
              <a:rPr lang="en-US" smtClean="0"/>
              <a:t>self-efficacy, social cognition, and cognitive-behavioral theories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E00C098-3008-43F7-BFEB-38C4CDE54B43}" type="slidenum">
              <a:rPr lang="en-US" smtClean="0">
                <a:solidFill>
                  <a:srgbClr val="FFFFCC"/>
                </a:solidFill>
              </a:rPr>
              <a:pPr/>
              <a:t>41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68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Assessing the Behavioral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cs typeface="Times New Roman" pitchFamily="-48" charset="0"/>
              </a:rPr>
              <a:t>Seeks to account for behavior by studying the ways in which the person attends to, interprets, and uses available information</a:t>
            </a:r>
          </a:p>
          <a:p>
            <a:pPr eaLnBrk="1" hangingPunct="1"/>
            <a:r>
              <a:rPr lang="en-US" sz="2800" smtClean="0">
                <a:cs typeface="Times New Roman" pitchFamily="-48" charset="0"/>
              </a:rPr>
              <a:t>Argues that clinicians must ask questions about assumptions, attitudes, and thoughts of a client</a:t>
            </a:r>
          </a:p>
          <a:p>
            <a:pPr lvl="1" eaLnBrk="1" hangingPunct="1"/>
            <a:r>
              <a:rPr lang="en-US" sz="2400" smtClean="0">
                <a:cs typeface="Times New Roman" pitchFamily="-48" charset="0"/>
              </a:rPr>
              <a:t>Concerned with internal processes</a:t>
            </a:r>
          </a:p>
          <a:p>
            <a:pPr lvl="1" eaLnBrk="1" hangingPunct="1"/>
            <a:r>
              <a:rPr lang="en-US" sz="2400" smtClean="0">
                <a:cs typeface="Times New Roman" pitchFamily="-48" charset="0"/>
              </a:rPr>
              <a:t>Present-focused 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F9CE407-514E-4E5C-8C40-49DA8D568481}" type="slidenum">
              <a:rPr lang="en-US" smtClean="0">
                <a:solidFill>
                  <a:srgbClr val="FFFFCC"/>
                </a:solidFill>
              </a:rPr>
              <a:pPr/>
              <a:t>42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78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Cognitive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Maladaptive thinking is the cause of maladaptive behavior</a:t>
            </a:r>
          </a:p>
          <a:p>
            <a:pPr lvl="1" eaLnBrk="1" hangingPunct="1"/>
            <a:r>
              <a:rPr lang="en-US" smtClean="0"/>
              <a:t>Several kinds of faulty thinking:</a:t>
            </a:r>
          </a:p>
          <a:p>
            <a:pPr lvl="2" eaLnBrk="1" hangingPunct="1"/>
            <a:r>
              <a:rPr lang="en-US" smtClean="0"/>
              <a:t>Faulty assumptions and attitudes</a:t>
            </a:r>
          </a:p>
          <a:p>
            <a:pPr lvl="2" eaLnBrk="1" hangingPunct="1"/>
            <a:r>
              <a:rPr lang="en-US" smtClean="0"/>
              <a:t>Illogical thinking processes</a:t>
            </a:r>
          </a:p>
          <a:p>
            <a:pPr lvl="3" eaLnBrk="1" hangingPunct="1"/>
            <a:r>
              <a:rPr lang="en-US" sz="2400" smtClean="0"/>
              <a:t>Example: overgeneralization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471EA731-5B97-416E-B5B1-70FC02338166}" type="slidenum">
              <a:rPr lang="en-US" smtClean="0">
                <a:solidFill>
                  <a:srgbClr val="FFFFCC"/>
                </a:solidFill>
              </a:rPr>
              <a:pPr/>
              <a:t>43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891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How Do Cognitive Theorists 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cs typeface="Times New Roman" pitchFamily="-48" charset="0"/>
              </a:rPr>
              <a:t>People can develop a new way of thinking to prevent maladaptive behavior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800" smtClean="0"/>
              <a:t>Main model: Beck’s Cognitive Therapy</a:t>
            </a:r>
          </a:p>
          <a:p>
            <a:pPr lvl="1" eaLnBrk="1" hangingPunct="1"/>
            <a:r>
              <a:rPr lang="en-US" sz="2400" smtClean="0"/>
              <a:t>The goal of therapy is to help clients recognize and restructure their thinking</a:t>
            </a:r>
          </a:p>
          <a:p>
            <a:pPr lvl="2" eaLnBrk="1" hangingPunct="1"/>
            <a:r>
              <a:rPr lang="en-US" sz="2000" smtClean="0"/>
              <a:t>Therapists also guide clients to challenge their dysfunctional thoughts, try out new interpretations, and apply new ways of thinking in their daily lives</a:t>
            </a:r>
          </a:p>
          <a:p>
            <a:pPr lvl="2" eaLnBrk="1" hangingPunct="1"/>
            <a:r>
              <a:rPr lang="en-US" sz="2000" smtClean="0"/>
              <a:t>Widely used in treating depression 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A8579E41-0802-444F-9863-8A0040B2E858}" type="slidenum">
              <a:rPr lang="en-US" smtClean="0">
                <a:solidFill>
                  <a:srgbClr val="FFFFCC"/>
                </a:solidFill>
              </a:rPr>
              <a:pPr/>
              <a:t>44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399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Cognitive Therapies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4037013" cy="4373563"/>
          </a:xfrm>
        </p:spPr>
        <p:txBody>
          <a:bodyPr/>
          <a:lstStyle/>
          <a:p>
            <a:pPr eaLnBrk="1" hangingPunct="1"/>
            <a:r>
              <a:rPr lang="en-US" smtClean="0"/>
              <a:t>Strengths:</a:t>
            </a:r>
            <a:endParaRPr lang="en-US" sz="2400" smtClean="0"/>
          </a:p>
          <a:p>
            <a:pPr lvl="1" eaLnBrk="1" hangingPunct="1"/>
            <a:r>
              <a:rPr lang="en-US" sz="2000" smtClean="0"/>
              <a:t>Very broad appeal</a:t>
            </a:r>
          </a:p>
          <a:p>
            <a:pPr lvl="1" eaLnBrk="1" hangingPunct="1"/>
            <a:r>
              <a:rPr lang="en-US" sz="2000" smtClean="0"/>
              <a:t>Clinically useful and effective</a:t>
            </a:r>
          </a:p>
          <a:p>
            <a:pPr lvl="1" eaLnBrk="1" hangingPunct="1"/>
            <a:r>
              <a:rPr lang="en-US" sz="2000" smtClean="0"/>
              <a:t>Focuses on a uniquely human process</a:t>
            </a:r>
          </a:p>
          <a:p>
            <a:pPr lvl="1" eaLnBrk="1" hangingPunct="1"/>
            <a:r>
              <a:rPr lang="en-US" sz="2000" smtClean="0"/>
              <a:t>Theories lend themselves to research </a:t>
            </a:r>
          </a:p>
          <a:p>
            <a:pPr lvl="1" eaLnBrk="1" hangingPunct="1"/>
            <a:r>
              <a:rPr lang="en-US" sz="2000" smtClean="0"/>
              <a:t>Therapies effective in treating several disorders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9788" y="1752600"/>
            <a:ext cx="4037012" cy="4373563"/>
          </a:xfrm>
        </p:spPr>
        <p:txBody>
          <a:bodyPr/>
          <a:lstStyle/>
          <a:p>
            <a:pPr eaLnBrk="1" hangingPunct="1"/>
            <a:r>
              <a:rPr lang="en-US" dirty="0" smtClean="0"/>
              <a:t>Weaknesses: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Singular, narrow focus</a:t>
            </a:r>
          </a:p>
          <a:p>
            <a:pPr lvl="1" eaLnBrk="1" hangingPunct="1"/>
            <a:r>
              <a:rPr lang="en-US" sz="2000" dirty="0" smtClean="0"/>
              <a:t>Overemphasis on the present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B9B4CFE-9062-4CD4-A358-7366A2EE88C2}" type="slidenum">
              <a:rPr lang="en-US" smtClean="0">
                <a:solidFill>
                  <a:srgbClr val="FFFFCC"/>
                </a:solidFill>
              </a:rPr>
              <a:pPr/>
              <a:t>45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096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Assessing the </a:t>
            </a:r>
            <a:br>
              <a:rPr lang="en-US" smtClean="0"/>
            </a:br>
            <a:r>
              <a:rPr lang="en-US" smtClean="0"/>
              <a:t>Cognitive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 model</a:t>
            </a:r>
          </a:p>
          <a:p>
            <a:pPr lvl="1" eaLnBrk="1" hangingPunct="1"/>
            <a:r>
              <a:rPr lang="en-US" smtClean="0"/>
              <a:t>The humanist view</a:t>
            </a:r>
          </a:p>
          <a:p>
            <a:pPr lvl="2" eaLnBrk="1" hangingPunct="1"/>
            <a:r>
              <a:rPr lang="en-US" smtClean="0"/>
              <a:t>Emphasis on people as friendly, cooperative, and constructive; focus on drive to </a:t>
            </a:r>
            <a:br>
              <a:rPr lang="en-US" smtClean="0"/>
            </a:br>
            <a:r>
              <a:rPr lang="en-US" smtClean="0"/>
              <a:t>self-actualization</a:t>
            </a:r>
          </a:p>
          <a:p>
            <a:pPr lvl="1" eaLnBrk="1" hangingPunct="1"/>
            <a:r>
              <a:rPr lang="en-US" smtClean="0"/>
              <a:t>The existentialist view</a:t>
            </a:r>
          </a:p>
          <a:p>
            <a:pPr lvl="2" eaLnBrk="1" hangingPunct="1"/>
            <a:r>
              <a:rPr lang="en-US" smtClean="0"/>
              <a:t>Emphasis on self-determination, choice, and individual responsibility; focus on authenticity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12F893ED-10BA-4F51-89E5-F195AEE395B1}" type="slidenum">
              <a:rPr lang="en-US" smtClean="0">
                <a:solidFill>
                  <a:srgbClr val="FFFFCC"/>
                </a:solidFill>
              </a:rPr>
              <a:pPr/>
              <a:t>46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19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Humanistic-Existential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The historical alienation between the clinical field and religion seems to be ending</a:t>
            </a:r>
          </a:p>
          <a:p>
            <a:pPr eaLnBrk="1" hangingPunct="1"/>
            <a:r>
              <a:rPr lang="en-US" sz="3400" smtClean="0"/>
              <a:t>Researchers have learned that spirituality can, in fact, be of psychological benefit to people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F748EE5-001B-4742-BD45-B387B13661F1}" type="slidenum">
              <a:rPr lang="en-US" smtClean="0">
                <a:solidFill>
                  <a:srgbClr val="FFFFCC"/>
                </a:solidFill>
              </a:rPr>
              <a:pPr/>
              <a:t>47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30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Spiritual Views and Interventions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Believes in the basic human need for </a:t>
            </a:r>
            <a:r>
              <a:rPr lang="en-US" sz="2100" i="1" smtClean="0"/>
              <a:t>unconditional positive regard</a:t>
            </a:r>
            <a:endParaRPr 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received, leads to unconditional self-regard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not, leads to “conditions of worth”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Incapable of self-actualization because of distortion – do not know what they really need,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Rogers’s “client-centered” therapy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Therapist creates a supportive climate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Unconditional positive regard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Accurate empathy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Genuineness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Little research support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64BAB056-D5F2-4143-96C9-69C036AE03E4}" type="slidenum">
              <a:rPr lang="en-US" smtClean="0">
                <a:solidFill>
                  <a:srgbClr val="FFFFCC"/>
                </a:solidFill>
              </a:rPr>
              <a:pPr/>
              <a:t>48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40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Rogers’s Humanistic </a:t>
            </a:r>
            <a:br>
              <a:rPr lang="en-US" smtClean="0"/>
            </a:br>
            <a:r>
              <a:rPr lang="en-US" smtClean="0"/>
              <a:t>Theory and Therapy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Belief that psychological dysfunction is caused by self-deception; people hide from life’s responsibilities and fail to recognize that it is up to them to give meaning to their lives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 therapy, people are encouraged to  accept personal responsibility for their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Goals more important than technique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Great emphasis placed on client-therapist relationship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2F21E1D3-C1CE-4DB2-A8CF-69CD95CFE07B}" type="slidenum">
              <a:rPr lang="en-US" smtClean="0">
                <a:solidFill>
                  <a:srgbClr val="FFFFCC"/>
                </a:solidFill>
              </a:rPr>
              <a:pPr/>
              <a:t>49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60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Existential Theories and Therapy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Brain anatomy </a:t>
            </a:r>
          </a:p>
          <a:p>
            <a:pPr lvl="1" eaLnBrk="1" hangingPunct="1"/>
            <a:r>
              <a:rPr lang="en-US" sz="2800" dirty="0" smtClean="0"/>
              <a:t>The brain is composed of ~100 billion nerve cells (called neurons) and thousands of billions of support cells (called glia)</a:t>
            </a:r>
          </a:p>
          <a:p>
            <a:pPr lvl="1" eaLnBrk="1" hangingPunct="1"/>
            <a:r>
              <a:rPr lang="en-US" sz="2800" dirty="0" smtClean="0"/>
              <a:t>Within the brain, large groups of neurons form distinct areas called brain regions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4EE9E8E1-5CA1-4B54-BE0E-95B0522B9D0F}" type="slidenum">
              <a:rPr lang="en-US" smtClean="0">
                <a:solidFill>
                  <a:srgbClr val="FFFFCC"/>
                </a:solidFill>
              </a:rPr>
              <a:pPr/>
              <a:t>5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71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4033838" cy="4373563"/>
          </a:xfrm>
        </p:spPr>
        <p:txBody>
          <a:bodyPr/>
          <a:lstStyle/>
          <a:p>
            <a:pPr eaLnBrk="1" hangingPunct="1"/>
            <a:r>
              <a:rPr lang="en-US" smtClean="0"/>
              <a:t>Strengths:</a:t>
            </a:r>
          </a:p>
          <a:p>
            <a:pPr lvl="1" eaLnBrk="1" hangingPunct="1"/>
            <a:r>
              <a:rPr lang="en-US" smtClean="0"/>
              <a:t>Taps into domains missing from other theories</a:t>
            </a:r>
          </a:p>
          <a:p>
            <a:pPr lvl="1" eaLnBrk="1" hangingPunct="1"/>
            <a:r>
              <a:rPr lang="en-US" smtClean="0"/>
              <a:t>Emphasizes the individual</a:t>
            </a:r>
          </a:p>
          <a:p>
            <a:pPr lvl="1" eaLnBrk="1" hangingPunct="1"/>
            <a:r>
              <a:rPr lang="en-US" smtClean="0"/>
              <a:t>Optimistic</a:t>
            </a:r>
          </a:p>
          <a:p>
            <a:pPr lvl="1" eaLnBrk="1" hangingPunct="1"/>
            <a:r>
              <a:rPr lang="en-US" smtClean="0"/>
              <a:t>Emphasizes health </a:t>
            </a:r>
          </a:p>
        </p:txBody>
      </p:sp>
      <p:sp>
        <p:nvSpPr>
          <p:cNvPr id="4711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752600"/>
            <a:ext cx="4033837" cy="4373563"/>
          </a:xfrm>
        </p:spPr>
        <p:txBody>
          <a:bodyPr/>
          <a:lstStyle/>
          <a:p>
            <a:pPr eaLnBrk="1" hangingPunct="1"/>
            <a:r>
              <a:rPr lang="en-US" dirty="0" smtClean="0"/>
              <a:t>Weaknesses:</a:t>
            </a:r>
          </a:p>
          <a:p>
            <a:pPr lvl="1" eaLnBrk="1" hangingPunct="1"/>
            <a:r>
              <a:rPr lang="en-US" dirty="0" smtClean="0"/>
              <a:t>Focuses on abstract issues</a:t>
            </a:r>
          </a:p>
          <a:p>
            <a:pPr lvl="2" eaLnBrk="1" hangingPunct="1"/>
            <a:r>
              <a:rPr lang="en-US" dirty="0" smtClean="0"/>
              <a:t>Difficult to research </a:t>
            </a:r>
          </a:p>
          <a:p>
            <a:pPr lvl="1" eaLnBrk="1" hangingPunct="1"/>
            <a:r>
              <a:rPr lang="en-US" dirty="0" smtClean="0"/>
              <a:t>Not much influence</a:t>
            </a:r>
          </a:p>
          <a:p>
            <a:pPr lvl="1" eaLnBrk="1" hangingPunct="1"/>
            <a:r>
              <a:rPr lang="en-US" dirty="0" smtClean="0"/>
              <a:t>Weakened by disapproval of scientific approach</a:t>
            </a:r>
          </a:p>
          <a:p>
            <a:pPr lvl="2" eaLnBrk="1" hangingPunct="1"/>
            <a:r>
              <a:rPr lang="en-US" dirty="0" smtClean="0"/>
              <a:t>Changing somewhat</a:t>
            </a:r>
          </a:p>
        </p:txBody>
      </p:sp>
      <p:sp>
        <p:nvSpPr>
          <p:cNvPr id="4710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810ED7C5-4DB0-43BA-B1B9-339249D16FFC}" type="slidenum">
              <a:rPr lang="en-US" smtClean="0">
                <a:solidFill>
                  <a:srgbClr val="FFFFCC"/>
                </a:solidFill>
              </a:rPr>
              <a:pPr/>
              <a:t>50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71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Assessing the Humanistic-Existential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Argue that abnormal behavior is best understood in light of the social and cultural forces that influence an individual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Address norms and roles in society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Argue that we must examine a person’s social surroundings to understand his or her (abnormal) behavior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A69640A6-394B-4EA0-8E0C-EA191499C66B}" type="slidenum">
              <a:rPr lang="en-US" smtClean="0">
                <a:solidFill>
                  <a:srgbClr val="FFFFCC"/>
                </a:solidFill>
              </a:rPr>
              <a:pPr/>
              <a:t>51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813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Sociocultural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 on:</a:t>
            </a:r>
          </a:p>
          <a:p>
            <a:pPr lvl="1" eaLnBrk="1" hangingPunct="1"/>
            <a:r>
              <a:rPr lang="en-US" smtClean="0"/>
              <a:t>Social labels and roles</a:t>
            </a:r>
          </a:p>
          <a:p>
            <a:pPr lvl="2" eaLnBrk="1" hangingPunct="1"/>
            <a:r>
              <a:rPr lang="en-US" smtClean="0"/>
              <a:t>Diagnostic labels (example: Rosenhan study)</a:t>
            </a:r>
          </a:p>
          <a:p>
            <a:pPr lvl="2" eaLnBrk="1" hangingPunct="1"/>
            <a:r>
              <a:rPr lang="en-US" smtClean="0"/>
              <a:t>Sick role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B9A6DD9D-EC9C-452C-A065-A43E27D2D989}" type="slidenum">
              <a:rPr lang="en-US" smtClean="0">
                <a:solidFill>
                  <a:srgbClr val="FFFFCC"/>
                </a:solidFill>
              </a:rPr>
              <a:pPr/>
              <a:t>52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491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How Do Family-Social Theorists 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This perspective has helped spur the growth of several treatment approaches,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Group therapy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Family therapy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Couple therapy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Community treatment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Includes prevention work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C107C5E6-62AC-4E79-963E-89611241C01F}" type="slidenum">
              <a:rPr lang="en-US" smtClean="0">
                <a:solidFill>
                  <a:srgbClr val="FFFFCC"/>
                </a:solidFill>
              </a:rPr>
              <a:pPr/>
              <a:t>53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12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Family-Social Treatments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Culture refers to the set of values, attitudes, beliefs, history, and behaviors shared by a group of people and communicated from one generation to the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multicultural perspective has emerged as a growing field of study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Multicultural psychologists seek to understand how culture, race, ethnicity, gender, and similar factors affect behavior and thought, as well as how people of different cultures, races, and genders differ psychologically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91F41901-732F-475B-AE20-19F676A64A7D}" type="slidenum">
              <a:rPr lang="en-US" smtClean="0">
                <a:solidFill>
                  <a:srgbClr val="FFFFCC"/>
                </a:solidFill>
              </a:rPr>
              <a:pPr/>
              <a:t>54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22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How Do Multicultural Theorists 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47088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Researchers have learned that psychological abnormality is more common among poorer people than among wealthier people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They also have noticed that the prejudice and discrimination faced by many minority groups may contribute to certain forms of abnormal functioning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Multicultural researchers also study differences that occur across countries as well as within countries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1A1FE9E4-E48C-4E81-8A0A-FC28AD23E820}" type="slidenum">
              <a:rPr lang="en-US" smtClean="0">
                <a:solidFill>
                  <a:srgbClr val="FFFFCC"/>
                </a:solidFill>
              </a:rPr>
              <a:pPr/>
              <a:t>55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32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How Do Multicultural Theorists Explain Abnormal Functioning?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Studies have found that members of ethnic and racial minority groups tend to show less improvement in clinical treatment than members of majority groups</a:t>
            </a:r>
          </a:p>
          <a:p>
            <a:pPr lvl="2" eaLnBrk="1" hangingPunct="1"/>
            <a:r>
              <a:rPr lang="en-US" sz="2000" dirty="0" smtClean="0"/>
              <a:t>Inclusion of cultural models in treatment, especially in therapies for children and adolescents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871F148-950E-4C06-A8DC-411FF655C6B3}" type="slidenum">
              <a:rPr lang="en-US" smtClean="0">
                <a:solidFill>
                  <a:srgbClr val="FFFFCC"/>
                </a:solidFill>
              </a:rPr>
              <a:pPr/>
              <a:t>56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42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Multicultural Treatments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4033838" cy="4373563"/>
          </a:xfrm>
        </p:spPr>
        <p:txBody>
          <a:bodyPr/>
          <a:lstStyle/>
          <a:p>
            <a:pPr eaLnBrk="1" hangingPunct="1"/>
            <a:r>
              <a:rPr lang="en-US" smtClean="0"/>
              <a:t>Strengths:</a:t>
            </a:r>
          </a:p>
          <a:p>
            <a:pPr lvl="1" eaLnBrk="1" hangingPunct="1"/>
            <a:r>
              <a:rPr lang="en-US" sz="2200" smtClean="0"/>
              <a:t>Added greatly to the clinical understanding and treatment of abnormality</a:t>
            </a:r>
          </a:p>
          <a:p>
            <a:pPr lvl="2" eaLnBrk="1" hangingPunct="1"/>
            <a:r>
              <a:rPr lang="en-US" smtClean="0"/>
              <a:t>Increased awareness of labeling</a:t>
            </a:r>
          </a:p>
          <a:p>
            <a:pPr lvl="1" eaLnBrk="1" hangingPunct="1"/>
            <a:r>
              <a:rPr lang="en-US" sz="2200" smtClean="0"/>
              <a:t>Clinically successful when other treatments have failed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752600"/>
            <a:ext cx="4033837" cy="4373563"/>
          </a:xfrm>
        </p:spPr>
        <p:txBody>
          <a:bodyPr/>
          <a:lstStyle/>
          <a:p>
            <a:pPr eaLnBrk="1" hangingPunct="1"/>
            <a:r>
              <a:rPr lang="en-US" dirty="0" smtClean="0"/>
              <a:t>Weaknesses:</a:t>
            </a:r>
            <a:endParaRPr lang="en-US" sz="2400" dirty="0" smtClean="0"/>
          </a:p>
          <a:p>
            <a:pPr lvl="1" eaLnBrk="1" hangingPunct="1"/>
            <a:r>
              <a:rPr lang="en-US" sz="2200" dirty="0" smtClean="0"/>
              <a:t>Research is difficult to interpret</a:t>
            </a:r>
          </a:p>
          <a:p>
            <a:pPr lvl="2" eaLnBrk="1" hangingPunct="1"/>
            <a:r>
              <a:rPr lang="en-US" dirty="0" smtClean="0"/>
              <a:t>Correlation </a:t>
            </a:r>
            <a:r>
              <a:rPr lang="en-US" dirty="0" smtClean="0">
                <a:sym typeface="Symbol" pitchFamily="-48" charset="2"/>
              </a:rPr>
              <a:t> causation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7CB8649-2B72-4238-BD8C-1840155F4A98}" type="slidenum">
              <a:rPr lang="en-US" smtClean="0">
                <a:solidFill>
                  <a:srgbClr val="FFFFCC"/>
                </a:solidFill>
              </a:rPr>
              <a:pPr/>
              <a:t>57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53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Assessing the </a:t>
            </a:r>
            <a:br>
              <a:rPr lang="en-US" smtClean="0"/>
            </a:br>
            <a:r>
              <a:rPr lang="en-US" smtClean="0"/>
              <a:t>Sociocultural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Each perspective is valuable to understanding abnormal behavior</a:t>
            </a:r>
          </a:p>
          <a:p>
            <a:pPr eaLnBrk="1" hangingPunct="1"/>
            <a:r>
              <a:rPr lang="en-US" sz="2800" smtClean="0"/>
              <a:t>Different perspectives are more appropriate under differing conditions</a:t>
            </a:r>
          </a:p>
          <a:p>
            <a:pPr eaLnBrk="1" hangingPunct="1"/>
            <a:r>
              <a:rPr lang="en-US" sz="2800" smtClean="0">
                <a:cs typeface="Times New Roman" pitchFamily="-48" charset="0"/>
              </a:rPr>
              <a:t>An integrative approach provides a general framework for thinking about abnormal behavior, and also allows for specification of the factors that are especially pertinent to particular disorders</a:t>
            </a:r>
            <a:endParaRPr lang="en-US" sz="2800" smtClean="0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710326C-F1BF-4EFD-9524-51A9074E3C79}" type="slidenum">
              <a:rPr lang="en-US" smtClean="0">
                <a:solidFill>
                  <a:srgbClr val="FFFFCC"/>
                </a:solidFill>
              </a:rPr>
              <a:pPr/>
              <a:t>58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63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of the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Many theorists, clinicians, and practitioners adhere to a </a:t>
            </a:r>
            <a:r>
              <a:rPr lang="en-US" sz="2800" dirty="0" err="1" smtClean="0"/>
              <a:t>biopsychosocial</a:t>
            </a:r>
            <a:r>
              <a:rPr lang="en-US" sz="2800" dirty="0" smtClean="0"/>
              <a:t>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/>
              <a:t>Abnormality results from the interaction of genetic, biological, developmental, emotional, behavioral, cognitive, social, and societal influences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Also popular: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/>
              <a:t>Diathesis-stress approach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 smtClean="0"/>
              <a:t>Diathesis = predisposition (bio, psycho, or social)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C0D82333-F92C-4C0B-8C98-4FC13F05D151}" type="slidenum">
              <a:rPr lang="en-US" smtClean="0">
                <a:solidFill>
                  <a:srgbClr val="FFFFCC"/>
                </a:solidFill>
              </a:rPr>
              <a:pPr/>
              <a:t>59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73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of the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Brain anatomy and abnormal behavior</a:t>
            </a:r>
          </a:p>
          <a:p>
            <a:pPr lvl="1" eaLnBrk="1" hangingPunct="1"/>
            <a:r>
              <a:rPr lang="en-US" sz="2800" dirty="0" smtClean="0"/>
              <a:t>Clinical researchers have discovered connections between certain psychological disorders and problems in specific brain areas</a:t>
            </a:r>
          </a:p>
          <a:p>
            <a:pPr lvl="2" eaLnBrk="1" hangingPunct="1"/>
            <a:r>
              <a:rPr lang="en-US" sz="2800" dirty="0" smtClean="0"/>
              <a:t>Example: Huntington’s disease and basal ganglia (forebrain)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592F1AAD-E348-4C5E-BA2B-F7E0BBA58CA0}" type="slidenum">
              <a:rPr lang="en-US" smtClean="0">
                <a:solidFill>
                  <a:srgbClr val="FFFFCC"/>
                </a:solidFill>
              </a:rPr>
              <a:pPr/>
              <a:t>6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-48" charset="0"/>
              </a:rPr>
              <a:t>Integrative therapists are often called “eclectic” – taking the strengths from each model and using them in combination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80B53802-6E02-4549-8F01-D366181016C8}" type="slidenum">
              <a:rPr lang="en-US" smtClean="0">
                <a:solidFill>
                  <a:srgbClr val="FFFFCC"/>
                </a:solidFill>
              </a:rPr>
              <a:pPr/>
              <a:t>60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83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of the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Brain chemistry </a:t>
            </a:r>
          </a:p>
          <a:p>
            <a:pPr lvl="1" eaLnBrk="1" hangingPunct="1"/>
            <a:r>
              <a:rPr lang="en-US" sz="2800" dirty="0" smtClean="0"/>
              <a:t>Information is communicated throughout the brain in the form of electrical impulses that travel from one neuron to one (or more) others</a:t>
            </a:r>
          </a:p>
          <a:p>
            <a:pPr lvl="1" eaLnBrk="1" hangingPunct="1"/>
            <a:r>
              <a:rPr lang="en-US" sz="2800" dirty="0" smtClean="0"/>
              <a:t>An impulse first is received at a neuron’s dendrites, travels down the axon, and is transmitted to other neurons through the nerve endings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D7B5C458-103E-4D30-9A25-B228AE150A56}" type="slidenum">
              <a:rPr lang="en-US" smtClean="0">
                <a:solidFill>
                  <a:srgbClr val="FFFFCC"/>
                </a:solidFill>
              </a:rPr>
              <a:pPr/>
              <a:t>7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922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A2057336-EBB9-4E4A-856E-7C247E221E0C}" type="slidenum">
              <a:rPr lang="en-US" smtClean="0">
                <a:solidFill>
                  <a:srgbClr val="FFFFCC"/>
                </a:solidFill>
              </a:rPr>
              <a:pPr/>
              <a:t>8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/>
          <a:p>
            <a:pPr algn="r" eaLnBrk="1" hangingPunct="1"/>
            <a:r>
              <a:rPr lang="en-US" sz="1400">
                <a:latin typeface="Times New Roman" pitchFamily="-48" charset="0"/>
              </a:rPr>
              <a:t> </a:t>
            </a:r>
            <a:fld id="{6EC3F3C5-E270-4179-A3A6-2C5D26A77C8B}" type="slidenum">
              <a:rPr lang="en-US" sz="1400">
                <a:latin typeface="Times New Roman" pitchFamily="-48" charset="0"/>
              </a:rPr>
              <a:pPr algn="r" eaLnBrk="1" hangingPunct="1"/>
              <a:t>8</a:t>
            </a:fld>
            <a:endParaRPr lang="en-US" sz="1400">
              <a:latin typeface="Times New Roman" pitchFamily="-48" charset="0"/>
            </a:endParaRPr>
          </a:p>
        </p:txBody>
      </p:sp>
      <p:pic>
        <p:nvPicPr>
          <p:cNvPr id="10245" name="Picture 7" descr="fi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52400"/>
            <a:ext cx="31178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 smtClean="0"/>
              <a:t>Brain chemistry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Neurons do not actually touch each other; they are separated by a space (the synapse), across which a message moves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When an electrical impulse reaches a nerve ending, the ending is stimulated to release a chemical called a </a:t>
            </a:r>
            <a:r>
              <a:rPr lang="en-US" sz="2400" i="1" dirty="0" smtClean="0"/>
              <a:t>neurotransmitter</a:t>
            </a:r>
            <a:r>
              <a:rPr lang="en-US" sz="2400" dirty="0" smtClean="0"/>
              <a:t> (NT), that travels across the synaptic space to </a:t>
            </a:r>
            <a:r>
              <a:rPr lang="en-US" sz="2400" i="1" dirty="0" smtClean="0"/>
              <a:t>receptors</a:t>
            </a:r>
            <a:r>
              <a:rPr lang="en-US" sz="2400" dirty="0" smtClean="0"/>
              <a:t> on the dendrites of neighboring neurons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 smtClean="0"/>
              <a:t>Some NTs tell receiving neurons to “fire;” other NTs tell receiving neurons to stop firing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r>
              <a:rPr lang="en-US" smtClean="0">
                <a:solidFill>
                  <a:srgbClr val="FFFFCC"/>
                </a:solidFill>
              </a:rPr>
              <a:t>Comer, </a:t>
            </a:r>
            <a:r>
              <a:rPr lang="en-US" i="1" smtClean="0">
                <a:solidFill>
                  <a:srgbClr val="FFFFCC"/>
                </a:solidFill>
              </a:rPr>
              <a:t>Abnormal Psychology</a:t>
            </a:r>
            <a:r>
              <a:rPr lang="en-US" smtClean="0">
                <a:solidFill>
                  <a:srgbClr val="FFFFCC"/>
                </a:solidFill>
              </a:rPr>
              <a:t>, 7e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man Old Style" pitchFamily="-4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itchFamily="-4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-48" charset="0"/>
              </a:defRPr>
            </a:lvl9pPr>
          </a:lstStyle>
          <a:p>
            <a:fld id="{0B1E3F2B-0041-4D13-A281-D905B1C9695D}" type="slidenum">
              <a:rPr lang="en-US" smtClean="0">
                <a:solidFill>
                  <a:srgbClr val="FFFFCC"/>
                </a:solidFill>
              </a:rPr>
              <a:pPr/>
              <a:t>9</a:t>
            </a:fld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112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Do Biological Theorists Explain Abnormal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1708</TotalTime>
  <Words>2825</Words>
  <Application>Microsoft Office PowerPoint</Application>
  <PresentationFormat>On-screen Show (4:3)</PresentationFormat>
  <Paragraphs>434</Paragraphs>
  <Slides>60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Concourse</vt:lpstr>
      <vt:lpstr>  Models of Abnormality</vt:lpstr>
      <vt:lpstr>Models of Abnormality</vt:lpstr>
      <vt:lpstr>Models of Abnormality</vt:lpstr>
      <vt:lpstr>The Biological Model</vt:lpstr>
      <vt:lpstr>How Do Biological Theorists Explain Abnormal Behavior?</vt:lpstr>
      <vt:lpstr>How Do Biological Theorists Explain Abnormal Behavior?</vt:lpstr>
      <vt:lpstr>How Do Biological Theorists Explain Abnormal Behavior?</vt:lpstr>
      <vt:lpstr>PowerPoint Presentation</vt:lpstr>
      <vt:lpstr>How Do Biological Theorists Explain Abnormal Behavior?</vt:lpstr>
      <vt:lpstr>How Do Biological Theorists Explain Abnormal Behavior?</vt:lpstr>
      <vt:lpstr>How Do Biological Theorists Explain Abnormal Behavior?</vt:lpstr>
      <vt:lpstr>How Do Biological Theorists Explain Abnormal Behavior?</vt:lpstr>
      <vt:lpstr>How Do Biological Theorists Explain Abnormal Behavior?</vt:lpstr>
      <vt:lpstr>Biological Treatments</vt:lpstr>
      <vt:lpstr>Assessing the  Biological Model</vt:lpstr>
      <vt:lpstr>The Psychodynamic Model</vt:lpstr>
      <vt:lpstr>Model of Mind</vt:lpstr>
      <vt:lpstr>Personality Structure</vt:lpstr>
      <vt:lpstr>Id, Ego and Superego</vt:lpstr>
      <vt:lpstr>Personality Development</vt:lpstr>
      <vt:lpstr>Psychosexual Stages</vt:lpstr>
      <vt:lpstr>Oedipus Complex</vt:lpstr>
      <vt:lpstr>Identification</vt:lpstr>
      <vt:lpstr>Defense Mechanisms</vt:lpstr>
      <vt:lpstr>Defense Mechanisms</vt:lpstr>
      <vt:lpstr>Defense Mechanisms</vt:lpstr>
      <vt:lpstr>Do Now:</vt:lpstr>
      <vt:lpstr>PowerPoint Presentation</vt:lpstr>
      <vt:lpstr>How Did Freud Explain  Normal and Abnormal Functioning?</vt:lpstr>
      <vt:lpstr>Psychodynamic Therapies</vt:lpstr>
      <vt:lpstr>Psychodynamic Therapies</vt:lpstr>
      <vt:lpstr>Assessing the Psychodynamic Model</vt:lpstr>
      <vt:lpstr>The Behavioral Model</vt:lpstr>
      <vt:lpstr>The Behavioral Model</vt:lpstr>
      <vt:lpstr>How Do Behaviorists  Explain Abnormal Functioning? </vt:lpstr>
      <vt:lpstr>How Do Behaviorists  Explain Abnormal Functioning?</vt:lpstr>
      <vt:lpstr>How Do Behaviorists  Explain Abnormal Functioning?</vt:lpstr>
      <vt:lpstr>Classical Conditioning</vt:lpstr>
      <vt:lpstr>Behavioral Therapies</vt:lpstr>
      <vt:lpstr>Behavioral Therapies</vt:lpstr>
      <vt:lpstr>Assessing the Behavioral Model</vt:lpstr>
      <vt:lpstr>The Cognitive Model</vt:lpstr>
      <vt:lpstr>How Do Cognitive Theorists Explain Abnormal Functioning?</vt:lpstr>
      <vt:lpstr>Cognitive Therapies</vt:lpstr>
      <vt:lpstr>Assessing the  Cognitive Model</vt:lpstr>
      <vt:lpstr>The Humanistic-Existential Model</vt:lpstr>
      <vt:lpstr>Spiritual Views and Interventions</vt:lpstr>
      <vt:lpstr>Rogers’s Humanistic  Theory and Therapy</vt:lpstr>
      <vt:lpstr>Existential Theories and Therapy</vt:lpstr>
      <vt:lpstr>Assessing the Humanistic-Existential Model</vt:lpstr>
      <vt:lpstr>The Sociocultural Models</vt:lpstr>
      <vt:lpstr>How Do Family-Social Theorists Explain Abnormal Functioning?</vt:lpstr>
      <vt:lpstr>Family-Social Treatments</vt:lpstr>
      <vt:lpstr>How Do Multicultural Theorists Explain Abnormal Functioning?</vt:lpstr>
      <vt:lpstr>How Do Multicultural Theorists Explain Abnormal Functioning?</vt:lpstr>
      <vt:lpstr>Multicultural Treatments</vt:lpstr>
      <vt:lpstr>Assessing the  Sociocultural Models</vt:lpstr>
      <vt:lpstr>Integration of the Models</vt:lpstr>
      <vt:lpstr>Integration of the Models</vt:lpstr>
      <vt:lpstr>Integration of the Models</vt:lpstr>
    </vt:vector>
  </TitlesOfParts>
  <Manager>Northampton Community College</Manager>
  <Company>for Worth Publishing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Comer, Abnormal Psychology, 7th edition</dc:title>
  <dc:creator>Karen Clay Rhines, Ph.D.</dc:creator>
  <cp:lastModifiedBy>CCP</cp:lastModifiedBy>
  <cp:revision>323</cp:revision>
  <dcterms:created xsi:type="dcterms:W3CDTF">2001-07-24T20:09:29Z</dcterms:created>
  <dcterms:modified xsi:type="dcterms:W3CDTF">2019-10-17T04:55:14Z</dcterms:modified>
</cp:coreProperties>
</file>