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87" r:id="rId8"/>
    <p:sldId id="291" r:id="rId9"/>
    <p:sldId id="265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7" r:id="rId18"/>
    <p:sldId id="29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5" autoAdjust="0"/>
    <p:restoredTop sz="94703" autoAdjust="0"/>
  </p:normalViewPr>
  <p:slideViewPr>
    <p:cSldViewPr>
      <p:cViewPr>
        <p:scale>
          <a:sx n="77" d="100"/>
          <a:sy n="77" d="100"/>
        </p:scale>
        <p:origin x="-117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E1305-0281-482F-86FA-803D3DD4BA5C}" type="datetimeFigureOut">
              <a:rPr lang="en-US"/>
              <a:pPr>
                <a:defRPr/>
              </a:pPr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B7ECC-0061-4E16-9AA3-BF56C8EA1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F0502-1288-4FFB-BBD0-11D2EF4E78B5}" type="datetimeFigureOut">
              <a:rPr lang="en-US"/>
              <a:pPr>
                <a:defRPr/>
              </a:pPr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AB559-1F37-4928-9009-2A99E3D07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30D1E-709C-439F-B0CE-B4E9AD7253EA}" type="datetimeFigureOut">
              <a:rPr lang="en-US"/>
              <a:pPr>
                <a:defRPr/>
              </a:pPr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0D608-5AC8-4A29-98CA-58831C6EA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57A0E-06C8-4E64-A38C-4746E402DD80}" type="datetimeFigureOut">
              <a:rPr lang="en-US"/>
              <a:pPr>
                <a:defRPr/>
              </a:pPr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5CD27-BAA3-492C-B14F-0F1E3D4C3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6BA70-1D61-4FEF-AD05-D0B28EDD0445}" type="datetimeFigureOut">
              <a:rPr lang="en-US"/>
              <a:pPr>
                <a:defRPr/>
              </a:pPr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2AF25-02AE-4DCE-AE81-16C326A54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AA749-6F07-44C4-908D-DEF50E0B2D06}" type="datetimeFigureOut">
              <a:rPr lang="en-US"/>
              <a:pPr>
                <a:defRPr/>
              </a:pPr>
              <a:t>4/19/2022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3C5ED-FFD3-416E-B269-0DBD98ABD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88735-237D-449F-8CCA-C4174410F7D1}" type="datetimeFigureOut">
              <a:rPr lang="en-US"/>
              <a:pPr>
                <a:defRPr/>
              </a:pPr>
              <a:t>4/19/2022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13604-A337-41F4-92CB-7BEBCCBB4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ECF1D-B5E6-442D-A79F-4CE71C409448}" type="datetimeFigureOut">
              <a:rPr lang="en-US"/>
              <a:pPr>
                <a:defRPr/>
              </a:pPr>
              <a:t>4/19/2022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198A6-F6B9-4737-B773-2A4E6044C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E195C-989C-4AFF-8BAB-A396A0E5CAEF}" type="datetimeFigureOut">
              <a:rPr lang="en-US"/>
              <a:pPr>
                <a:defRPr/>
              </a:pPr>
              <a:t>4/19/2022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F3710-F26B-4BFC-A5C8-09CF907F2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80EBF-CF8B-456D-867E-03421C9921DE}" type="datetimeFigureOut">
              <a:rPr lang="en-US"/>
              <a:pPr>
                <a:defRPr/>
              </a:pPr>
              <a:t>4/19/2022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A682B-F4C5-4855-B9C8-BDE1252D5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DC0DB-48A6-4CD8-BAF9-C87F46BC2BF4}" type="datetimeFigureOut">
              <a:rPr lang="en-US"/>
              <a:pPr>
                <a:defRPr/>
              </a:pPr>
              <a:t>4/19/2022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31760-3F60-4915-8E14-DB64D5B20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23F191-D37D-4984-9E83-CFA4CEC5212C}" type="datetimeFigureOut">
              <a:rPr lang="en-US"/>
              <a:pPr>
                <a:defRPr/>
              </a:pPr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D509CB-D402-40E1-AFC5-F6770BAB8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Factorial Designs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Chapter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Alternative Definitions of an Interaction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/>
              <a:t>When the </a:t>
            </a:r>
            <a:r>
              <a:rPr lang="en-US">
                <a:solidFill>
                  <a:srgbClr val="FF0000"/>
                </a:solidFill>
              </a:rPr>
              <a:t>effects of one factor depend </a:t>
            </a:r>
            <a:r>
              <a:rPr lang="en-US"/>
              <a:t>on the different levels of a second factor, then there is an interaction between the factors.</a:t>
            </a:r>
          </a:p>
          <a:p>
            <a:pPr marL="0" indent="0" eaLnBrk="1" hangingPunct="1">
              <a:buFont typeface="Arial" charset="0"/>
              <a:buNone/>
            </a:pPr>
            <a:endParaRPr lang="en-US"/>
          </a:p>
          <a:p>
            <a:pPr marL="0" indent="0" eaLnBrk="1" hangingPunct="1">
              <a:buFont typeface="Arial" charset="0"/>
              <a:buNone/>
            </a:pPr>
            <a:r>
              <a:rPr lang="en-US"/>
              <a:t>A second alternative definition of an interaction focuses on the pattern that is produced when the means from a two- factor study are presented in a </a:t>
            </a:r>
            <a:r>
              <a:rPr lang="en-US">
                <a:solidFill>
                  <a:srgbClr val="FF0000"/>
                </a:solidFill>
              </a:rPr>
              <a:t>graph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81000" y="47244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2000"/>
              <a:t>When the results of a two- factor study are graphed, the existence of </a:t>
            </a:r>
            <a:r>
              <a:rPr lang="en-US" sz="2000">
                <a:solidFill>
                  <a:srgbClr val="FF0000"/>
                </a:solidFill>
              </a:rPr>
              <a:t>nonparallel lines </a:t>
            </a:r>
            <a:r>
              <a:rPr lang="en-US" sz="2000"/>
              <a:t>( lines that cross or converge) is an indication of an interaction between the two factors. ( Note that a statistical test is needed to determine whether the interaction is significant.)</a:t>
            </a:r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90563" y="152400"/>
            <a:ext cx="6777037" cy="4419600"/>
          </a:xfrm>
          <a:noFill/>
        </p:spPr>
      </p:pic>
      <p:cxnSp>
        <p:nvCxnSpPr>
          <p:cNvPr id="3" name="Straight Connector 2"/>
          <p:cNvCxnSpPr/>
          <p:nvPr/>
        </p:nvCxnSpPr>
        <p:spPr>
          <a:xfrm>
            <a:off x="2667000" y="1219200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67200" y="1600200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67400" y="1981200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599" y="1622425"/>
            <a:ext cx="8703229" cy="5235575"/>
          </a:xfrm>
          <a:noFill/>
        </p:spPr>
      </p:pic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1524000" y="3810000"/>
            <a:ext cx="45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419600" y="3200400"/>
            <a:ext cx="457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267074" y="3200400"/>
            <a:ext cx="457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2819400" y="3220192"/>
            <a:ext cx="45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55588"/>
            <a:ext cx="4876800" cy="635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28600" y="1905000"/>
            <a:ext cx="1905000" cy="2743200"/>
          </a:xfrm>
        </p:spPr>
        <p:txBody>
          <a:bodyPr/>
          <a:lstStyle/>
          <a:p>
            <a:pPr eaLnBrk="1" hangingPunct="1"/>
            <a:r>
              <a:rPr lang="en-US" sz="3200"/>
              <a:t>sample</a:t>
            </a:r>
            <a:br>
              <a:rPr lang="en-US" sz="3200"/>
            </a:br>
            <a:r>
              <a:rPr lang="en-US" sz="3200"/>
              <a:t>Possible outcomes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6835279" y="609600"/>
            <a:ext cx="20801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Main effect Factor A</a:t>
            </a:r>
          </a:p>
          <a:p>
            <a:r>
              <a:rPr lang="en-US" dirty="0">
                <a:solidFill>
                  <a:srgbClr val="FF0000"/>
                </a:solidFill>
              </a:rPr>
              <a:t>Not B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6705600" y="2895600"/>
            <a:ext cx="2151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Main effect for A &amp; B</a:t>
            </a: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7064375" y="4724400"/>
            <a:ext cx="16773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main effect</a:t>
            </a:r>
          </a:p>
          <a:p>
            <a:r>
              <a:rPr lang="en-US" dirty="0">
                <a:solidFill>
                  <a:srgbClr val="FF0000"/>
                </a:solidFill>
              </a:rPr>
              <a:t>Interaction A&amp;B</a:t>
            </a:r>
          </a:p>
        </p:txBody>
      </p:sp>
      <p:sp>
        <p:nvSpPr>
          <p:cNvPr id="3" name="Oval 2"/>
          <p:cNvSpPr/>
          <p:nvPr/>
        </p:nvSpPr>
        <p:spPr>
          <a:xfrm>
            <a:off x="5288281" y="121920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72200" y="4724400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80659" y="472440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49340" y="25450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94140" y="297180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72200" y="121920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of Mixed Designs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800" dirty="0"/>
              <a:t>A factorial study that combines two different research designs is called a mixed design. </a:t>
            </a:r>
          </a:p>
          <a:p>
            <a:pPr marL="457200" indent="-457200" eaLnBrk="1" hangingPunct="1">
              <a:buFont typeface="+mj-lt"/>
              <a:buAutoNum type="alphaUcPeriod"/>
            </a:pPr>
            <a:r>
              <a:rPr lang="en-US" sz="2400" dirty="0"/>
              <a:t>Both Experimental – Both between</a:t>
            </a:r>
          </a:p>
          <a:p>
            <a:pPr marL="457200" indent="-457200" eaLnBrk="1" hangingPunct="1">
              <a:buFont typeface="+mj-lt"/>
              <a:buAutoNum type="alphaUcPeriod"/>
            </a:pPr>
            <a:r>
              <a:rPr lang="en-US" sz="2400" dirty="0"/>
              <a:t>Both Experimental –Both Within</a:t>
            </a:r>
          </a:p>
          <a:p>
            <a:pPr marL="457200" indent="-457200" eaLnBrk="1" hangingPunct="1">
              <a:buFont typeface="+mj-lt"/>
              <a:buAutoNum type="alphaUcPeriod"/>
            </a:pPr>
            <a:r>
              <a:rPr lang="en-US" sz="2400" dirty="0"/>
              <a:t>Both Experimental - One</a:t>
            </a:r>
            <a:r>
              <a:rPr lang="en-US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between</a:t>
            </a:r>
            <a:r>
              <a:rPr lang="en-US" sz="2400" dirty="0"/>
              <a:t>- subjects factor and one </a:t>
            </a:r>
            <a:r>
              <a:rPr lang="en-US" sz="2400" dirty="0">
                <a:solidFill>
                  <a:srgbClr val="FF0000"/>
                </a:solidFill>
              </a:rPr>
              <a:t>within</a:t>
            </a:r>
            <a:r>
              <a:rPr lang="en-US" sz="2400" dirty="0"/>
              <a:t>- subjects factor.</a:t>
            </a:r>
          </a:p>
          <a:p>
            <a:pPr marL="457200" indent="-457200" eaLnBrk="1" hangingPunct="1">
              <a:buFont typeface="+mj-lt"/>
              <a:buAutoNum type="alphaUcPeriod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Both</a:t>
            </a:r>
            <a:r>
              <a:rPr lang="en-US" sz="2400" dirty="0"/>
              <a:t> factors are </a:t>
            </a:r>
            <a:r>
              <a:rPr lang="en-US" sz="2400" dirty="0">
                <a:solidFill>
                  <a:srgbClr val="FF0000"/>
                </a:solidFill>
              </a:rPr>
              <a:t>non-manipulated</a:t>
            </a:r>
            <a:r>
              <a:rPr lang="en-US" sz="2400" dirty="0"/>
              <a:t> (pre existing)</a:t>
            </a:r>
          </a:p>
          <a:p>
            <a:pPr marL="457200" indent="-457200" eaLnBrk="1" hangingPunct="1">
              <a:buFont typeface="+mj-lt"/>
              <a:buAutoNum type="alphaUcPeriod"/>
            </a:pPr>
            <a:r>
              <a:rPr lang="en-US" sz="2400" dirty="0"/>
              <a:t>One </a:t>
            </a:r>
            <a:r>
              <a:rPr lang="en-US" sz="2400" dirty="0">
                <a:solidFill>
                  <a:srgbClr val="FF0000"/>
                </a:solidFill>
              </a:rPr>
              <a:t>experimental</a:t>
            </a:r>
            <a:r>
              <a:rPr lang="en-US" sz="2400" dirty="0"/>
              <a:t> &amp; one </a:t>
            </a:r>
            <a:r>
              <a:rPr lang="en-US" sz="2400" dirty="0">
                <a:solidFill>
                  <a:srgbClr val="FF0000"/>
                </a:solidFill>
              </a:rPr>
              <a:t>non-experimental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</a:t>
            </a:r>
            <a:r>
              <a:rPr lang="en-US" sz="3600" dirty="0"/>
              <a:t>(between/Within)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953000"/>
            <a:ext cx="8153400" cy="1752600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graph shows the pattern of results obtained by Clark and Teasdale ( 1985). The researchers showed participants a list containing a mixture of pleasant and unpleasant words to create a </a:t>
            </a:r>
            <a:r>
              <a:rPr lang="en-US" dirty="0">
                <a:solidFill>
                  <a:srgbClr val="FF0000"/>
                </a:solidFill>
              </a:rPr>
              <a:t>within- subjects factor ( pleasant/ unpleasant</a:t>
            </a:r>
            <a:r>
              <a:rPr lang="en-US" dirty="0"/>
              <a:t>). The researchers manipulated mood by dividing the participants into two groups and having one group listen to happy music and the other group listen to sad music, creating a </a:t>
            </a:r>
            <a:r>
              <a:rPr lang="en-US" dirty="0">
                <a:solidFill>
                  <a:srgbClr val="FF0000"/>
                </a:solidFill>
              </a:rPr>
              <a:t>between- subjects factor ( happy/ sad</a:t>
            </a:r>
            <a:r>
              <a:rPr lang="en-US" dirty="0"/>
              <a:t>). Finally, the researchers tested memory for each type of word.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728821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Quasi- independent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It also is possible to construct a factorial study for which </a:t>
            </a:r>
            <a:r>
              <a:rPr lang="en-US" dirty="0">
                <a:solidFill>
                  <a:srgbClr val="FF0000"/>
                </a:solidFill>
              </a:rPr>
              <a:t>all the factors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non-manipulated</a:t>
            </a:r>
            <a:r>
              <a:rPr lang="en-US" dirty="0"/>
              <a:t>, quasi- independent variables.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Higher- Order Factorial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basic concepts of a two- factor research design can be extended to more complex designs involving </a:t>
            </a:r>
            <a:r>
              <a:rPr lang="en-US" dirty="0">
                <a:solidFill>
                  <a:srgbClr val="FF0000"/>
                </a:solidFill>
              </a:rPr>
              <a:t>three or more factors</a:t>
            </a:r>
            <a:r>
              <a:rPr lang="en-US" dirty="0"/>
              <a:t>; such designs are referred to as higher- order factorial designs. A three- factor design, for example, might look at academic performance scores for two different </a:t>
            </a:r>
            <a:r>
              <a:rPr lang="en-US" dirty="0">
                <a:solidFill>
                  <a:srgbClr val="FF0000"/>
                </a:solidFill>
              </a:rPr>
              <a:t>teaching methods </a:t>
            </a:r>
            <a:r>
              <a:rPr lang="en-US" dirty="0"/>
              <a:t>( factor A), for </a:t>
            </a:r>
            <a:r>
              <a:rPr lang="en-US" dirty="0">
                <a:solidFill>
                  <a:srgbClr val="FF0000"/>
                </a:solidFill>
              </a:rPr>
              <a:t>boys versus girls </a:t>
            </a:r>
            <a:r>
              <a:rPr lang="en-US" dirty="0"/>
              <a:t>( factor B), and for </a:t>
            </a:r>
            <a:r>
              <a:rPr lang="en-US" dirty="0">
                <a:solidFill>
                  <a:srgbClr val="FF0000"/>
                </a:solidFill>
              </a:rPr>
              <a:t>first- grade versus second- grade </a:t>
            </a:r>
            <a:r>
              <a:rPr lang="en-US" dirty="0"/>
              <a:t>classes ( factor C).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what it means to say that main effects and interactions are all independent.</a:t>
            </a:r>
          </a:p>
          <a:p>
            <a:r>
              <a:rPr lang="en-US" dirty="0"/>
              <a:t>Describe how a second factor can be used to reduce the variance in a between-subjects experiment.</a:t>
            </a:r>
          </a:p>
        </p:txBody>
      </p:sp>
    </p:spTree>
    <p:extLst>
      <p:ext uri="{BB962C8B-B14F-4D97-AF65-F5344CB8AC3E}">
        <p14:creationId xmlns:p14="http://schemas.microsoft.com/office/powerpoint/2010/main" val="109095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Factorial designs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dirty="0"/>
              <a:t>Allow experiments to have </a:t>
            </a:r>
            <a:r>
              <a:rPr lang="en-US" dirty="0">
                <a:solidFill>
                  <a:srgbClr val="FF0000"/>
                </a:solidFill>
              </a:rPr>
              <a:t>more than one independent </a:t>
            </a:r>
            <a:r>
              <a:rPr lang="en-US" dirty="0"/>
              <a:t>variable.</a:t>
            </a:r>
          </a:p>
          <a:p>
            <a:pPr marL="0" indent="0" eaLnBrk="1" hangingPunct="1">
              <a:buFont typeface="Arial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92263"/>
            <a:ext cx="7010400" cy="45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5486400" y="5715000"/>
            <a:ext cx="1295400" cy="369888"/>
          </a:xfrm>
          <a:prstGeom prst="rect">
            <a:avLst/>
          </a:prstGeom>
          <a:solidFill>
            <a:srgbClr val="FF0000">
              <a:alpha val="25098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This example has </a:t>
            </a:r>
            <a:r>
              <a:rPr lang="en-US">
                <a:solidFill>
                  <a:srgbClr val="FF0000"/>
                </a:solidFill>
              </a:rPr>
              <a:t>two levels </a:t>
            </a:r>
            <a:r>
              <a:rPr lang="en-US"/>
              <a:t>for the alcohol factor ( factor A) and </a:t>
            </a:r>
            <a:r>
              <a:rPr lang="en-US">
                <a:solidFill>
                  <a:srgbClr val="FF0000"/>
                </a:solidFill>
              </a:rPr>
              <a:t>three levels </a:t>
            </a:r>
            <a:r>
              <a:rPr lang="en-US"/>
              <a:t>for the caffeine factor ( factor B), and can be described as a </a:t>
            </a:r>
            <a:r>
              <a:rPr lang="en-US">
                <a:solidFill>
                  <a:srgbClr val="FF0000"/>
                </a:solidFill>
              </a:rPr>
              <a:t>2X3</a:t>
            </a:r>
            <a:r>
              <a:rPr lang="en-US"/>
              <a:t> ( read as “ two by three”) factorial design 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The total number of treatment conditions </a:t>
            </a:r>
            <a:r>
              <a:rPr lang="en-US"/>
              <a:t>can be determined by multiplying the levels for each factor.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Main effect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mean differences among the levels of </a:t>
            </a:r>
            <a:r>
              <a:rPr lang="en-US" dirty="0">
                <a:solidFill>
                  <a:srgbClr val="FF0000"/>
                </a:solidFill>
              </a:rPr>
              <a:t>one factor</a:t>
            </a:r>
            <a:r>
              <a:rPr lang="en-US" dirty="0"/>
              <a:t> are called the main effect of that factor.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28138" cy="561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interaction between factors ( or simply an interaction) occurs whenever </a:t>
            </a:r>
            <a:r>
              <a:rPr lang="en-US">
                <a:solidFill>
                  <a:srgbClr val="FF0000"/>
                </a:solidFill>
              </a:rPr>
              <a:t>two factors, acting together</a:t>
            </a:r>
            <a:r>
              <a:rPr lang="en-US"/>
              <a:t>, produce mean differences that are not explained by the main effects of the two factors.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09600" y="5608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Example 1- Main effect only</a:t>
            </a:r>
          </a:p>
        </p:txBody>
      </p:sp>
      <p:grpSp>
        <p:nvGrpSpPr>
          <p:cNvPr id="9219" name="Group 4"/>
          <p:cNvGrpSpPr>
            <a:grpSpLocks/>
          </p:cNvGrpSpPr>
          <p:nvPr/>
        </p:nvGrpSpPr>
        <p:grpSpPr bwMode="auto">
          <a:xfrm>
            <a:off x="0" y="0"/>
            <a:ext cx="9228138" cy="5613400"/>
            <a:chOff x="0" y="0"/>
            <a:chExt cx="9228295" cy="5614172"/>
          </a:xfrm>
        </p:grpSpPr>
        <p:pic>
          <p:nvPicPr>
            <p:cNvPr id="922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228295" cy="5614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7" name="TextBox 5"/>
            <p:cNvSpPr txBox="1">
              <a:spLocks noChangeArrowheads="1"/>
            </p:cNvSpPr>
            <p:nvPr/>
          </p:nvSpPr>
          <p:spPr bwMode="auto">
            <a:xfrm>
              <a:off x="4064069" y="3962945"/>
              <a:ext cx="534997" cy="36835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b="1">
                  <a:solidFill>
                    <a:srgbClr val="FF0000"/>
                  </a:solidFill>
                </a:rPr>
                <a:t>+50</a:t>
              </a:r>
            </a:p>
          </p:txBody>
        </p:sp>
        <p:sp>
          <p:nvSpPr>
            <p:cNvPr id="8198" name="TextBox 6"/>
            <p:cNvSpPr txBox="1">
              <a:spLocks noChangeArrowheads="1"/>
            </p:cNvSpPr>
            <p:nvPr/>
          </p:nvSpPr>
          <p:spPr bwMode="auto">
            <a:xfrm>
              <a:off x="5715097" y="3962945"/>
              <a:ext cx="533409" cy="36835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b="1" dirty="0">
                  <a:solidFill>
                    <a:srgbClr val="FF0000"/>
                  </a:solidFill>
                </a:rPr>
                <a:t>+50</a:t>
              </a:r>
            </a:p>
          </p:txBody>
        </p:sp>
        <p:sp>
          <p:nvSpPr>
            <p:cNvPr id="8201" name="TextBox 11"/>
            <p:cNvSpPr txBox="1">
              <a:spLocks noChangeArrowheads="1"/>
            </p:cNvSpPr>
            <p:nvPr/>
          </p:nvSpPr>
          <p:spPr bwMode="auto">
            <a:xfrm>
              <a:off x="2438441" y="3962945"/>
              <a:ext cx="533409" cy="36835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b="1" dirty="0">
                  <a:solidFill>
                    <a:srgbClr val="FF0000"/>
                  </a:solidFill>
                </a:rPr>
                <a:t>+50</a:t>
              </a:r>
            </a:p>
          </p:txBody>
        </p:sp>
      </p:grp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314351" y="3733800"/>
            <a:ext cx="495649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>
                <a:solidFill>
                  <a:srgbClr val="00B0F0"/>
                </a:solidFill>
              </a:rPr>
              <a:t>+25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3314351" y="4224754"/>
            <a:ext cx="495649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>
                <a:solidFill>
                  <a:srgbClr val="00B0F0"/>
                </a:solidFill>
              </a:rPr>
              <a:t>+25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4953000" y="3733800"/>
            <a:ext cx="495649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>
                <a:solidFill>
                  <a:srgbClr val="00B0F0"/>
                </a:solidFill>
              </a:rPr>
              <a:t>+25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953000" y="4191000"/>
            <a:ext cx="495649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>
                <a:solidFill>
                  <a:srgbClr val="00B0F0"/>
                </a:solidFill>
              </a:rPr>
              <a:t>+25</a:t>
            </a:r>
          </a:p>
        </p:txBody>
      </p:sp>
    </p:spTree>
    <p:extLst>
      <p:ext uri="{BB962C8B-B14F-4D97-AF65-F5344CB8AC3E}">
        <p14:creationId xmlns:p14="http://schemas.microsoft.com/office/powerpoint/2010/main" val="406657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58674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Example 2 - Interaction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-76200" y="76200"/>
            <a:ext cx="9144000" cy="5943600"/>
            <a:chOff x="-76199" y="76200"/>
            <a:chExt cx="9144000" cy="5943600"/>
          </a:xfrm>
        </p:grpSpPr>
        <p:pic>
          <p:nvPicPr>
            <p:cNvPr id="1024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76199" y="76200"/>
              <a:ext cx="9144000" cy="594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TextBox 5"/>
            <p:cNvSpPr txBox="1">
              <a:spLocks noChangeArrowheads="1"/>
            </p:cNvSpPr>
            <p:nvPr/>
          </p:nvSpPr>
          <p:spPr bwMode="auto">
            <a:xfrm>
              <a:off x="2286001" y="4354513"/>
              <a:ext cx="533400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b="1" dirty="0">
                  <a:solidFill>
                    <a:srgbClr val="FF0000"/>
                  </a:solidFill>
                </a:rPr>
                <a:t>+80</a:t>
              </a:r>
            </a:p>
          </p:txBody>
        </p:sp>
        <p:sp>
          <p:nvSpPr>
            <p:cNvPr id="10246" name="TextBox 6"/>
            <p:cNvSpPr txBox="1">
              <a:spLocks noChangeArrowheads="1"/>
            </p:cNvSpPr>
            <p:nvPr/>
          </p:nvSpPr>
          <p:spPr bwMode="auto">
            <a:xfrm>
              <a:off x="4086226" y="4354513"/>
              <a:ext cx="533400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b="1" dirty="0">
                  <a:solidFill>
                    <a:srgbClr val="FF0000"/>
                  </a:solidFill>
                </a:rPr>
                <a:t>+50</a:t>
              </a:r>
            </a:p>
          </p:txBody>
        </p:sp>
        <p:sp>
          <p:nvSpPr>
            <p:cNvPr id="3" name="TextBox 7"/>
            <p:cNvSpPr txBox="1">
              <a:spLocks noChangeArrowheads="1"/>
            </p:cNvSpPr>
            <p:nvPr/>
          </p:nvSpPr>
          <p:spPr bwMode="auto">
            <a:xfrm>
              <a:off x="5762626" y="4343400"/>
              <a:ext cx="533400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b="1" dirty="0">
                  <a:solidFill>
                    <a:srgbClr val="FF0000"/>
                  </a:solidFill>
                </a:rPr>
                <a:t>+20</a:t>
              </a: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00600" y="4112774"/>
            <a:ext cx="53340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solidFill>
                  <a:srgbClr val="00B0F0"/>
                </a:solidFill>
              </a:rPr>
              <a:t>+10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00600" y="4629687"/>
            <a:ext cx="53340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solidFill>
                  <a:srgbClr val="00B0F0"/>
                </a:solidFill>
              </a:rPr>
              <a:t>+40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276600" y="4114800"/>
            <a:ext cx="53340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solidFill>
                  <a:srgbClr val="00B0F0"/>
                </a:solidFill>
              </a:rPr>
              <a:t>+10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76600" y="4631713"/>
            <a:ext cx="53340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solidFill>
                  <a:srgbClr val="00B0F0"/>
                </a:solidFill>
              </a:rPr>
              <a:t>+40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585</Words>
  <Application>Microsoft Office PowerPoint</Application>
  <PresentationFormat>On-screen Show (4:3)</PresentationFormat>
  <Paragraphs>58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Factorial Designs</vt:lpstr>
      <vt:lpstr>Factorial designs</vt:lpstr>
      <vt:lpstr>Example</vt:lpstr>
      <vt:lpstr>Example</vt:lpstr>
      <vt:lpstr>Main effect</vt:lpstr>
      <vt:lpstr>PowerPoint Presentation</vt:lpstr>
      <vt:lpstr>Interaction</vt:lpstr>
      <vt:lpstr>Example 1- Main effect only</vt:lpstr>
      <vt:lpstr>Example 2 - Interaction</vt:lpstr>
      <vt:lpstr>Alternative Definitions of an Interaction</vt:lpstr>
      <vt:lpstr>When the results of a two- factor study are graphed, the existence of nonparallel lines ( lines that cross or converge) is an indication of an interaction between the two factors. ( Note that a statistical test is needed to determine whether the interaction is significant.)</vt:lpstr>
      <vt:lpstr>Interaction</vt:lpstr>
      <vt:lpstr>sample Possible outcomes</vt:lpstr>
      <vt:lpstr>Types of Mixed Designs</vt:lpstr>
      <vt:lpstr>Example (between/Within)</vt:lpstr>
      <vt:lpstr>Quasi- independent variables</vt:lpstr>
      <vt:lpstr>Higher- Order Factorial Designs</vt:lpstr>
      <vt:lpstr>Group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Factorial Designs</dc:title>
  <dc:creator>Ali Rezaei</dc:creator>
  <cp:lastModifiedBy>fatima iqbal</cp:lastModifiedBy>
  <cp:revision>71</cp:revision>
  <dcterms:created xsi:type="dcterms:W3CDTF">2011-06-08T15:07:16Z</dcterms:created>
  <dcterms:modified xsi:type="dcterms:W3CDTF">2022-04-19T07:48:38Z</dcterms:modified>
</cp:coreProperties>
</file>