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8" r:id="rId3"/>
    <p:sldId id="259" r:id="rId4"/>
    <p:sldId id="260" r:id="rId5"/>
    <p:sldId id="308" r:id="rId6"/>
    <p:sldId id="261" r:id="rId7"/>
    <p:sldId id="296" r:id="rId8"/>
    <p:sldId id="262" r:id="rId9"/>
    <p:sldId id="263" r:id="rId10"/>
    <p:sldId id="281" r:id="rId11"/>
    <p:sldId id="280" r:id="rId12"/>
    <p:sldId id="282" r:id="rId13"/>
    <p:sldId id="283" r:id="rId14"/>
    <p:sldId id="284" r:id="rId15"/>
    <p:sldId id="285" r:id="rId16"/>
    <p:sldId id="286" r:id="rId17"/>
    <p:sldId id="287" r:id="rId18"/>
    <p:sldId id="288" r:id="rId19"/>
    <p:sldId id="289" r:id="rId20"/>
    <p:sldId id="298" r:id="rId21"/>
    <p:sldId id="264" r:id="rId22"/>
    <p:sldId id="265" r:id="rId23"/>
    <p:sldId id="290" r:id="rId24"/>
    <p:sldId id="266" r:id="rId25"/>
    <p:sldId id="267" r:id="rId26"/>
    <p:sldId id="268" r:id="rId27"/>
    <p:sldId id="291" r:id="rId28"/>
    <p:sldId id="292" r:id="rId29"/>
    <p:sldId id="297" r:id="rId30"/>
    <p:sldId id="273" r:id="rId31"/>
    <p:sldId id="299" r:id="rId32"/>
    <p:sldId id="274" r:id="rId33"/>
    <p:sldId id="275" r:id="rId34"/>
    <p:sldId id="276" r:id="rId35"/>
    <p:sldId id="277" r:id="rId36"/>
    <p:sldId id="278" r:id="rId37"/>
    <p:sldId id="279" r:id="rId38"/>
    <p:sldId id="293" r:id="rId39"/>
    <p:sldId id="294" r:id="rId40"/>
    <p:sldId id="295" r:id="rId41"/>
    <p:sldId id="300" r:id="rId42"/>
    <p:sldId id="301" r:id="rId43"/>
    <p:sldId id="302" r:id="rId44"/>
    <p:sldId id="303" r:id="rId45"/>
    <p:sldId id="304" r:id="rId46"/>
    <p:sldId id="305" r:id="rId47"/>
    <p:sldId id="306" r:id="rId48"/>
    <p:sldId id="30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presProps" Target="presProp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FA4DEA-42B2-458B-9676-FC914111E523}" type="datetimeFigureOut">
              <a:rPr lang="en-US" smtClean="0"/>
              <a:t>4/11/2022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29E13-9124-4D4F-A4EE-793826267629}" type="slidenum">
              <a:rPr lang="en-US" smtClean="0"/>
              <a:t>‹#›</a:t>
            </a:fld>
            <a:endParaRPr lang="en-US"/>
          </a:p>
        </p:txBody>
      </p:sp>
    </p:spTree>
    <p:extLst>
      <p:ext uri="{BB962C8B-B14F-4D97-AF65-F5344CB8AC3E}">
        <p14:creationId xmlns:p14="http://schemas.microsoft.com/office/powerpoint/2010/main" val="3614608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20E6BA-EE00-4B83-849A-D0F9E4CA7269}" type="slidenum">
              <a:rPr lang="en-US"/>
              <a:pPr/>
              <a:t>29</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A075E-E7EB-4939-8215-36AAAF6B377A}" type="slidenum">
              <a:rPr lang="en-US"/>
              <a:pPr/>
              <a:t>31</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50938" y="692150"/>
            <a:ext cx="4556125" cy="3416300"/>
          </a:xfrm>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50938" y="692150"/>
            <a:ext cx="4556125" cy="3416300"/>
          </a:xfrm>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0938" y="692150"/>
            <a:ext cx="4556125" cy="3416300"/>
          </a:xfrm>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491DD-ECC4-45FE-9926-20F81E4BF7D3}" type="slidenum">
              <a:rPr lang="en-US"/>
              <a:pPr/>
              <a:t>41</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C5545D-1492-4B86-951C-D912193D5755}" type="slidenum">
              <a:rPr lang="en-US"/>
              <a:pPr/>
              <a:t>44</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6AD216-3FC7-4A50-B860-F45F960F362A}" type="slidenum">
              <a:rPr lang="en-US"/>
              <a:pPr/>
              <a:t>45</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533FB2-8D9F-47DA-882B-820145E0E747}" type="slidenum">
              <a:rPr lang="en-US"/>
              <a:pPr/>
              <a:t>7</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AAEC8-D5A5-4457-8D3B-47800DCDD051}" type="slidenum">
              <a:rPr lang="en-US"/>
              <a:pPr/>
              <a:t>20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4/11/2022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4/11/2022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6.xml" /><Relationship Id="rId1" Type="http://schemas.openxmlformats.org/officeDocument/2006/relationships/vmlDrawing" Target="../drawings/vmlDrawing1.vml" /><Relationship Id="rId5" Type="http://schemas.openxmlformats.org/officeDocument/2006/relationships/image" Target="../media/image2.emf" /><Relationship Id="rId4" Type="http://schemas.openxmlformats.org/officeDocument/2006/relationships/oleObject" Target="../embeddings/oleObject1.bin"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7.xml" /><Relationship Id="rId1" Type="http://schemas.openxmlformats.org/officeDocument/2006/relationships/vmlDrawing" Target="../drawings/vmlDrawing2.vml" /><Relationship Id="rId4" Type="http://schemas.openxmlformats.org/officeDocument/2006/relationships/image" Target="../media/image3.wmf"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psychclassics.yorku.ca/Bandura/bobo.htm"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ORIENTATION TO EXPERIMENTAL METHOD</a:t>
            </a:r>
          </a:p>
        </p:txBody>
      </p:sp>
    </p:spTree>
    <p:extLst>
      <p:ext uri="{BB962C8B-B14F-4D97-AF65-F5344CB8AC3E}">
        <p14:creationId xmlns:p14="http://schemas.microsoft.com/office/powerpoint/2010/main" val="317341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in simple words……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036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solidFill>
            <a:srgbClr val="A50021"/>
          </a:solidFill>
        </p:spPr>
        <p:txBody>
          <a:bodyPr/>
          <a:lstStyle/>
          <a:p>
            <a:pPr eaLnBrk="1" hangingPunct="1"/>
            <a:r>
              <a:rPr lang="en-US">
                <a:solidFill>
                  <a:schemeClr val="bg1"/>
                </a:solidFill>
              </a:rPr>
              <a:t>What is an Experiment?</a:t>
            </a:r>
          </a:p>
        </p:txBody>
      </p:sp>
      <p:sp>
        <p:nvSpPr>
          <p:cNvPr id="3075" name="Rectangle 3"/>
          <p:cNvSpPr>
            <a:spLocks noGrp="1" noChangeArrowheads="1"/>
          </p:cNvSpPr>
          <p:nvPr>
            <p:ph type="body" idx="1"/>
          </p:nvPr>
        </p:nvSpPr>
        <p:spPr/>
        <p:txBody>
          <a:bodyPr/>
          <a:lstStyle/>
          <a:p>
            <a:pPr eaLnBrk="1" hangingPunct="1">
              <a:defRPr/>
            </a:pPr>
            <a:r>
              <a:rPr lang="en-US"/>
              <a:t>Research method in which</a:t>
            </a:r>
          </a:p>
          <a:p>
            <a:pPr lvl="1" eaLnBrk="1" hangingPunct="1">
              <a:defRPr/>
            </a:pPr>
            <a:r>
              <a:rPr lang="en-US"/>
              <a:t>conditions are controlled</a:t>
            </a:r>
          </a:p>
          <a:p>
            <a:pPr lvl="1" eaLnBrk="1" hangingPunct="1">
              <a:defRPr/>
            </a:pPr>
            <a:r>
              <a:rPr lang="en-US"/>
              <a:t>so that 1 or more </a:t>
            </a:r>
            <a:r>
              <a:rPr lang="en-US" b="1" i="1" u="sng">
                <a:solidFill>
                  <a:srgbClr val="A50021"/>
                </a:solidFill>
                <a:effectLst>
                  <a:outerShdw blurRad="38100" dist="38100" dir="2700000" algn="tl">
                    <a:srgbClr val="C0C0C0"/>
                  </a:outerShdw>
                </a:effectLst>
              </a:rPr>
              <a:t>independent variables</a:t>
            </a:r>
            <a:endParaRPr lang="en-US"/>
          </a:p>
          <a:p>
            <a:pPr lvl="1" eaLnBrk="1" hangingPunct="1">
              <a:defRPr/>
            </a:pPr>
            <a:r>
              <a:rPr lang="en-US"/>
              <a:t>can be manipulated to test a hypothesis</a:t>
            </a:r>
          </a:p>
          <a:p>
            <a:pPr lvl="1" eaLnBrk="1" hangingPunct="1">
              <a:defRPr/>
            </a:pPr>
            <a:r>
              <a:rPr lang="en-US"/>
              <a:t>about a </a:t>
            </a:r>
            <a:r>
              <a:rPr lang="en-US" b="1" i="1" u="sng">
                <a:solidFill>
                  <a:srgbClr val="A50021"/>
                </a:solidFill>
                <a:effectLst>
                  <a:outerShdw blurRad="38100" dist="38100" dir="2700000" algn="tl">
                    <a:srgbClr val="C0C0C0"/>
                  </a:outerShdw>
                </a:effectLst>
              </a:rPr>
              <a:t>dependent variable</a:t>
            </a:r>
            <a:r>
              <a:rPr lang="en-US"/>
              <a:t>.</a:t>
            </a:r>
          </a:p>
          <a:p>
            <a:pPr eaLnBrk="1" hangingPunct="1">
              <a:defRPr/>
            </a:pPr>
            <a:r>
              <a:rPr lang="en-US"/>
              <a:t>Allows</a:t>
            </a:r>
          </a:p>
          <a:p>
            <a:pPr lvl="1" eaLnBrk="1" hangingPunct="1">
              <a:defRPr/>
            </a:pPr>
            <a:r>
              <a:rPr lang="en-US"/>
              <a:t>evaluation of causal relationships among variables</a:t>
            </a:r>
          </a:p>
          <a:p>
            <a:pPr lvl="1" eaLnBrk="1" hangingPunct="1">
              <a:defRPr/>
            </a:pPr>
            <a:r>
              <a:rPr lang="en-US"/>
              <a:t>while all other variables are eliminated or controlled.</a:t>
            </a:r>
          </a:p>
        </p:txBody>
      </p:sp>
    </p:spTree>
    <p:extLst>
      <p:ext uri="{BB962C8B-B14F-4D97-AF65-F5344CB8AC3E}">
        <p14:creationId xmlns:p14="http://schemas.microsoft.com/office/powerpoint/2010/main" val="292564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solidFill>
            <a:srgbClr val="A50021"/>
          </a:solidFill>
        </p:spPr>
        <p:txBody>
          <a:bodyPr/>
          <a:lstStyle/>
          <a:p>
            <a:pPr eaLnBrk="1" hangingPunct="1"/>
            <a:r>
              <a:rPr lang="en-US">
                <a:solidFill>
                  <a:schemeClr val="bg1"/>
                </a:solidFill>
              </a:rPr>
              <a:t>Some Definitions</a:t>
            </a:r>
          </a:p>
        </p:txBody>
      </p:sp>
      <p:sp>
        <p:nvSpPr>
          <p:cNvPr id="13315" name="Rectangle 3"/>
          <p:cNvSpPr>
            <a:spLocks noGrp="1" noChangeArrowheads="1"/>
          </p:cNvSpPr>
          <p:nvPr>
            <p:ph type="body" idx="1"/>
          </p:nvPr>
        </p:nvSpPr>
        <p:spPr/>
        <p:txBody>
          <a:bodyPr/>
          <a:lstStyle/>
          <a:p>
            <a:pPr eaLnBrk="1" hangingPunct="1">
              <a:defRPr/>
            </a:pPr>
            <a:r>
              <a:rPr lang="en-US" b="1" i="1" u="sng">
                <a:solidFill>
                  <a:srgbClr val="A50021"/>
                </a:solidFill>
                <a:effectLst>
                  <a:outerShdw blurRad="38100" dist="38100" dir="2700000" algn="tl">
                    <a:srgbClr val="C0C0C0"/>
                  </a:outerShdw>
                </a:effectLst>
              </a:rPr>
              <a:t>Dependent Variable</a:t>
            </a:r>
          </a:p>
          <a:p>
            <a:pPr lvl="1" eaLnBrk="1" hangingPunct="1">
              <a:defRPr/>
            </a:pPr>
            <a:r>
              <a:rPr lang="en-US"/>
              <a:t>Criterion by which the results of the experiment are judged.</a:t>
            </a:r>
          </a:p>
          <a:p>
            <a:pPr lvl="1" eaLnBrk="1" hangingPunct="1">
              <a:defRPr/>
            </a:pPr>
            <a:r>
              <a:rPr lang="en-US"/>
              <a:t>Variable that is expected to be dependent on the manipulation of the independent variable</a:t>
            </a:r>
          </a:p>
          <a:p>
            <a:pPr eaLnBrk="1" hangingPunct="1">
              <a:defRPr/>
            </a:pPr>
            <a:r>
              <a:rPr lang="en-US" b="1" i="1" u="sng">
                <a:solidFill>
                  <a:srgbClr val="A50021"/>
                </a:solidFill>
                <a:effectLst>
                  <a:outerShdw blurRad="38100" dist="38100" dir="2700000" algn="tl">
                    <a:srgbClr val="C0C0C0"/>
                  </a:outerShdw>
                </a:effectLst>
              </a:rPr>
              <a:t>Independent Variable</a:t>
            </a:r>
          </a:p>
          <a:p>
            <a:pPr lvl="1" eaLnBrk="1" hangingPunct="1">
              <a:defRPr/>
            </a:pPr>
            <a:r>
              <a:rPr lang="en-US"/>
              <a:t>Any variable that can be manipulated, or altered, independently of any other variable</a:t>
            </a:r>
          </a:p>
          <a:p>
            <a:pPr lvl="1" eaLnBrk="1" hangingPunct="1">
              <a:defRPr/>
            </a:pPr>
            <a:r>
              <a:rPr lang="en-US"/>
              <a:t>Hypothesized to be the causal influence</a:t>
            </a:r>
          </a:p>
        </p:txBody>
      </p:sp>
    </p:spTree>
    <p:extLst>
      <p:ext uri="{BB962C8B-B14F-4D97-AF65-F5344CB8AC3E}">
        <p14:creationId xmlns:p14="http://schemas.microsoft.com/office/powerpoint/2010/main" val="294880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solidFill>
            <a:srgbClr val="A50021"/>
          </a:solidFill>
        </p:spPr>
        <p:txBody>
          <a:bodyPr/>
          <a:lstStyle/>
          <a:p>
            <a:pPr eaLnBrk="1" hangingPunct="1"/>
            <a:r>
              <a:rPr lang="en-US">
                <a:solidFill>
                  <a:schemeClr val="bg1"/>
                </a:solidFill>
              </a:rPr>
              <a:t>More Definitions</a:t>
            </a:r>
          </a:p>
        </p:txBody>
      </p:sp>
      <p:sp>
        <p:nvSpPr>
          <p:cNvPr id="14339" name="Rectangle 3"/>
          <p:cNvSpPr>
            <a:spLocks noGrp="1" noChangeArrowheads="1"/>
          </p:cNvSpPr>
          <p:nvPr>
            <p:ph type="body" idx="1"/>
          </p:nvPr>
        </p:nvSpPr>
        <p:spPr/>
        <p:txBody>
          <a:bodyPr/>
          <a:lstStyle/>
          <a:p>
            <a:pPr eaLnBrk="1" hangingPunct="1">
              <a:defRPr/>
            </a:pPr>
            <a:r>
              <a:rPr lang="en-US" b="1" i="1" u="sng">
                <a:solidFill>
                  <a:srgbClr val="A50021"/>
                </a:solidFill>
                <a:effectLst>
                  <a:outerShdw blurRad="38100" dist="38100" dir="2700000" algn="tl">
                    <a:srgbClr val="C0C0C0"/>
                  </a:outerShdw>
                </a:effectLst>
              </a:rPr>
              <a:t>Experimental Treatments</a:t>
            </a:r>
          </a:p>
          <a:p>
            <a:pPr lvl="1" eaLnBrk="1" hangingPunct="1">
              <a:defRPr/>
            </a:pPr>
            <a:r>
              <a:rPr lang="en-US"/>
              <a:t>Alternative manipulations of the independent variable being investigated</a:t>
            </a:r>
          </a:p>
          <a:p>
            <a:pPr eaLnBrk="1" hangingPunct="1">
              <a:defRPr/>
            </a:pPr>
            <a:r>
              <a:rPr lang="en-US" b="1" i="1" u="sng">
                <a:solidFill>
                  <a:srgbClr val="A50021"/>
                </a:solidFill>
                <a:effectLst>
                  <a:outerShdw blurRad="38100" dist="38100" dir="2700000" algn="tl">
                    <a:srgbClr val="C0C0C0"/>
                  </a:outerShdw>
                </a:effectLst>
              </a:rPr>
              <a:t>Experimental Group</a:t>
            </a:r>
          </a:p>
          <a:p>
            <a:pPr lvl="1" eaLnBrk="1" hangingPunct="1">
              <a:defRPr/>
            </a:pPr>
            <a:r>
              <a:rPr lang="en-US"/>
              <a:t>Group of subjects exposed to the experimental treatment</a:t>
            </a:r>
          </a:p>
          <a:p>
            <a:pPr eaLnBrk="1" hangingPunct="1">
              <a:defRPr/>
            </a:pPr>
            <a:r>
              <a:rPr lang="en-US" b="1" i="1" u="sng">
                <a:solidFill>
                  <a:srgbClr val="A50021"/>
                </a:solidFill>
                <a:effectLst>
                  <a:outerShdw blurRad="38100" dist="38100" dir="2700000" algn="tl">
                    <a:srgbClr val="C0C0C0"/>
                  </a:outerShdw>
                </a:effectLst>
              </a:rPr>
              <a:t>Control Group</a:t>
            </a:r>
          </a:p>
          <a:p>
            <a:pPr lvl="1" eaLnBrk="1" hangingPunct="1">
              <a:defRPr/>
            </a:pPr>
            <a:r>
              <a:rPr lang="en-US"/>
              <a:t>Group of subjects exposed to the control condition</a:t>
            </a:r>
          </a:p>
          <a:p>
            <a:pPr lvl="1" eaLnBrk="1" hangingPunct="1">
              <a:defRPr/>
            </a:pPr>
            <a:r>
              <a:rPr lang="en-US"/>
              <a:t>Not exposed to the experimental treatment</a:t>
            </a:r>
          </a:p>
        </p:txBody>
      </p:sp>
    </p:spTree>
    <p:extLst>
      <p:ext uri="{BB962C8B-B14F-4D97-AF65-F5344CB8AC3E}">
        <p14:creationId xmlns:p14="http://schemas.microsoft.com/office/powerpoint/2010/main" val="68565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solidFill>
            <a:srgbClr val="A50021"/>
          </a:solidFill>
        </p:spPr>
        <p:txBody>
          <a:bodyPr/>
          <a:lstStyle/>
          <a:p>
            <a:pPr eaLnBrk="1" hangingPunct="1"/>
            <a:r>
              <a:rPr lang="en-US">
                <a:solidFill>
                  <a:schemeClr val="bg1"/>
                </a:solidFill>
              </a:rPr>
              <a:t>More Definitions</a:t>
            </a:r>
          </a:p>
        </p:txBody>
      </p:sp>
      <p:sp>
        <p:nvSpPr>
          <p:cNvPr id="15363" name="Rectangle 3"/>
          <p:cNvSpPr>
            <a:spLocks noGrp="1" noChangeArrowheads="1"/>
          </p:cNvSpPr>
          <p:nvPr>
            <p:ph type="body" idx="1"/>
          </p:nvPr>
        </p:nvSpPr>
        <p:spPr>
          <a:xfrm>
            <a:off x="228600" y="914400"/>
            <a:ext cx="8610600" cy="5562600"/>
          </a:xfrm>
        </p:spPr>
        <p:txBody>
          <a:bodyPr/>
          <a:lstStyle/>
          <a:p>
            <a:pPr eaLnBrk="1" hangingPunct="1">
              <a:defRPr/>
            </a:pPr>
            <a:endParaRPr lang="en-US" sz="2800" b="1" i="1" u="sng" dirty="0">
              <a:solidFill>
                <a:srgbClr val="A50021"/>
              </a:solidFill>
              <a:effectLst>
                <a:outerShdw blurRad="38100" dist="38100" dir="2700000" algn="tl">
                  <a:srgbClr val="C0C0C0"/>
                </a:outerShdw>
              </a:effectLst>
            </a:endParaRPr>
          </a:p>
          <a:p>
            <a:pPr eaLnBrk="1" hangingPunct="1">
              <a:defRPr/>
            </a:pPr>
            <a:endParaRPr lang="en-US" sz="2800" b="1" i="1" u="sng" dirty="0">
              <a:solidFill>
                <a:srgbClr val="A50021"/>
              </a:solidFill>
              <a:effectLst>
                <a:outerShdw blurRad="38100" dist="38100" dir="2700000" algn="tl">
                  <a:srgbClr val="C0C0C0"/>
                </a:outerShdw>
              </a:effectLst>
            </a:endParaRPr>
          </a:p>
          <a:p>
            <a:pPr eaLnBrk="1" hangingPunct="1">
              <a:defRPr/>
            </a:pPr>
            <a:r>
              <a:rPr lang="en-US" sz="2800" b="1" i="1" u="sng" dirty="0">
                <a:solidFill>
                  <a:srgbClr val="A50021"/>
                </a:solidFill>
                <a:effectLst>
                  <a:outerShdw blurRad="38100" dist="38100" dir="2700000" algn="tl">
                    <a:srgbClr val="C0C0C0"/>
                  </a:outerShdw>
                </a:effectLst>
              </a:rPr>
              <a:t>Randomization</a:t>
            </a:r>
          </a:p>
          <a:p>
            <a:pPr lvl="1" eaLnBrk="1" hangingPunct="1">
              <a:defRPr/>
            </a:pPr>
            <a:r>
              <a:rPr lang="en-US" sz="2400" dirty="0"/>
              <a:t>Assignment of subjects and treatments to groups is based on chance</a:t>
            </a:r>
          </a:p>
          <a:p>
            <a:pPr lvl="1" eaLnBrk="1" hangingPunct="1">
              <a:defRPr/>
            </a:pPr>
            <a:r>
              <a:rPr lang="en-US" sz="2400" dirty="0"/>
              <a:t>Provides “control by chance”</a:t>
            </a:r>
          </a:p>
          <a:p>
            <a:pPr lvl="1" eaLnBrk="1" hangingPunct="1">
              <a:defRPr/>
            </a:pPr>
            <a:r>
              <a:rPr lang="en-US" sz="2400" dirty="0"/>
              <a:t>Random assignment allows the assumption that the groups are identical with respect to all variables except the experimental treatment</a:t>
            </a:r>
          </a:p>
        </p:txBody>
      </p:sp>
    </p:spTree>
    <p:extLst>
      <p:ext uri="{BB962C8B-B14F-4D97-AF65-F5344CB8AC3E}">
        <p14:creationId xmlns:p14="http://schemas.microsoft.com/office/powerpoint/2010/main" val="234724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rgbClr val="A50021"/>
          </a:solidFill>
        </p:spPr>
        <p:txBody>
          <a:bodyPr/>
          <a:lstStyle/>
          <a:p>
            <a:pPr eaLnBrk="1" hangingPunct="1"/>
            <a:r>
              <a:rPr lang="en-US">
                <a:solidFill>
                  <a:schemeClr val="bg1"/>
                </a:solidFill>
              </a:rPr>
              <a:t>Constant Error (bias)</a:t>
            </a:r>
          </a:p>
        </p:txBody>
      </p:sp>
      <p:sp>
        <p:nvSpPr>
          <p:cNvPr id="16387" name="Rectangle 3"/>
          <p:cNvSpPr>
            <a:spLocks noGrp="1" noChangeArrowheads="1"/>
          </p:cNvSpPr>
          <p:nvPr>
            <p:ph type="body" idx="1"/>
          </p:nvPr>
        </p:nvSpPr>
        <p:spPr/>
        <p:txBody>
          <a:bodyPr>
            <a:normAutofit fontScale="92500" lnSpcReduction="10000"/>
          </a:bodyPr>
          <a:lstStyle/>
          <a:p>
            <a:pPr eaLnBrk="1" hangingPunct="1">
              <a:lnSpc>
                <a:spcPct val="90000"/>
              </a:lnSpc>
              <a:defRPr/>
            </a:pPr>
            <a:r>
              <a:rPr lang="en-US" sz="2800" b="1" i="1" u="sng" dirty="0">
                <a:solidFill>
                  <a:srgbClr val="A50021"/>
                </a:solidFill>
                <a:effectLst>
                  <a:outerShdw blurRad="38100" dist="38100" dir="2700000" algn="tl">
                    <a:srgbClr val="C0C0C0"/>
                  </a:outerShdw>
                </a:effectLst>
              </a:rPr>
              <a:t>Constant error</a:t>
            </a:r>
            <a:r>
              <a:rPr lang="en-US" sz="2800" dirty="0"/>
              <a:t> is error that occurs in the same experimental condition every time the basic experiment is repeated – a systematic bias</a:t>
            </a:r>
          </a:p>
          <a:p>
            <a:pPr eaLnBrk="1" hangingPunct="1">
              <a:lnSpc>
                <a:spcPct val="90000"/>
              </a:lnSpc>
              <a:defRPr/>
            </a:pPr>
            <a:r>
              <a:rPr lang="en-US" sz="2800" dirty="0"/>
              <a:t>Example:</a:t>
            </a:r>
          </a:p>
          <a:p>
            <a:pPr lvl="1" eaLnBrk="1" hangingPunct="1">
              <a:lnSpc>
                <a:spcPct val="90000"/>
              </a:lnSpc>
              <a:defRPr/>
            </a:pPr>
            <a:r>
              <a:rPr lang="en-US" sz="2400" dirty="0"/>
              <a:t>Experimental groups always administered the treatment in the morning</a:t>
            </a:r>
          </a:p>
          <a:p>
            <a:pPr lvl="1" eaLnBrk="1" hangingPunct="1">
              <a:lnSpc>
                <a:spcPct val="90000"/>
              </a:lnSpc>
              <a:defRPr/>
            </a:pPr>
            <a:r>
              <a:rPr lang="en-US" sz="2400" dirty="0"/>
              <a:t>Control groups always in the afternoon</a:t>
            </a:r>
          </a:p>
          <a:p>
            <a:pPr lvl="1" eaLnBrk="1" hangingPunct="1">
              <a:lnSpc>
                <a:spcPct val="90000"/>
              </a:lnSpc>
              <a:defRPr/>
            </a:pPr>
            <a:r>
              <a:rPr lang="en-US" sz="2400" dirty="0"/>
              <a:t>Introduces an uncontrolled extraneous variable – time of day</a:t>
            </a:r>
          </a:p>
          <a:p>
            <a:pPr lvl="1" eaLnBrk="1" hangingPunct="1">
              <a:lnSpc>
                <a:spcPct val="90000"/>
              </a:lnSpc>
              <a:defRPr/>
            </a:pPr>
            <a:r>
              <a:rPr lang="en-US" sz="2400" dirty="0"/>
              <a:t>Hence, systematic or constant error</a:t>
            </a:r>
          </a:p>
          <a:p>
            <a:pPr eaLnBrk="1" hangingPunct="1">
              <a:lnSpc>
                <a:spcPct val="90000"/>
              </a:lnSpc>
              <a:defRPr/>
            </a:pPr>
            <a:r>
              <a:rPr lang="en-US" sz="2800" b="1" i="1" u="sng" dirty="0">
                <a:solidFill>
                  <a:srgbClr val="A50021"/>
                </a:solidFill>
                <a:effectLst>
                  <a:outerShdw blurRad="38100" dist="38100" dir="2700000" algn="tl">
                    <a:srgbClr val="C0C0C0"/>
                  </a:outerShdw>
                </a:effectLst>
              </a:rPr>
              <a:t>Extraneous Variables</a:t>
            </a:r>
          </a:p>
          <a:p>
            <a:pPr lvl="1" eaLnBrk="1" hangingPunct="1">
              <a:lnSpc>
                <a:spcPct val="90000"/>
              </a:lnSpc>
              <a:defRPr/>
            </a:pPr>
            <a:r>
              <a:rPr lang="en-US" sz="2400" dirty="0"/>
              <a:t>Variables other than the manipulated variables that affect the results of the experiment</a:t>
            </a:r>
          </a:p>
          <a:p>
            <a:pPr lvl="1" eaLnBrk="1" hangingPunct="1">
              <a:lnSpc>
                <a:spcPct val="90000"/>
              </a:lnSpc>
              <a:defRPr/>
            </a:pPr>
            <a:r>
              <a:rPr lang="en-US" sz="2400" dirty="0"/>
              <a:t>Can potentially invalidate the results</a:t>
            </a:r>
          </a:p>
        </p:txBody>
      </p:sp>
    </p:spTree>
    <p:extLst>
      <p:ext uri="{BB962C8B-B14F-4D97-AF65-F5344CB8AC3E}">
        <p14:creationId xmlns:p14="http://schemas.microsoft.com/office/powerpoint/2010/main" val="104868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solidFill>
            <a:srgbClr val="A50021"/>
          </a:solidFill>
        </p:spPr>
        <p:txBody>
          <a:bodyPr/>
          <a:lstStyle/>
          <a:p>
            <a:pPr eaLnBrk="1" hangingPunct="1"/>
            <a:r>
              <a:rPr lang="en-US">
                <a:solidFill>
                  <a:schemeClr val="bg1"/>
                </a:solidFill>
              </a:rPr>
              <a:t>Sources of Constant Error</a:t>
            </a:r>
          </a:p>
        </p:txBody>
      </p:sp>
      <p:sp>
        <p:nvSpPr>
          <p:cNvPr id="17411" name="Rectangle 3"/>
          <p:cNvSpPr>
            <a:spLocks noGrp="1" noChangeArrowheads="1"/>
          </p:cNvSpPr>
          <p:nvPr>
            <p:ph type="body" idx="1"/>
          </p:nvPr>
        </p:nvSpPr>
        <p:spPr>
          <a:xfrm>
            <a:off x="228600" y="914400"/>
            <a:ext cx="8610600" cy="5562600"/>
          </a:xfrm>
        </p:spPr>
        <p:txBody>
          <a:bodyPr>
            <a:normAutofit lnSpcReduction="10000"/>
          </a:bodyPr>
          <a:lstStyle/>
          <a:p>
            <a:pPr eaLnBrk="1" hangingPunct="1">
              <a:lnSpc>
                <a:spcPct val="90000"/>
              </a:lnSpc>
              <a:defRPr/>
            </a:pPr>
            <a:endParaRPr lang="en-US" sz="2800" b="1" i="1" u="sng" dirty="0">
              <a:solidFill>
                <a:srgbClr val="A50021"/>
              </a:solidFill>
              <a:effectLst>
                <a:outerShdw blurRad="38100" dist="38100" dir="2700000" algn="tl">
                  <a:srgbClr val="C0C0C0"/>
                </a:outerShdw>
              </a:effectLst>
            </a:endParaRPr>
          </a:p>
          <a:p>
            <a:pPr eaLnBrk="1" hangingPunct="1">
              <a:lnSpc>
                <a:spcPct val="90000"/>
              </a:lnSpc>
              <a:defRPr/>
            </a:pPr>
            <a:r>
              <a:rPr lang="en-US" sz="2800" b="1" i="1" u="sng" dirty="0">
                <a:solidFill>
                  <a:srgbClr val="A50021"/>
                </a:solidFill>
                <a:effectLst>
                  <a:outerShdw blurRad="38100" dist="38100" dir="2700000" algn="tl">
                    <a:srgbClr val="C0C0C0"/>
                  </a:outerShdw>
                </a:effectLst>
              </a:rPr>
              <a:t>Demand Characteristics</a:t>
            </a:r>
          </a:p>
          <a:p>
            <a:pPr lvl="1" eaLnBrk="1" hangingPunct="1">
              <a:lnSpc>
                <a:spcPct val="90000"/>
              </a:lnSpc>
              <a:defRPr/>
            </a:pPr>
            <a:r>
              <a:rPr lang="en-US" sz="2400" dirty="0"/>
              <a:t>Experimental </a:t>
            </a:r>
            <a:r>
              <a:rPr lang="en-US" sz="2400" b="1" i="1" dirty="0"/>
              <a:t>design procedures </a:t>
            </a:r>
            <a:r>
              <a:rPr lang="en-US" sz="2400" dirty="0"/>
              <a:t>or </a:t>
            </a:r>
            <a:r>
              <a:rPr lang="en-US" sz="2400" b="1" i="1" dirty="0"/>
              <a:t>situational aspects </a:t>
            </a:r>
            <a:r>
              <a:rPr lang="en-US" sz="2400" dirty="0"/>
              <a:t>of the experiment that provide </a:t>
            </a:r>
            <a:r>
              <a:rPr lang="en-US" sz="2400" b="1" i="1" dirty="0"/>
              <a:t>unintentional hints</a:t>
            </a:r>
            <a:r>
              <a:rPr lang="en-US" sz="2400" dirty="0"/>
              <a:t> to subjects about the experimenter’s hypothesis</a:t>
            </a:r>
          </a:p>
          <a:p>
            <a:pPr lvl="1" eaLnBrk="1" hangingPunct="1">
              <a:lnSpc>
                <a:spcPct val="90000"/>
              </a:lnSpc>
              <a:defRPr/>
            </a:pPr>
            <a:r>
              <a:rPr lang="en-US" sz="2400" dirty="0"/>
              <a:t>If occurs, participants likely to act in a manner consistent with the experimental treatment.</a:t>
            </a:r>
          </a:p>
          <a:p>
            <a:pPr lvl="1" eaLnBrk="1" hangingPunct="1">
              <a:lnSpc>
                <a:spcPct val="90000"/>
              </a:lnSpc>
              <a:defRPr/>
            </a:pPr>
            <a:r>
              <a:rPr lang="en-US" sz="2400" dirty="0"/>
              <a:t>Most prominent demand characteristic is the person actually administering the experimental treatments.</a:t>
            </a:r>
          </a:p>
          <a:p>
            <a:pPr eaLnBrk="1" hangingPunct="1">
              <a:lnSpc>
                <a:spcPct val="90000"/>
              </a:lnSpc>
              <a:defRPr/>
            </a:pPr>
            <a:r>
              <a:rPr lang="en-US" sz="2800" b="1" i="1" u="sng" dirty="0">
                <a:solidFill>
                  <a:srgbClr val="A50021"/>
                </a:solidFill>
                <a:effectLst>
                  <a:outerShdw blurRad="38100" dist="38100" dir="2700000" algn="tl">
                    <a:srgbClr val="C0C0C0"/>
                  </a:outerShdw>
                </a:effectLst>
              </a:rPr>
              <a:t>Experimenter Bias</a:t>
            </a:r>
          </a:p>
          <a:p>
            <a:pPr lvl="1" eaLnBrk="1" hangingPunct="1">
              <a:lnSpc>
                <a:spcPct val="90000"/>
              </a:lnSpc>
              <a:defRPr/>
            </a:pPr>
            <a:r>
              <a:rPr lang="en-US" sz="2400" dirty="0"/>
              <a:t>Effect on the subjects’ behavior caused by an experimenter’s presence, actions, or comments.</a:t>
            </a:r>
          </a:p>
          <a:p>
            <a:pPr eaLnBrk="1" hangingPunct="1">
              <a:lnSpc>
                <a:spcPct val="90000"/>
              </a:lnSpc>
              <a:defRPr/>
            </a:pPr>
            <a:r>
              <a:rPr lang="en-US" sz="2800" b="1" i="1" u="sng" dirty="0">
                <a:solidFill>
                  <a:srgbClr val="A50021"/>
                </a:solidFill>
                <a:effectLst>
                  <a:outerShdw blurRad="38100" dist="38100" dir="2700000" algn="tl">
                    <a:srgbClr val="C0C0C0"/>
                  </a:outerShdw>
                </a:effectLst>
              </a:rPr>
              <a:t>Guinea Pig Effect</a:t>
            </a:r>
          </a:p>
          <a:p>
            <a:pPr lvl="1" eaLnBrk="1" hangingPunct="1">
              <a:lnSpc>
                <a:spcPct val="90000"/>
              </a:lnSpc>
              <a:defRPr/>
            </a:pPr>
            <a:r>
              <a:rPr lang="en-US" sz="2400" dirty="0"/>
              <a:t>Effect on experimental results caused by subjects changing normal behavior or attitudes to cooperate with experimenter.</a:t>
            </a:r>
          </a:p>
        </p:txBody>
      </p:sp>
    </p:spTree>
    <p:extLst>
      <p:ext uri="{BB962C8B-B14F-4D97-AF65-F5344CB8AC3E}">
        <p14:creationId xmlns:p14="http://schemas.microsoft.com/office/powerpoint/2010/main" val="345426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solidFill>
            <a:srgbClr val="A50021"/>
          </a:solidFill>
        </p:spPr>
        <p:txBody>
          <a:bodyPr/>
          <a:lstStyle/>
          <a:p>
            <a:pPr eaLnBrk="1" hangingPunct="1"/>
            <a:r>
              <a:rPr lang="en-US">
                <a:solidFill>
                  <a:schemeClr val="bg1"/>
                </a:solidFill>
              </a:rPr>
              <a:t>Controlling Extraneous Variables</a:t>
            </a:r>
          </a:p>
        </p:txBody>
      </p:sp>
      <p:sp>
        <p:nvSpPr>
          <p:cNvPr id="18435" name="Rectangle 3"/>
          <p:cNvSpPr>
            <a:spLocks noGrp="1" noChangeArrowheads="1"/>
          </p:cNvSpPr>
          <p:nvPr>
            <p:ph type="body" idx="1"/>
          </p:nvPr>
        </p:nvSpPr>
        <p:spPr/>
        <p:txBody>
          <a:bodyPr/>
          <a:lstStyle/>
          <a:p>
            <a:pPr eaLnBrk="1" hangingPunct="1">
              <a:defRPr/>
            </a:pPr>
            <a:r>
              <a:rPr lang="en-US" b="1" i="1" u="sng" dirty="0">
                <a:solidFill>
                  <a:srgbClr val="A50021"/>
                </a:solidFill>
                <a:effectLst>
                  <a:outerShdw blurRad="38100" dist="38100" dir="2700000" algn="tl">
                    <a:srgbClr val="C0C0C0"/>
                  </a:outerShdw>
                </a:effectLst>
              </a:rPr>
              <a:t>Blinding</a:t>
            </a:r>
          </a:p>
          <a:p>
            <a:pPr lvl="1" eaLnBrk="1" hangingPunct="1">
              <a:defRPr/>
            </a:pPr>
            <a:r>
              <a:rPr lang="en-US" dirty="0"/>
              <a:t>Technique used to control subjects’ knowledge of whether or not they have been given the experimental treatment.</a:t>
            </a:r>
          </a:p>
          <a:p>
            <a:pPr lvl="1" eaLnBrk="1" hangingPunct="1">
              <a:defRPr/>
            </a:pPr>
            <a:r>
              <a:rPr lang="en-US" dirty="0"/>
              <a:t>Taste tests, placebos (chemically inert pills), etc.</a:t>
            </a:r>
          </a:p>
          <a:p>
            <a:pPr eaLnBrk="1" hangingPunct="1">
              <a:defRPr/>
            </a:pPr>
            <a:r>
              <a:rPr lang="en-US" b="1" i="1" u="sng" dirty="0">
                <a:solidFill>
                  <a:srgbClr val="A50021"/>
                </a:solidFill>
                <a:effectLst>
                  <a:outerShdw blurRad="38100" dist="38100" dir="2700000" algn="tl">
                    <a:srgbClr val="C0C0C0"/>
                  </a:outerShdw>
                </a:effectLst>
              </a:rPr>
              <a:t>Constancy of Conditions</a:t>
            </a:r>
          </a:p>
          <a:p>
            <a:pPr lvl="1" eaLnBrk="1" hangingPunct="1">
              <a:defRPr/>
            </a:pPr>
            <a:r>
              <a:rPr lang="en-US" dirty="0"/>
              <a:t>Subjects in experimental &amp; control groups are exposed to identical situations except for differing conditions of the independent variable.</a:t>
            </a:r>
          </a:p>
        </p:txBody>
      </p:sp>
    </p:spTree>
    <p:extLst>
      <p:ext uri="{BB962C8B-B14F-4D97-AF65-F5344CB8AC3E}">
        <p14:creationId xmlns:p14="http://schemas.microsoft.com/office/powerpoint/2010/main" val="133271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solidFill>
            <a:srgbClr val="A50021"/>
          </a:solidFill>
        </p:spPr>
        <p:txBody>
          <a:bodyPr/>
          <a:lstStyle/>
          <a:p>
            <a:pPr eaLnBrk="1" hangingPunct="1"/>
            <a:r>
              <a:rPr lang="en-US">
                <a:solidFill>
                  <a:schemeClr val="bg1"/>
                </a:solidFill>
              </a:rPr>
              <a:t>Controlling Extraneous Variables</a:t>
            </a:r>
          </a:p>
        </p:txBody>
      </p:sp>
      <p:sp>
        <p:nvSpPr>
          <p:cNvPr id="19459" name="Rectangle 3"/>
          <p:cNvSpPr>
            <a:spLocks noGrp="1" noChangeArrowheads="1"/>
          </p:cNvSpPr>
          <p:nvPr>
            <p:ph type="body" idx="1"/>
          </p:nvPr>
        </p:nvSpPr>
        <p:spPr/>
        <p:txBody>
          <a:bodyPr/>
          <a:lstStyle/>
          <a:p>
            <a:pPr eaLnBrk="1" hangingPunct="1">
              <a:lnSpc>
                <a:spcPct val="90000"/>
              </a:lnSpc>
              <a:defRPr/>
            </a:pPr>
            <a:r>
              <a:rPr lang="en-US" b="1" i="1" u="sng" dirty="0">
                <a:solidFill>
                  <a:srgbClr val="A50021"/>
                </a:solidFill>
                <a:effectLst>
                  <a:outerShdw blurRad="38100" dist="38100" dir="2700000" algn="tl">
                    <a:srgbClr val="C0C0C0"/>
                  </a:outerShdw>
                </a:effectLst>
              </a:rPr>
              <a:t>Order of Presentation</a:t>
            </a:r>
          </a:p>
          <a:p>
            <a:pPr lvl="1" eaLnBrk="1" hangingPunct="1">
              <a:lnSpc>
                <a:spcPct val="90000"/>
              </a:lnSpc>
              <a:defRPr/>
            </a:pPr>
            <a:r>
              <a:rPr lang="en-US" dirty="0"/>
              <a:t>If experimental method requires that the same subjects be exposed to 2 or more experimental treatments, error may occur due to order in which the treatments are presented</a:t>
            </a:r>
          </a:p>
          <a:p>
            <a:pPr lvl="1" eaLnBrk="1" hangingPunct="1">
              <a:lnSpc>
                <a:spcPct val="90000"/>
              </a:lnSpc>
              <a:defRPr/>
            </a:pPr>
            <a:r>
              <a:rPr lang="en-US" b="1" i="1" u="sng" dirty="0">
                <a:solidFill>
                  <a:srgbClr val="A50021"/>
                </a:solidFill>
                <a:effectLst>
                  <a:outerShdw blurRad="38100" dist="38100" dir="2700000" algn="tl">
                    <a:srgbClr val="C0C0C0"/>
                  </a:outerShdw>
                </a:effectLst>
              </a:rPr>
              <a:t>Counterbalancing</a:t>
            </a:r>
          </a:p>
          <a:p>
            <a:pPr lvl="2" eaLnBrk="1" hangingPunct="1">
              <a:lnSpc>
                <a:spcPct val="90000"/>
              </a:lnSpc>
              <a:defRPr/>
            </a:pPr>
            <a:r>
              <a:rPr lang="en-US" dirty="0"/>
              <a:t>½ the subjects exposed to Treatment A first, then to Treatment B.</a:t>
            </a:r>
          </a:p>
          <a:p>
            <a:pPr lvl="2" eaLnBrk="1" hangingPunct="1">
              <a:lnSpc>
                <a:spcPct val="90000"/>
              </a:lnSpc>
              <a:defRPr/>
            </a:pPr>
            <a:r>
              <a:rPr lang="en-US" dirty="0"/>
              <a:t>Other ½ exposed to Treatment B first, then to Treatment A.</a:t>
            </a:r>
          </a:p>
          <a:p>
            <a:pPr lvl="2" eaLnBrk="1" hangingPunct="1">
              <a:lnSpc>
                <a:spcPct val="90000"/>
              </a:lnSpc>
              <a:defRPr/>
            </a:pPr>
            <a:r>
              <a:rPr lang="en-US" dirty="0"/>
              <a:t>Eliminates the effects of order of presentation</a:t>
            </a:r>
          </a:p>
        </p:txBody>
      </p:sp>
    </p:spTree>
    <p:extLst>
      <p:ext uri="{BB962C8B-B14F-4D97-AF65-F5344CB8AC3E}">
        <p14:creationId xmlns:p14="http://schemas.microsoft.com/office/powerpoint/2010/main" val="359250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solidFill>
            <a:srgbClr val="A50021"/>
          </a:solidFill>
        </p:spPr>
        <p:txBody>
          <a:bodyPr/>
          <a:lstStyle/>
          <a:p>
            <a:pPr eaLnBrk="1" hangingPunct="1"/>
            <a:r>
              <a:rPr lang="en-US">
                <a:solidFill>
                  <a:schemeClr val="bg1"/>
                </a:solidFill>
              </a:rPr>
              <a:t>Experimental Validity</a:t>
            </a:r>
          </a:p>
        </p:txBody>
      </p:sp>
      <p:sp>
        <p:nvSpPr>
          <p:cNvPr id="20483" name="Rectangle 3"/>
          <p:cNvSpPr>
            <a:spLocks noGrp="1" noChangeArrowheads="1"/>
          </p:cNvSpPr>
          <p:nvPr>
            <p:ph type="body" idx="1"/>
          </p:nvPr>
        </p:nvSpPr>
        <p:spPr/>
        <p:txBody>
          <a:bodyPr/>
          <a:lstStyle/>
          <a:p>
            <a:pPr eaLnBrk="1" hangingPunct="1">
              <a:defRPr/>
            </a:pPr>
            <a:r>
              <a:rPr lang="en-US" b="1" i="1" u="sng" dirty="0">
                <a:solidFill>
                  <a:srgbClr val="A50021"/>
                </a:solidFill>
                <a:effectLst>
                  <a:outerShdw blurRad="38100" dist="38100" dir="2700000" algn="tl">
                    <a:srgbClr val="C0C0C0"/>
                  </a:outerShdw>
                </a:effectLst>
              </a:rPr>
              <a:t>Internal Validity</a:t>
            </a:r>
          </a:p>
          <a:p>
            <a:pPr lvl="1" eaLnBrk="1" hangingPunct="1">
              <a:defRPr/>
            </a:pPr>
            <a:r>
              <a:rPr lang="en-US" dirty="0"/>
              <a:t>Indicates whether the independent variable was the sole cause of the change in the dependent variable….no extraneous variable</a:t>
            </a:r>
          </a:p>
          <a:p>
            <a:pPr eaLnBrk="1" hangingPunct="1">
              <a:defRPr/>
            </a:pPr>
            <a:r>
              <a:rPr lang="en-US" b="1" i="1" u="sng" dirty="0">
                <a:solidFill>
                  <a:srgbClr val="A50021"/>
                </a:solidFill>
                <a:effectLst>
                  <a:outerShdw blurRad="38100" dist="38100" dir="2700000" algn="tl">
                    <a:srgbClr val="C0C0C0"/>
                  </a:outerShdw>
                </a:effectLst>
              </a:rPr>
              <a:t>External Validity</a:t>
            </a:r>
          </a:p>
          <a:p>
            <a:pPr lvl="1" eaLnBrk="1" hangingPunct="1">
              <a:defRPr/>
            </a:pPr>
            <a:r>
              <a:rPr lang="en-US" dirty="0"/>
              <a:t>Indicates the extent to which the results of the experiment are applicable to the real world….</a:t>
            </a:r>
            <a:r>
              <a:rPr lang="en-US" dirty="0" err="1"/>
              <a:t>generalizeability</a:t>
            </a:r>
            <a:endParaRPr lang="en-US" dirty="0"/>
          </a:p>
          <a:p>
            <a:pPr>
              <a:lnSpc>
                <a:spcPct val="80000"/>
              </a:lnSpc>
            </a:pPr>
            <a:r>
              <a:rPr lang="en-US" sz="2400" dirty="0"/>
              <a:t>Both are important in a study but they are frequently at odds with one another in planning and designing a study</a:t>
            </a:r>
          </a:p>
          <a:p>
            <a:pPr>
              <a:lnSpc>
                <a:spcPct val="80000"/>
              </a:lnSpc>
            </a:pPr>
            <a:r>
              <a:rPr lang="en-US" sz="2400" dirty="0"/>
              <a:t>Internal validity is considered the basic minimum for experimental research</a:t>
            </a:r>
          </a:p>
          <a:p>
            <a:pPr lvl="1" eaLnBrk="1" hangingPunct="1">
              <a:defRPr/>
            </a:pPr>
            <a:endParaRPr lang="en-US" dirty="0"/>
          </a:p>
        </p:txBody>
      </p:sp>
    </p:spTree>
    <p:extLst>
      <p:ext uri="{BB962C8B-B14F-4D97-AF65-F5344CB8AC3E}">
        <p14:creationId xmlns:p14="http://schemas.microsoft.com/office/powerpoint/2010/main" val="209767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1204913"/>
            <a:ext cx="7772400" cy="2300287"/>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ormAutofit fontScale="90000"/>
          </a:bodyPr>
          <a:lstStyle/>
          <a:p>
            <a:pPr algn="l"/>
            <a:r>
              <a:rPr lang="en-US" sz="7200" dirty="0"/>
              <a:t>Experimental Research</a:t>
            </a:r>
          </a:p>
        </p:txBody>
      </p:sp>
      <p:graphicFrame>
        <p:nvGraphicFramePr>
          <p:cNvPr id="4099" name="Object 3">
            <a:hlinkClick r:id="" action="ppaction://ole?verb=0"/>
          </p:cNvPr>
          <p:cNvGraphicFramePr>
            <a:graphicFrameLocks/>
          </p:cNvGraphicFramePr>
          <p:nvPr/>
        </p:nvGraphicFramePr>
        <p:xfrm>
          <a:off x="4964113" y="3276600"/>
          <a:ext cx="3713162" cy="2465388"/>
        </p:xfrm>
        <a:graphic>
          <a:graphicData uri="http://schemas.openxmlformats.org/presentationml/2006/ole">
            <mc:AlternateContent xmlns:mc="http://schemas.openxmlformats.org/markup-compatibility/2006">
              <mc:Choice xmlns:v="urn:schemas-microsoft-com:vml" Requires="v">
                <p:oleObj spid="_x0000_s1025" name="Lotus SmartPics Image" r:id="rId4" imgW="4572000" imgH="4439880" progId="LotusSmartPicsImage">
                  <p:embed/>
                </p:oleObj>
              </mc:Choice>
              <mc:Fallback>
                <p:oleObj name="Lotus SmartPics Image" r:id="rId4" imgW="4572000" imgH="4439880" progId="LotusSmartPicsImage">
                  <p:embed/>
                  <p:pic>
                    <p:nvPicPr>
                      <p:cNvPr id="4099"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4113" y="3276600"/>
                        <a:ext cx="3713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5274675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8" rIns="90488" anchor="b"/>
          <a:lstStyle/>
          <a:p>
            <a:r>
              <a:rPr lang="en-US"/>
              <a:t>Internal Validity</a:t>
            </a:r>
          </a:p>
        </p:txBody>
      </p:sp>
      <p:sp>
        <p:nvSpPr>
          <p:cNvPr id="7171" name="Rectangle 3"/>
          <p:cNvSpPr>
            <a:spLocks noGrp="1" noChangeArrowheads="1"/>
          </p:cNvSpPr>
          <p:nvPr>
            <p:ph type="body" idx="1"/>
          </p:nvPr>
        </p:nvSpPr>
        <p:spPr>
          <a:noFill/>
          <a:ln/>
        </p:spPr>
        <p:txBody>
          <a:bodyPr lIns="90488" rIns="90488"/>
          <a:lstStyle/>
          <a:p>
            <a:pPr>
              <a:lnSpc>
                <a:spcPct val="70000"/>
              </a:lnSpc>
            </a:pPr>
            <a:r>
              <a:rPr lang="en-US" sz="2400"/>
              <a:t>. . . this is the basic minimum without which any study is not interpretable</a:t>
            </a:r>
          </a:p>
          <a:p>
            <a:pPr>
              <a:lnSpc>
                <a:spcPct val="70000"/>
              </a:lnSpc>
            </a:pPr>
            <a:r>
              <a:rPr lang="en-US" sz="2400"/>
              <a:t>Particularly important in experimental studies</a:t>
            </a:r>
          </a:p>
          <a:p>
            <a:pPr>
              <a:lnSpc>
                <a:spcPct val="70000"/>
              </a:lnSpc>
            </a:pPr>
            <a:r>
              <a:rPr lang="en-US" sz="2400"/>
              <a:t>Did, in fact, the experimental treatment (X) produce a change in the dependent variable (Y)</a:t>
            </a:r>
          </a:p>
          <a:p>
            <a:pPr lvl="1">
              <a:lnSpc>
                <a:spcPct val="70000"/>
              </a:lnSpc>
            </a:pPr>
            <a:r>
              <a:rPr lang="en-US" sz="2000"/>
              <a:t>To answer yes, one must be able to rule out the possibility of  other factors producing the change</a:t>
            </a:r>
          </a:p>
          <a:p>
            <a:pPr>
              <a:lnSpc>
                <a:spcPct val="70000"/>
              </a:lnSpc>
            </a:pPr>
            <a:r>
              <a:rPr lang="en-US" sz="2400"/>
              <a:t>To gain internal validity, the researcher attempts to control everything and eliminate possible extraneous influences</a:t>
            </a:r>
          </a:p>
          <a:p>
            <a:pPr>
              <a:lnSpc>
                <a:spcPct val="70000"/>
              </a:lnSpc>
            </a:pPr>
            <a:r>
              <a:rPr lang="en-US" sz="2400"/>
              <a:t>Lends itself to highly controlled, laboratory settings</a:t>
            </a:r>
          </a:p>
        </p:txBody>
      </p:sp>
    </p:spTree>
    <p:extLst>
      <p:ext uri="{BB962C8B-B14F-4D97-AF65-F5344CB8AC3E}">
        <p14:creationId xmlns:p14="http://schemas.microsoft.com/office/powerpoint/2010/main" val="247136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1219200" y="1752600"/>
            <a:ext cx="6705600" cy="4572000"/>
          </a:xfrm>
          <a:noFill/>
          <a:ln/>
        </p:spPr>
        <p:txBody>
          <a:bodyPr/>
          <a:lstStyle/>
          <a:p>
            <a:r>
              <a:rPr lang="en-US" dirty="0"/>
              <a:t>History</a:t>
            </a:r>
          </a:p>
          <a:p>
            <a:r>
              <a:rPr lang="en-US" dirty="0"/>
              <a:t>Maturation</a:t>
            </a:r>
          </a:p>
          <a:p>
            <a:r>
              <a:rPr lang="en-US" dirty="0"/>
              <a:t>Pre-testing</a:t>
            </a:r>
          </a:p>
          <a:p>
            <a:r>
              <a:rPr lang="en-US" dirty="0"/>
              <a:t>Measuring instruments</a:t>
            </a:r>
          </a:p>
          <a:p>
            <a:r>
              <a:rPr lang="en-US" dirty="0"/>
              <a:t>Statistical regression</a:t>
            </a:r>
          </a:p>
          <a:p>
            <a:r>
              <a:rPr lang="en-US" dirty="0"/>
              <a:t>Differential selection</a:t>
            </a:r>
          </a:p>
          <a:p>
            <a:r>
              <a:rPr lang="en-US" dirty="0"/>
              <a:t>Experimental mortality/attrition</a:t>
            </a:r>
          </a:p>
        </p:txBody>
      </p:sp>
      <p:sp>
        <p:nvSpPr>
          <p:cNvPr id="17411" name="Rectangle 3"/>
          <p:cNvSpPr>
            <a:spLocks noGrp="1" noChangeArrowheads="1"/>
          </p:cNvSpPr>
          <p:nvPr>
            <p:ph type="title"/>
          </p:nvPr>
        </p:nvSpPr>
        <p:spPr>
          <a:xfrm>
            <a:off x="228600" y="533400"/>
            <a:ext cx="8686800" cy="114300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 Internal Validity Factors</a:t>
            </a:r>
          </a:p>
        </p:txBody>
      </p:sp>
    </p:spTree>
    <p:extLst>
      <p:ext uri="{BB962C8B-B14F-4D97-AF65-F5344CB8AC3E}">
        <p14:creationId xmlns:p14="http://schemas.microsoft.com/office/powerpoint/2010/main" val="219058022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704850"/>
            <a:ext cx="7772400" cy="9715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ormAutofit fontScale="90000"/>
          </a:bodyPr>
          <a:lstStyle/>
          <a:p>
            <a:r>
              <a:rPr lang="en-US" sz="6000"/>
              <a:t>History</a:t>
            </a:r>
          </a:p>
        </p:txBody>
      </p:sp>
      <p:sp>
        <p:nvSpPr>
          <p:cNvPr id="18435" name="Rectangle 3"/>
          <p:cNvSpPr>
            <a:spLocks noGrp="1" noChangeArrowheads="1"/>
          </p:cNvSpPr>
          <p:nvPr>
            <p:ph type="body" idx="1"/>
          </p:nvPr>
        </p:nvSpPr>
        <p:spPr>
          <a:xfrm>
            <a:off x="685800" y="2209800"/>
            <a:ext cx="7772400" cy="2133600"/>
          </a:xfrm>
          <a:noFill/>
          <a:ln/>
        </p:spPr>
        <p:txBody>
          <a:bodyPr/>
          <a:lstStyle/>
          <a:p>
            <a:r>
              <a:rPr lang="en-US"/>
              <a:t>The events occurring between the first and second measurements in addition to the experimental variable which might affect the measurement.</a:t>
            </a:r>
          </a:p>
        </p:txBody>
      </p:sp>
    </p:spTree>
    <p:extLst>
      <p:ext uri="{BB962C8B-B14F-4D97-AF65-F5344CB8AC3E}">
        <p14:creationId xmlns:p14="http://schemas.microsoft.com/office/powerpoint/2010/main" val="274394323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0"/>
            <a:ext cx="8610600" cy="1143000"/>
          </a:xfrm>
          <a:solidFill>
            <a:srgbClr val="A50021"/>
          </a:solidFill>
        </p:spPr>
        <p:txBody>
          <a:bodyPr>
            <a:normAutofit fontScale="90000"/>
          </a:bodyPr>
          <a:lstStyle/>
          <a:p>
            <a:pPr eaLnBrk="1" hangingPunct="1"/>
            <a:r>
              <a:rPr lang="en-US">
                <a:solidFill>
                  <a:schemeClr val="bg1"/>
                </a:solidFill>
              </a:rPr>
              <a:t>Extraneous Variables that Jeopardize Internal Validity</a:t>
            </a:r>
          </a:p>
        </p:txBody>
      </p:sp>
      <p:sp>
        <p:nvSpPr>
          <p:cNvPr id="21507" name="Rectangle 3"/>
          <p:cNvSpPr>
            <a:spLocks noGrp="1" noChangeArrowheads="1"/>
          </p:cNvSpPr>
          <p:nvPr>
            <p:ph type="body" idx="1"/>
          </p:nvPr>
        </p:nvSpPr>
        <p:spPr>
          <a:xfrm>
            <a:off x="228600" y="1295400"/>
            <a:ext cx="8610600" cy="5181600"/>
          </a:xfrm>
        </p:spPr>
        <p:txBody>
          <a:bodyPr/>
          <a:lstStyle/>
          <a:p>
            <a:pPr eaLnBrk="1" hangingPunct="1">
              <a:lnSpc>
                <a:spcPct val="90000"/>
              </a:lnSpc>
              <a:defRPr/>
            </a:pPr>
            <a:r>
              <a:rPr lang="en-US" b="1" i="1" u="sng" dirty="0">
                <a:solidFill>
                  <a:srgbClr val="A50021"/>
                </a:solidFill>
                <a:effectLst>
                  <a:outerShdw blurRad="38100" dist="38100" dir="2700000" algn="tl">
                    <a:srgbClr val="C0C0C0"/>
                  </a:outerShdw>
                </a:effectLst>
              </a:rPr>
              <a:t>History Effect</a:t>
            </a:r>
          </a:p>
          <a:p>
            <a:pPr lvl="1" eaLnBrk="1" hangingPunct="1">
              <a:lnSpc>
                <a:spcPct val="90000"/>
              </a:lnSpc>
              <a:defRPr/>
            </a:pPr>
            <a:r>
              <a:rPr lang="en-US" dirty="0"/>
              <a:t>Specific events in the external environment between the 1</a:t>
            </a:r>
            <a:r>
              <a:rPr lang="en-US" baseline="30000" dirty="0"/>
              <a:t>st</a:t>
            </a:r>
            <a:r>
              <a:rPr lang="en-US" dirty="0"/>
              <a:t> &amp; 2</a:t>
            </a:r>
            <a:r>
              <a:rPr lang="en-US" baseline="30000" dirty="0"/>
              <a:t>nd</a:t>
            </a:r>
            <a:r>
              <a:rPr lang="en-US" dirty="0"/>
              <a:t> measurements that are beyond the experimenter’s control</a:t>
            </a:r>
          </a:p>
          <a:p>
            <a:pPr lvl="1" eaLnBrk="1" hangingPunct="1">
              <a:lnSpc>
                <a:spcPct val="90000"/>
              </a:lnSpc>
              <a:defRPr/>
            </a:pPr>
            <a:r>
              <a:rPr lang="en-US" dirty="0"/>
              <a:t>Common history effect occurs when competitors change their marketing strategies during a test marketing experiment</a:t>
            </a:r>
          </a:p>
          <a:p>
            <a:pPr eaLnBrk="1" hangingPunct="1">
              <a:lnSpc>
                <a:spcPct val="90000"/>
              </a:lnSpc>
              <a:defRPr/>
            </a:pPr>
            <a:r>
              <a:rPr lang="en-US" b="1" i="1" u="sng" dirty="0">
                <a:solidFill>
                  <a:srgbClr val="A50021"/>
                </a:solidFill>
                <a:effectLst>
                  <a:outerShdw blurRad="38100" dist="38100" dir="2700000" algn="tl">
                    <a:srgbClr val="C0C0C0"/>
                  </a:outerShdw>
                </a:effectLst>
              </a:rPr>
              <a:t>Cohort Effect</a:t>
            </a:r>
          </a:p>
          <a:p>
            <a:pPr lvl="1" eaLnBrk="1" hangingPunct="1">
              <a:lnSpc>
                <a:spcPct val="90000"/>
              </a:lnSpc>
              <a:defRPr/>
            </a:pPr>
            <a:r>
              <a:rPr lang="en-US" dirty="0"/>
              <a:t>Change in the dependent variable that occurs because members of one experimental group experienced different historical situations than members of other experimental groups</a:t>
            </a:r>
          </a:p>
        </p:txBody>
      </p:sp>
    </p:spTree>
    <p:extLst>
      <p:ext uri="{BB962C8B-B14F-4D97-AF65-F5344CB8AC3E}">
        <p14:creationId xmlns:p14="http://schemas.microsoft.com/office/powerpoint/2010/main" val="2126370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52450"/>
            <a:ext cx="7772400" cy="11239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Maturation</a:t>
            </a:r>
          </a:p>
        </p:txBody>
      </p:sp>
      <p:sp>
        <p:nvSpPr>
          <p:cNvPr id="19459" name="Rectangle 3"/>
          <p:cNvSpPr>
            <a:spLocks noGrp="1" noChangeArrowheads="1"/>
          </p:cNvSpPr>
          <p:nvPr>
            <p:ph type="body" idx="1"/>
          </p:nvPr>
        </p:nvSpPr>
        <p:spPr>
          <a:xfrm>
            <a:off x="685800" y="2209800"/>
            <a:ext cx="7772400" cy="3124200"/>
          </a:xfrm>
          <a:noFill/>
          <a:ln/>
        </p:spPr>
        <p:txBody>
          <a:bodyPr/>
          <a:lstStyle/>
          <a:p>
            <a:r>
              <a:rPr lang="en-US"/>
              <a:t>The process of maturing which takes place in the individual during the duration of the experiment which is not a result of specific events but of simply growing older, growing tired or similar changes.</a:t>
            </a:r>
          </a:p>
        </p:txBody>
      </p:sp>
    </p:spTree>
    <p:extLst>
      <p:ext uri="{BB962C8B-B14F-4D97-AF65-F5344CB8AC3E}">
        <p14:creationId xmlns:p14="http://schemas.microsoft.com/office/powerpoint/2010/main" val="360030987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552450"/>
            <a:ext cx="7772400" cy="11239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Pre-Testing</a:t>
            </a:r>
          </a:p>
        </p:txBody>
      </p:sp>
      <p:sp>
        <p:nvSpPr>
          <p:cNvPr id="20483" name="Rectangle 3"/>
          <p:cNvSpPr>
            <a:spLocks noGrp="1" noChangeArrowheads="1"/>
          </p:cNvSpPr>
          <p:nvPr>
            <p:ph type="body" idx="1"/>
          </p:nvPr>
        </p:nvSpPr>
        <p:spPr>
          <a:xfrm>
            <a:off x="685800" y="2209800"/>
            <a:ext cx="7772400" cy="1600200"/>
          </a:xfrm>
          <a:noFill/>
          <a:ln/>
        </p:spPr>
        <p:txBody>
          <a:bodyPr/>
          <a:lstStyle/>
          <a:p>
            <a:r>
              <a:rPr lang="en-US"/>
              <a:t>The effect created on the second measurement by having a measurement before the experiment.</a:t>
            </a:r>
          </a:p>
        </p:txBody>
      </p:sp>
    </p:spTree>
    <p:extLst>
      <p:ext uri="{BB962C8B-B14F-4D97-AF65-F5344CB8AC3E}">
        <p14:creationId xmlns:p14="http://schemas.microsoft.com/office/powerpoint/2010/main" val="108848412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552450"/>
            <a:ext cx="8382000" cy="11239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Measuring Instruments</a:t>
            </a:r>
          </a:p>
        </p:txBody>
      </p:sp>
      <p:sp>
        <p:nvSpPr>
          <p:cNvPr id="21507" name="Rectangle 3"/>
          <p:cNvSpPr>
            <a:spLocks noGrp="1" noChangeArrowheads="1"/>
          </p:cNvSpPr>
          <p:nvPr>
            <p:ph type="body" idx="1"/>
          </p:nvPr>
        </p:nvSpPr>
        <p:spPr>
          <a:xfrm>
            <a:off x="685800" y="2209800"/>
            <a:ext cx="7772400" cy="1752600"/>
          </a:xfrm>
          <a:noFill/>
          <a:ln/>
        </p:spPr>
        <p:txBody>
          <a:bodyPr/>
          <a:lstStyle/>
          <a:p>
            <a:r>
              <a:rPr lang="en-US"/>
              <a:t>Changes in instruments, calibration of instruments, observers or scorers may cause changes in the measurements.</a:t>
            </a:r>
          </a:p>
        </p:txBody>
      </p:sp>
    </p:spTree>
    <p:extLst>
      <p:ext uri="{BB962C8B-B14F-4D97-AF65-F5344CB8AC3E}">
        <p14:creationId xmlns:p14="http://schemas.microsoft.com/office/powerpoint/2010/main" val="373676124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0"/>
            <a:ext cx="8610600" cy="1143000"/>
          </a:xfrm>
          <a:solidFill>
            <a:srgbClr val="A50021"/>
          </a:solidFill>
        </p:spPr>
        <p:txBody>
          <a:bodyPr>
            <a:normAutofit fontScale="90000"/>
          </a:bodyPr>
          <a:lstStyle/>
          <a:p>
            <a:pPr eaLnBrk="1" hangingPunct="1"/>
            <a:r>
              <a:rPr lang="en-US">
                <a:solidFill>
                  <a:schemeClr val="bg1"/>
                </a:solidFill>
              </a:rPr>
              <a:t>Extraneous Variables that Jeopardize Internal Validity</a:t>
            </a:r>
          </a:p>
        </p:txBody>
      </p:sp>
      <p:sp>
        <p:nvSpPr>
          <p:cNvPr id="22531" name="Rectangle 3"/>
          <p:cNvSpPr>
            <a:spLocks noGrp="1" noChangeArrowheads="1"/>
          </p:cNvSpPr>
          <p:nvPr>
            <p:ph type="body" idx="1"/>
          </p:nvPr>
        </p:nvSpPr>
        <p:spPr>
          <a:xfrm>
            <a:off x="228600" y="1295400"/>
            <a:ext cx="8610600" cy="5181600"/>
          </a:xfrm>
        </p:spPr>
        <p:txBody>
          <a:bodyPr/>
          <a:lstStyle/>
          <a:p>
            <a:pPr eaLnBrk="1" hangingPunct="1">
              <a:defRPr/>
            </a:pPr>
            <a:r>
              <a:rPr lang="en-US" b="1" i="1" u="sng">
                <a:solidFill>
                  <a:srgbClr val="A50021"/>
                </a:solidFill>
                <a:effectLst>
                  <a:outerShdw blurRad="38100" dist="38100" dir="2700000" algn="tl">
                    <a:srgbClr val="C0C0C0"/>
                  </a:outerShdw>
                </a:effectLst>
              </a:rPr>
              <a:t>Maturation Effect</a:t>
            </a:r>
          </a:p>
          <a:p>
            <a:pPr lvl="1" eaLnBrk="1" hangingPunct="1">
              <a:defRPr/>
            </a:pPr>
            <a:r>
              <a:rPr lang="en-US"/>
              <a:t>Effect on experimental results caused by experimental subjects maturing or changing over time</a:t>
            </a:r>
          </a:p>
          <a:p>
            <a:pPr lvl="1" eaLnBrk="1" hangingPunct="1">
              <a:defRPr/>
            </a:pPr>
            <a:r>
              <a:rPr lang="en-US"/>
              <a:t>During a daylong experiment, subjects may grow hungry, tired, or bored</a:t>
            </a:r>
          </a:p>
          <a:p>
            <a:pPr eaLnBrk="1" hangingPunct="1">
              <a:defRPr/>
            </a:pPr>
            <a:r>
              <a:rPr lang="en-US" b="1" i="1" u="sng">
                <a:solidFill>
                  <a:srgbClr val="A50021"/>
                </a:solidFill>
                <a:effectLst>
                  <a:outerShdw blurRad="38100" dist="38100" dir="2700000" algn="tl">
                    <a:srgbClr val="C0C0C0"/>
                  </a:outerShdw>
                </a:effectLst>
              </a:rPr>
              <a:t>Testing Effect</a:t>
            </a:r>
          </a:p>
          <a:p>
            <a:pPr lvl="1" eaLnBrk="1" hangingPunct="1">
              <a:defRPr/>
            </a:pPr>
            <a:r>
              <a:rPr lang="en-US"/>
              <a:t>In before-and-after studies, pretesting may sensitize subjects when taking a test for the 2</a:t>
            </a:r>
            <a:r>
              <a:rPr lang="en-US" baseline="30000"/>
              <a:t>nd</a:t>
            </a:r>
            <a:r>
              <a:rPr lang="en-US"/>
              <a:t> time.</a:t>
            </a:r>
          </a:p>
          <a:p>
            <a:pPr lvl="1" eaLnBrk="1" hangingPunct="1">
              <a:defRPr/>
            </a:pPr>
            <a:r>
              <a:rPr lang="en-US"/>
              <a:t>May cause subjects to act differently than they would have if no pretest measures were taken</a:t>
            </a:r>
          </a:p>
        </p:txBody>
      </p:sp>
    </p:spTree>
    <p:extLst>
      <p:ext uri="{BB962C8B-B14F-4D97-AF65-F5344CB8AC3E}">
        <p14:creationId xmlns:p14="http://schemas.microsoft.com/office/powerpoint/2010/main" val="3460811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0"/>
            <a:ext cx="8610600" cy="1143000"/>
          </a:xfrm>
          <a:solidFill>
            <a:srgbClr val="A50021"/>
          </a:solidFill>
        </p:spPr>
        <p:txBody>
          <a:bodyPr>
            <a:normAutofit fontScale="90000"/>
          </a:bodyPr>
          <a:lstStyle/>
          <a:p>
            <a:pPr eaLnBrk="1" hangingPunct="1"/>
            <a:r>
              <a:rPr lang="en-US">
                <a:solidFill>
                  <a:schemeClr val="bg1"/>
                </a:solidFill>
              </a:rPr>
              <a:t>Extraneous Variables that Jeopardize Internal Validity</a:t>
            </a:r>
          </a:p>
        </p:txBody>
      </p:sp>
      <p:sp>
        <p:nvSpPr>
          <p:cNvPr id="23555" name="Rectangle 3"/>
          <p:cNvSpPr>
            <a:spLocks noGrp="1" noChangeArrowheads="1"/>
          </p:cNvSpPr>
          <p:nvPr>
            <p:ph type="body" idx="1"/>
          </p:nvPr>
        </p:nvSpPr>
        <p:spPr>
          <a:xfrm>
            <a:off x="228600" y="1295400"/>
            <a:ext cx="8610600" cy="5181600"/>
          </a:xfrm>
        </p:spPr>
        <p:txBody>
          <a:bodyPr/>
          <a:lstStyle/>
          <a:p>
            <a:pPr eaLnBrk="1" hangingPunct="1">
              <a:lnSpc>
                <a:spcPct val="90000"/>
              </a:lnSpc>
              <a:defRPr/>
            </a:pPr>
            <a:r>
              <a:rPr lang="en-US" sz="2800" b="1" i="1" u="sng">
                <a:solidFill>
                  <a:srgbClr val="A50021"/>
                </a:solidFill>
                <a:effectLst>
                  <a:outerShdw blurRad="38100" dist="38100" dir="2700000" algn="tl">
                    <a:srgbClr val="C0C0C0"/>
                  </a:outerShdw>
                </a:effectLst>
              </a:rPr>
              <a:t>Instrumentation Effect</a:t>
            </a:r>
          </a:p>
          <a:p>
            <a:pPr lvl="1" eaLnBrk="1" hangingPunct="1">
              <a:lnSpc>
                <a:spcPct val="90000"/>
              </a:lnSpc>
              <a:defRPr/>
            </a:pPr>
            <a:r>
              <a:rPr lang="en-US" sz="2400"/>
              <a:t>Caused by a change in the wording of questions, in interviewers, or in other procedures used to measure the dependent variable.</a:t>
            </a:r>
          </a:p>
          <a:p>
            <a:pPr eaLnBrk="1" hangingPunct="1">
              <a:lnSpc>
                <a:spcPct val="90000"/>
              </a:lnSpc>
              <a:defRPr/>
            </a:pPr>
            <a:r>
              <a:rPr lang="en-US" sz="2800" b="1" i="1" u="sng">
                <a:solidFill>
                  <a:srgbClr val="A50021"/>
                </a:solidFill>
                <a:effectLst>
                  <a:outerShdw blurRad="38100" dist="38100" dir="2700000" algn="tl">
                    <a:srgbClr val="C0C0C0"/>
                  </a:outerShdw>
                </a:effectLst>
              </a:rPr>
              <a:t>Selection Effect</a:t>
            </a:r>
          </a:p>
          <a:p>
            <a:pPr lvl="1" eaLnBrk="1" hangingPunct="1">
              <a:lnSpc>
                <a:spcPct val="90000"/>
              </a:lnSpc>
              <a:defRPr/>
            </a:pPr>
            <a:r>
              <a:rPr lang="en-US" sz="2400"/>
              <a:t>Sampling bias that results from differential selection of respondents for the comparison groups.</a:t>
            </a:r>
          </a:p>
          <a:p>
            <a:pPr eaLnBrk="1" hangingPunct="1">
              <a:lnSpc>
                <a:spcPct val="90000"/>
              </a:lnSpc>
              <a:defRPr/>
            </a:pPr>
            <a:r>
              <a:rPr lang="en-US" sz="2800" b="1" i="1" u="sng">
                <a:solidFill>
                  <a:srgbClr val="A50021"/>
                </a:solidFill>
                <a:effectLst>
                  <a:outerShdw blurRad="38100" dist="38100" dir="2700000" algn="tl">
                    <a:srgbClr val="C0C0C0"/>
                  </a:outerShdw>
                </a:effectLst>
              </a:rPr>
              <a:t>Mortality or Sample Attrition</a:t>
            </a:r>
          </a:p>
          <a:p>
            <a:pPr lvl="1" eaLnBrk="1" hangingPunct="1">
              <a:lnSpc>
                <a:spcPct val="90000"/>
              </a:lnSpc>
              <a:defRPr/>
            </a:pPr>
            <a:r>
              <a:rPr lang="en-US" sz="2400"/>
              <a:t>Results from the withdrawal of some subjects from the experiment before it is completed</a:t>
            </a:r>
          </a:p>
          <a:p>
            <a:pPr lvl="1" eaLnBrk="1" hangingPunct="1">
              <a:lnSpc>
                <a:spcPct val="90000"/>
              </a:lnSpc>
              <a:defRPr/>
            </a:pPr>
            <a:r>
              <a:rPr lang="en-US" sz="2400"/>
              <a:t>Effects randomization</a:t>
            </a:r>
          </a:p>
          <a:p>
            <a:pPr lvl="1" eaLnBrk="1" hangingPunct="1">
              <a:lnSpc>
                <a:spcPct val="90000"/>
              </a:lnSpc>
              <a:defRPr/>
            </a:pPr>
            <a:r>
              <a:rPr lang="en-US" sz="2400"/>
              <a:t>Especially troublesome if some withdraw from one treatment group and not from the others (or at least at different rates)</a:t>
            </a:r>
          </a:p>
        </p:txBody>
      </p:sp>
    </p:spTree>
    <p:extLst>
      <p:ext uri="{BB962C8B-B14F-4D97-AF65-F5344CB8AC3E}">
        <p14:creationId xmlns:p14="http://schemas.microsoft.com/office/powerpoint/2010/main" val="3790430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600"/>
              <a:t>Threats continued</a:t>
            </a:r>
          </a:p>
        </p:txBody>
      </p:sp>
      <p:sp>
        <p:nvSpPr>
          <p:cNvPr id="9219" name="Rectangle 3"/>
          <p:cNvSpPr>
            <a:spLocks noGrp="1" noChangeArrowheads="1"/>
          </p:cNvSpPr>
          <p:nvPr>
            <p:ph type="body" idx="1"/>
          </p:nvPr>
        </p:nvSpPr>
        <p:spPr/>
        <p:txBody>
          <a:bodyPr/>
          <a:lstStyle/>
          <a:p>
            <a:r>
              <a:rPr lang="en-US" sz="2400" b="1" dirty="0">
                <a:solidFill>
                  <a:schemeClr val="accent1"/>
                </a:solidFill>
              </a:rPr>
              <a:t>Statistical regression </a:t>
            </a:r>
            <a:r>
              <a:rPr lang="en-US" sz="2400" dirty="0"/>
              <a:t>– the fact that groups selected on the basis of extreme scores are not as extreme on subsequent testing</a:t>
            </a:r>
          </a:p>
          <a:p>
            <a:r>
              <a:rPr lang="en-US" sz="2400" b="1" dirty="0">
                <a:solidFill>
                  <a:schemeClr val="accent1"/>
                </a:solidFill>
              </a:rPr>
              <a:t>Interaction among factors </a:t>
            </a:r>
            <a:r>
              <a:rPr lang="en-US" sz="2400" dirty="0"/>
              <a:t>– factors can operate together to influence experimental results</a:t>
            </a:r>
          </a:p>
        </p:txBody>
      </p:sp>
    </p:spTree>
    <p:extLst>
      <p:ext uri="{BB962C8B-B14F-4D97-AF65-F5344CB8AC3E}">
        <p14:creationId xmlns:p14="http://schemas.microsoft.com/office/powerpoint/2010/main" val="212025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857250"/>
            <a:ext cx="8839200" cy="8191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ormAutofit fontScale="90000"/>
          </a:bodyPr>
          <a:lstStyle/>
          <a:p>
            <a:r>
              <a:rPr lang="en-US" sz="6000"/>
              <a:t>Experimental Research</a:t>
            </a:r>
          </a:p>
        </p:txBody>
      </p:sp>
      <p:sp>
        <p:nvSpPr>
          <p:cNvPr id="6147" name="Rectangle 3"/>
          <p:cNvSpPr>
            <a:spLocks noGrp="1" noChangeArrowheads="1"/>
          </p:cNvSpPr>
          <p:nvPr>
            <p:ph type="body" idx="1"/>
          </p:nvPr>
        </p:nvSpPr>
        <p:spPr>
          <a:xfrm>
            <a:off x="685800" y="2209800"/>
            <a:ext cx="7772400" cy="3200400"/>
          </a:xfrm>
          <a:noFill/>
          <a:ln/>
        </p:spPr>
        <p:txBody>
          <a:bodyPr/>
          <a:lstStyle/>
          <a:p>
            <a:pPr algn="ctr">
              <a:buFont typeface="Monotype Sorts" pitchFamily="2" charset="2"/>
              <a:buChar char=" "/>
            </a:pPr>
            <a:r>
              <a:rPr lang="en-US"/>
              <a:t>Experimental research is an attempt by the researcher to maintain control over all factors that may affect the result of an experiment. In doing this, the researcher attempts to determine or predict what may occur.</a:t>
            </a:r>
          </a:p>
        </p:txBody>
      </p:sp>
    </p:spTree>
    <p:extLst>
      <p:ext uri="{BB962C8B-B14F-4D97-AF65-F5344CB8AC3E}">
        <p14:creationId xmlns:p14="http://schemas.microsoft.com/office/powerpoint/2010/main" val="66370846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552450"/>
            <a:ext cx="7772400" cy="11239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External Validity</a:t>
            </a:r>
          </a:p>
        </p:txBody>
      </p:sp>
      <p:sp>
        <p:nvSpPr>
          <p:cNvPr id="26627" name="Rectangle 3"/>
          <p:cNvSpPr>
            <a:spLocks noGrp="1" noChangeArrowheads="1"/>
          </p:cNvSpPr>
          <p:nvPr>
            <p:ph type="body" idx="1"/>
          </p:nvPr>
        </p:nvSpPr>
        <p:spPr>
          <a:xfrm>
            <a:off x="685800" y="2590800"/>
            <a:ext cx="7772400" cy="2362200"/>
          </a:xfrm>
          <a:noFill/>
          <a:ln/>
        </p:spPr>
        <p:txBody>
          <a:bodyPr/>
          <a:lstStyle/>
          <a:p>
            <a:pPr algn="ctr">
              <a:buFont typeface="Monotype Sorts" pitchFamily="2" charset="2"/>
              <a:buChar char=" "/>
            </a:pPr>
            <a:r>
              <a:rPr lang="en-US" sz="3600"/>
              <a:t>To what populations, settings, treatment variables and measurement variables can this observed effect be generalized?</a:t>
            </a:r>
          </a:p>
        </p:txBody>
      </p:sp>
    </p:spTree>
    <p:extLst>
      <p:ext uri="{BB962C8B-B14F-4D97-AF65-F5344CB8AC3E}">
        <p14:creationId xmlns:p14="http://schemas.microsoft.com/office/powerpoint/2010/main" val="150045610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8" rIns="90488" anchor="b"/>
          <a:lstStyle/>
          <a:p>
            <a:r>
              <a:rPr lang="en-US"/>
              <a:t>External Validity</a:t>
            </a:r>
          </a:p>
        </p:txBody>
      </p:sp>
      <p:sp>
        <p:nvSpPr>
          <p:cNvPr id="10243" name="Rectangle 3"/>
          <p:cNvSpPr>
            <a:spLocks noGrp="1" noChangeArrowheads="1"/>
          </p:cNvSpPr>
          <p:nvPr>
            <p:ph type="body" idx="1"/>
          </p:nvPr>
        </p:nvSpPr>
        <p:spPr>
          <a:noFill/>
          <a:ln/>
        </p:spPr>
        <p:txBody>
          <a:bodyPr lIns="90488" rIns="90488"/>
          <a:lstStyle/>
          <a:p>
            <a:r>
              <a:rPr lang="en-US" sz="2400"/>
              <a:t>Generalizability of results . . . to what populations, settings, or treatment variables can the results be generalized?</a:t>
            </a:r>
          </a:p>
          <a:p>
            <a:r>
              <a:rPr lang="en-US" sz="2400"/>
              <a:t>Concerned with real-world applications</a:t>
            </a:r>
          </a:p>
          <a:p>
            <a:r>
              <a:rPr lang="en-US" sz="2400"/>
              <a:t>What relevance do the findings have beyond the confines of the experiment?</a:t>
            </a:r>
          </a:p>
          <a:p>
            <a:r>
              <a:rPr lang="en-US" sz="2400"/>
              <a:t>External validity is generally controlled by selecting subjects, treatments, experimental situations, and tests to be representative of some larger population</a:t>
            </a:r>
          </a:p>
          <a:p>
            <a:r>
              <a:rPr lang="en-US" sz="2400"/>
              <a:t>Random selection is the key to controlling most threats to external validity</a:t>
            </a:r>
          </a:p>
        </p:txBody>
      </p:sp>
    </p:spTree>
    <p:extLst>
      <p:ext uri="{BB962C8B-B14F-4D97-AF65-F5344CB8AC3E}">
        <p14:creationId xmlns:p14="http://schemas.microsoft.com/office/powerpoint/2010/main" val="294255545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1143000" y="2209800"/>
            <a:ext cx="6858000" cy="2438400"/>
          </a:xfrm>
          <a:noFill/>
          <a:ln/>
        </p:spPr>
        <p:txBody>
          <a:bodyPr/>
          <a:lstStyle/>
          <a:p>
            <a:r>
              <a:rPr lang="en-US"/>
              <a:t>Pre-testing</a:t>
            </a:r>
          </a:p>
          <a:p>
            <a:r>
              <a:rPr lang="en-US"/>
              <a:t>Differential selection</a:t>
            </a:r>
          </a:p>
          <a:p>
            <a:r>
              <a:rPr lang="en-US"/>
              <a:t>Experimental procedures</a:t>
            </a:r>
          </a:p>
          <a:p>
            <a:r>
              <a:rPr lang="en-US"/>
              <a:t>Multiple treatment interference</a:t>
            </a:r>
          </a:p>
        </p:txBody>
      </p:sp>
      <p:sp>
        <p:nvSpPr>
          <p:cNvPr id="27651" name="Rectangle 3"/>
          <p:cNvSpPr>
            <a:spLocks noGrp="1" noChangeArrowheads="1"/>
          </p:cNvSpPr>
          <p:nvPr>
            <p:ph type="title"/>
          </p:nvPr>
        </p:nvSpPr>
        <p:spPr>
          <a:xfrm>
            <a:off x="228600" y="533400"/>
            <a:ext cx="8686800" cy="114300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External Validity Factors</a:t>
            </a:r>
          </a:p>
        </p:txBody>
      </p:sp>
    </p:spTree>
    <p:extLst>
      <p:ext uri="{BB962C8B-B14F-4D97-AF65-F5344CB8AC3E}">
        <p14:creationId xmlns:p14="http://schemas.microsoft.com/office/powerpoint/2010/main" val="345822113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552450"/>
            <a:ext cx="7772400" cy="11239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Pre-Testing</a:t>
            </a:r>
          </a:p>
        </p:txBody>
      </p:sp>
      <p:sp>
        <p:nvSpPr>
          <p:cNvPr id="28675" name="Rectangle 3"/>
          <p:cNvSpPr>
            <a:spLocks noGrp="1" noChangeArrowheads="1"/>
          </p:cNvSpPr>
          <p:nvPr>
            <p:ph type="body" idx="1"/>
          </p:nvPr>
        </p:nvSpPr>
        <p:spPr>
          <a:xfrm>
            <a:off x="685800" y="2209800"/>
            <a:ext cx="7772400" cy="3124200"/>
          </a:xfrm>
          <a:noFill/>
          <a:ln/>
        </p:spPr>
        <p:txBody>
          <a:bodyPr/>
          <a:lstStyle/>
          <a:p>
            <a:r>
              <a:rPr lang="en-US"/>
              <a:t>Individuals who were pre-tested might be less or more sensitive to the experimental variable or might have learned from the pre-test making them unrepresentative of the population who had not been pre-tested.</a:t>
            </a:r>
          </a:p>
        </p:txBody>
      </p:sp>
    </p:spTree>
    <p:extLst>
      <p:ext uri="{BB962C8B-B14F-4D97-AF65-F5344CB8AC3E}">
        <p14:creationId xmlns:p14="http://schemas.microsoft.com/office/powerpoint/2010/main" val="57966852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552450"/>
            <a:ext cx="7772400" cy="11239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Differential Selection</a:t>
            </a:r>
          </a:p>
        </p:txBody>
      </p:sp>
      <p:sp>
        <p:nvSpPr>
          <p:cNvPr id="29699" name="Rectangle 3"/>
          <p:cNvSpPr>
            <a:spLocks noGrp="1" noChangeArrowheads="1"/>
          </p:cNvSpPr>
          <p:nvPr>
            <p:ph type="body" idx="1"/>
          </p:nvPr>
        </p:nvSpPr>
        <p:spPr>
          <a:xfrm>
            <a:off x="685800" y="2209800"/>
            <a:ext cx="7772400" cy="2667000"/>
          </a:xfrm>
          <a:noFill/>
          <a:ln/>
        </p:spPr>
        <p:txBody>
          <a:bodyPr/>
          <a:lstStyle/>
          <a:p>
            <a:r>
              <a:rPr lang="en-US"/>
              <a:t>The selection of the subjects determines how the findings may be generalized. Subjects selected from a small group or one with particular characteristics would limit generalizability.</a:t>
            </a:r>
          </a:p>
        </p:txBody>
      </p:sp>
    </p:spTree>
    <p:extLst>
      <p:ext uri="{BB962C8B-B14F-4D97-AF65-F5344CB8AC3E}">
        <p14:creationId xmlns:p14="http://schemas.microsoft.com/office/powerpoint/2010/main" val="404736103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 y="552450"/>
            <a:ext cx="8991600" cy="11239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Experimental Procedures</a:t>
            </a:r>
          </a:p>
        </p:txBody>
      </p:sp>
      <p:sp>
        <p:nvSpPr>
          <p:cNvPr id="30723" name="Rectangle 3"/>
          <p:cNvSpPr>
            <a:spLocks noGrp="1" noChangeArrowheads="1"/>
          </p:cNvSpPr>
          <p:nvPr>
            <p:ph type="body" idx="1"/>
          </p:nvPr>
        </p:nvSpPr>
        <p:spPr>
          <a:xfrm>
            <a:off x="762000" y="2209800"/>
            <a:ext cx="7620000" cy="2133600"/>
          </a:xfrm>
          <a:noFill/>
          <a:ln/>
        </p:spPr>
        <p:txBody>
          <a:bodyPr/>
          <a:lstStyle/>
          <a:p>
            <a:r>
              <a:rPr lang="en-US"/>
              <a:t>The experimental procedures and arrangements have a certain amount of effect on the subjects in the experimental settings.</a:t>
            </a:r>
          </a:p>
        </p:txBody>
      </p:sp>
    </p:spTree>
    <p:extLst>
      <p:ext uri="{BB962C8B-B14F-4D97-AF65-F5344CB8AC3E}">
        <p14:creationId xmlns:p14="http://schemas.microsoft.com/office/powerpoint/2010/main" val="330834721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 y="685800"/>
            <a:ext cx="8991600" cy="91440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4800"/>
              <a:t>Multiple Treatment Interference</a:t>
            </a:r>
          </a:p>
        </p:txBody>
      </p:sp>
      <p:sp>
        <p:nvSpPr>
          <p:cNvPr id="31747" name="Rectangle 3"/>
          <p:cNvSpPr>
            <a:spLocks noGrp="1" noChangeArrowheads="1"/>
          </p:cNvSpPr>
          <p:nvPr>
            <p:ph type="body" idx="1"/>
          </p:nvPr>
        </p:nvSpPr>
        <p:spPr>
          <a:xfrm>
            <a:off x="685800" y="2209800"/>
            <a:ext cx="7772400" cy="2743200"/>
          </a:xfrm>
          <a:noFill/>
          <a:ln/>
        </p:spPr>
        <p:txBody>
          <a:bodyPr/>
          <a:lstStyle/>
          <a:p>
            <a:r>
              <a:rPr lang="en-US"/>
              <a:t>If the subjects are exposed to more than one treatment, then the findings could only be generalized to individuals exposed to the same treatments in the same order of presentation.</a:t>
            </a:r>
          </a:p>
        </p:txBody>
      </p:sp>
    </p:spTree>
    <p:extLst>
      <p:ext uri="{BB962C8B-B14F-4D97-AF65-F5344CB8AC3E}">
        <p14:creationId xmlns:p14="http://schemas.microsoft.com/office/powerpoint/2010/main" val="242374981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838200"/>
            <a:ext cx="9144000" cy="152400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ormAutofit fontScale="90000"/>
          </a:bodyPr>
          <a:lstStyle/>
          <a:p>
            <a:r>
              <a:rPr lang="en-US" sz="5400"/>
              <a:t>Tools to Control Validity Jeopardizing Factors</a:t>
            </a:r>
          </a:p>
        </p:txBody>
      </p:sp>
      <p:sp>
        <p:nvSpPr>
          <p:cNvPr id="32771" name="Rectangle 3"/>
          <p:cNvSpPr>
            <a:spLocks noGrp="1" noChangeArrowheads="1"/>
          </p:cNvSpPr>
          <p:nvPr>
            <p:ph type="body" idx="1"/>
          </p:nvPr>
        </p:nvSpPr>
        <p:spPr>
          <a:xfrm>
            <a:off x="1828800" y="3048000"/>
            <a:ext cx="5486400" cy="2667000"/>
          </a:xfrm>
          <a:noFill/>
          <a:ln/>
        </p:spPr>
        <p:txBody>
          <a:bodyPr/>
          <a:lstStyle/>
          <a:p>
            <a:r>
              <a:rPr lang="en-US"/>
              <a:t>Pre-test</a:t>
            </a:r>
          </a:p>
          <a:p>
            <a:r>
              <a:rPr lang="en-US"/>
              <a:t>Control group</a:t>
            </a:r>
          </a:p>
          <a:p>
            <a:r>
              <a:rPr lang="en-US"/>
              <a:t>Randomization</a:t>
            </a:r>
          </a:p>
          <a:p>
            <a:r>
              <a:rPr lang="en-US"/>
              <a:t>Additional groups</a:t>
            </a:r>
          </a:p>
        </p:txBody>
      </p:sp>
    </p:spTree>
    <p:extLst>
      <p:ext uri="{BB962C8B-B14F-4D97-AF65-F5344CB8AC3E}">
        <p14:creationId xmlns:p14="http://schemas.microsoft.com/office/powerpoint/2010/main" val="39027579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69925" y="193675"/>
            <a:ext cx="682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i="1"/>
              <a:t>Figure 8.3  Experimentation as Conclusive Research</a:t>
            </a:r>
          </a:p>
        </p:txBody>
      </p:sp>
      <p:sp>
        <p:nvSpPr>
          <p:cNvPr id="16387" name="Oval 3"/>
          <p:cNvSpPr>
            <a:spLocks noChangeArrowheads="1"/>
          </p:cNvSpPr>
          <p:nvPr/>
        </p:nvSpPr>
        <p:spPr bwMode="auto">
          <a:xfrm>
            <a:off x="2895600" y="762000"/>
            <a:ext cx="2667000" cy="1219200"/>
          </a:xfrm>
          <a:prstGeom prst="ellipse">
            <a:avLst/>
          </a:prstGeom>
          <a:solidFill>
            <a:srgbClr val="FF9900"/>
          </a:solidFill>
          <a:ln w="9525">
            <a:solidFill>
              <a:schemeClr val="tx1"/>
            </a:solidFill>
            <a:round/>
            <a:headEnd/>
            <a:tailEnd/>
          </a:ln>
        </p:spPr>
        <p:txBody>
          <a:bodyPr wrap="none" anchor="ctr"/>
          <a:lstStyle/>
          <a:p>
            <a:pPr algn="ctr" eaLnBrk="0" hangingPunct="0"/>
            <a:r>
              <a:rPr lang="en-US"/>
              <a:t>Conclusive</a:t>
            </a:r>
          </a:p>
          <a:p>
            <a:pPr algn="ctr" eaLnBrk="0" hangingPunct="0"/>
            <a:r>
              <a:rPr lang="en-US"/>
              <a:t>Research</a:t>
            </a:r>
          </a:p>
        </p:txBody>
      </p:sp>
      <p:sp>
        <p:nvSpPr>
          <p:cNvPr id="16388" name="Line 4"/>
          <p:cNvSpPr>
            <a:spLocks noChangeShapeType="1"/>
          </p:cNvSpPr>
          <p:nvPr/>
        </p:nvSpPr>
        <p:spPr bwMode="auto">
          <a:xfrm flipH="1">
            <a:off x="2286000" y="1905000"/>
            <a:ext cx="990600" cy="6858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9" name="Oval 5"/>
          <p:cNvSpPr>
            <a:spLocks noChangeArrowheads="1"/>
          </p:cNvSpPr>
          <p:nvPr/>
        </p:nvSpPr>
        <p:spPr bwMode="auto">
          <a:xfrm>
            <a:off x="685800" y="2514600"/>
            <a:ext cx="2133600" cy="1143000"/>
          </a:xfrm>
          <a:prstGeom prst="ellipse">
            <a:avLst/>
          </a:prstGeom>
          <a:solidFill>
            <a:srgbClr val="FFCC00"/>
          </a:solidFill>
          <a:ln w="9525">
            <a:solidFill>
              <a:schemeClr val="tx1"/>
            </a:solidFill>
            <a:round/>
            <a:headEnd/>
            <a:tailEnd/>
          </a:ln>
        </p:spPr>
        <p:txBody>
          <a:bodyPr wrap="none" anchor="ctr"/>
          <a:lstStyle/>
          <a:p>
            <a:pPr algn="ctr" eaLnBrk="0" hangingPunct="0"/>
            <a:r>
              <a:rPr lang="en-US">
                <a:solidFill>
                  <a:srgbClr val="8F4033"/>
                </a:solidFill>
              </a:rPr>
              <a:t>Descriptive</a:t>
            </a:r>
            <a:endParaRPr lang="en-US"/>
          </a:p>
        </p:txBody>
      </p:sp>
      <p:sp>
        <p:nvSpPr>
          <p:cNvPr id="16390" name="Line 6"/>
          <p:cNvSpPr>
            <a:spLocks noChangeShapeType="1"/>
          </p:cNvSpPr>
          <p:nvPr/>
        </p:nvSpPr>
        <p:spPr bwMode="auto">
          <a:xfrm rot="13337793" flipH="1">
            <a:off x="5181600" y="2209800"/>
            <a:ext cx="1066800" cy="76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Oval 7"/>
          <p:cNvSpPr>
            <a:spLocks noChangeArrowheads="1"/>
          </p:cNvSpPr>
          <p:nvPr/>
        </p:nvSpPr>
        <p:spPr bwMode="auto">
          <a:xfrm>
            <a:off x="4800600" y="2743200"/>
            <a:ext cx="2438400" cy="1066800"/>
          </a:xfrm>
          <a:prstGeom prst="ellipse">
            <a:avLst/>
          </a:prstGeom>
          <a:solidFill>
            <a:srgbClr val="FD9B9B"/>
          </a:solidFill>
          <a:ln w="9525">
            <a:solidFill>
              <a:schemeClr val="tx1"/>
            </a:solidFill>
            <a:round/>
            <a:headEnd/>
            <a:tailEnd/>
          </a:ln>
        </p:spPr>
        <p:txBody>
          <a:bodyPr wrap="none" anchor="ctr"/>
          <a:lstStyle/>
          <a:p>
            <a:pPr algn="ctr" eaLnBrk="0" hangingPunct="0"/>
            <a:r>
              <a:rPr lang="en-US">
                <a:solidFill>
                  <a:srgbClr val="FFFFCC"/>
                </a:solidFill>
              </a:rPr>
              <a:t>Causal</a:t>
            </a:r>
          </a:p>
        </p:txBody>
      </p:sp>
      <p:sp>
        <p:nvSpPr>
          <p:cNvPr id="16392" name="Line 8"/>
          <p:cNvSpPr>
            <a:spLocks noChangeShapeType="1"/>
          </p:cNvSpPr>
          <p:nvPr/>
        </p:nvSpPr>
        <p:spPr bwMode="auto">
          <a:xfrm>
            <a:off x="6019800" y="38862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3" name="Oval 9"/>
          <p:cNvSpPr>
            <a:spLocks noChangeArrowheads="1"/>
          </p:cNvSpPr>
          <p:nvPr/>
        </p:nvSpPr>
        <p:spPr bwMode="auto">
          <a:xfrm>
            <a:off x="4876800" y="4419600"/>
            <a:ext cx="2209800" cy="914400"/>
          </a:xfrm>
          <a:prstGeom prst="ellipse">
            <a:avLst/>
          </a:prstGeom>
          <a:solidFill>
            <a:srgbClr val="FFFF99"/>
          </a:solidFill>
          <a:ln w="9525">
            <a:solidFill>
              <a:schemeClr val="tx1"/>
            </a:solidFill>
            <a:round/>
            <a:headEnd/>
            <a:tailEnd/>
          </a:ln>
        </p:spPr>
        <p:txBody>
          <a:bodyPr wrap="none" anchor="ctr"/>
          <a:lstStyle/>
          <a:p>
            <a:pPr algn="ctr" eaLnBrk="0" hangingPunct="0"/>
            <a:r>
              <a:rPr lang="en-US">
                <a:solidFill>
                  <a:srgbClr val="8F4033"/>
                </a:solidFill>
              </a:rPr>
              <a:t>Experimentation</a:t>
            </a:r>
            <a:endParaRPr lang="en-US"/>
          </a:p>
        </p:txBody>
      </p:sp>
      <p:sp>
        <p:nvSpPr>
          <p:cNvPr id="16394" name="Line 10"/>
          <p:cNvSpPr>
            <a:spLocks noChangeShapeType="1"/>
          </p:cNvSpPr>
          <p:nvPr/>
        </p:nvSpPr>
        <p:spPr bwMode="auto">
          <a:xfrm flipH="1">
            <a:off x="4191000" y="5029200"/>
            <a:ext cx="6858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1"/>
          <p:cNvSpPr>
            <a:spLocks noChangeShapeType="1"/>
          </p:cNvSpPr>
          <p:nvPr/>
        </p:nvSpPr>
        <p:spPr bwMode="auto">
          <a:xfrm rot="13337793" flipH="1">
            <a:off x="7010400" y="5181600"/>
            <a:ext cx="904875" cy="168275"/>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6" name="Oval 12"/>
          <p:cNvSpPr>
            <a:spLocks noChangeArrowheads="1"/>
          </p:cNvSpPr>
          <p:nvPr/>
        </p:nvSpPr>
        <p:spPr bwMode="auto">
          <a:xfrm>
            <a:off x="1905000" y="5486400"/>
            <a:ext cx="2514600" cy="1295400"/>
          </a:xfrm>
          <a:prstGeom prst="ellipse">
            <a:avLst/>
          </a:prstGeom>
          <a:solidFill>
            <a:srgbClr val="339966"/>
          </a:solidFill>
          <a:ln w="9525">
            <a:solidFill>
              <a:schemeClr val="tx1"/>
            </a:solidFill>
            <a:round/>
            <a:headEnd/>
            <a:tailEnd/>
          </a:ln>
        </p:spPr>
        <p:txBody>
          <a:bodyPr wrap="none" anchor="ctr"/>
          <a:lstStyle/>
          <a:p>
            <a:pPr algn="ctr" eaLnBrk="0" hangingPunct="0"/>
            <a:r>
              <a:rPr lang="en-US">
                <a:solidFill>
                  <a:srgbClr val="FFFFCC"/>
                </a:solidFill>
              </a:rPr>
              <a:t>Field </a:t>
            </a:r>
          </a:p>
          <a:p>
            <a:pPr algn="ctr" eaLnBrk="0" hangingPunct="0">
              <a:lnSpc>
                <a:spcPct val="80000"/>
              </a:lnSpc>
            </a:pPr>
            <a:r>
              <a:rPr lang="en-US">
                <a:solidFill>
                  <a:srgbClr val="FFFFCC"/>
                </a:solidFill>
              </a:rPr>
              <a:t>Experiments</a:t>
            </a:r>
          </a:p>
        </p:txBody>
      </p:sp>
      <p:sp>
        <p:nvSpPr>
          <p:cNvPr id="16397" name="Oval 13"/>
          <p:cNvSpPr>
            <a:spLocks noChangeArrowheads="1"/>
          </p:cNvSpPr>
          <p:nvPr/>
        </p:nvSpPr>
        <p:spPr bwMode="auto">
          <a:xfrm>
            <a:off x="6858000" y="5562600"/>
            <a:ext cx="2209800" cy="1143000"/>
          </a:xfrm>
          <a:prstGeom prst="ellipse">
            <a:avLst/>
          </a:prstGeom>
          <a:solidFill>
            <a:srgbClr val="6699FF"/>
          </a:solidFill>
          <a:ln w="9525">
            <a:solidFill>
              <a:schemeClr val="tx1"/>
            </a:solidFill>
            <a:round/>
            <a:headEnd/>
            <a:tailEnd/>
          </a:ln>
        </p:spPr>
        <p:txBody>
          <a:bodyPr wrap="none" anchor="ctr"/>
          <a:lstStyle/>
          <a:p>
            <a:pPr algn="ctr" eaLnBrk="0" hangingPunct="0"/>
            <a:r>
              <a:rPr lang="en-US">
                <a:solidFill>
                  <a:srgbClr val="FFFFCC"/>
                </a:solidFill>
              </a:rPr>
              <a:t>Laboratory</a:t>
            </a:r>
          </a:p>
          <a:p>
            <a:pPr algn="ctr" eaLnBrk="0" hangingPunct="0"/>
            <a:r>
              <a:rPr lang="en-US">
                <a:solidFill>
                  <a:srgbClr val="FFFFCC"/>
                </a:solidFill>
              </a:rPr>
              <a:t>Experiments</a:t>
            </a:r>
          </a:p>
        </p:txBody>
      </p:sp>
      <p:sp>
        <p:nvSpPr>
          <p:cNvPr id="16398" name="Rectangle 14"/>
          <p:cNvSpPr>
            <a:spLocks noGrp="1" noChangeArrowheads="1"/>
          </p:cNvSpPr>
          <p:nvPr>
            <p:ph type="title" idx="4294967295"/>
          </p:nvPr>
        </p:nvSpPr>
        <p:spPr>
          <a:xfrm>
            <a:off x="-381000" y="1066800"/>
            <a:ext cx="228600" cy="152400"/>
          </a:xfrm>
        </p:spPr>
        <p:txBody>
          <a:bodyPr>
            <a:normAutofit fontScale="90000"/>
          </a:bodyPr>
          <a:lstStyle/>
          <a:p>
            <a:pPr eaLnBrk="1" hangingPunct="1"/>
            <a:r>
              <a:rPr lang="en-US" sz="100">
                <a:solidFill>
                  <a:srgbClr val="777777"/>
                </a:solidFill>
              </a:rPr>
              <a:t>Figure 8.3 Experimentation as Conclusive Research</a:t>
            </a:r>
          </a:p>
        </p:txBody>
      </p:sp>
    </p:spTree>
    <p:extLst>
      <p:ext uri="{BB962C8B-B14F-4D97-AF65-F5344CB8AC3E}">
        <p14:creationId xmlns:p14="http://schemas.microsoft.com/office/powerpoint/2010/main" val="1712494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304800" y="838200"/>
            <a:ext cx="152400" cy="152400"/>
          </a:xfrm>
        </p:spPr>
        <p:txBody>
          <a:bodyPr>
            <a:normAutofit fontScale="90000"/>
          </a:bodyPr>
          <a:lstStyle/>
          <a:p>
            <a:pPr eaLnBrk="1" hangingPunct="1"/>
            <a:r>
              <a:rPr lang="en-US" sz="100">
                <a:solidFill>
                  <a:srgbClr val="777777"/>
                </a:solidFill>
              </a:rPr>
              <a:t>Table 8.2 Laboratory Versus Field Experiments </a:t>
            </a:r>
          </a:p>
        </p:txBody>
      </p:sp>
      <p:graphicFrame>
        <p:nvGraphicFramePr>
          <p:cNvPr id="1026" name="Object 3"/>
          <p:cNvGraphicFramePr>
            <a:graphicFrameLocks noChangeAspect="1"/>
          </p:cNvGraphicFramePr>
          <p:nvPr/>
        </p:nvGraphicFramePr>
        <p:xfrm>
          <a:off x="298450" y="149225"/>
          <a:ext cx="8404225" cy="6251575"/>
        </p:xfrm>
        <a:graphic>
          <a:graphicData uri="http://schemas.openxmlformats.org/presentationml/2006/ole">
            <mc:AlternateContent xmlns:mc="http://schemas.openxmlformats.org/markup-compatibility/2006">
              <mc:Choice xmlns:v="urn:schemas-microsoft-com:vml" Requires="v">
                <p:oleObj spid="_x0000_s2049" name="Document" r:id="rId3" imgW="8580240" imgH="7300080" progId="Word.Document.8">
                  <p:embed/>
                </p:oleObj>
              </mc:Choice>
              <mc:Fallback>
                <p:oleObj name="Document" r:id="rId3" imgW="8580240" imgH="7300080" progId="Word.Document.8">
                  <p:embed/>
                  <p:pic>
                    <p:nvPicPr>
                      <p:cNvPr id="10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149225"/>
                        <a:ext cx="8404225" cy="625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187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552450"/>
            <a:ext cx="8991600" cy="11239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Experimental Design</a:t>
            </a:r>
          </a:p>
        </p:txBody>
      </p:sp>
      <p:sp>
        <p:nvSpPr>
          <p:cNvPr id="7171" name="Rectangle 3"/>
          <p:cNvSpPr>
            <a:spLocks noGrp="1" noChangeArrowheads="1"/>
          </p:cNvSpPr>
          <p:nvPr>
            <p:ph type="body" idx="1"/>
          </p:nvPr>
        </p:nvSpPr>
        <p:spPr>
          <a:xfrm>
            <a:off x="685800" y="2209800"/>
            <a:ext cx="7772400" cy="3200400"/>
          </a:xfrm>
          <a:noFill/>
          <a:ln/>
        </p:spPr>
        <p:txBody>
          <a:bodyPr/>
          <a:lstStyle/>
          <a:p>
            <a:pPr algn="ctr">
              <a:buFont typeface="Monotype Sorts" pitchFamily="2" charset="2"/>
              <a:buChar char=" "/>
            </a:pPr>
            <a:r>
              <a:rPr lang="en-US"/>
              <a:t>Experimental design is a blueprint of the procedure that enables the researcher to test his hypothesis by reaching valid conclusions about relationships between independent and dependent variables.</a:t>
            </a:r>
          </a:p>
        </p:txBody>
      </p:sp>
    </p:spTree>
    <p:extLst>
      <p:ext uri="{BB962C8B-B14F-4D97-AF65-F5344CB8AC3E}">
        <p14:creationId xmlns:p14="http://schemas.microsoft.com/office/powerpoint/2010/main" val="247039208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0"/>
            <a:ext cx="8610600" cy="1371600"/>
          </a:xfrm>
          <a:solidFill>
            <a:srgbClr val="A50021"/>
          </a:solidFill>
        </p:spPr>
        <p:txBody>
          <a:bodyPr/>
          <a:lstStyle/>
          <a:p>
            <a:pPr eaLnBrk="1" hangingPunct="1"/>
            <a:r>
              <a:rPr lang="en-US">
                <a:solidFill>
                  <a:schemeClr val="bg1"/>
                </a:solidFill>
              </a:rPr>
              <a:t>Symbolism for Diagramming Experimental Designs</a:t>
            </a:r>
          </a:p>
        </p:txBody>
      </p:sp>
      <p:sp>
        <p:nvSpPr>
          <p:cNvPr id="25603" name="Text Box 3"/>
          <p:cNvSpPr txBox="1">
            <a:spLocks noChangeArrowheads="1"/>
          </p:cNvSpPr>
          <p:nvPr/>
        </p:nvSpPr>
        <p:spPr bwMode="auto">
          <a:xfrm>
            <a:off x="304800" y="1895475"/>
            <a:ext cx="8550275" cy="946150"/>
          </a:xfrm>
          <a:prstGeom prst="rect">
            <a:avLst/>
          </a:prstGeom>
          <a:noFill/>
          <a:ln w="9525">
            <a:noFill/>
            <a:miter lim="800000"/>
            <a:headEnd/>
            <a:tailEnd/>
          </a:ln>
          <a:effectLst/>
        </p:spPr>
        <p:txBody>
          <a:bodyPr wrap="none">
            <a:spAutoFit/>
          </a:bodyPr>
          <a:lstStyle/>
          <a:p>
            <a:pPr>
              <a:defRPr/>
            </a:pPr>
            <a:r>
              <a:rPr lang="en-US" sz="2800" b="1">
                <a:solidFill>
                  <a:srgbClr val="A50021"/>
                </a:solidFill>
                <a:effectLst>
                  <a:outerShdw blurRad="38100" dist="38100" dir="2700000" algn="tl">
                    <a:srgbClr val="C0C0C0"/>
                  </a:outerShdw>
                </a:effectLst>
              </a:rPr>
              <a:t>X</a:t>
            </a:r>
            <a:r>
              <a:rPr lang="en-US" sz="2800"/>
              <a:t> = exposure of a group to an experimental treatment</a:t>
            </a:r>
          </a:p>
          <a:p>
            <a:pPr>
              <a:defRPr/>
            </a:pPr>
            <a:r>
              <a:rPr lang="en-US" sz="2800" b="1">
                <a:solidFill>
                  <a:srgbClr val="A50021"/>
                </a:solidFill>
                <a:effectLst>
                  <a:outerShdw blurRad="38100" dist="38100" dir="2700000" algn="tl">
                    <a:srgbClr val="C0C0C0"/>
                  </a:outerShdw>
                </a:effectLst>
              </a:rPr>
              <a:t>O</a:t>
            </a:r>
            <a:r>
              <a:rPr lang="en-US" sz="2800"/>
              <a:t> = observation or measurement of the dependent variable</a:t>
            </a:r>
          </a:p>
        </p:txBody>
      </p:sp>
      <p:sp>
        <p:nvSpPr>
          <p:cNvPr id="17412" name="Text Box 4"/>
          <p:cNvSpPr txBox="1">
            <a:spLocks noChangeArrowheads="1"/>
          </p:cNvSpPr>
          <p:nvPr/>
        </p:nvSpPr>
        <p:spPr bwMode="auto">
          <a:xfrm>
            <a:off x="669925" y="2962275"/>
            <a:ext cx="7864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t>If multiple observations or measurements are taken, </a:t>
            </a:r>
          </a:p>
          <a:p>
            <a:pPr eaLnBrk="1" hangingPunct="1"/>
            <a:r>
              <a:rPr lang="en-US" sz="2800"/>
              <a:t>subscripts indicate temporal order – I.e., O</a:t>
            </a:r>
            <a:r>
              <a:rPr lang="en-US" sz="2800" baseline="-25000"/>
              <a:t>1</a:t>
            </a:r>
            <a:r>
              <a:rPr lang="en-US" sz="2800"/>
              <a:t>, O</a:t>
            </a:r>
            <a:r>
              <a:rPr lang="en-US" sz="2800" baseline="-25000"/>
              <a:t>2</a:t>
            </a:r>
            <a:r>
              <a:rPr lang="en-US" sz="2800"/>
              <a:t>, etc.</a:t>
            </a:r>
          </a:p>
        </p:txBody>
      </p:sp>
      <p:sp>
        <p:nvSpPr>
          <p:cNvPr id="17413" name="Text Box 5"/>
          <p:cNvSpPr txBox="1">
            <a:spLocks noChangeArrowheads="1"/>
          </p:cNvSpPr>
          <p:nvPr/>
        </p:nvSpPr>
        <p:spPr bwMode="auto">
          <a:xfrm>
            <a:off x="762000" y="4029075"/>
            <a:ext cx="7848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t>= random assignment of test units;</a:t>
            </a:r>
          </a:p>
          <a:p>
            <a:pPr eaLnBrk="1" hangingPunct="1"/>
            <a:r>
              <a:rPr lang="en-US" sz="2800"/>
              <a:t>   individuals selected as subjects for the experiment</a:t>
            </a:r>
          </a:p>
          <a:p>
            <a:pPr eaLnBrk="1" hangingPunct="1"/>
            <a:r>
              <a:rPr lang="en-US" sz="2800"/>
              <a:t>   are randomly assigned to the experimental groups</a:t>
            </a:r>
          </a:p>
        </p:txBody>
      </p:sp>
      <p:sp>
        <p:nvSpPr>
          <p:cNvPr id="25607" name="Rectangle 7"/>
          <p:cNvSpPr>
            <a:spLocks noChangeArrowheads="1"/>
          </p:cNvSpPr>
          <p:nvPr/>
        </p:nvSpPr>
        <p:spPr bwMode="auto">
          <a:xfrm>
            <a:off x="381000" y="4114800"/>
            <a:ext cx="304800" cy="381000"/>
          </a:xfrm>
          <a:prstGeom prst="rect">
            <a:avLst/>
          </a:prstGeom>
          <a:noFill/>
          <a:ln w="9525">
            <a:solidFill>
              <a:schemeClr val="tx1"/>
            </a:solidFill>
            <a:miter lim="800000"/>
            <a:headEnd/>
            <a:tailEnd/>
          </a:ln>
          <a:effectLst/>
        </p:spPr>
        <p:txBody>
          <a:bodyPr wrap="none" anchor="ctr"/>
          <a:lstStyle/>
          <a:p>
            <a:pPr algn="ctr">
              <a:defRPr/>
            </a:pPr>
            <a:r>
              <a:rPr lang="en-US" sz="2800" b="1">
                <a:solidFill>
                  <a:srgbClr val="A50021"/>
                </a:solidFill>
                <a:effectLst>
                  <a:outerShdw blurRad="38100" dist="38100" dir="2700000" algn="tl">
                    <a:srgbClr val="C0C0C0"/>
                  </a:outerShdw>
                </a:effectLst>
              </a:rPr>
              <a:t>R</a:t>
            </a:r>
          </a:p>
        </p:txBody>
      </p:sp>
    </p:spTree>
    <p:extLst>
      <p:ext uri="{BB962C8B-B14F-4D97-AF65-F5344CB8AC3E}">
        <p14:creationId xmlns:p14="http://schemas.microsoft.com/office/powerpoint/2010/main" val="3880191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8" rIns="90488" anchor="b"/>
          <a:lstStyle/>
          <a:p>
            <a:r>
              <a:rPr lang="en-US"/>
              <a:t>Types of Designs</a:t>
            </a:r>
          </a:p>
        </p:txBody>
      </p:sp>
      <p:sp>
        <p:nvSpPr>
          <p:cNvPr id="19459" name="Rectangle 3"/>
          <p:cNvSpPr>
            <a:spLocks noGrp="1" noChangeArrowheads="1"/>
          </p:cNvSpPr>
          <p:nvPr>
            <p:ph type="body" idx="1"/>
          </p:nvPr>
        </p:nvSpPr>
        <p:spPr>
          <a:xfrm>
            <a:off x="990600" y="1733550"/>
            <a:ext cx="7315200" cy="4114800"/>
          </a:xfrm>
          <a:noFill/>
          <a:ln/>
        </p:spPr>
        <p:txBody>
          <a:bodyPr lIns="90488" rIns="90488"/>
          <a:lstStyle/>
          <a:p>
            <a:r>
              <a:rPr lang="en-US"/>
              <a:t>The basic structure of a research study . . . particularly relevant to experimental research</a:t>
            </a:r>
          </a:p>
          <a:p>
            <a:r>
              <a:rPr lang="en-US"/>
              <a:t>Types of designs </a:t>
            </a:r>
            <a:r>
              <a:rPr lang="en-US" sz="1800"/>
              <a:t>(Campbell &amp; Stanley, 1963)</a:t>
            </a:r>
          </a:p>
          <a:p>
            <a:pPr lvl="1"/>
            <a:r>
              <a:rPr lang="en-US"/>
              <a:t>Pre-experimental</a:t>
            </a:r>
          </a:p>
          <a:p>
            <a:pPr lvl="1"/>
            <a:r>
              <a:rPr lang="en-US"/>
              <a:t>True experimental</a:t>
            </a:r>
          </a:p>
          <a:p>
            <a:pPr lvl="1"/>
            <a:r>
              <a:rPr lang="en-US"/>
              <a:t>Quasi-experimental</a:t>
            </a:r>
          </a:p>
        </p:txBody>
      </p:sp>
    </p:spTree>
    <p:extLst>
      <p:ext uri="{BB962C8B-B14F-4D97-AF65-F5344CB8AC3E}">
        <p14:creationId xmlns:p14="http://schemas.microsoft.com/office/powerpoint/2010/main" val="42440281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Pre-experimental designs</a:t>
            </a:r>
          </a:p>
        </p:txBody>
      </p:sp>
      <p:sp>
        <p:nvSpPr>
          <p:cNvPr id="20483" name="Rectangle 3"/>
          <p:cNvSpPr>
            <a:spLocks noGrp="1" noChangeArrowheads="1"/>
          </p:cNvSpPr>
          <p:nvPr>
            <p:ph type="body" idx="1"/>
          </p:nvPr>
        </p:nvSpPr>
        <p:spPr/>
        <p:txBody>
          <a:bodyPr/>
          <a:lstStyle/>
          <a:p>
            <a:r>
              <a:rPr lang="en-US"/>
              <a:t>Weak experimental designs in terms of control</a:t>
            </a:r>
          </a:p>
          <a:p>
            <a:r>
              <a:rPr lang="en-US"/>
              <a:t>No random sampling</a:t>
            </a:r>
          </a:p>
          <a:p>
            <a:r>
              <a:rPr lang="en-US"/>
              <a:t>Threats to internal and external validity are significant problems</a:t>
            </a:r>
          </a:p>
          <a:p>
            <a:r>
              <a:rPr lang="en-US"/>
              <a:t>Many definite weaknesses</a:t>
            </a:r>
          </a:p>
          <a:p>
            <a:r>
              <a:rPr lang="en-US"/>
              <a:t>Example: One-group pretest/posttest design</a:t>
            </a:r>
          </a:p>
        </p:txBody>
      </p:sp>
    </p:spTree>
    <p:extLst>
      <p:ext uri="{BB962C8B-B14F-4D97-AF65-F5344CB8AC3E}">
        <p14:creationId xmlns:p14="http://schemas.microsoft.com/office/powerpoint/2010/main" val="780120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True experimental designs</a:t>
            </a:r>
          </a:p>
        </p:txBody>
      </p:sp>
      <p:sp>
        <p:nvSpPr>
          <p:cNvPr id="21507" name="Rectangle 3"/>
          <p:cNvSpPr>
            <a:spLocks noGrp="1" noChangeArrowheads="1"/>
          </p:cNvSpPr>
          <p:nvPr>
            <p:ph type="body" idx="1"/>
          </p:nvPr>
        </p:nvSpPr>
        <p:spPr/>
        <p:txBody>
          <a:bodyPr/>
          <a:lstStyle/>
          <a:p>
            <a:r>
              <a:rPr lang="en-US"/>
              <a:t>Best type of research design because of their ability to control threats to internal validity</a:t>
            </a:r>
          </a:p>
          <a:p>
            <a:r>
              <a:rPr lang="en-US"/>
              <a:t>Utilizes random selection of participants and random assignment to groups</a:t>
            </a:r>
          </a:p>
          <a:p>
            <a:r>
              <a:rPr lang="en-US"/>
              <a:t>Example: Pretest/posttest control group design</a:t>
            </a:r>
          </a:p>
        </p:txBody>
      </p:sp>
    </p:spTree>
    <p:extLst>
      <p:ext uri="{BB962C8B-B14F-4D97-AF65-F5344CB8AC3E}">
        <p14:creationId xmlns:p14="http://schemas.microsoft.com/office/powerpoint/2010/main" val="1512350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Quasi-experimental designs</a:t>
            </a:r>
          </a:p>
        </p:txBody>
      </p:sp>
      <p:sp>
        <p:nvSpPr>
          <p:cNvPr id="22531" name="Rectangle 3"/>
          <p:cNvSpPr>
            <a:spLocks noGrp="1" noChangeArrowheads="1"/>
          </p:cNvSpPr>
          <p:nvPr>
            <p:ph type="body" idx="1"/>
          </p:nvPr>
        </p:nvSpPr>
        <p:spPr/>
        <p:txBody>
          <a:bodyPr/>
          <a:lstStyle/>
          <a:p>
            <a:r>
              <a:rPr lang="en-US"/>
              <a:t>These designs lack either random selection of participants or random assignment to groups</a:t>
            </a:r>
          </a:p>
          <a:p>
            <a:r>
              <a:rPr lang="en-US"/>
              <a:t>They lack some of the control of true experimental designs, but are generally considered to be fine</a:t>
            </a:r>
          </a:p>
          <a:p>
            <a:r>
              <a:rPr lang="en-US"/>
              <a:t>Example: Nonequivalent group design</a:t>
            </a:r>
          </a:p>
        </p:txBody>
      </p:sp>
    </p:spTree>
    <p:extLst>
      <p:ext uri="{BB962C8B-B14F-4D97-AF65-F5344CB8AC3E}">
        <p14:creationId xmlns:p14="http://schemas.microsoft.com/office/powerpoint/2010/main" val="3001914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0"/>
            <a:ext cx="7162800" cy="1143000"/>
          </a:xfrm>
          <a:noFill/>
          <a:ln/>
        </p:spPr>
        <p:txBody>
          <a:bodyPr lIns="90488" rIns="90488" anchor="b"/>
          <a:lstStyle/>
          <a:p>
            <a:r>
              <a:rPr lang="en-US"/>
              <a:t>Common Sources of Error</a:t>
            </a:r>
          </a:p>
        </p:txBody>
      </p:sp>
      <p:sp>
        <p:nvSpPr>
          <p:cNvPr id="13315" name="Rectangle 3"/>
          <p:cNvSpPr>
            <a:spLocks noGrp="1" noChangeArrowheads="1"/>
          </p:cNvSpPr>
          <p:nvPr>
            <p:ph type="body" idx="1"/>
          </p:nvPr>
        </p:nvSpPr>
        <p:spPr>
          <a:xfrm>
            <a:off x="990600" y="1524000"/>
            <a:ext cx="7162800" cy="4114800"/>
          </a:xfrm>
          <a:noFill/>
          <a:ln/>
        </p:spPr>
        <p:txBody>
          <a:bodyPr lIns="90488" rIns="90488"/>
          <a:lstStyle/>
          <a:p>
            <a:r>
              <a:rPr lang="en-US"/>
              <a:t>Many possible sources of error can cause the results of a research study to be incorrectly interpreted.  The following sources of error are more specific threats to the validity of a study than those described previously</a:t>
            </a:r>
          </a:p>
          <a:p>
            <a:r>
              <a:rPr lang="en-US"/>
              <a:t>Selected examples:</a:t>
            </a:r>
          </a:p>
          <a:p>
            <a:pPr lvl="1"/>
            <a:r>
              <a:rPr lang="en-US" sz="2000"/>
              <a:t>Hawthorne Effect</a:t>
            </a:r>
          </a:p>
          <a:p>
            <a:pPr lvl="1"/>
            <a:r>
              <a:rPr lang="en-US" sz="2000"/>
              <a:t>Placebo Effect</a:t>
            </a:r>
          </a:p>
          <a:p>
            <a:pPr lvl="1"/>
            <a:r>
              <a:rPr lang="en-US" sz="2000"/>
              <a:t>John Henry Effect</a:t>
            </a:r>
          </a:p>
          <a:p>
            <a:pPr lvl="1"/>
            <a:r>
              <a:rPr lang="en-US" sz="2000"/>
              <a:t>Rating Effect</a:t>
            </a:r>
          </a:p>
          <a:p>
            <a:pPr lvl="1"/>
            <a:r>
              <a:rPr lang="en-US" sz="2000"/>
              <a:t>Experimenter Bias Effect</a:t>
            </a:r>
          </a:p>
        </p:txBody>
      </p:sp>
    </p:spTree>
    <p:extLst>
      <p:ext uri="{BB962C8B-B14F-4D97-AF65-F5344CB8AC3E}">
        <p14:creationId xmlns:p14="http://schemas.microsoft.com/office/powerpoint/2010/main" val="213179618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Hawthorne Effect</a:t>
            </a:r>
          </a:p>
        </p:txBody>
      </p:sp>
      <p:sp>
        <p:nvSpPr>
          <p:cNvPr id="14339" name="Rectangle 3"/>
          <p:cNvSpPr>
            <a:spLocks noGrp="1" noChangeArrowheads="1"/>
          </p:cNvSpPr>
          <p:nvPr>
            <p:ph type="body" idx="1"/>
          </p:nvPr>
        </p:nvSpPr>
        <p:spPr/>
        <p:txBody>
          <a:bodyPr/>
          <a:lstStyle/>
          <a:p>
            <a:r>
              <a:rPr lang="en-US"/>
              <a:t>A specific type of reactive effect in which merely being a research participant in an investigation may affect behavior</a:t>
            </a:r>
          </a:p>
          <a:p>
            <a:r>
              <a:rPr lang="en-US"/>
              <a:t>Suggests that, as much as possible, participants should be unaware they are in an experiment and unaware of the hypothesized outcome</a:t>
            </a:r>
          </a:p>
          <a:p>
            <a:endParaRPr lang="en-US"/>
          </a:p>
        </p:txBody>
      </p:sp>
    </p:spTree>
    <p:extLst>
      <p:ext uri="{BB962C8B-B14F-4D97-AF65-F5344CB8AC3E}">
        <p14:creationId xmlns:p14="http://schemas.microsoft.com/office/powerpoint/2010/main" val="3950127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Placebo Effect</a:t>
            </a:r>
          </a:p>
        </p:txBody>
      </p:sp>
      <p:sp>
        <p:nvSpPr>
          <p:cNvPr id="15363" name="Rectangle 3"/>
          <p:cNvSpPr>
            <a:spLocks noGrp="1" noChangeArrowheads="1"/>
          </p:cNvSpPr>
          <p:nvPr>
            <p:ph type="body" idx="1"/>
          </p:nvPr>
        </p:nvSpPr>
        <p:spPr/>
        <p:txBody>
          <a:bodyPr/>
          <a:lstStyle/>
          <a:p>
            <a:r>
              <a:rPr lang="en-US"/>
              <a:t>Participants may believe that the experimental treatment is supposed to change them, so they respond to the treatment with a change in performance</a:t>
            </a:r>
          </a:p>
        </p:txBody>
      </p:sp>
    </p:spTree>
    <p:extLst>
      <p:ext uri="{BB962C8B-B14F-4D97-AF65-F5344CB8AC3E}">
        <p14:creationId xmlns:p14="http://schemas.microsoft.com/office/powerpoint/2010/main" val="3910158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John Henry Effect</a:t>
            </a:r>
          </a:p>
        </p:txBody>
      </p:sp>
      <p:sp>
        <p:nvSpPr>
          <p:cNvPr id="16387" name="Rectangle 3"/>
          <p:cNvSpPr>
            <a:spLocks noGrp="1" noChangeArrowheads="1"/>
          </p:cNvSpPr>
          <p:nvPr>
            <p:ph type="body" idx="1"/>
          </p:nvPr>
        </p:nvSpPr>
        <p:spPr/>
        <p:txBody>
          <a:bodyPr/>
          <a:lstStyle/>
          <a:p>
            <a:r>
              <a:rPr lang="en-US"/>
              <a:t>A threat to internal validity wherein research participants in the control group try harder just because they are in the control group</a:t>
            </a:r>
          </a:p>
        </p:txBody>
      </p:sp>
    </p:spTree>
    <p:extLst>
      <p:ext uri="{BB962C8B-B14F-4D97-AF65-F5344CB8AC3E}">
        <p14:creationId xmlns:p14="http://schemas.microsoft.com/office/powerpoint/2010/main" val="325806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22238"/>
            <a:ext cx="7543800" cy="944562"/>
          </a:xfrm>
        </p:spPr>
        <p:txBody>
          <a:bodyPr/>
          <a:lstStyle/>
          <a:p>
            <a:r>
              <a:rPr lang="en-US"/>
              <a:t>Introduction</a:t>
            </a:r>
          </a:p>
        </p:txBody>
      </p:sp>
      <p:sp>
        <p:nvSpPr>
          <p:cNvPr id="8195" name="Rectangle 3"/>
          <p:cNvSpPr>
            <a:spLocks noGrp="1" noChangeArrowheads="1"/>
          </p:cNvSpPr>
          <p:nvPr>
            <p:ph type="body" idx="1"/>
          </p:nvPr>
        </p:nvSpPr>
        <p:spPr>
          <a:xfrm>
            <a:off x="457200" y="1371600"/>
            <a:ext cx="8229600" cy="5105400"/>
          </a:xfrm>
        </p:spPr>
        <p:txBody>
          <a:bodyPr/>
          <a:lstStyle/>
          <a:p>
            <a:r>
              <a:rPr lang="en-US" sz="2800"/>
              <a:t>Experiments are part of the traditional science model</a:t>
            </a:r>
          </a:p>
          <a:p>
            <a:r>
              <a:rPr lang="en-US" sz="2800"/>
              <a:t>Involve taking “action” and observing consequences of this action</a:t>
            </a:r>
          </a:p>
          <a:p>
            <a:r>
              <a:rPr lang="en-US" sz="2800"/>
              <a:t>Can collect data using rigorous control</a:t>
            </a:r>
          </a:p>
          <a:p>
            <a:r>
              <a:rPr lang="en-US" sz="2800"/>
              <a:t>A good example is Albert Bandura’s Bobo doll study: “Transmission of Aggression Through Imitation of Aggressive Models” (1961)</a:t>
            </a:r>
          </a:p>
          <a:p>
            <a:pPr lvl="1"/>
            <a:r>
              <a:rPr lang="en-US" sz="2400"/>
              <a:t>Click on the following link to read this classic paper:</a:t>
            </a:r>
          </a:p>
          <a:p>
            <a:pPr lvl="1"/>
            <a:r>
              <a:rPr lang="en-US" sz="2400">
                <a:hlinkClick r:id="rId2"/>
              </a:rPr>
              <a:t>http://psychclassics.yorku.ca/Bandura/bobo.htm</a:t>
            </a:r>
            <a:endParaRPr lang="en-US" sz="2400"/>
          </a:p>
        </p:txBody>
      </p:sp>
    </p:spTree>
    <p:extLst>
      <p:ext uri="{BB962C8B-B14F-4D97-AF65-F5344CB8AC3E}">
        <p14:creationId xmlns:p14="http://schemas.microsoft.com/office/powerpoint/2010/main" val="14932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762000"/>
            <a:ext cx="9144000" cy="91440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ormAutofit fontScale="90000"/>
          </a:bodyPr>
          <a:lstStyle/>
          <a:p>
            <a:r>
              <a:rPr lang="en-US" sz="5400"/>
              <a:t>Experimental Study Steps</a:t>
            </a:r>
          </a:p>
        </p:txBody>
      </p:sp>
      <p:sp>
        <p:nvSpPr>
          <p:cNvPr id="8195" name="Rectangle 3"/>
          <p:cNvSpPr>
            <a:spLocks noGrp="1" noChangeArrowheads="1"/>
          </p:cNvSpPr>
          <p:nvPr>
            <p:ph type="body" idx="1"/>
          </p:nvPr>
        </p:nvSpPr>
        <p:spPr>
          <a:xfrm>
            <a:off x="381000" y="1828800"/>
            <a:ext cx="8382000" cy="4724400"/>
          </a:xfrm>
          <a:noFill/>
          <a:ln/>
        </p:spPr>
        <p:txBody>
          <a:bodyPr/>
          <a:lstStyle/>
          <a:p>
            <a:pPr marL="285750" indent="-285750">
              <a:tabLst>
                <a:tab pos="571500" algn="l"/>
              </a:tabLst>
            </a:pPr>
            <a:r>
              <a:rPr lang="en-US" sz="3000"/>
              <a:t>Identify and define the problem.</a:t>
            </a:r>
          </a:p>
          <a:p>
            <a:pPr marL="285750" indent="-285750">
              <a:tabLst>
                <a:tab pos="571500" algn="l"/>
              </a:tabLst>
            </a:pPr>
            <a:r>
              <a:rPr lang="en-US" sz="3000"/>
              <a:t>Formulate hypothesis and deduce its consequence.</a:t>
            </a:r>
          </a:p>
          <a:p>
            <a:pPr marL="285750" indent="-285750">
              <a:tabLst>
                <a:tab pos="571500" algn="l"/>
              </a:tabLst>
            </a:pPr>
            <a:r>
              <a:rPr lang="en-US" sz="3000"/>
              <a:t>Construct an experimental that represents all the elements, conditions, and relations to the consequence.</a:t>
            </a:r>
          </a:p>
          <a:p>
            <a:pPr marL="285750" indent="-285750">
              <a:tabLst>
                <a:tab pos="571500" algn="l"/>
              </a:tabLst>
            </a:pPr>
            <a:r>
              <a:rPr lang="en-US" sz="3000"/>
              <a:t>Conduct the experiment.</a:t>
            </a:r>
          </a:p>
          <a:p>
            <a:pPr marL="285750" indent="-285750">
              <a:tabLst>
                <a:tab pos="571500" algn="l"/>
              </a:tabLst>
            </a:pPr>
            <a:r>
              <a:rPr lang="en-US" sz="3000"/>
              <a:t>Compile raw data and reduce to usable form.</a:t>
            </a:r>
          </a:p>
          <a:p>
            <a:pPr marL="285750" indent="-285750">
              <a:tabLst>
                <a:tab pos="571500" algn="l"/>
              </a:tabLst>
            </a:pPr>
            <a:r>
              <a:rPr lang="en-US" sz="3000"/>
              <a:t>Apply an appropriate test of significance.</a:t>
            </a:r>
          </a:p>
        </p:txBody>
      </p:sp>
    </p:spTree>
    <p:extLst>
      <p:ext uri="{BB962C8B-B14F-4D97-AF65-F5344CB8AC3E}">
        <p14:creationId xmlns:p14="http://schemas.microsoft.com/office/powerpoint/2010/main" val="13666599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0"/>
            <a:ext cx="7543800" cy="1143000"/>
          </a:xfrm>
        </p:spPr>
        <p:txBody>
          <a:bodyPr/>
          <a:lstStyle/>
          <a:p>
            <a:r>
              <a:rPr lang="en-US" sz="3600"/>
              <a:t>Steps in Experimental Research</a:t>
            </a:r>
          </a:p>
        </p:txBody>
      </p:sp>
      <p:sp>
        <p:nvSpPr>
          <p:cNvPr id="28675" name="Rectangle 3"/>
          <p:cNvSpPr>
            <a:spLocks noGrp="1" noChangeArrowheads="1"/>
          </p:cNvSpPr>
          <p:nvPr>
            <p:ph type="body" idx="1"/>
          </p:nvPr>
        </p:nvSpPr>
        <p:spPr>
          <a:xfrm>
            <a:off x="1066800" y="1219200"/>
            <a:ext cx="7391400" cy="5257800"/>
          </a:xfrm>
        </p:spPr>
        <p:txBody>
          <a:bodyPr/>
          <a:lstStyle/>
          <a:p>
            <a:pPr marL="533400" indent="-533400">
              <a:lnSpc>
                <a:spcPct val="70000"/>
              </a:lnSpc>
            </a:pPr>
            <a:r>
              <a:rPr lang="en-US" sz="2400"/>
              <a:t>State the research problem</a:t>
            </a:r>
          </a:p>
          <a:p>
            <a:pPr marL="533400" indent="-533400">
              <a:lnSpc>
                <a:spcPct val="70000"/>
              </a:lnSpc>
            </a:pPr>
            <a:r>
              <a:rPr lang="en-US" sz="2400"/>
              <a:t>Determine if experimental methods apply</a:t>
            </a:r>
          </a:p>
          <a:p>
            <a:pPr marL="533400" indent="-533400">
              <a:lnSpc>
                <a:spcPct val="70000"/>
              </a:lnSpc>
            </a:pPr>
            <a:r>
              <a:rPr lang="en-US" sz="2400"/>
              <a:t>Specify the independent variable(s)</a:t>
            </a:r>
          </a:p>
          <a:p>
            <a:pPr marL="533400" indent="-533400">
              <a:lnSpc>
                <a:spcPct val="70000"/>
              </a:lnSpc>
            </a:pPr>
            <a:r>
              <a:rPr lang="en-US" sz="2400"/>
              <a:t>Specify the dependent variable(s)</a:t>
            </a:r>
          </a:p>
          <a:p>
            <a:pPr marL="533400" indent="-533400">
              <a:lnSpc>
                <a:spcPct val="70000"/>
              </a:lnSpc>
            </a:pPr>
            <a:r>
              <a:rPr lang="en-US" sz="2400"/>
              <a:t>State the tentative hypotheses</a:t>
            </a:r>
          </a:p>
          <a:p>
            <a:pPr marL="533400" indent="-533400">
              <a:lnSpc>
                <a:spcPct val="70000"/>
              </a:lnSpc>
            </a:pPr>
            <a:r>
              <a:rPr lang="en-US" sz="2400"/>
              <a:t>Determine measures to be used</a:t>
            </a:r>
          </a:p>
          <a:p>
            <a:pPr marL="533400" indent="-533400">
              <a:lnSpc>
                <a:spcPct val="70000"/>
              </a:lnSpc>
            </a:pPr>
            <a:r>
              <a:rPr lang="en-US" sz="2400"/>
              <a:t>Pause to consider potential success</a:t>
            </a:r>
          </a:p>
          <a:p>
            <a:pPr marL="533400" indent="-533400">
              <a:lnSpc>
                <a:spcPct val="70000"/>
              </a:lnSpc>
            </a:pPr>
            <a:r>
              <a:rPr lang="en-US" sz="2400"/>
              <a:t>Identify intervening (extraneous) variables</a:t>
            </a:r>
          </a:p>
          <a:p>
            <a:pPr marL="533400" indent="-533400">
              <a:lnSpc>
                <a:spcPct val="70000"/>
              </a:lnSpc>
            </a:pPr>
            <a:r>
              <a:rPr lang="en-US" sz="2400"/>
              <a:t>Formal statement of research hypotheses</a:t>
            </a:r>
          </a:p>
          <a:p>
            <a:pPr marL="533400" indent="-533400">
              <a:lnSpc>
                <a:spcPct val="70000"/>
              </a:lnSpc>
            </a:pPr>
            <a:r>
              <a:rPr lang="en-US" sz="2400"/>
              <a:t>Design the experiment</a:t>
            </a:r>
          </a:p>
          <a:p>
            <a:pPr marL="533400" indent="-533400">
              <a:lnSpc>
                <a:spcPct val="70000"/>
              </a:lnSpc>
            </a:pPr>
            <a:r>
              <a:rPr lang="en-US" sz="2400"/>
              <a:t>Final estimate of potential success</a:t>
            </a:r>
          </a:p>
          <a:p>
            <a:pPr marL="533400" indent="-533400">
              <a:lnSpc>
                <a:spcPct val="70000"/>
              </a:lnSpc>
            </a:pPr>
            <a:r>
              <a:rPr lang="en-US" sz="2400"/>
              <a:t>Conduct the study as planned</a:t>
            </a:r>
          </a:p>
          <a:p>
            <a:pPr marL="533400" indent="-533400">
              <a:lnSpc>
                <a:spcPct val="70000"/>
              </a:lnSpc>
            </a:pPr>
            <a:r>
              <a:rPr lang="en-US" sz="2400"/>
              <a:t>Analyze the collected data</a:t>
            </a:r>
          </a:p>
          <a:p>
            <a:pPr marL="533400" indent="-533400">
              <a:lnSpc>
                <a:spcPct val="70000"/>
              </a:lnSpc>
            </a:pPr>
            <a:r>
              <a:rPr lang="en-US" sz="2400"/>
              <a:t>Prepare a research report</a:t>
            </a:r>
          </a:p>
        </p:txBody>
      </p:sp>
    </p:spTree>
    <p:extLst>
      <p:ext uri="{BB962C8B-B14F-4D97-AF65-F5344CB8AC3E}">
        <p14:creationId xmlns:p14="http://schemas.microsoft.com/office/powerpoint/2010/main" val="104358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762000"/>
            <a:ext cx="7772400" cy="91440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ormAutofit fontScale="90000"/>
          </a:bodyPr>
          <a:lstStyle/>
          <a:p>
            <a:r>
              <a:rPr lang="en-US" sz="6000"/>
              <a:t>Research Essentials</a:t>
            </a:r>
          </a:p>
        </p:txBody>
      </p:sp>
      <p:sp>
        <p:nvSpPr>
          <p:cNvPr id="9219" name="Rectangle 3"/>
          <p:cNvSpPr>
            <a:spLocks noGrp="1" noChangeArrowheads="1"/>
          </p:cNvSpPr>
          <p:nvPr>
            <p:ph type="body" idx="1"/>
          </p:nvPr>
        </p:nvSpPr>
        <p:spPr>
          <a:xfrm>
            <a:off x="762000" y="1981200"/>
            <a:ext cx="7620000" cy="3810000"/>
          </a:xfrm>
          <a:noFill/>
          <a:ln/>
        </p:spPr>
        <p:txBody>
          <a:bodyPr/>
          <a:lstStyle/>
          <a:p>
            <a:pPr marL="285750" indent="-285750">
              <a:tabLst>
                <a:tab pos="571500" algn="l"/>
              </a:tabLst>
            </a:pPr>
            <a:r>
              <a:rPr lang="en-US" u="sng"/>
              <a:t>Manipulation</a:t>
            </a:r>
            <a:r>
              <a:rPr lang="en-US"/>
              <a:t> of an independent variable.</a:t>
            </a:r>
          </a:p>
          <a:p>
            <a:pPr marL="285750" indent="-285750">
              <a:tabLst>
                <a:tab pos="571500" algn="l"/>
              </a:tabLst>
            </a:pPr>
            <a:r>
              <a:rPr lang="en-US"/>
              <a:t>All variables except the dependent variable are held constant (</a:t>
            </a:r>
            <a:r>
              <a:rPr lang="en-US" u="sng"/>
              <a:t>control</a:t>
            </a:r>
            <a:r>
              <a:rPr lang="en-US"/>
              <a:t>).</a:t>
            </a:r>
          </a:p>
          <a:p>
            <a:pPr marL="285750" indent="-285750">
              <a:tabLst>
                <a:tab pos="571500" algn="l"/>
              </a:tabLst>
            </a:pPr>
            <a:r>
              <a:rPr lang="en-US"/>
              <a:t>Manipulation of the dependent variable by the independent variable is observed (</a:t>
            </a:r>
            <a:r>
              <a:rPr lang="en-US" u="sng"/>
              <a:t>observation</a:t>
            </a:r>
            <a:r>
              <a:rPr lang="en-US"/>
              <a:t>).</a:t>
            </a:r>
          </a:p>
        </p:txBody>
      </p:sp>
    </p:spTree>
    <p:extLst>
      <p:ext uri="{BB962C8B-B14F-4D97-AF65-F5344CB8AC3E}">
        <p14:creationId xmlns:p14="http://schemas.microsoft.com/office/powerpoint/2010/main" val="11167599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552450"/>
            <a:ext cx="7772400" cy="1123950"/>
          </a:xfrm>
          <a:noFill/>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sz="6000"/>
              <a:t>Experimental Control</a:t>
            </a:r>
          </a:p>
        </p:txBody>
      </p:sp>
      <p:sp>
        <p:nvSpPr>
          <p:cNvPr id="10243" name="Rectangle 3"/>
          <p:cNvSpPr>
            <a:spLocks noGrp="1" noChangeArrowheads="1"/>
          </p:cNvSpPr>
          <p:nvPr>
            <p:ph type="body" idx="1"/>
          </p:nvPr>
        </p:nvSpPr>
        <p:spPr>
          <a:xfrm>
            <a:off x="685800" y="2362200"/>
            <a:ext cx="7772400" cy="2209800"/>
          </a:xfrm>
          <a:noFill/>
          <a:ln/>
        </p:spPr>
        <p:txBody>
          <a:bodyPr/>
          <a:lstStyle/>
          <a:p>
            <a:pPr algn="ctr">
              <a:buFont typeface="Monotype Sorts" pitchFamily="2" charset="2"/>
              <a:buChar char=" "/>
            </a:pPr>
            <a:r>
              <a:rPr lang="en-US"/>
              <a:t>Experimental control attempts to predict events that will occur in the experimental setting by neutralizing the effects of other factors.</a:t>
            </a:r>
          </a:p>
        </p:txBody>
      </p:sp>
    </p:spTree>
    <p:extLst>
      <p:ext uri="{BB962C8B-B14F-4D97-AF65-F5344CB8AC3E}">
        <p14:creationId xmlns:p14="http://schemas.microsoft.com/office/powerpoint/2010/main" val="36655980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TotalTime>
  <Words>1955</Words>
  <Application>Microsoft Office PowerPoint</Application>
  <PresentationFormat>On-screen Show (4:3)</PresentationFormat>
  <Paragraphs>250</Paragraphs>
  <Slides>48</Slides>
  <Notes>25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Equity</vt:lpstr>
      <vt:lpstr>ORIENTATION TO EXPERIMENTAL METHOD</vt:lpstr>
      <vt:lpstr>Experimental Research</vt:lpstr>
      <vt:lpstr>Experimental Research</vt:lpstr>
      <vt:lpstr>Experimental Design</vt:lpstr>
      <vt:lpstr>Introduction</vt:lpstr>
      <vt:lpstr>Experimental Study Steps</vt:lpstr>
      <vt:lpstr>Steps in Experimental Research</vt:lpstr>
      <vt:lpstr>Research Essentials</vt:lpstr>
      <vt:lpstr>Experimental Control</vt:lpstr>
      <vt:lpstr>So in simple words……</vt:lpstr>
      <vt:lpstr>What is an Experiment?</vt:lpstr>
      <vt:lpstr>Some Definitions</vt:lpstr>
      <vt:lpstr>More Definitions</vt:lpstr>
      <vt:lpstr>More Definitions</vt:lpstr>
      <vt:lpstr>Constant Error (bias)</vt:lpstr>
      <vt:lpstr>Sources of Constant Error</vt:lpstr>
      <vt:lpstr>Controlling Extraneous Variables</vt:lpstr>
      <vt:lpstr>Controlling Extraneous Variables</vt:lpstr>
      <vt:lpstr>Experimental Validity</vt:lpstr>
      <vt:lpstr>Internal Validity</vt:lpstr>
      <vt:lpstr> Internal Validity Factors</vt:lpstr>
      <vt:lpstr>History</vt:lpstr>
      <vt:lpstr>Extraneous Variables that Jeopardize Internal Validity</vt:lpstr>
      <vt:lpstr>Maturation</vt:lpstr>
      <vt:lpstr>Pre-Testing</vt:lpstr>
      <vt:lpstr>Measuring Instruments</vt:lpstr>
      <vt:lpstr>Extraneous Variables that Jeopardize Internal Validity</vt:lpstr>
      <vt:lpstr>Extraneous Variables that Jeopardize Internal Validity</vt:lpstr>
      <vt:lpstr>Threats continued</vt:lpstr>
      <vt:lpstr>External Validity</vt:lpstr>
      <vt:lpstr>External Validity</vt:lpstr>
      <vt:lpstr>External Validity Factors</vt:lpstr>
      <vt:lpstr>Pre-Testing</vt:lpstr>
      <vt:lpstr>Differential Selection</vt:lpstr>
      <vt:lpstr>Experimental Procedures</vt:lpstr>
      <vt:lpstr>Multiple Treatment Interference</vt:lpstr>
      <vt:lpstr>Tools to Control Validity Jeopardizing Factors</vt:lpstr>
      <vt:lpstr>Figure 8.3 Experimentation as Conclusive Research</vt:lpstr>
      <vt:lpstr>Table 8.2 Laboratory Versus Field Experiments </vt:lpstr>
      <vt:lpstr>Symbolism for Diagramming Experimental Designs</vt:lpstr>
      <vt:lpstr>Types of Designs</vt:lpstr>
      <vt:lpstr>Pre-experimental designs</vt:lpstr>
      <vt:lpstr>True experimental designs</vt:lpstr>
      <vt:lpstr>Quasi-experimental designs</vt:lpstr>
      <vt:lpstr>Common Sources of Error</vt:lpstr>
      <vt:lpstr>Hawthorne Effect</vt:lpstr>
      <vt:lpstr>Placebo Effect</vt:lpstr>
      <vt:lpstr>John Henry Effect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fatima iqbal</cp:lastModifiedBy>
  <cp:revision>30</cp:revision>
  <dcterms:created xsi:type="dcterms:W3CDTF">2006-08-16T00:00:00Z</dcterms:created>
  <dcterms:modified xsi:type="dcterms:W3CDTF">2022-04-11T06:47:18Z</dcterms:modified>
</cp:coreProperties>
</file>