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247094d7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Roshni (Introduction) </a:t>
            </a:r>
            <a:endParaRPr/>
          </a:p>
          <a:p>
            <a:pPr indent="0" lvl="0" marL="0" rtl="0" algn="l">
              <a:spcBef>
                <a:spcPts val="0"/>
              </a:spcBef>
              <a:spcAft>
                <a:spcPts val="0"/>
              </a:spcAft>
              <a:buNone/>
            </a:pPr>
            <a:r>
              <a:rPr lang="en"/>
              <a:t>            Javeria </a:t>
            </a:r>
            <a:endParaRPr/>
          </a:p>
          <a:p>
            <a:pPr indent="0" lvl="0" marL="0" rtl="0" algn="l">
              <a:spcBef>
                <a:spcPts val="0"/>
              </a:spcBef>
              <a:spcAft>
                <a:spcPts val="0"/>
              </a:spcAft>
              <a:buNone/>
            </a:pPr>
            <a:r>
              <a:rPr lang="en"/>
              <a:t>            Mike </a:t>
            </a:r>
            <a:endParaRPr/>
          </a:p>
          <a:p>
            <a:pPr indent="0" lvl="0" marL="0" rtl="0" algn="l">
              <a:spcBef>
                <a:spcPts val="0"/>
              </a:spcBef>
              <a:spcAft>
                <a:spcPts val="0"/>
              </a:spcAft>
              <a:buNone/>
            </a:pPr>
            <a:r>
              <a:rPr lang="en"/>
              <a:t>            JinCheng</a:t>
            </a:r>
            <a:endParaRPr/>
          </a:p>
          <a:p>
            <a:pPr indent="0" lvl="0" marL="0" rtl="0" algn="l">
              <a:spcBef>
                <a:spcPts val="0"/>
              </a:spcBef>
              <a:spcAft>
                <a:spcPts val="0"/>
              </a:spcAft>
              <a:buNone/>
            </a:pPr>
            <a:r>
              <a:rPr lang="en"/>
              <a:t>	Roshni </a:t>
            </a:r>
            <a:endParaRPr/>
          </a:p>
          <a:p>
            <a:pPr indent="457200" lvl="0" marL="0" rtl="0" algn="l">
              <a:spcBef>
                <a:spcPts val="0"/>
              </a:spcBef>
              <a:spcAft>
                <a:spcPts val="0"/>
              </a:spcAft>
              <a:buNone/>
            </a:pPr>
            <a:r>
              <a:rPr lang="en"/>
              <a:t>Tiffany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27" name="Google Shape;127;g2a247094d70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3bfa550bb_1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a3bfa550bb_11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3bfa550bb_1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a3bfa550bb_11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3bfa550bb_1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a3bfa550bb_11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3bfa550bb_1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a3bfa550bb_11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3bfa550bb_1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a3bfa550bb_11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3bfa550bb_1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a3bfa550bb_11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3bfa550bb_1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a3bfa550bb_11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8af16857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ec8af16857_1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3bfa550bb_1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a3bfa550bb_1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3bfa550bb_1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a3bfa550bb_11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3bfa550bb_1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a3bfa550bb_11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c9889cc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ec9889cc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c8fa7a6e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ec8fa7a6ea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3bfa550bb_1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a3bfa550bb_11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3bfa550bb_1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a3bfa550bb_11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8.png"/><Relationship Id="rId12" Type="http://schemas.openxmlformats.org/officeDocument/2006/relationships/image" Target="../media/image15.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jpg"/><Relationship Id="rId7" Type="http://schemas.openxmlformats.org/officeDocument/2006/relationships/image" Target="../media/image6.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26.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30.jp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33.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2" Type="http://schemas.openxmlformats.org/officeDocument/2006/relationships/hyperlink" Target="https://canvas.com"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8.png"/><Relationship Id="rId13" Type="http://schemas.openxmlformats.org/officeDocument/2006/relationships/image" Target="../media/image20.png"/><Relationship Id="rId12"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2" Type="http://schemas.openxmlformats.org/officeDocument/2006/relationships/hyperlink" Target="https://www.kaggle.com/"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png"/><Relationship Id="rId9"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27.png"/><Relationship Id="rId8"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83" l="0" r="0" t="-38885"/>
            </a:stretch>
          </a:blipFill>
          <a:ln>
            <a:noFill/>
          </a:ln>
        </p:spPr>
      </p:sp>
      <p:sp>
        <p:nvSpPr>
          <p:cNvPr id="130" name="Google Shape;130;p25"/>
          <p:cNvSpPr/>
          <p:nvPr/>
        </p:nvSpPr>
        <p:spPr>
          <a:xfrm>
            <a:off x="-49900" y="-132550"/>
            <a:ext cx="9243779" cy="5358387"/>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131" name="Google Shape;131;p25"/>
          <p:cNvSpPr/>
          <p:nvPr/>
        </p:nvSpPr>
        <p:spPr>
          <a:xfrm>
            <a:off x="1764227" y="226089"/>
            <a:ext cx="5615547" cy="4691322"/>
          </a:xfrm>
          <a:custGeom>
            <a:rect b="b" l="l" r="r" t="t"/>
            <a:pathLst>
              <a:path extrusionOk="0" h="9382643" w="11231094">
                <a:moveTo>
                  <a:pt x="0" y="0"/>
                </a:moveTo>
                <a:lnTo>
                  <a:pt x="11231094" y="0"/>
                </a:lnTo>
                <a:lnTo>
                  <a:pt x="11231094" y="9382644"/>
                </a:lnTo>
                <a:lnTo>
                  <a:pt x="0" y="9382644"/>
                </a:lnTo>
                <a:lnTo>
                  <a:pt x="0" y="0"/>
                </a:lnTo>
                <a:close/>
              </a:path>
            </a:pathLst>
          </a:custGeom>
          <a:blipFill rotWithShape="1">
            <a:blip r:embed="rId5">
              <a:alphaModFix/>
            </a:blip>
            <a:stretch>
              <a:fillRect b="0" l="0" r="0" t="0"/>
            </a:stretch>
          </a:blipFill>
          <a:ln>
            <a:noFill/>
          </a:ln>
        </p:spPr>
      </p:sp>
      <p:pic>
        <p:nvPicPr>
          <p:cNvPr id="132" name="Google Shape;132;p25"/>
          <p:cNvPicPr preferRelativeResize="0"/>
          <p:nvPr/>
        </p:nvPicPr>
        <p:blipFill rotWithShape="1">
          <a:blip r:embed="rId6">
            <a:alphaModFix/>
          </a:blip>
          <a:srcRect b="45505" l="0" r="0" t="9564"/>
          <a:stretch/>
        </p:blipFill>
        <p:spPr>
          <a:xfrm>
            <a:off x="2246027" y="1026288"/>
            <a:ext cx="4729190" cy="2124808"/>
          </a:xfrm>
          <a:prstGeom prst="rect">
            <a:avLst/>
          </a:prstGeom>
          <a:noFill/>
          <a:ln>
            <a:noFill/>
          </a:ln>
        </p:spPr>
      </p:pic>
      <p:sp>
        <p:nvSpPr>
          <p:cNvPr id="133" name="Google Shape;133;p25"/>
          <p:cNvSpPr/>
          <p:nvPr/>
        </p:nvSpPr>
        <p:spPr>
          <a:xfrm>
            <a:off x="417228" y="2620766"/>
            <a:ext cx="3657600" cy="698269"/>
          </a:xfrm>
          <a:custGeom>
            <a:rect b="b" l="l" r="r" t="t"/>
            <a:pathLst>
              <a:path extrusionOk="0" h="1396538" w="7315200">
                <a:moveTo>
                  <a:pt x="0" y="0"/>
                </a:moveTo>
                <a:lnTo>
                  <a:pt x="7315200" y="0"/>
                </a:lnTo>
                <a:lnTo>
                  <a:pt x="7315200" y="1396538"/>
                </a:lnTo>
                <a:lnTo>
                  <a:pt x="0" y="1396538"/>
                </a:lnTo>
                <a:lnTo>
                  <a:pt x="0" y="0"/>
                </a:lnTo>
                <a:close/>
              </a:path>
            </a:pathLst>
          </a:custGeom>
          <a:blipFill rotWithShape="1">
            <a:blip r:embed="rId7">
              <a:alphaModFix/>
            </a:blip>
            <a:stretch>
              <a:fillRect b="0" l="0" r="0" t="0"/>
            </a:stretch>
          </a:blipFill>
          <a:ln>
            <a:noFill/>
          </a:ln>
        </p:spPr>
      </p:sp>
      <p:sp>
        <p:nvSpPr>
          <p:cNvPr id="134" name="Google Shape;134;p25"/>
          <p:cNvSpPr/>
          <p:nvPr/>
        </p:nvSpPr>
        <p:spPr>
          <a:xfrm flipH="1">
            <a:off x="6272024" y="879060"/>
            <a:ext cx="2029626" cy="1314183"/>
          </a:xfrm>
          <a:custGeom>
            <a:rect b="b" l="l" r="r" t="t"/>
            <a:pathLst>
              <a:path extrusionOk="0" h="2628365" w="4059251">
                <a:moveTo>
                  <a:pt x="4059251" y="0"/>
                </a:moveTo>
                <a:lnTo>
                  <a:pt x="0" y="0"/>
                </a:lnTo>
                <a:lnTo>
                  <a:pt x="0" y="2628365"/>
                </a:lnTo>
                <a:lnTo>
                  <a:pt x="4059251" y="2628365"/>
                </a:lnTo>
                <a:lnTo>
                  <a:pt x="4059251" y="0"/>
                </a:lnTo>
                <a:close/>
              </a:path>
            </a:pathLst>
          </a:custGeom>
          <a:blipFill rotWithShape="1">
            <a:blip r:embed="rId8">
              <a:alphaModFix/>
            </a:blip>
            <a:stretch>
              <a:fillRect b="0" l="0" r="0" t="0"/>
            </a:stretch>
          </a:blipFill>
          <a:ln>
            <a:noFill/>
          </a:ln>
        </p:spPr>
      </p:sp>
      <p:sp>
        <p:nvSpPr>
          <p:cNvPr id="135" name="Google Shape;135;p25"/>
          <p:cNvSpPr/>
          <p:nvPr/>
        </p:nvSpPr>
        <p:spPr>
          <a:xfrm>
            <a:off x="7530531" y="3647216"/>
            <a:ext cx="2198239" cy="935168"/>
          </a:xfrm>
          <a:custGeom>
            <a:rect b="b" l="l" r="r" t="t"/>
            <a:pathLst>
              <a:path extrusionOk="0" h="1870335" w="4396478">
                <a:moveTo>
                  <a:pt x="0" y="0"/>
                </a:moveTo>
                <a:lnTo>
                  <a:pt x="4396478" y="0"/>
                </a:lnTo>
                <a:lnTo>
                  <a:pt x="4396478" y="1870336"/>
                </a:lnTo>
                <a:lnTo>
                  <a:pt x="0" y="1870336"/>
                </a:lnTo>
                <a:lnTo>
                  <a:pt x="0" y="0"/>
                </a:lnTo>
                <a:close/>
              </a:path>
            </a:pathLst>
          </a:custGeom>
          <a:blipFill rotWithShape="1">
            <a:blip r:embed="rId9">
              <a:alphaModFix/>
            </a:blip>
            <a:stretch>
              <a:fillRect b="0" l="0" r="0" t="0"/>
            </a:stretch>
          </a:blipFill>
          <a:ln>
            <a:noFill/>
          </a:ln>
        </p:spPr>
      </p:sp>
      <p:sp>
        <p:nvSpPr>
          <p:cNvPr id="136" name="Google Shape;136;p25"/>
          <p:cNvSpPr/>
          <p:nvPr/>
        </p:nvSpPr>
        <p:spPr>
          <a:xfrm>
            <a:off x="609600" y="968461"/>
            <a:ext cx="1416525" cy="1317368"/>
          </a:xfrm>
          <a:custGeom>
            <a:rect b="b" l="l" r="r" t="t"/>
            <a:pathLst>
              <a:path extrusionOk="0" h="2634736" w="2833049">
                <a:moveTo>
                  <a:pt x="0" y="0"/>
                </a:moveTo>
                <a:lnTo>
                  <a:pt x="2833049" y="0"/>
                </a:lnTo>
                <a:lnTo>
                  <a:pt x="2833049" y="2634736"/>
                </a:lnTo>
                <a:lnTo>
                  <a:pt x="0" y="2634736"/>
                </a:lnTo>
                <a:lnTo>
                  <a:pt x="0" y="0"/>
                </a:lnTo>
                <a:close/>
              </a:path>
            </a:pathLst>
          </a:custGeom>
          <a:blipFill rotWithShape="1">
            <a:blip r:embed="rId10">
              <a:alphaModFix/>
            </a:blip>
            <a:stretch>
              <a:fillRect b="0" l="0" r="0" t="0"/>
            </a:stretch>
          </a:blipFill>
          <a:ln>
            <a:noFill/>
          </a:ln>
        </p:spPr>
      </p:sp>
      <p:sp>
        <p:nvSpPr>
          <p:cNvPr id="137" name="Google Shape;137;p25"/>
          <p:cNvSpPr/>
          <p:nvPr/>
        </p:nvSpPr>
        <p:spPr>
          <a:xfrm>
            <a:off x="915876" y="3966979"/>
            <a:ext cx="1519377" cy="1176531"/>
          </a:xfrm>
          <a:custGeom>
            <a:rect b="b" l="l" r="r" t="t"/>
            <a:pathLst>
              <a:path extrusionOk="0" h="3921770" w="3946435">
                <a:moveTo>
                  <a:pt x="0" y="0"/>
                </a:moveTo>
                <a:lnTo>
                  <a:pt x="3946435" y="0"/>
                </a:lnTo>
                <a:lnTo>
                  <a:pt x="3946435" y="3921770"/>
                </a:lnTo>
                <a:lnTo>
                  <a:pt x="0" y="3921770"/>
                </a:lnTo>
                <a:lnTo>
                  <a:pt x="0" y="0"/>
                </a:lnTo>
                <a:close/>
              </a:path>
            </a:pathLst>
          </a:custGeom>
          <a:blipFill rotWithShape="1">
            <a:blip r:embed="rId11">
              <a:alphaModFix/>
            </a:blip>
            <a:stretch>
              <a:fillRect b="0" l="0" r="0" t="0"/>
            </a:stretch>
          </a:blipFill>
          <a:ln>
            <a:noFill/>
          </a:ln>
        </p:spPr>
      </p:sp>
      <p:sp>
        <p:nvSpPr>
          <p:cNvPr id="138" name="Google Shape;138;p25"/>
          <p:cNvSpPr/>
          <p:nvPr/>
        </p:nvSpPr>
        <p:spPr>
          <a:xfrm rot="-5400000">
            <a:off x="8335948" y="1186516"/>
            <a:ext cx="1988695" cy="2057270"/>
          </a:xfrm>
          <a:custGeom>
            <a:rect b="b" l="l" r="r" t="t"/>
            <a:pathLst>
              <a:path extrusionOk="0" h="4114540" w="3977389">
                <a:moveTo>
                  <a:pt x="0" y="0"/>
                </a:moveTo>
                <a:lnTo>
                  <a:pt x="3977389" y="0"/>
                </a:lnTo>
                <a:lnTo>
                  <a:pt x="3977389" y="4114540"/>
                </a:lnTo>
                <a:lnTo>
                  <a:pt x="0" y="4114540"/>
                </a:lnTo>
                <a:lnTo>
                  <a:pt x="0" y="0"/>
                </a:lnTo>
                <a:close/>
              </a:path>
            </a:pathLst>
          </a:custGeom>
          <a:blipFill rotWithShape="1">
            <a:blip r:embed="rId12">
              <a:alphaModFix/>
            </a:blip>
            <a:stretch>
              <a:fillRect b="0" l="0" r="0" t="0"/>
            </a:stretch>
          </a:blipFill>
          <a:ln>
            <a:noFill/>
          </a:ln>
        </p:spPr>
      </p:sp>
      <p:sp>
        <p:nvSpPr>
          <p:cNvPr id="139" name="Google Shape;139;p25"/>
          <p:cNvSpPr txBox="1"/>
          <p:nvPr/>
        </p:nvSpPr>
        <p:spPr>
          <a:xfrm>
            <a:off x="1925525" y="3389050"/>
            <a:ext cx="5169000" cy="1061700"/>
          </a:xfrm>
          <a:prstGeom prst="rect">
            <a:avLst/>
          </a:prstGeom>
          <a:noFill/>
          <a:ln>
            <a:noFill/>
          </a:ln>
        </p:spPr>
        <p:txBody>
          <a:bodyPr anchorCtr="0" anchor="t" bIns="0" lIns="0" spcFirstLastPara="1" rIns="0" wrap="square" tIns="0">
            <a:spAutoFit/>
          </a:bodyPr>
          <a:lstStyle/>
          <a:p>
            <a:pPr indent="0" lvl="0" marL="0" marR="0" rtl="0" algn="ctr">
              <a:lnSpc>
                <a:spcPct val="109000"/>
              </a:lnSpc>
              <a:spcBef>
                <a:spcPts val="0"/>
              </a:spcBef>
              <a:spcAft>
                <a:spcPts val="0"/>
              </a:spcAft>
              <a:buNone/>
            </a:pPr>
            <a:r>
              <a:rPr i="0" lang="en" sz="3300" u="none" cap="none" strike="noStrike">
                <a:solidFill>
                  <a:srgbClr val="000000"/>
                </a:solidFill>
                <a:latin typeface="Oswald"/>
                <a:ea typeface="Oswald"/>
                <a:cs typeface="Oswald"/>
                <a:sym typeface="Oswald"/>
              </a:rPr>
              <a:t>2023 MOST STREAMED SPOTIFY SONGS</a:t>
            </a:r>
            <a:endParaRPr sz="100">
              <a:latin typeface="Oswald"/>
              <a:ea typeface="Oswald"/>
              <a:cs typeface="Oswald"/>
              <a:sym typeface="Oswald"/>
            </a:endParaRPr>
          </a:p>
        </p:txBody>
      </p:sp>
      <p:sp>
        <p:nvSpPr>
          <p:cNvPr id="140" name="Google Shape;140;p25"/>
          <p:cNvSpPr txBox="1"/>
          <p:nvPr/>
        </p:nvSpPr>
        <p:spPr>
          <a:xfrm>
            <a:off x="675150" y="2772098"/>
            <a:ext cx="2304602" cy="338455"/>
          </a:xfrm>
          <a:prstGeom prst="rect">
            <a:avLst/>
          </a:prstGeom>
          <a:noFill/>
          <a:ln>
            <a:noFill/>
          </a:ln>
        </p:spPr>
        <p:txBody>
          <a:bodyPr anchorCtr="0" anchor="t" bIns="0" lIns="0" spcFirstLastPara="1" rIns="0" wrap="square" tIns="0">
            <a:spAutoFit/>
          </a:bodyPr>
          <a:lstStyle/>
          <a:p>
            <a:pPr indent="0" lvl="0" marL="0" marR="0" rtl="0" algn="ctr">
              <a:lnSpc>
                <a:spcPct val="130008"/>
              </a:lnSpc>
              <a:spcBef>
                <a:spcPts val="0"/>
              </a:spcBef>
              <a:spcAft>
                <a:spcPts val="0"/>
              </a:spcAft>
              <a:buNone/>
            </a:pPr>
            <a:r>
              <a:rPr b="0" i="0" lang="en" sz="1800" u="none" cap="none" strike="noStrike">
                <a:solidFill>
                  <a:srgbClr val="000000"/>
                </a:solidFill>
                <a:latin typeface="Oswald"/>
                <a:ea typeface="Oswald"/>
                <a:cs typeface="Oswald"/>
                <a:sym typeface="Oswald"/>
              </a:rPr>
              <a:t>TOP SONGS </a:t>
            </a:r>
            <a:endParaRPr sz="700"/>
          </a:p>
        </p:txBody>
      </p:sp>
      <p:sp>
        <p:nvSpPr>
          <p:cNvPr id="141" name="Google Shape;141;p25"/>
          <p:cNvSpPr txBox="1"/>
          <p:nvPr/>
        </p:nvSpPr>
        <p:spPr>
          <a:xfrm>
            <a:off x="6377400" y="1075173"/>
            <a:ext cx="1818900" cy="5787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lang="en" sz="1000">
                <a:latin typeface="Oswald"/>
                <a:ea typeface="Oswald"/>
                <a:cs typeface="Oswald"/>
                <a:sym typeface="Oswald"/>
              </a:rPr>
              <a:t>“Pull up in the monster, automobile </a:t>
            </a:r>
            <a:r>
              <a:rPr lang="en" sz="1000">
                <a:latin typeface="Oswald"/>
                <a:ea typeface="Oswald"/>
                <a:cs typeface="Oswald"/>
                <a:sym typeface="Oswald"/>
              </a:rPr>
              <a:t>gangsta. With a bad bitch that came from Sri Lanka” </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47" name="Google Shape;247;p34"/>
          <p:cNvSpPr txBox="1"/>
          <p:nvPr/>
        </p:nvSpPr>
        <p:spPr>
          <a:xfrm>
            <a:off x="5347475" y="1259700"/>
            <a:ext cx="2367900" cy="26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Average Danceability for songs in Top 10 = 68.2%</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Average Danceability for songs  in 11-20 = 51.7%</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Difference of 16.</a:t>
            </a:r>
            <a:r>
              <a:rPr lang="en" sz="1500">
                <a:solidFill>
                  <a:srgbClr val="374151"/>
                </a:solidFill>
                <a:latin typeface="Oswald"/>
                <a:ea typeface="Oswald"/>
                <a:cs typeface="Oswald"/>
                <a:sym typeface="Oswald"/>
              </a:rPr>
              <a:t>5%!</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Analysis: Top 10 Songs have higher </a:t>
            </a:r>
            <a:r>
              <a:rPr lang="en" sz="1500">
                <a:solidFill>
                  <a:srgbClr val="374151"/>
                </a:solidFill>
                <a:latin typeface="Oswald"/>
                <a:ea typeface="Oswald"/>
                <a:cs typeface="Oswald"/>
                <a:sym typeface="Oswald"/>
              </a:rPr>
              <a:t>danceability</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48" name="Google Shape;248;p34"/>
          <p:cNvSpPr txBox="1"/>
          <p:nvPr/>
        </p:nvSpPr>
        <p:spPr>
          <a:xfrm>
            <a:off x="1302900" y="0"/>
            <a:ext cx="7614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rgbClr val="333333"/>
                </a:solidFill>
                <a:latin typeface="Oswald"/>
                <a:ea typeface="Oswald"/>
                <a:cs typeface="Oswald"/>
                <a:sym typeface="Oswald"/>
              </a:rPr>
              <a:t>Danceability of top 10 vs subsequent 11-20 ranked songs</a:t>
            </a:r>
            <a:endParaRPr sz="2500">
              <a:solidFill>
                <a:srgbClr val="33333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3333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p:txBody>
      </p:sp>
      <p:pic>
        <p:nvPicPr>
          <p:cNvPr id="249" name="Google Shape;249;p34"/>
          <p:cNvPicPr preferRelativeResize="0"/>
          <p:nvPr/>
        </p:nvPicPr>
        <p:blipFill>
          <a:blip r:embed="rId4">
            <a:alphaModFix/>
          </a:blip>
          <a:stretch>
            <a:fillRect/>
          </a:stretch>
        </p:blipFill>
        <p:spPr>
          <a:xfrm>
            <a:off x="880625" y="588300"/>
            <a:ext cx="3484450" cy="2059549"/>
          </a:xfrm>
          <a:prstGeom prst="rect">
            <a:avLst/>
          </a:prstGeom>
          <a:noFill/>
          <a:ln>
            <a:noFill/>
          </a:ln>
        </p:spPr>
      </p:pic>
      <p:pic>
        <p:nvPicPr>
          <p:cNvPr id="250" name="Google Shape;250;p34"/>
          <p:cNvPicPr preferRelativeResize="0"/>
          <p:nvPr/>
        </p:nvPicPr>
        <p:blipFill>
          <a:blip r:embed="rId5">
            <a:alphaModFix/>
          </a:blip>
          <a:stretch>
            <a:fillRect/>
          </a:stretch>
        </p:blipFill>
        <p:spPr>
          <a:xfrm>
            <a:off x="880625" y="2731350"/>
            <a:ext cx="3484450" cy="20014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56" name="Google Shape;256;p35"/>
          <p:cNvSpPr txBox="1"/>
          <p:nvPr/>
        </p:nvSpPr>
        <p:spPr>
          <a:xfrm>
            <a:off x="6549600" y="1316750"/>
            <a:ext cx="2367900" cy="26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X-axis: Energy level</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Y-axis: Danceability level</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DBSCAN(eps = 6)</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5 clusters (colored)</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42 noise points (black)</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No obvious correlation found between the energy level and danceability level in top 100 songs</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57" name="Google Shape;257;p35"/>
          <p:cNvSpPr txBox="1"/>
          <p:nvPr/>
        </p:nvSpPr>
        <p:spPr>
          <a:xfrm>
            <a:off x="2041900" y="0"/>
            <a:ext cx="7614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333333"/>
                </a:solidFill>
                <a:latin typeface="Oswald"/>
                <a:ea typeface="Oswald"/>
                <a:cs typeface="Oswald"/>
                <a:sym typeface="Oswald"/>
              </a:rPr>
              <a:t>Energy and Danceability of Top 100 songs</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p:txBody>
      </p:sp>
      <p:pic>
        <p:nvPicPr>
          <p:cNvPr id="258" name="Google Shape;258;p35"/>
          <p:cNvPicPr preferRelativeResize="0"/>
          <p:nvPr/>
        </p:nvPicPr>
        <p:blipFill>
          <a:blip r:embed="rId4">
            <a:alphaModFix/>
          </a:blip>
          <a:stretch>
            <a:fillRect/>
          </a:stretch>
        </p:blipFill>
        <p:spPr>
          <a:xfrm>
            <a:off x="658075" y="489538"/>
            <a:ext cx="5353050" cy="433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64" name="Google Shape;264;p36"/>
          <p:cNvSpPr txBox="1"/>
          <p:nvPr/>
        </p:nvSpPr>
        <p:spPr>
          <a:xfrm>
            <a:off x="6201725" y="1049825"/>
            <a:ext cx="2367900" cy="26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latin typeface="Oswald"/>
                <a:ea typeface="Oswald"/>
                <a:cs typeface="Oswald"/>
                <a:sym typeface="Oswald"/>
              </a:rPr>
              <a:t>Created a separate CS file for the lyrics of the top ten songs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Created a python dictionary of the words used in each of those songs and removed unnecessary words that don’t have meaning and got this list</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“Come” and “Love” appear the most frequently</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65" name="Google Shape;265;p36"/>
          <p:cNvSpPr txBox="1"/>
          <p:nvPr/>
        </p:nvSpPr>
        <p:spPr>
          <a:xfrm>
            <a:off x="2365875" y="0"/>
            <a:ext cx="52005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rgbClr val="333333"/>
                </a:solidFill>
                <a:latin typeface="Oswald"/>
                <a:ea typeface="Oswald"/>
                <a:cs typeface="Oswald"/>
                <a:sym typeface="Oswald"/>
              </a:rPr>
              <a:t>Top 10 Words Used in Top 10 Songs</a:t>
            </a:r>
            <a:endParaRPr sz="2500">
              <a:solidFill>
                <a:srgbClr val="33333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p:txBody>
      </p:sp>
      <p:pic>
        <p:nvPicPr>
          <p:cNvPr id="266" name="Google Shape;266;p36"/>
          <p:cNvPicPr preferRelativeResize="0"/>
          <p:nvPr/>
        </p:nvPicPr>
        <p:blipFill>
          <a:blip r:embed="rId4">
            <a:alphaModFix/>
          </a:blip>
          <a:stretch>
            <a:fillRect/>
          </a:stretch>
        </p:blipFill>
        <p:spPr>
          <a:xfrm>
            <a:off x="605225" y="1049825"/>
            <a:ext cx="5596500" cy="335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p:nvPr/>
        </p:nvSpPr>
        <p:spPr>
          <a:xfrm>
            <a:off x="0" y="-7620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72" name="Google Shape;272;p37"/>
          <p:cNvSpPr txBox="1"/>
          <p:nvPr/>
        </p:nvSpPr>
        <p:spPr>
          <a:xfrm>
            <a:off x="3123550" y="461000"/>
            <a:ext cx="2367900" cy="1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latin typeface="Oswald"/>
                <a:ea typeface="Oswald"/>
                <a:cs typeface="Oswald"/>
                <a:sym typeface="Oswald"/>
              </a:rPr>
              <a:t>Distribution of what month produces most released songs</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Total of 953 songs in dataset</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14.06% released in January, closely followed by May with 13.43%</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73" name="Google Shape;273;p37"/>
          <p:cNvSpPr txBox="1"/>
          <p:nvPr/>
        </p:nvSpPr>
        <p:spPr>
          <a:xfrm>
            <a:off x="1838775" y="0"/>
            <a:ext cx="619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333333"/>
                </a:solidFill>
                <a:latin typeface="Oswald"/>
                <a:ea typeface="Oswald"/>
                <a:cs typeface="Oswald"/>
                <a:sym typeface="Oswald"/>
              </a:rPr>
              <a:t>Released Months of Top Streamed Songs</a:t>
            </a:r>
            <a:endParaRPr sz="2500">
              <a:solidFill>
                <a:srgbClr val="333333"/>
              </a:solidFill>
              <a:latin typeface="Oswald"/>
              <a:ea typeface="Oswald"/>
              <a:cs typeface="Oswald"/>
              <a:sym typeface="Oswald"/>
            </a:endParaRPr>
          </a:p>
        </p:txBody>
      </p:sp>
      <p:pic>
        <p:nvPicPr>
          <p:cNvPr id="274" name="Google Shape;274;p37"/>
          <p:cNvPicPr preferRelativeResize="0"/>
          <p:nvPr/>
        </p:nvPicPr>
        <p:blipFill>
          <a:blip r:embed="rId4">
            <a:alphaModFix/>
          </a:blip>
          <a:stretch>
            <a:fillRect/>
          </a:stretch>
        </p:blipFill>
        <p:spPr>
          <a:xfrm>
            <a:off x="220075" y="461000"/>
            <a:ext cx="2745825" cy="2188024"/>
          </a:xfrm>
          <a:prstGeom prst="rect">
            <a:avLst/>
          </a:prstGeom>
          <a:noFill/>
          <a:ln>
            <a:noFill/>
          </a:ln>
        </p:spPr>
      </p:pic>
      <p:pic>
        <p:nvPicPr>
          <p:cNvPr id="275" name="Google Shape;275;p37"/>
          <p:cNvPicPr preferRelativeResize="0"/>
          <p:nvPr/>
        </p:nvPicPr>
        <p:blipFill>
          <a:blip r:embed="rId5">
            <a:alphaModFix/>
          </a:blip>
          <a:stretch>
            <a:fillRect/>
          </a:stretch>
        </p:blipFill>
        <p:spPr>
          <a:xfrm>
            <a:off x="220075" y="2778675"/>
            <a:ext cx="2745825" cy="2223041"/>
          </a:xfrm>
          <a:prstGeom prst="rect">
            <a:avLst/>
          </a:prstGeom>
          <a:noFill/>
          <a:ln>
            <a:noFill/>
          </a:ln>
        </p:spPr>
      </p:pic>
      <p:sp>
        <p:nvSpPr>
          <p:cNvPr id="276" name="Google Shape;276;p37"/>
          <p:cNvSpPr txBox="1"/>
          <p:nvPr/>
        </p:nvSpPr>
        <p:spPr>
          <a:xfrm>
            <a:off x="3123550" y="2778675"/>
            <a:ext cx="23679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Distribution of what month produces most released songs out of the top 100</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100 top streamed songs from dataset</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26% released in January, a lot higher than any of the other months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77" name="Google Shape;277;p37"/>
          <p:cNvSpPr txBox="1"/>
          <p:nvPr/>
        </p:nvSpPr>
        <p:spPr>
          <a:xfrm>
            <a:off x="5649100" y="940100"/>
            <a:ext cx="3103800" cy="390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74151"/>
                </a:solidFill>
                <a:latin typeface="Oswald"/>
                <a:ea typeface="Oswald"/>
                <a:cs typeface="Oswald"/>
                <a:sym typeface="Oswald"/>
              </a:rPr>
              <a:t>Analysis:</a:t>
            </a:r>
            <a:r>
              <a:rPr lang="en" sz="1300">
                <a:solidFill>
                  <a:srgbClr val="374151"/>
                </a:solidFill>
                <a:latin typeface="Oswald"/>
                <a:ea typeface="Oswald"/>
                <a:cs typeface="Oswald"/>
                <a:sym typeface="Oswald"/>
              </a:rPr>
              <a:t> Most songs are released in January and the most streamed 100 songs are also released the most in January.</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rPr lang="en" sz="1300">
                <a:solidFill>
                  <a:srgbClr val="374151"/>
                </a:solidFill>
                <a:latin typeface="Oswald"/>
                <a:ea typeface="Oswald"/>
                <a:cs typeface="Oswald"/>
                <a:sym typeface="Oswald"/>
              </a:rPr>
              <a:t>People like producing music during the new year – everything resets</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rPr lang="en" sz="1300">
                <a:solidFill>
                  <a:srgbClr val="374151"/>
                </a:solidFill>
                <a:latin typeface="Oswald"/>
                <a:ea typeface="Oswald"/>
                <a:cs typeface="Oswald"/>
                <a:sym typeface="Oswald"/>
              </a:rPr>
              <a:t>May is beginning of summer so the change of seasons may lead to more new music</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1" marL="0" rtl="0" algn="l">
              <a:lnSpc>
                <a:spcPct val="115000"/>
              </a:lnSpc>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Can be used to decide when to release music for better chance of more streams, less competition, which seasons people like to listen to music more</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Calibri"/>
              <a:ea typeface="Calibri"/>
              <a:cs typeface="Calibri"/>
              <a:sym typeface="Calibri"/>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83" name="Google Shape;283;p38"/>
          <p:cNvSpPr txBox="1"/>
          <p:nvPr/>
        </p:nvSpPr>
        <p:spPr>
          <a:xfrm>
            <a:off x="3234863" y="569400"/>
            <a:ext cx="2367900" cy="1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latin typeface="Oswald"/>
                <a:ea typeface="Oswald"/>
                <a:cs typeface="Oswald"/>
                <a:sym typeface="Oswald"/>
              </a:rPr>
              <a:t>Distribution of top 100 songs versus how acoustic they are</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Slight corelation between accousticness and how well a song performs- less acoustic, more streams </a:t>
            </a:r>
            <a:endParaRPr sz="1500">
              <a:solidFill>
                <a:srgbClr val="374151"/>
              </a:solidFill>
              <a:latin typeface="Oswald"/>
              <a:ea typeface="Oswald"/>
              <a:cs typeface="Oswald"/>
              <a:sym typeface="Oswald"/>
            </a:endParaRPr>
          </a:p>
        </p:txBody>
      </p:sp>
      <p:sp>
        <p:nvSpPr>
          <p:cNvPr id="284" name="Google Shape;284;p38"/>
          <p:cNvSpPr txBox="1"/>
          <p:nvPr/>
        </p:nvSpPr>
        <p:spPr>
          <a:xfrm>
            <a:off x="2311800" y="0"/>
            <a:ext cx="4520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333333"/>
                </a:solidFill>
                <a:latin typeface="Oswald"/>
                <a:ea typeface="Oswald"/>
                <a:cs typeface="Oswald"/>
                <a:sym typeface="Oswald"/>
              </a:rPr>
              <a:t>Instrumentals and Acoustics of Songs</a:t>
            </a:r>
            <a:endParaRPr sz="2500">
              <a:solidFill>
                <a:srgbClr val="333333"/>
              </a:solidFill>
              <a:latin typeface="Oswald"/>
              <a:ea typeface="Oswald"/>
              <a:cs typeface="Oswald"/>
              <a:sym typeface="Oswald"/>
            </a:endParaRPr>
          </a:p>
        </p:txBody>
      </p:sp>
      <p:sp>
        <p:nvSpPr>
          <p:cNvPr id="285" name="Google Shape;285;p38"/>
          <p:cNvSpPr txBox="1"/>
          <p:nvPr/>
        </p:nvSpPr>
        <p:spPr>
          <a:xfrm>
            <a:off x="3234863" y="2571750"/>
            <a:ext cx="244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Distribution of top 100 songs versus how instrumental they are</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Correlation between 0% </a:t>
            </a:r>
            <a:r>
              <a:rPr lang="en" sz="1500">
                <a:solidFill>
                  <a:srgbClr val="374151"/>
                </a:solidFill>
                <a:latin typeface="Oswald"/>
                <a:ea typeface="Oswald"/>
                <a:cs typeface="Oswald"/>
                <a:sym typeface="Oswald"/>
              </a:rPr>
              <a:t>instumentalness</a:t>
            </a:r>
            <a:r>
              <a:rPr lang="en" sz="1500">
                <a:solidFill>
                  <a:srgbClr val="374151"/>
                </a:solidFill>
                <a:latin typeface="Oswald"/>
                <a:ea typeface="Oswald"/>
                <a:cs typeface="Oswald"/>
                <a:sym typeface="Oswald"/>
              </a:rPr>
              <a:t> and how well the song performs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pic>
        <p:nvPicPr>
          <p:cNvPr id="286" name="Google Shape;286;p38"/>
          <p:cNvPicPr preferRelativeResize="0"/>
          <p:nvPr/>
        </p:nvPicPr>
        <p:blipFill>
          <a:blip r:embed="rId4">
            <a:alphaModFix/>
          </a:blip>
          <a:stretch>
            <a:fillRect/>
          </a:stretch>
        </p:blipFill>
        <p:spPr>
          <a:xfrm>
            <a:off x="216775" y="569400"/>
            <a:ext cx="2807151" cy="2128018"/>
          </a:xfrm>
          <a:prstGeom prst="rect">
            <a:avLst/>
          </a:prstGeom>
          <a:noFill/>
          <a:ln>
            <a:noFill/>
          </a:ln>
        </p:spPr>
      </p:pic>
      <p:pic>
        <p:nvPicPr>
          <p:cNvPr id="287" name="Google Shape;287;p38"/>
          <p:cNvPicPr preferRelativeResize="0"/>
          <p:nvPr/>
        </p:nvPicPr>
        <p:blipFill>
          <a:blip r:embed="rId5">
            <a:alphaModFix/>
          </a:blip>
          <a:stretch>
            <a:fillRect/>
          </a:stretch>
        </p:blipFill>
        <p:spPr>
          <a:xfrm>
            <a:off x="216775" y="2697425"/>
            <a:ext cx="2807145" cy="2374125"/>
          </a:xfrm>
          <a:prstGeom prst="rect">
            <a:avLst/>
          </a:prstGeom>
          <a:noFill/>
          <a:ln>
            <a:noFill/>
          </a:ln>
        </p:spPr>
      </p:pic>
      <p:sp>
        <p:nvSpPr>
          <p:cNvPr id="288" name="Google Shape;288;p38"/>
          <p:cNvSpPr txBox="1"/>
          <p:nvPr/>
        </p:nvSpPr>
        <p:spPr>
          <a:xfrm>
            <a:off x="5813700" y="2133150"/>
            <a:ext cx="3103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Analysis: </a:t>
            </a:r>
            <a:endParaRPr sz="1300">
              <a:solidFill>
                <a:srgbClr val="374151"/>
              </a:solidFill>
              <a:latin typeface="Oswald"/>
              <a:ea typeface="Oswald"/>
              <a:cs typeface="Oswald"/>
              <a:sym typeface="Oswald"/>
            </a:endParaRPr>
          </a:p>
          <a:p>
            <a:pPr indent="-311150" lvl="0" marL="457200" rtl="0" algn="l">
              <a:spcBef>
                <a:spcPts val="0"/>
              </a:spcBef>
              <a:spcAft>
                <a:spcPts val="0"/>
              </a:spcAft>
              <a:buClr>
                <a:srgbClr val="374151"/>
              </a:buClr>
              <a:buSzPts val="1300"/>
              <a:buFont typeface="Oswald"/>
              <a:buChar char="●"/>
            </a:pPr>
            <a:r>
              <a:rPr lang="en" sz="1300">
                <a:solidFill>
                  <a:srgbClr val="374151"/>
                </a:solidFill>
                <a:latin typeface="Oswald"/>
                <a:ea typeface="Oswald"/>
                <a:cs typeface="Oswald"/>
                <a:sym typeface="Oswald"/>
              </a:rPr>
              <a:t>Correlation between low instrumentals and higher streams </a:t>
            </a:r>
            <a:endParaRPr sz="1300">
              <a:solidFill>
                <a:srgbClr val="374151"/>
              </a:solidFill>
              <a:latin typeface="Oswald"/>
              <a:ea typeface="Oswald"/>
              <a:cs typeface="Oswald"/>
              <a:sym typeface="Oswald"/>
            </a:endParaRPr>
          </a:p>
          <a:p>
            <a:pPr indent="-311150" lvl="0" marL="457200" rtl="0" algn="l">
              <a:spcBef>
                <a:spcPts val="0"/>
              </a:spcBef>
              <a:spcAft>
                <a:spcPts val="0"/>
              </a:spcAft>
              <a:buClr>
                <a:srgbClr val="374151"/>
              </a:buClr>
              <a:buSzPts val="1300"/>
              <a:buFont typeface="Oswald"/>
              <a:buChar char="●"/>
            </a:pPr>
            <a:r>
              <a:rPr lang="en" sz="1300">
                <a:solidFill>
                  <a:srgbClr val="374151"/>
                </a:solidFill>
                <a:latin typeface="Oswald"/>
                <a:ea typeface="Oswald"/>
                <a:cs typeface="Oswald"/>
                <a:sym typeface="Oswald"/>
              </a:rPr>
              <a:t>Slight correlation between low acoustics and higher streams </a:t>
            </a: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94" name="Google Shape;294;p39"/>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295" name="Google Shape;295;p39"/>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296" name="Google Shape;296;p39"/>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297" name="Google Shape;297;p39"/>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298" name="Google Shape;298;p39"/>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299" name="Google Shape;299;p39"/>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300" name="Google Shape;300;p39"/>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301" name="Google Shape;301;p39"/>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1">
              <a:alphaModFix/>
            </a:blip>
            <a:stretch>
              <a:fillRect b="0" l="0" r="0" t="0"/>
            </a:stretch>
          </a:blipFill>
          <a:ln>
            <a:noFill/>
          </a:ln>
        </p:spPr>
      </p:sp>
      <p:sp>
        <p:nvSpPr>
          <p:cNvPr id="302" name="Google Shape;302;p39"/>
          <p:cNvSpPr txBox="1"/>
          <p:nvPr/>
        </p:nvSpPr>
        <p:spPr>
          <a:xfrm>
            <a:off x="1382375" y="642875"/>
            <a:ext cx="567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Key Takeaways + Conclusions</a:t>
            </a:r>
            <a:endParaRPr sz="2500">
              <a:solidFill>
                <a:schemeClr val="dk1"/>
              </a:solidFill>
              <a:latin typeface="Oswald"/>
              <a:ea typeface="Oswald"/>
              <a:cs typeface="Oswald"/>
              <a:sym typeface="Oswald"/>
            </a:endParaRPr>
          </a:p>
          <a:p>
            <a:pPr indent="0" lvl="0" marL="0" rtl="0" algn="l">
              <a:spcBef>
                <a:spcPts val="0"/>
              </a:spcBef>
              <a:spcAft>
                <a:spcPts val="0"/>
              </a:spcAft>
              <a:buNone/>
            </a:pPr>
            <a:r>
              <a:t/>
            </a:r>
            <a:endParaRPr sz="2500">
              <a:solidFill>
                <a:schemeClr val="dk1"/>
              </a:solidFill>
              <a:latin typeface="Oswald"/>
              <a:ea typeface="Oswald"/>
              <a:cs typeface="Oswald"/>
              <a:sym typeface="Oswald"/>
            </a:endParaRPr>
          </a:p>
        </p:txBody>
      </p:sp>
      <p:sp>
        <p:nvSpPr>
          <p:cNvPr id="303" name="Google Shape;303;p39"/>
          <p:cNvSpPr txBox="1"/>
          <p:nvPr/>
        </p:nvSpPr>
        <p:spPr>
          <a:xfrm>
            <a:off x="1382375" y="1317050"/>
            <a:ext cx="6254100" cy="58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Top 10 streamed songs aren’t even from 2023 (songs were released in 2017 and 2018) – people are stuck in the past</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rPr lang="en" sz="1600">
                <a:solidFill>
                  <a:schemeClr val="dk1"/>
                </a:solidFill>
                <a:latin typeface="Oswald"/>
                <a:ea typeface="Oswald"/>
                <a:cs typeface="Oswald"/>
                <a:sym typeface="Oswald"/>
              </a:rPr>
              <a:t>People like to dance! Danceability matters!</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rPr lang="en" sz="1600">
                <a:solidFill>
                  <a:schemeClr val="dk1"/>
                </a:solidFill>
                <a:latin typeface="Oswald"/>
                <a:ea typeface="Oswald"/>
                <a:cs typeface="Oswald"/>
                <a:sym typeface="Oswald"/>
              </a:rPr>
              <a:t>Perceived energy level has no matter with danceability</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rPr lang="en" sz="1600">
                <a:solidFill>
                  <a:schemeClr val="dk1"/>
                </a:solidFill>
                <a:latin typeface="Oswald"/>
                <a:ea typeface="Oswald"/>
                <a:cs typeface="Oswald"/>
                <a:sym typeface="Oswald"/>
              </a:rPr>
              <a:t>January is a popular month for releasing songs and produces a lot of top streamed songs</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rPr lang="en" sz="1600">
                <a:solidFill>
                  <a:schemeClr val="dk1"/>
                </a:solidFill>
                <a:latin typeface="Oswald"/>
                <a:ea typeface="Oswald"/>
                <a:cs typeface="Oswald"/>
                <a:sym typeface="Oswald"/>
              </a:rPr>
              <a:t>Acoustics</a:t>
            </a:r>
            <a:r>
              <a:rPr lang="en" sz="1600">
                <a:solidFill>
                  <a:schemeClr val="dk1"/>
                </a:solidFill>
                <a:latin typeface="Oswald"/>
                <a:ea typeface="Oswald"/>
                <a:cs typeface="Oswald"/>
                <a:sym typeface="Oswald"/>
              </a:rPr>
              <a:t> and instrumentals have no correlation</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a:p>
            <a:pPr indent="0" lvl="0" marL="0" rtl="0" algn="l">
              <a:spcBef>
                <a:spcPts val="0"/>
              </a:spcBef>
              <a:spcAft>
                <a:spcPts val="0"/>
              </a:spcAft>
              <a:buNone/>
            </a:pPr>
            <a:r>
              <a:t/>
            </a:r>
            <a:endParaRPr sz="1600">
              <a:solidFill>
                <a:schemeClr val="dk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309" name="Google Shape;309;p40"/>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310" name="Google Shape;310;p40"/>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311" name="Google Shape;311;p40"/>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312" name="Google Shape;312;p40"/>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313" name="Google Shape;313;p40"/>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314" name="Google Shape;314;p40"/>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315" name="Google Shape;315;p40"/>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316" name="Google Shape;316;p40"/>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1">
              <a:alphaModFix/>
            </a:blip>
            <a:stretch>
              <a:fillRect b="0" l="0" r="0" t="0"/>
            </a:stretch>
          </a:blipFill>
          <a:ln>
            <a:noFill/>
          </a:ln>
        </p:spPr>
      </p:sp>
      <p:sp>
        <p:nvSpPr>
          <p:cNvPr id="317" name="Google Shape;317;p40"/>
          <p:cNvSpPr txBox="1"/>
          <p:nvPr/>
        </p:nvSpPr>
        <p:spPr>
          <a:xfrm>
            <a:off x="1382375" y="642875"/>
            <a:ext cx="567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Citations</a:t>
            </a:r>
            <a:endParaRPr sz="2500">
              <a:solidFill>
                <a:schemeClr val="dk1"/>
              </a:solidFill>
              <a:latin typeface="Oswald"/>
              <a:ea typeface="Oswald"/>
              <a:cs typeface="Oswald"/>
              <a:sym typeface="Oswald"/>
            </a:endParaRPr>
          </a:p>
        </p:txBody>
      </p:sp>
      <p:sp>
        <p:nvSpPr>
          <p:cNvPr id="318" name="Google Shape;318;p40"/>
          <p:cNvSpPr txBox="1"/>
          <p:nvPr/>
        </p:nvSpPr>
        <p:spPr>
          <a:xfrm>
            <a:off x="1382375" y="1317050"/>
            <a:ext cx="6254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50">
                <a:solidFill>
                  <a:schemeClr val="dk1"/>
                </a:solidFill>
                <a:latin typeface="Oswald"/>
                <a:ea typeface="Oswald"/>
                <a:cs typeface="Oswald"/>
                <a:sym typeface="Oswald"/>
              </a:rPr>
              <a:t>Slides Accessed on Canvas, Basic Format</a:t>
            </a:r>
            <a:endParaRPr sz="1350">
              <a:solidFill>
                <a:schemeClr val="dk1"/>
              </a:solidFill>
              <a:latin typeface="Oswald"/>
              <a:ea typeface="Oswald"/>
              <a:cs typeface="Oswald"/>
              <a:sym typeface="Oswald"/>
            </a:endParaRPr>
          </a:p>
          <a:p>
            <a:pPr indent="0" lvl="0" marL="457200" rtl="0" algn="l">
              <a:spcBef>
                <a:spcPts val="0"/>
              </a:spcBef>
              <a:spcAft>
                <a:spcPts val="0"/>
              </a:spcAft>
              <a:buNone/>
            </a:pPr>
            <a:r>
              <a:rPr lang="en" sz="1350">
                <a:solidFill>
                  <a:schemeClr val="dk1"/>
                </a:solidFill>
                <a:latin typeface="Oswald"/>
                <a:ea typeface="Oswald"/>
                <a:cs typeface="Oswald"/>
                <a:sym typeface="Oswald"/>
              </a:rPr>
              <a:t>Wood, A. (2023). 2023 Most Streamed Spotify Songs [PowerPoint slides]. PCC Canvas.</a:t>
            </a:r>
            <a:endParaRPr sz="1350">
              <a:solidFill>
                <a:schemeClr val="dk1"/>
              </a:solidFill>
              <a:latin typeface="Oswald"/>
              <a:ea typeface="Oswald"/>
              <a:cs typeface="Oswald"/>
              <a:sym typeface="Oswald"/>
            </a:endParaRPr>
          </a:p>
          <a:p>
            <a:pPr indent="0" lvl="0" marL="457200" rtl="0" algn="l">
              <a:spcBef>
                <a:spcPts val="0"/>
              </a:spcBef>
              <a:spcAft>
                <a:spcPts val="0"/>
              </a:spcAft>
              <a:buNone/>
            </a:pPr>
            <a:r>
              <a:rPr lang="en" sz="1350">
                <a:solidFill>
                  <a:schemeClr val="dk1"/>
                </a:solidFill>
                <a:latin typeface="Oswald"/>
                <a:ea typeface="Oswald"/>
                <a:cs typeface="Oswald"/>
                <a:sym typeface="Oswald"/>
              </a:rPr>
              <a:t> </a:t>
            </a:r>
            <a:r>
              <a:rPr lang="en" sz="1350" u="sng">
                <a:solidFill>
                  <a:schemeClr val="hlink"/>
                </a:solidFill>
                <a:latin typeface="Oswald"/>
                <a:ea typeface="Oswald"/>
                <a:cs typeface="Oswald"/>
                <a:sym typeface="Oswald"/>
                <a:hlinkClick r:id="rId12"/>
              </a:rPr>
              <a:t>https://canvas.com</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50">
                <a:solidFill>
                  <a:schemeClr val="dk1"/>
                </a:solidFill>
                <a:latin typeface="Oswald"/>
                <a:ea typeface="Oswald"/>
                <a:cs typeface="Oswald"/>
                <a:sym typeface="Oswald"/>
              </a:rPr>
              <a:t>Most streamed Spotify Songs 2023. (2023, August 26). Kaggle. </a:t>
            </a:r>
            <a:endParaRPr sz="1350">
              <a:solidFill>
                <a:schemeClr val="dk1"/>
              </a:solidFill>
              <a:latin typeface="Oswald"/>
              <a:ea typeface="Oswald"/>
              <a:cs typeface="Oswald"/>
              <a:sym typeface="Oswald"/>
            </a:endParaRPr>
          </a:p>
          <a:p>
            <a:pPr indent="457200" lvl="0" marL="0" rtl="0" algn="l">
              <a:spcBef>
                <a:spcPts val="0"/>
              </a:spcBef>
              <a:spcAft>
                <a:spcPts val="0"/>
              </a:spcAft>
              <a:buClr>
                <a:schemeClr val="dk1"/>
              </a:buClr>
              <a:buSzPts val="1100"/>
              <a:buFont typeface="Arial"/>
              <a:buNone/>
            </a:pPr>
            <a:r>
              <a:rPr lang="en" sz="1350">
                <a:solidFill>
                  <a:schemeClr val="dk1"/>
                </a:solidFill>
                <a:latin typeface="Oswald"/>
                <a:ea typeface="Oswald"/>
                <a:cs typeface="Oswald"/>
                <a:sym typeface="Oswald"/>
              </a:rPr>
              <a:t>https://www.kaggle.com/datasets/nelgiriyewithana/top-spotify-songs-2023</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147" name="Google Shape;147;p26"/>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148" name="Google Shape;148;p26"/>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149" name="Google Shape;149;p26"/>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150" name="Google Shape;150;p26"/>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151" name="Google Shape;151;p26"/>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152" name="Google Shape;152;p26"/>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153" name="Google Shape;153;p26"/>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154" name="Google Shape;154;p26"/>
          <p:cNvSpPr/>
          <p:nvPr/>
        </p:nvSpPr>
        <p:spPr>
          <a:xfrm>
            <a:off x="7106143" y="3242903"/>
            <a:ext cx="866284" cy="866284"/>
          </a:xfrm>
          <a:custGeom>
            <a:rect b="b" l="l" r="r" t="t"/>
            <a:pathLst>
              <a:path extrusionOk="0" h="1732568" w="1732568">
                <a:moveTo>
                  <a:pt x="0" y="0"/>
                </a:moveTo>
                <a:lnTo>
                  <a:pt x="1732569" y="0"/>
                </a:lnTo>
                <a:lnTo>
                  <a:pt x="1732569" y="1732568"/>
                </a:lnTo>
                <a:lnTo>
                  <a:pt x="0" y="1732568"/>
                </a:lnTo>
                <a:lnTo>
                  <a:pt x="0" y="0"/>
                </a:lnTo>
                <a:close/>
              </a:path>
            </a:pathLst>
          </a:custGeom>
          <a:blipFill rotWithShape="1">
            <a:blip r:embed="rId11">
              <a:alphaModFix/>
            </a:blip>
            <a:stretch>
              <a:fillRect b="0" l="0" r="0" t="0"/>
            </a:stretch>
          </a:blipFill>
          <a:ln>
            <a:noFill/>
          </a:ln>
        </p:spPr>
      </p:sp>
      <p:sp>
        <p:nvSpPr>
          <p:cNvPr id="155" name="Google Shape;155;p26"/>
          <p:cNvSpPr/>
          <p:nvPr/>
        </p:nvSpPr>
        <p:spPr>
          <a:xfrm>
            <a:off x="6065952" y="4227029"/>
            <a:ext cx="3438081" cy="562986"/>
          </a:xfrm>
          <a:custGeom>
            <a:rect b="b" l="l" r="r" t="t"/>
            <a:pathLst>
              <a:path extrusionOk="0" h="1125972" w="6876163">
                <a:moveTo>
                  <a:pt x="0" y="0"/>
                </a:moveTo>
                <a:lnTo>
                  <a:pt x="6876163" y="0"/>
                </a:lnTo>
                <a:lnTo>
                  <a:pt x="6876163" y="1125972"/>
                </a:lnTo>
                <a:lnTo>
                  <a:pt x="0" y="1125972"/>
                </a:lnTo>
                <a:lnTo>
                  <a:pt x="0" y="0"/>
                </a:lnTo>
                <a:close/>
              </a:path>
            </a:pathLst>
          </a:custGeom>
          <a:blipFill rotWithShape="1">
            <a:blip r:embed="rId12">
              <a:alphaModFix/>
            </a:blip>
            <a:stretch>
              <a:fillRect b="0" l="0" r="0" t="0"/>
            </a:stretch>
          </a:blipFill>
          <a:ln>
            <a:noFill/>
          </a:ln>
        </p:spPr>
      </p:sp>
      <p:sp>
        <p:nvSpPr>
          <p:cNvPr id="156" name="Google Shape;156;p26"/>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3">
              <a:alphaModFix/>
            </a:blip>
            <a:stretch>
              <a:fillRect b="0" l="0" r="0" t="0"/>
            </a:stretch>
          </a:blipFill>
          <a:ln>
            <a:noFill/>
          </a:ln>
        </p:spPr>
      </p:sp>
      <p:sp>
        <p:nvSpPr>
          <p:cNvPr id="157" name="Google Shape;157;p26"/>
          <p:cNvSpPr txBox="1"/>
          <p:nvPr/>
        </p:nvSpPr>
        <p:spPr>
          <a:xfrm>
            <a:off x="1382375" y="642875"/>
            <a:ext cx="567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Our Task</a:t>
            </a:r>
            <a:endParaRPr sz="2500">
              <a:solidFill>
                <a:schemeClr val="dk1"/>
              </a:solidFill>
              <a:latin typeface="Oswald"/>
              <a:ea typeface="Oswald"/>
              <a:cs typeface="Oswald"/>
              <a:sym typeface="Oswald"/>
            </a:endParaRPr>
          </a:p>
        </p:txBody>
      </p:sp>
      <p:sp>
        <p:nvSpPr>
          <p:cNvPr id="158" name="Google Shape;158;p26"/>
          <p:cNvSpPr txBox="1"/>
          <p:nvPr/>
        </p:nvSpPr>
        <p:spPr>
          <a:xfrm>
            <a:off x="1382375" y="1317050"/>
            <a:ext cx="6459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Oswald"/>
                <a:ea typeface="Oswald"/>
                <a:cs typeface="Oswald"/>
                <a:sym typeface="Oswald"/>
              </a:rPr>
              <a:t>Look at the different characteristics of the most streamed songs </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rPr b="1" lang="en" sz="1500">
                <a:solidFill>
                  <a:schemeClr val="dk1"/>
                </a:solidFill>
                <a:latin typeface="Oswald"/>
                <a:ea typeface="Oswald"/>
                <a:cs typeface="Oswald"/>
                <a:sym typeface="Oswald"/>
              </a:rPr>
              <a:t>Purpose</a:t>
            </a:r>
            <a:r>
              <a:rPr lang="en" sz="1500">
                <a:solidFill>
                  <a:schemeClr val="dk1"/>
                </a:solidFill>
                <a:latin typeface="Oswald"/>
                <a:ea typeface="Oswald"/>
                <a:cs typeface="Oswald"/>
                <a:sym typeface="Oswald"/>
              </a:rPr>
              <a:t>: Understand the trends and correlations that are shared between popular songs</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rPr b="1" lang="en" sz="1500">
                <a:solidFill>
                  <a:schemeClr val="dk1"/>
                </a:solidFill>
                <a:latin typeface="Oswald"/>
                <a:ea typeface="Oswald"/>
                <a:cs typeface="Oswald"/>
                <a:sym typeface="Oswald"/>
              </a:rPr>
              <a:t>Applications</a:t>
            </a:r>
            <a:r>
              <a:rPr lang="en" sz="1500">
                <a:solidFill>
                  <a:schemeClr val="dk1"/>
                </a:solidFill>
                <a:latin typeface="Oswald"/>
                <a:ea typeface="Oswald"/>
                <a:cs typeface="Oswald"/>
                <a:sym typeface="Oswald"/>
              </a:rPr>
              <a:t>: Help artists orient their music, allow investors to decide what to </a:t>
            </a:r>
            <a:r>
              <a:rPr lang="en" sz="1500">
                <a:solidFill>
                  <a:schemeClr val="dk1"/>
                </a:solidFill>
                <a:latin typeface="Oswald"/>
                <a:ea typeface="Oswald"/>
                <a:cs typeface="Oswald"/>
                <a:sym typeface="Oswald"/>
              </a:rPr>
              <a:t>spend</a:t>
            </a:r>
            <a:r>
              <a:rPr lang="en" sz="1500">
                <a:solidFill>
                  <a:schemeClr val="dk1"/>
                </a:solidFill>
                <a:latin typeface="Oswald"/>
                <a:ea typeface="Oswald"/>
                <a:cs typeface="Oswald"/>
                <a:sym typeface="Oswald"/>
              </a:rPr>
              <a:t> their money on, track performance of songs</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rPr b="1" lang="en" sz="1500">
                <a:solidFill>
                  <a:schemeClr val="dk1"/>
                </a:solidFill>
                <a:latin typeface="Oswald"/>
                <a:ea typeface="Oswald"/>
                <a:cs typeface="Oswald"/>
                <a:sym typeface="Oswald"/>
              </a:rPr>
              <a:t>Importance</a:t>
            </a:r>
            <a:r>
              <a:rPr lang="en" sz="1500">
                <a:solidFill>
                  <a:schemeClr val="dk1"/>
                </a:solidFill>
                <a:latin typeface="Oswald"/>
                <a:ea typeface="Oswald"/>
                <a:cs typeface="Oswald"/>
                <a:sym typeface="Oswald"/>
              </a:rPr>
              <a:t>: </a:t>
            </a:r>
            <a:r>
              <a:rPr lang="en" sz="1500">
                <a:solidFill>
                  <a:schemeClr val="dk1"/>
                </a:solidFill>
                <a:latin typeface="Oswald"/>
                <a:ea typeface="Oswald"/>
                <a:cs typeface="Oswald"/>
                <a:sym typeface="Oswald"/>
              </a:rPr>
              <a:t>Analysis</a:t>
            </a:r>
            <a:r>
              <a:rPr lang="en" sz="1500">
                <a:solidFill>
                  <a:schemeClr val="dk1"/>
                </a:solidFill>
                <a:latin typeface="Oswald"/>
                <a:ea typeface="Oswald"/>
                <a:cs typeface="Oswald"/>
                <a:sym typeface="Oswald"/>
              </a:rPr>
              <a:t> of this data can be used for projection of future </a:t>
            </a:r>
            <a:r>
              <a:rPr lang="en" sz="1500">
                <a:solidFill>
                  <a:schemeClr val="dk1"/>
                </a:solidFill>
                <a:latin typeface="Oswald"/>
                <a:ea typeface="Oswald"/>
                <a:cs typeface="Oswald"/>
                <a:sym typeface="Oswald"/>
              </a:rPr>
              <a:t>performance</a:t>
            </a:r>
            <a:r>
              <a:rPr lang="en" sz="1500">
                <a:solidFill>
                  <a:schemeClr val="dk1"/>
                </a:solidFill>
                <a:latin typeface="Oswald"/>
                <a:ea typeface="Oswald"/>
                <a:cs typeface="Oswald"/>
                <a:sym typeface="Oswald"/>
              </a:rPr>
              <a:t> and predict trends</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sz="15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164" name="Google Shape;164;p27"/>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165" name="Google Shape;165;p27"/>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166" name="Google Shape;166;p27"/>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167" name="Google Shape;167;p27"/>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168" name="Google Shape;168;p27"/>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169" name="Google Shape;169;p27"/>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170" name="Google Shape;170;p27"/>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171" name="Google Shape;171;p27"/>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1">
              <a:alphaModFix/>
            </a:blip>
            <a:stretch>
              <a:fillRect b="0" l="0" r="0" t="0"/>
            </a:stretch>
          </a:blipFill>
          <a:ln>
            <a:noFill/>
          </a:ln>
        </p:spPr>
      </p:sp>
      <p:sp>
        <p:nvSpPr>
          <p:cNvPr id="172" name="Google Shape;172;p27"/>
          <p:cNvSpPr txBox="1"/>
          <p:nvPr/>
        </p:nvSpPr>
        <p:spPr>
          <a:xfrm>
            <a:off x="1382375" y="642875"/>
            <a:ext cx="567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chemeClr val="dk1"/>
                </a:solidFill>
                <a:latin typeface="Oswald"/>
                <a:ea typeface="Oswald"/>
                <a:cs typeface="Oswald"/>
                <a:sym typeface="Oswald"/>
              </a:rPr>
              <a:t>Our Data</a:t>
            </a:r>
            <a:endParaRPr sz="2500">
              <a:solidFill>
                <a:schemeClr val="dk1"/>
              </a:solidFill>
              <a:latin typeface="Oswald"/>
              <a:ea typeface="Oswald"/>
              <a:cs typeface="Oswald"/>
              <a:sym typeface="Oswald"/>
            </a:endParaRPr>
          </a:p>
          <a:p>
            <a:pPr indent="0" lvl="0" marL="0" rtl="0" algn="l">
              <a:spcBef>
                <a:spcPts val="0"/>
              </a:spcBef>
              <a:spcAft>
                <a:spcPts val="0"/>
              </a:spcAft>
              <a:buNone/>
            </a:pPr>
            <a:r>
              <a:t/>
            </a:r>
            <a:endParaRPr sz="2500">
              <a:solidFill>
                <a:schemeClr val="dk1"/>
              </a:solidFill>
              <a:latin typeface="Oswald"/>
              <a:ea typeface="Oswald"/>
              <a:cs typeface="Oswald"/>
              <a:sym typeface="Oswald"/>
            </a:endParaRPr>
          </a:p>
        </p:txBody>
      </p:sp>
      <p:sp>
        <p:nvSpPr>
          <p:cNvPr id="173" name="Google Shape;173;p27"/>
          <p:cNvSpPr txBox="1"/>
          <p:nvPr/>
        </p:nvSpPr>
        <p:spPr>
          <a:xfrm>
            <a:off x="1382375" y="1317050"/>
            <a:ext cx="6254100" cy="49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chemeClr val="dk1"/>
                </a:solidFill>
                <a:latin typeface="Oswald"/>
                <a:ea typeface="Oswald"/>
                <a:cs typeface="Oswald"/>
                <a:sym typeface="Oswald"/>
              </a:rPr>
              <a:t>Information</a:t>
            </a:r>
            <a:r>
              <a:rPr lang="en" sz="1350">
                <a:solidFill>
                  <a:schemeClr val="dk1"/>
                </a:solidFill>
                <a:latin typeface="Oswald"/>
                <a:ea typeface="Oswald"/>
                <a:cs typeface="Oswald"/>
                <a:sym typeface="Oswald"/>
              </a:rPr>
              <a:t>: Most Streamed Spotify Songs 2023</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Format</a:t>
            </a:r>
            <a:r>
              <a:rPr lang="en" sz="1350">
                <a:solidFill>
                  <a:schemeClr val="dk1"/>
                </a:solidFill>
                <a:latin typeface="Oswald"/>
                <a:ea typeface="Oswald"/>
                <a:cs typeface="Oswald"/>
                <a:sym typeface="Oswald"/>
              </a:rPr>
              <a:t>: Data Table, CSV File</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Where</a:t>
            </a:r>
            <a:r>
              <a:rPr lang="en" sz="1350">
                <a:solidFill>
                  <a:schemeClr val="dk1"/>
                </a:solidFill>
                <a:latin typeface="Oswald"/>
                <a:ea typeface="Oswald"/>
                <a:cs typeface="Oswald"/>
                <a:sym typeface="Oswald"/>
              </a:rPr>
              <a:t>: </a:t>
            </a:r>
            <a:r>
              <a:rPr lang="en" sz="1350" u="sng">
                <a:solidFill>
                  <a:schemeClr val="hlink"/>
                </a:solidFill>
                <a:latin typeface="Oswald"/>
                <a:ea typeface="Oswald"/>
                <a:cs typeface="Oswald"/>
                <a:sym typeface="Oswald"/>
                <a:hlinkClick r:id="rId12"/>
              </a:rPr>
              <a:t>Kaggle</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Content</a:t>
            </a:r>
            <a:r>
              <a:rPr lang="en" sz="1350">
                <a:solidFill>
                  <a:schemeClr val="dk1"/>
                </a:solidFill>
                <a:latin typeface="Oswald"/>
                <a:ea typeface="Oswald"/>
                <a:cs typeface="Oswald"/>
                <a:sym typeface="Oswald"/>
              </a:rPr>
              <a:t>: Attributes include track_name, artist_name, artist_count, released_year, released_month, released_day, in_spotify_playlists, in_spotify_charts, streams, in_apple_playlists, in_apple_charts, bpm, key, mode, danceability_%, energy_%, acousticness_%, instrumentalness_%, liveness_%, speechiness_%, and more</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Representation</a:t>
            </a:r>
            <a:r>
              <a:rPr lang="en" sz="1350">
                <a:solidFill>
                  <a:schemeClr val="dk1"/>
                </a:solidFill>
                <a:latin typeface="Oswald"/>
                <a:ea typeface="Oswald"/>
                <a:cs typeface="Oswald"/>
                <a:sym typeface="Oswald"/>
              </a:rPr>
              <a:t>: used pandas and matplotlib to represent data</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Process</a:t>
            </a:r>
            <a:r>
              <a:rPr lang="en" sz="1350">
                <a:solidFill>
                  <a:schemeClr val="dk1"/>
                </a:solidFill>
                <a:latin typeface="Oswald"/>
                <a:ea typeface="Oswald"/>
                <a:cs typeface="Oswald"/>
                <a:sym typeface="Oswald"/>
              </a:rPr>
              <a:t>: import CSV file into pycharm/google colab, improve readability of code, perform cleanup of unnecessary data (some columns were string literals which need to be casted into ints)</a:t>
            </a:r>
            <a:endParaRPr sz="1350">
              <a:solidFill>
                <a:schemeClr val="dk1"/>
              </a:solidFill>
              <a:latin typeface="Oswald"/>
              <a:ea typeface="Oswald"/>
              <a:cs typeface="Oswald"/>
              <a:sym typeface="Oswald"/>
            </a:endParaRPr>
          </a:p>
          <a:p>
            <a:pPr indent="0" lvl="0" marL="0" rtl="0" algn="l">
              <a:spcBef>
                <a:spcPts val="0"/>
              </a:spcBef>
              <a:spcAft>
                <a:spcPts val="0"/>
              </a:spcAft>
              <a:buNone/>
            </a:pPr>
            <a:r>
              <a:rPr b="1" lang="en" sz="1350">
                <a:solidFill>
                  <a:schemeClr val="dk1"/>
                </a:solidFill>
                <a:latin typeface="Oswald"/>
                <a:ea typeface="Oswald"/>
                <a:cs typeface="Oswald"/>
                <a:sym typeface="Oswald"/>
              </a:rPr>
              <a:t>Information</a:t>
            </a:r>
            <a:r>
              <a:rPr lang="en" sz="1350">
                <a:solidFill>
                  <a:schemeClr val="dk1"/>
                </a:solidFill>
                <a:latin typeface="Oswald"/>
                <a:ea typeface="Oswald"/>
                <a:cs typeface="Oswald"/>
                <a:sym typeface="Oswald"/>
              </a:rPr>
              <a:t>: this representation causes attributes that are defined as strings to be lost because information is converted into ints, all numeric information is preserved</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179" name="Google Shape;179;p28"/>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180" name="Google Shape;180;p28"/>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181" name="Google Shape;181;p28"/>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182" name="Google Shape;182;p28"/>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183" name="Google Shape;183;p28"/>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184" name="Google Shape;184;p28"/>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185" name="Google Shape;185;p28"/>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186" name="Google Shape;186;p28"/>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1">
              <a:alphaModFix/>
            </a:blip>
            <a:stretch>
              <a:fillRect b="0" l="0" r="0" t="0"/>
            </a:stretch>
          </a:blipFill>
          <a:ln>
            <a:noFill/>
          </a:ln>
        </p:spPr>
      </p:sp>
      <p:sp>
        <p:nvSpPr>
          <p:cNvPr id="187" name="Google Shape;187;p28"/>
          <p:cNvSpPr txBox="1"/>
          <p:nvPr/>
        </p:nvSpPr>
        <p:spPr>
          <a:xfrm>
            <a:off x="1382375" y="642875"/>
            <a:ext cx="567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chemeClr val="dk1"/>
                </a:solidFill>
                <a:latin typeface="Oswald"/>
                <a:ea typeface="Oswald"/>
                <a:cs typeface="Oswald"/>
                <a:sym typeface="Oswald"/>
              </a:rPr>
              <a:t>Preprocessing</a:t>
            </a:r>
            <a:endParaRPr sz="2500">
              <a:solidFill>
                <a:schemeClr val="dk1"/>
              </a:solidFill>
              <a:latin typeface="Oswald"/>
              <a:ea typeface="Oswald"/>
              <a:cs typeface="Oswald"/>
              <a:sym typeface="Oswald"/>
            </a:endParaRPr>
          </a:p>
        </p:txBody>
      </p:sp>
      <p:sp>
        <p:nvSpPr>
          <p:cNvPr id="188" name="Google Shape;188;p28"/>
          <p:cNvSpPr txBox="1"/>
          <p:nvPr/>
        </p:nvSpPr>
        <p:spPr>
          <a:xfrm>
            <a:off x="1382375" y="1317050"/>
            <a:ext cx="6254100" cy="36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Oswald"/>
                <a:ea typeface="Oswald"/>
                <a:cs typeface="Oswald"/>
                <a:sym typeface="Oswald"/>
              </a:rPr>
              <a:t>Import CSV file into Pycharm/ Google Colab</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 sz="1500">
                <a:solidFill>
                  <a:schemeClr val="dk1"/>
                </a:solidFill>
                <a:latin typeface="Oswald"/>
                <a:ea typeface="Oswald"/>
                <a:cs typeface="Oswald"/>
                <a:sym typeface="Oswald"/>
              </a:rPr>
              <a:t>Filter</a:t>
            </a:r>
            <a:r>
              <a:rPr lang="en" sz="1500">
                <a:solidFill>
                  <a:schemeClr val="dk1"/>
                </a:solidFill>
                <a:latin typeface="Oswald"/>
                <a:ea typeface="Oswald"/>
                <a:cs typeface="Oswald"/>
                <a:sym typeface="Oswald"/>
              </a:rPr>
              <a:t> data table to only look at specific attributes being examined (danceability, energy, lyrics, months released, acoustics, instrumentals</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chemeClr val="dk1"/>
                </a:solidFill>
                <a:latin typeface="Oswald"/>
                <a:ea typeface="Oswald"/>
                <a:cs typeface="Oswald"/>
                <a:sym typeface="Oswald"/>
              </a:rPr>
              <a:t>Plot data based on remaining attributes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chemeClr val="dk1"/>
                </a:solidFill>
                <a:latin typeface="Oswald"/>
                <a:ea typeface="Oswald"/>
                <a:cs typeface="Oswald"/>
                <a:sym typeface="Oswald"/>
              </a:rPr>
              <a:t>These steps help narrow down the data and allow for interpretation by sorting through the extensive data table</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chemeClr val="dk1"/>
              </a:solidFill>
              <a:latin typeface="Oswald"/>
              <a:ea typeface="Oswald"/>
              <a:cs typeface="Oswald"/>
              <a:sym typeface="Oswald"/>
            </a:endParaRPr>
          </a:p>
          <a:p>
            <a:pPr indent="0" lvl="0" marL="0" rtl="0" algn="l">
              <a:spcBef>
                <a:spcPts val="0"/>
              </a:spcBef>
              <a:spcAft>
                <a:spcPts val="0"/>
              </a:spcAft>
              <a:buNone/>
            </a:pPr>
            <a:r>
              <a:t/>
            </a:r>
            <a:endParaRPr b="1" sz="135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194" name="Google Shape;194;p29"/>
          <p:cNvSpPr/>
          <p:nvPr/>
        </p:nvSpPr>
        <p:spPr>
          <a:xfrm>
            <a:off x="-49888" y="2"/>
            <a:ext cx="9243779" cy="7083969"/>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195" name="Google Shape;195;p29"/>
          <p:cNvSpPr/>
          <p:nvPr/>
        </p:nvSpPr>
        <p:spPr>
          <a:xfrm>
            <a:off x="1382387" y="557610"/>
            <a:ext cx="6379237" cy="4028287"/>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5">
              <a:alphaModFix/>
            </a:blip>
            <a:stretch>
              <a:fillRect b="0" l="0" r="0" t="0"/>
            </a:stretch>
          </a:blipFill>
          <a:ln>
            <a:noFill/>
          </a:ln>
        </p:spPr>
      </p:sp>
      <p:sp>
        <p:nvSpPr>
          <p:cNvPr id="196" name="Google Shape;196;p29"/>
          <p:cNvSpPr/>
          <p:nvPr/>
        </p:nvSpPr>
        <p:spPr>
          <a:xfrm>
            <a:off x="647361" y="662010"/>
            <a:ext cx="758822" cy="531175"/>
          </a:xfrm>
          <a:custGeom>
            <a:rect b="b" l="l" r="r" t="t"/>
            <a:pathLst>
              <a:path extrusionOk="0" h="1062350" w="1517643">
                <a:moveTo>
                  <a:pt x="0" y="0"/>
                </a:moveTo>
                <a:lnTo>
                  <a:pt x="1517644" y="0"/>
                </a:lnTo>
                <a:lnTo>
                  <a:pt x="1517644" y="1062350"/>
                </a:lnTo>
                <a:lnTo>
                  <a:pt x="0" y="1062350"/>
                </a:lnTo>
                <a:lnTo>
                  <a:pt x="0" y="0"/>
                </a:lnTo>
                <a:close/>
              </a:path>
            </a:pathLst>
          </a:custGeom>
          <a:blipFill rotWithShape="1">
            <a:blip r:embed="rId6">
              <a:alphaModFix/>
            </a:blip>
            <a:stretch>
              <a:fillRect b="0" l="0" r="0" t="0"/>
            </a:stretch>
          </a:blipFill>
          <a:ln>
            <a:noFill/>
          </a:ln>
        </p:spPr>
      </p:sp>
      <p:sp>
        <p:nvSpPr>
          <p:cNvPr id="197" name="Google Shape;197;p29"/>
          <p:cNvSpPr/>
          <p:nvPr/>
        </p:nvSpPr>
        <p:spPr>
          <a:xfrm>
            <a:off x="690849" y="1710140"/>
            <a:ext cx="671844" cy="671845"/>
          </a:xfrm>
          <a:custGeom>
            <a:rect b="b" l="l" r="r" t="t"/>
            <a:pathLst>
              <a:path extrusionOk="0" h="1343689" w="1343689">
                <a:moveTo>
                  <a:pt x="0" y="0"/>
                </a:moveTo>
                <a:lnTo>
                  <a:pt x="1343690" y="0"/>
                </a:lnTo>
                <a:lnTo>
                  <a:pt x="1343690" y="1343689"/>
                </a:lnTo>
                <a:lnTo>
                  <a:pt x="0" y="1343689"/>
                </a:lnTo>
                <a:lnTo>
                  <a:pt x="0" y="0"/>
                </a:lnTo>
                <a:close/>
              </a:path>
            </a:pathLst>
          </a:custGeom>
          <a:blipFill rotWithShape="1">
            <a:blip r:embed="rId7">
              <a:alphaModFix/>
            </a:blip>
            <a:stretch>
              <a:fillRect b="0" l="0" r="0" t="0"/>
            </a:stretch>
          </a:blipFill>
          <a:ln>
            <a:noFill/>
          </a:ln>
        </p:spPr>
      </p:sp>
      <p:sp>
        <p:nvSpPr>
          <p:cNvPr id="198" name="Google Shape;198;p29"/>
          <p:cNvSpPr/>
          <p:nvPr/>
        </p:nvSpPr>
        <p:spPr>
          <a:xfrm>
            <a:off x="690849" y="2824882"/>
            <a:ext cx="671844" cy="671845"/>
          </a:xfrm>
          <a:custGeom>
            <a:rect b="b" l="l" r="r" t="t"/>
            <a:pathLst>
              <a:path extrusionOk="0" h="1343689" w="1343689">
                <a:moveTo>
                  <a:pt x="0" y="0"/>
                </a:moveTo>
                <a:lnTo>
                  <a:pt x="1343690" y="0"/>
                </a:lnTo>
                <a:lnTo>
                  <a:pt x="1343690" y="1343690"/>
                </a:lnTo>
                <a:lnTo>
                  <a:pt x="0" y="1343690"/>
                </a:lnTo>
                <a:lnTo>
                  <a:pt x="0" y="0"/>
                </a:lnTo>
                <a:close/>
              </a:path>
            </a:pathLst>
          </a:custGeom>
          <a:blipFill rotWithShape="1">
            <a:blip r:embed="rId8">
              <a:alphaModFix/>
            </a:blip>
            <a:stretch>
              <a:fillRect b="0" l="0" r="0" t="0"/>
            </a:stretch>
          </a:blipFill>
          <a:ln>
            <a:noFill/>
          </a:ln>
        </p:spPr>
      </p:sp>
      <p:sp>
        <p:nvSpPr>
          <p:cNvPr id="199" name="Google Shape;199;p29"/>
          <p:cNvSpPr/>
          <p:nvPr/>
        </p:nvSpPr>
        <p:spPr>
          <a:xfrm>
            <a:off x="690849" y="3972568"/>
            <a:ext cx="671844" cy="508922"/>
          </a:xfrm>
          <a:custGeom>
            <a:rect b="b" l="l" r="r" t="t"/>
            <a:pathLst>
              <a:path extrusionOk="0" h="1017845" w="1343689">
                <a:moveTo>
                  <a:pt x="0" y="0"/>
                </a:moveTo>
                <a:lnTo>
                  <a:pt x="1343690" y="0"/>
                </a:lnTo>
                <a:lnTo>
                  <a:pt x="1343690" y="1017845"/>
                </a:lnTo>
                <a:lnTo>
                  <a:pt x="0" y="1017845"/>
                </a:lnTo>
                <a:lnTo>
                  <a:pt x="0" y="0"/>
                </a:lnTo>
                <a:close/>
              </a:path>
            </a:pathLst>
          </a:custGeom>
          <a:blipFill rotWithShape="1">
            <a:blip r:embed="rId9">
              <a:alphaModFix/>
            </a:blip>
            <a:stretch>
              <a:fillRect b="0" l="0" r="0" t="0"/>
            </a:stretch>
          </a:blipFill>
          <a:ln>
            <a:noFill/>
          </a:ln>
        </p:spPr>
      </p:sp>
      <p:sp>
        <p:nvSpPr>
          <p:cNvPr id="200" name="Google Shape;200;p29"/>
          <p:cNvSpPr/>
          <p:nvPr/>
        </p:nvSpPr>
        <p:spPr>
          <a:xfrm>
            <a:off x="7554346" y="275809"/>
            <a:ext cx="1287087" cy="363602"/>
          </a:xfrm>
          <a:custGeom>
            <a:rect b="b" l="l" r="r" t="t"/>
            <a:pathLst>
              <a:path extrusionOk="0" h="727204" w="2574174">
                <a:moveTo>
                  <a:pt x="0" y="0"/>
                </a:moveTo>
                <a:lnTo>
                  <a:pt x="2574174" y="0"/>
                </a:lnTo>
                <a:lnTo>
                  <a:pt x="2574174" y="727204"/>
                </a:lnTo>
                <a:lnTo>
                  <a:pt x="0" y="727204"/>
                </a:lnTo>
                <a:lnTo>
                  <a:pt x="0" y="0"/>
                </a:lnTo>
                <a:close/>
              </a:path>
            </a:pathLst>
          </a:custGeom>
          <a:blipFill rotWithShape="1">
            <a:blip r:embed="rId10">
              <a:alphaModFix/>
            </a:blip>
            <a:stretch>
              <a:fillRect b="0" l="0" r="0" t="0"/>
            </a:stretch>
          </a:blipFill>
          <a:ln>
            <a:noFill/>
          </a:ln>
        </p:spPr>
      </p:sp>
      <p:sp>
        <p:nvSpPr>
          <p:cNvPr id="201" name="Google Shape;201;p29"/>
          <p:cNvSpPr/>
          <p:nvPr/>
        </p:nvSpPr>
        <p:spPr>
          <a:xfrm>
            <a:off x="7972424" y="1359403"/>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11">
              <a:alphaModFix/>
            </a:blip>
            <a:stretch>
              <a:fillRect b="0" l="0" r="0" t="0"/>
            </a:stretch>
          </a:blipFill>
          <a:ln>
            <a:noFill/>
          </a:ln>
        </p:spPr>
      </p:sp>
      <p:sp>
        <p:nvSpPr>
          <p:cNvPr id="202" name="Google Shape;202;p29"/>
          <p:cNvSpPr txBox="1"/>
          <p:nvPr/>
        </p:nvSpPr>
        <p:spPr>
          <a:xfrm>
            <a:off x="1382375" y="642875"/>
            <a:ext cx="567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Modeling</a:t>
            </a:r>
            <a:endParaRPr sz="2500">
              <a:solidFill>
                <a:schemeClr val="dk1"/>
              </a:solidFill>
              <a:latin typeface="Oswald"/>
              <a:ea typeface="Oswald"/>
              <a:cs typeface="Oswald"/>
              <a:sym typeface="Oswald"/>
            </a:endParaRPr>
          </a:p>
          <a:p>
            <a:pPr indent="0" lvl="0" marL="0" rtl="0" algn="l">
              <a:spcBef>
                <a:spcPts val="0"/>
              </a:spcBef>
              <a:spcAft>
                <a:spcPts val="0"/>
              </a:spcAft>
              <a:buNone/>
            </a:pPr>
            <a:r>
              <a:t/>
            </a:r>
            <a:endParaRPr sz="2500">
              <a:solidFill>
                <a:schemeClr val="dk1"/>
              </a:solidFill>
              <a:latin typeface="Oswald"/>
              <a:ea typeface="Oswald"/>
              <a:cs typeface="Oswald"/>
              <a:sym typeface="Oswald"/>
            </a:endParaRPr>
          </a:p>
        </p:txBody>
      </p:sp>
      <p:sp>
        <p:nvSpPr>
          <p:cNvPr id="203" name="Google Shape;203;p29"/>
          <p:cNvSpPr txBox="1"/>
          <p:nvPr/>
        </p:nvSpPr>
        <p:spPr>
          <a:xfrm>
            <a:off x="1382375" y="1317050"/>
            <a:ext cx="6254100" cy="53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50">
                <a:solidFill>
                  <a:schemeClr val="dk1"/>
                </a:solidFill>
                <a:latin typeface="Oswald"/>
                <a:ea typeface="Oswald"/>
                <a:cs typeface="Oswald"/>
                <a:sym typeface="Oswald"/>
              </a:rPr>
              <a:t>We used </a:t>
            </a:r>
            <a:r>
              <a:rPr b="1" lang="en" sz="1350">
                <a:solidFill>
                  <a:schemeClr val="dk1"/>
                </a:solidFill>
                <a:latin typeface="Oswald"/>
                <a:ea typeface="Oswald"/>
                <a:cs typeface="Oswald"/>
                <a:sym typeface="Oswald"/>
              </a:rPr>
              <a:t>cluster models, bar charts, scatter plots, and histograms </a:t>
            </a:r>
            <a:r>
              <a:rPr lang="en" sz="1350">
                <a:solidFill>
                  <a:schemeClr val="dk1"/>
                </a:solidFill>
                <a:latin typeface="Oswald"/>
                <a:ea typeface="Oswald"/>
                <a:cs typeface="Oswald"/>
                <a:sym typeface="Oswald"/>
              </a:rPr>
              <a:t>for visualization of data</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50">
                <a:solidFill>
                  <a:schemeClr val="dk1"/>
                </a:solidFill>
                <a:latin typeface="Oswald"/>
                <a:ea typeface="Oswald"/>
                <a:cs typeface="Oswald"/>
                <a:sym typeface="Oswald"/>
              </a:rPr>
              <a:t>The input was the numerical values that we filtered from the data table and the output was the tables and analysis that we found. We chose this model for easy interpretation of data.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rPr lang="en" sz="1350">
                <a:solidFill>
                  <a:schemeClr val="dk1"/>
                </a:solidFill>
                <a:latin typeface="Oswald"/>
                <a:ea typeface="Oswald"/>
                <a:cs typeface="Oswald"/>
                <a:sym typeface="Oswald"/>
              </a:rPr>
              <a:t>Evaluated model by looking at </a:t>
            </a:r>
            <a:r>
              <a:rPr b="1" lang="en" sz="1350">
                <a:solidFill>
                  <a:schemeClr val="dk1"/>
                </a:solidFill>
                <a:latin typeface="Oswald"/>
                <a:ea typeface="Oswald"/>
                <a:cs typeface="Oswald"/>
                <a:sym typeface="Oswald"/>
              </a:rPr>
              <a:t>specific characteristics of songs</a:t>
            </a:r>
            <a:r>
              <a:rPr lang="en" sz="1350">
                <a:solidFill>
                  <a:schemeClr val="dk1"/>
                </a:solidFill>
                <a:latin typeface="Oswald"/>
                <a:ea typeface="Oswald"/>
                <a:cs typeface="Oswald"/>
                <a:sym typeface="Oswald"/>
              </a:rPr>
              <a:t> like danceability, lyrics, energy, acoustics, instrumentals, and released months</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rPr lang="en" sz="1350">
                <a:solidFill>
                  <a:schemeClr val="dk1"/>
                </a:solidFill>
                <a:latin typeface="Oswald"/>
                <a:ea typeface="Oswald"/>
                <a:cs typeface="Oswald"/>
                <a:sym typeface="Oswald"/>
              </a:rPr>
              <a:t>Our model performed well for some parts because relationships were found which were then used in analysis</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rPr lang="en" sz="1350">
                <a:solidFill>
                  <a:schemeClr val="dk1"/>
                </a:solidFill>
                <a:latin typeface="Oswald"/>
                <a:ea typeface="Oswald"/>
                <a:cs typeface="Oswald"/>
                <a:sym typeface="Oswald"/>
              </a:rPr>
              <a:t>Limitations include that certain attributes that were compared showed no correlations so they would not be helpful in analysis, the data was only partially analyzed so many characteristics were not represented, in terms of lyrics only certain words could be analyzed and not whole phrases which limits the data that we looked at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50">
              <a:solidFill>
                <a:schemeClr val="dk1"/>
              </a:solidFill>
              <a:latin typeface="Oswald"/>
              <a:ea typeface="Oswald"/>
              <a:cs typeface="Oswald"/>
              <a:sym typeface="Oswald"/>
            </a:endParaRPr>
          </a:p>
          <a:p>
            <a:pPr indent="0" lvl="0" marL="0" rtl="0" algn="l">
              <a:spcBef>
                <a:spcPts val="0"/>
              </a:spcBef>
              <a:spcAft>
                <a:spcPts val="0"/>
              </a:spcAft>
              <a:buNone/>
            </a:pPr>
            <a:r>
              <a:t/>
            </a:r>
            <a:endParaRPr sz="1350">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09" name="Google Shape;209;p30"/>
          <p:cNvSpPr/>
          <p:nvPr/>
        </p:nvSpPr>
        <p:spPr>
          <a:xfrm>
            <a:off x="173325" y="-35950"/>
            <a:ext cx="9012684" cy="5131337"/>
          </a:xfrm>
          <a:custGeom>
            <a:rect b="b" l="l" r="r" t="t"/>
            <a:pathLst>
              <a:path extrusionOk="0" h="18164024" w="18487557">
                <a:moveTo>
                  <a:pt x="0" y="0"/>
                </a:moveTo>
                <a:lnTo>
                  <a:pt x="18487556" y="0"/>
                </a:lnTo>
                <a:lnTo>
                  <a:pt x="18487556" y="18164024"/>
                </a:lnTo>
                <a:lnTo>
                  <a:pt x="0" y="18164024"/>
                </a:lnTo>
                <a:lnTo>
                  <a:pt x="0" y="0"/>
                </a:lnTo>
                <a:close/>
              </a:path>
            </a:pathLst>
          </a:custGeom>
          <a:blipFill rotWithShape="1">
            <a:blip r:embed="rId4">
              <a:alphaModFix amt="40000"/>
            </a:blip>
            <a:stretch>
              <a:fillRect b="0" l="0" r="0" t="0"/>
            </a:stretch>
          </a:blipFill>
          <a:ln>
            <a:noFill/>
          </a:ln>
        </p:spPr>
      </p:sp>
      <p:sp>
        <p:nvSpPr>
          <p:cNvPr id="210" name="Google Shape;210;p30"/>
          <p:cNvSpPr/>
          <p:nvPr/>
        </p:nvSpPr>
        <p:spPr>
          <a:xfrm>
            <a:off x="1893659" y="3542389"/>
            <a:ext cx="1296015" cy="1340705"/>
          </a:xfrm>
          <a:custGeom>
            <a:rect b="b" l="l" r="r" t="t"/>
            <a:pathLst>
              <a:path extrusionOk="0" h="2681410" w="2592030">
                <a:moveTo>
                  <a:pt x="0" y="0"/>
                </a:moveTo>
                <a:lnTo>
                  <a:pt x="2592029" y="0"/>
                </a:lnTo>
                <a:lnTo>
                  <a:pt x="2592029" y="2681411"/>
                </a:lnTo>
                <a:lnTo>
                  <a:pt x="0" y="2681411"/>
                </a:lnTo>
                <a:lnTo>
                  <a:pt x="0" y="0"/>
                </a:lnTo>
                <a:close/>
              </a:path>
            </a:pathLst>
          </a:custGeom>
          <a:blipFill rotWithShape="1">
            <a:blip r:embed="rId5">
              <a:alphaModFix/>
            </a:blip>
            <a:stretch>
              <a:fillRect b="0" l="0" r="0" t="0"/>
            </a:stretch>
          </a:blipFill>
          <a:ln>
            <a:noFill/>
          </a:ln>
        </p:spPr>
      </p:sp>
      <p:sp>
        <p:nvSpPr>
          <p:cNvPr id="211" name="Google Shape;211;p30"/>
          <p:cNvSpPr/>
          <p:nvPr/>
        </p:nvSpPr>
        <p:spPr>
          <a:xfrm>
            <a:off x="173325" y="334925"/>
            <a:ext cx="6602287" cy="4200928"/>
          </a:xfrm>
          <a:custGeom>
            <a:rect b="b" l="l" r="r" t="t"/>
            <a:pathLst>
              <a:path extrusionOk="0" h="5754696" w="8922010">
                <a:moveTo>
                  <a:pt x="0" y="0"/>
                </a:moveTo>
                <a:lnTo>
                  <a:pt x="8922010" y="0"/>
                </a:lnTo>
                <a:lnTo>
                  <a:pt x="8922010" y="5754696"/>
                </a:lnTo>
                <a:lnTo>
                  <a:pt x="0" y="5754696"/>
                </a:lnTo>
                <a:lnTo>
                  <a:pt x="0" y="0"/>
                </a:lnTo>
                <a:close/>
              </a:path>
            </a:pathLst>
          </a:custGeom>
          <a:blipFill rotWithShape="1">
            <a:blip r:embed="rId6">
              <a:alphaModFix/>
            </a:blip>
            <a:stretch>
              <a:fillRect b="0" l="0" r="0" t="0"/>
            </a:stretch>
          </a:blipFill>
          <a:ln>
            <a:noFill/>
          </a:ln>
        </p:spPr>
      </p:sp>
      <p:sp>
        <p:nvSpPr>
          <p:cNvPr id="212" name="Google Shape;212;p30"/>
          <p:cNvSpPr/>
          <p:nvPr/>
        </p:nvSpPr>
        <p:spPr>
          <a:xfrm>
            <a:off x="5578924" y="3860674"/>
            <a:ext cx="429908" cy="509455"/>
          </a:xfrm>
          <a:custGeom>
            <a:rect b="b" l="l" r="r" t="t"/>
            <a:pathLst>
              <a:path extrusionOk="0" h="1171162" w="838845">
                <a:moveTo>
                  <a:pt x="0" y="0"/>
                </a:moveTo>
                <a:lnTo>
                  <a:pt x="838845" y="0"/>
                </a:lnTo>
                <a:lnTo>
                  <a:pt x="838845" y="1171162"/>
                </a:lnTo>
                <a:lnTo>
                  <a:pt x="0" y="1171162"/>
                </a:lnTo>
                <a:lnTo>
                  <a:pt x="0" y="0"/>
                </a:lnTo>
                <a:close/>
              </a:path>
            </a:pathLst>
          </a:custGeom>
          <a:blipFill rotWithShape="1">
            <a:blip r:embed="rId7">
              <a:alphaModFix/>
            </a:blip>
            <a:stretch>
              <a:fillRect b="0" l="0" r="0" t="0"/>
            </a:stretch>
          </a:blipFill>
          <a:ln>
            <a:noFill/>
          </a:ln>
        </p:spPr>
      </p:sp>
      <p:pic>
        <p:nvPicPr>
          <p:cNvPr id="213" name="Google Shape;213;p30"/>
          <p:cNvPicPr preferRelativeResize="0"/>
          <p:nvPr/>
        </p:nvPicPr>
        <p:blipFill rotWithShape="1">
          <a:blip r:embed="rId8">
            <a:alphaModFix/>
          </a:blip>
          <a:srcRect b="0" l="0" r="10128" t="0"/>
          <a:stretch/>
        </p:blipFill>
        <p:spPr>
          <a:xfrm>
            <a:off x="173324" y="1452850"/>
            <a:ext cx="4876299" cy="2407825"/>
          </a:xfrm>
          <a:prstGeom prst="rect">
            <a:avLst/>
          </a:prstGeom>
          <a:noFill/>
          <a:ln>
            <a:noFill/>
          </a:ln>
        </p:spPr>
      </p:pic>
      <p:pic>
        <p:nvPicPr>
          <p:cNvPr id="214" name="Google Shape;214;p30"/>
          <p:cNvPicPr preferRelativeResize="0"/>
          <p:nvPr/>
        </p:nvPicPr>
        <p:blipFill>
          <a:blip r:embed="rId9">
            <a:alphaModFix/>
          </a:blip>
          <a:stretch>
            <a:fillRect/>
          </a:stretch>
        </p:blipFill>
        <p:spPr>
          <a:xfrm>
            <a:off x="5049625" y="1452850"/>
            <a:ext cx="1353900" cy="2407825"/>
          </a:xfrm>
          <a:prstGeom prst="rect">
            <a:avLst/>
          </a:prstGeom>
          <a:noFill/>
          <a:ln>
            <a:noFill/>
          </a:ln>
        </p:spPr>
      </p:pic>
      <p:pic>
        <p:nvPicPr>
          <p:cNvPr id="215" name="Google Shape;215;p30"/>
          <p:cNvPicPr preferRelativeResize="0"/>
          <p:nvPr/>
        </p:nvPicPr>
        <p:blipFill>
          <a:blip r:embed="rId10">
            <a:alphaModFix/>
          </a:blip>
          <a:stretch>
            <a:fillRect/>
          </a:stretch>
        </p:blipFill>
        <p:spPr>
          <a:xfrm>
            <a:off x="6224650" y="1452838"/>
            <a:ext cx="816375" cy="2407826"/>
          </a:xfrm>
          <a:prstGeom prst="rect">
            <a:avLst/>
          </a:prstGeom>
          <a:noFill/>
          <a:ln>
            <a:noFill/>
          </a:ln>
        </p:spPr>
      </p:pic>
      <p:sp>
        <p:nvSpPr>
          <p:cNvPr id="216" name="Google Shape;216;p30"/>
          <p:cNvSpPr txBox="1"/>
          <p:nvPr/>
        </p:nvSpPr>
        <p:spPr>
          <a:xfrm>
            <a:off x="7110000" y="1251450"/>
            <a:ext cx="1929300" cy="26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 sz="1100">
                <a:solidFill>
                  <a:schemeClr val="dk2"/>
                </a:solidFill>
                <a:highlight>
                  <a:srgbClr val="FFFF00"/>
                </a:highlight>
                <a:latin typeface="Oswald"/>
                <a:ea typeface="Oswald"/>
                <a:cs typeface="Oswald"/>
                <a:sym typeface="Oswald"/>
              </a:rPr>
              <a:t>track_name</a:t>
            </a:r>
            <a:r>
              <a:rPr lang="en" sz="1100">
                <a:solidFill>
                  <a:schemeClr val="dk2"/>
                </a:solidFill>
                <a:latin typeface="Oswald"/>
                <a:ea typeface="Oswald"/>
                <a:cs typeface="Oswald"/>
                <a:sym typeface="Oswald"/>
              </a:rPr>
              <a:t>: </a:t>
            </a:r>
            <a:r>
              <a:rPr i="1" lang="en" sz="1100">
                <a:solidFill>
                  <a:schemeClr val="dk2"/>
                </a:solidFill>
                <a:latin typeface="Oswald"/>
                <a:ea typeface="Oswald"/>
                <a:cs typeface="Oswald"/>
                <a:sym typeface="Oswald"/>
              </a:rPr>
              <a:t>Name of the song</a:t>
            </a:r>
            <a:endParaRPr i="1" sz="1100">
              <a:solidFill>
                <a:schemeClr val="dk2"/>
              </a:solidFill>
              <a:latin typeface="Oswald"/>
              <a:ea typeface="Oswald"/>
              <a:cs typeface="Oswald"/>
              <a:sym typeface="Oswald"/>
            </a:endParaRPr>
          </a:p>
          <a:p>
            <a:pPr indent="0" lvl="0" marL="0" rtl="0" algn="l">
              <a:lnSpc>
                <a:spcPct val="115000"/>
              </a:lnSpc>
              <a:spcBef>
                <a:spcPts val="2400"/>
              </a:spcBef>
              <a:spcAft>
                <a:spcPts val="0"/>
              </a:spcAft>
              <a:buNone/>
            </a:pPr>
            <a:r>
              <a:rPr b="1" lang="en" sz="1100">
                <a:solidFill>
                  <a:schemeClr val="dk2"/>
                </a:solidFill>
                <a:highlight>
                  <a:srgbClr val="FFFF00"/>
                </a:highlight>
                <a:latin typeface="Oswald"/>
                <a:ea typeface="Oswald"/>
                <a:cs typeface="Oswald"/>
                <a:sym typeface="Oswald"/>
              </a:rPr>
              <a:t>streams</a:t>
            </a:r>
            <a:r>
              <a:rPr lang="en" sz="1100">
                <a:solidFill>
                  <a:schemeClr val="dk2"/>
                </a:solidFill>
                <a:latin typeface="Oswald"/>
                <a:ea typeface="Oswald"/>
                <a:cs typeface="Oswald"/>
                <a:sym typeface="Oswald"/>
              </a:rPr>
              <a:t>: </a:t>
            </a:r>
            <a:r>
              <a:rPr i="1" lang="en" sz="1100">
                <a:solidFill>
                  <a:schemeClr val="dk2"/>
                </a:solidFill>
                <a:latin typeface="Oswald"/>
                <a:ea typeface="Oswald"/>
                <a:cs typeface="Oswald"/>
                <a:sym typeface="Oswald"/>
              </a:rPr>
              <a:t>Total number of streams on Spotify</a:t>
            </a:r>
            <a:endParaRPr i="1" sz="1100">
              <a:solidFill>
                <a:schemeClr val="dk2"/>
              </a:solidFill>
              <a:latin typeface="Oswald"/>
              <a:ea typeface="Oswald"/>
              <a:cs typeface="Oswald"/>
              <a:sym typeface="Oswald"/>
            </a:endParaRPr>
          </a:p>
          <a:p>
            <a:pPr indent="0" lvl="0" marL="0" rtl="0" algn="l">
              <a:lnSpc>
                <a:spcPct val="115000"/>
              </a:lnSpc>
              <a:spcBef>
                <a:spcPts val="2400"/>
              </a:spcBef>
              <a:spcAft>
                <a:spcPts val="0"/>
              </a:spcAft>
              <a:buNone/>
            </a:pPr>
            <a:r>
              <a:rPr b="1" lang="en" sz="1100">
                <a:solidFill>
                  <a:schemeClr val="dk2"/>
                </a:solidFill>
                <a:highlight>
                  <a:srgbClr val="FFFF00"/>
                </a:highlight>
                <a:latin typeface="Oswald"/>
                <a:ea typeface="Oswald"/>
                <a:cs typeface="Oswald"/>
                <a:sym typeface="Oswald"/>
              </a:rPr>
              <a:t>danceability_%</a:t>
            </a:r>
            <a:r>
              <a:rPr lang="en" sz="1100">
                <a:solidFill>
                  <a:schemeClr val="dk2"/>
                </a:solidFill>
                <a:latin typeface="Oswald"/>
                <a:ea typeface="Oswald"/>
                <a:cs typeface="Oswald"/>
                <a:sym typeface="Oswald"/>
              </a:rPr>
              <a:t>: </a:t>
            </a:r>
            <a:r>
              <a:rPr i="1" lang="en" sz="1100">
                <a:solidFill>
                  <a:schemeClr val="dk2"/>
                </a:solidFill>
                <a:latin typeface="Oswald"/>
                <a:ea typeface="Oswald"/>
                <a:cs typeface="Oswald"/>
                <a:sym typeface="Oswald"/>
              </a:rPr>
              <a:t>Percentage indicating how suitable the song is for dancing</a:t>
            </a:r>
            <a:endParaRPr i="1" sz="1100">
              <a:solidFill>
                <a:schemeClr val="dk2"/>
              </a:solidFill>
              <a:latin typeface="Oswald"/>
              <a:ea typeface="Oswald"/>
              <a:cs typeface="Oswald"/>
              <a:sym typeface="Oswald"/>
            </a:endParaRPr>
          </a:p>
          <a:p>
            <a:pPr indent="0" lvl="0" marL="0" rtl="0" algn="l">
              <a:lnSpc>
                <a:spcPct val="115000"/>
              </a:lnSpc>
              <a:spcBef>
                <a:spcPts val="2400"/>
              </a:spcBef>
              <a:spcAft>
                <a:spcPts val="2400"/>
              </a:spcAft>
              <a:buNone/>
            </a:pPr>
            <a:r>
              <a:rPr b="1" lang="en" sz="1100">
                <a:solidFill>
                  <a:schemeClr val="dk2"/>
                </a:solidFill>
                <a:highlight>
                  <a:srgbClr val="FFFF00"/>
                </a:highlight>
                <a:latin typeface="Oswald"/>
                <a:ea typeface="Oswald"/>
                <a:cs typeface="Oswald"/>
                <a:sym typeface="Oswald"/>
              </a:rPr>
              <a:t>liveness_%</a:t>
            </a:r>
            <a:r>
              <a:rPr lang="en" sz="1100">
                <a:solidFill>
                  <a:schemeClr val="dk2"/>
                </a:solidFill>
                <a:highlight>
                  <a:srgbClr val="FFFF00"/>
                </a:highlight>
                <a:latin typeface="Oswald"/>
                <a:ea typeface="Oswald"/>
                <a:cs typeface="Oswald"/>
                <a:sym typeface="Oswald"/>
              </a:rPr>
              <a:t>:</a:t>
            </a:r>
            <a:r>
              <a:rPr lang="en" sz="1100">
                <a:solidFill>
                  <a:schemeClr val="dk2"/>
                </a:solidFill>
                <a:latin typeface="Oswald"/>
                <a:ea typeface="Oswald"/>
                <a:cs typeface="Oswald"/>
                <a:sym typeface="Oswald"/>
              </a:rPr>
              <a:t> </a:t>
            </a:r>
            <a:r>
              <a:rPr i="1" lang="en" sz="1100">
                <a:solidFill>
                  <a:schemeClr val="dk2"/>
                </a:solidFill>
                <a:latin typeface="Oswald"/>
                <a:ea typeface="Oswald"/>
                <a:cs typeface="Oswald"/>
                <a:sym typeface="Oswald"/>
              </a:rPr>
              <a:t>Presence of live performance elements</a:t>
            </a:r>
            <a:endParaRPr i="1" sz="1000">
              <a:solidFill>
                <a:schemeClr val="dk2"/>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pic>
        <p:nvPicPr>
          <p:cNvPr id="222" name="Google Shape;222;p31"/>
          <p:cNvPicPr preferRelativeResize="0"/>
          <p:nvPr/>
        </p:nvPicPr>
        <p:blipFill>
          <a:blip r:embed="rId4">
            <a:alphaModFix/>
          </a:blip>
          <a:stretch>
            <a:fillRect/>
          </a:stretch>
        </p:blipFill>
        <p:spPr>
          <a:xfrm>
            <a:off x="108375" y="775375"/>
            <a:ext cx="6056924" cy="3795325"/>
          </a:xfrm>
          <a:prstGeom prst="rect">
            <a:avLst/>
          </a:prstGeom>
          <a:noFill/>
          <a:ln>
            <a:noFill/>
          </a:ln>
        </p:spPr>
      </p:pic>
      <p:sp>
        <p:nvSpPr>
          <p:cNvPr id="223" name="Google Shape;223;p31"/>
          <p:cNvSpPr txBox="1"/>
          <p:nvPr/>
        </p:nvSpPr>
        <p:spPr>
          <a:xfrm>
            <a:off x="6165300" y="519175"/>
            <a:ext cx="2658300" cy="26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latin typeface="Oswald"/>
                <a:ea typeface="Oswald"/>
                <a:cs typeface="Oswald"/>
                <a:sym typeface="Oswald"/>
              </a:rPr>
              <a:t>The track with the most views holds a danceability score of 53%</a:t>
            </a:r>
            <a:endParaRPr sz="1300">
              <a:solidFill>
                <a:srgbClr val="374151"/>
              </a:solidFill>
              <a:latin typeface="Oswald"/>
              <a:ea typeface="Oswald"/>
              <a:cs typeface="Oswald"/>
              <a:sym typeface="Oswald"/>
            </a:endParaRPr>
          </a:p>
          <a:p>
            <a:pPr indent="0" lvl="0" marL="457200" rtl="0" algn="l">
              <a:spcBef>
                <a:spcPts val="0"/>
              </a:spcBef>
              <a:spcAft>
                <a:spcPts val="0"/>
              </a:spcAft>
              <a:buNone/>
            </a:pPr>
            <a:r>
              <a:t/>
            </a:r>
            <a:endParaRPr sz="1300">
              <a:solidFill>
                <a:srgbClr val="374151"/>
              </a:solidFill>
              <a:latin typeface="Oswald"/>
              <a:ea typeface="Oswald"/>
              <a:cs typeface="Oswald"/>
              <a:sym typeface="Oswald"/>
            </a:endParaRPr>
          </a:p>
          <a:p>
            <a:pPr indent="0" lvl="0" marL="45720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rPr lang="en" sz="1300">
                <a:solidFill>
                  <a:srgbClr val="374151"/>
                </a:solidFill>
                <a:latin typeface="Oswald"/>
                <a:ea typeface="Oswald"/>
                <a:cs typeface="Oswald"/>
                <a:sym typeface="Oswald"/>
              </a:rPr>
              <a:t>"Shape of You" is the song with the highest danceability score of 83%  among the top three songs, followed closely by "Dance Monkey” as the top 5 song with 82% dancibilty score.</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Analysis:</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The top 1 song, possess a different mood, is a sadder song while “Dance Monkey” and “Shape of You” are upbeat and catchy contributing to their higher dancibilty score.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This correlation suggests that songs with more lively, energetic, elements tend to have higher danceability scores, reflecting their ability to engage listeners and inspire movement in dance.</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300">
                <a:solidFill>
                  <a:srgbClr val="374151"/>
                </a:solidFill>
                <a:latin typeface="Oswald"/>
                <a:ea typeface="Oswald"/>
                <a:cs typeface="Oswald"/>
                <a:sym typeface="Oswald"/>
              </a:rPr>
              <a:t> </a:t>
            </a:r>
            <a:endParaRPr sz="13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a:p>
            <a:pPr indent="0" lvl="0" marL="0" rtl="0" algn="l">
              <a:spcBef>
                <a:spcPts val="0"/>
              </a:spcBef>
              <a:spcAft>
                <a:spcPts val="0"/>
              </a:spcAft>
              <a:buNone/>
            </a:pPr>
            <a:r>
              <a:t/>
            </a:r>
            <a:endParaRPr sz="1300">
              <a:solidFill>
                <a:srgbClr val="374151"/>
              </a:solidFill>
              <a:latin typeface="Oswald"/>
              <a:ea typeface="Oswald"/>
              <a:cs typeface="Oswald"/>
              <a:sym typeface="Oswald"/>
            </a:endParaRPr>
          </a:p>
        </p:txBody>
      </p:sp>
      <p:sp>
        <p:nvSpPr>
          <p:cNvPr id="224" name="Google Shape;224;p31"/>
          <p:cNvSpPr txBox="1"/>
          <p:nvPr/>
        </p:nvSpPr>
        <p:spPr>
          <a:xfrm>
            <a:off x="1490250" y="0"/>
            <a:ext cx="65379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rgbClr val="374151"/>
                </a:solidFill>
                <a:latin typeface="Oswald"/>
                <a:ea typeface="Oswald"/>
                <a:cs typeface="Oswald"/>
                <a:sym typeface="Oswald"/>
              </a:rPr>
              <a:t>D</a:t>
            </a:r>
            <a:r>
              <a:rPr lang="en" sz="2500">
                <a:solidFill>
                  <a:srgbClr val="374151"/>
                </a:solidFill>
                <a:latin typeface="Oswald"/>
                <a:ea typeface="Oswald"/>
                <a:cs typeface="Oswald"/>
                <a:sym typeface="Oswald"/>
              </a:rPr>
              <a:t>anceability and liveliness of top 10 streamed songs</a:t>
            </a:r>
            <a:endParaRPr sz="2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2500">
              <a:solidFill>
                <a:srgbClr val="374151"/>
              </a:solidFill>
              <a:latin typeface="Oswald"/>
              <a:ea typeface="Oswald"/>
              <a:cs typeface="Oswald"/>
              <a:sym typeface="Oswald"/>
            </a:endParaRPr>
          </a:p>
          <a:p>
            <a:pPr indent="0" lvl="0" marL="0" rtl="0" algn="l">
              <a:spcBef>
                <a:spcPts val="0"/>
              </a:spcBef>
              <a:spcAft>
                <a:spcPts val="0"/>
              </a:spcAft>
              <a:buNone/>
            </a:pPr>
            <a:r>
              <a:t/>
            </a:r>
            <a:endParaRPr sz="2500">
              <a:solidFill>
                <a:srgbClr val="37415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30" name="Google Shape;230;p32"/>
          <p:cNvSpPr txBox="1"/>
          <p:nvPr/>
        </p:nvSpPr>
        <p:spPr>
          <a:xfrm>
            <a:off x="6468700" y="731125"/>
            <a:ext cx="2367900" cy="12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latin typeface="Oswald"/>
                <a:ea typeface="Oswald"/>
                <a:cs typeface="Oswald"/>
                <a:sym typeface="Oswald"/>
              </a:rPr>
              <a:t>Scatterplot p</a:t>
            </a:r>
            <a:r>
              <a:rPr lang="en" sz="1500">
                <a:solidFill>
                  <a:srgbClr val="374151"/>
                </a:solidFill>
                <a:latin typeface="Oswald"/>
                <a:ea typeface="Oswald"/>
                <a:cs typeface="Oswald"/>
                <a:sym typeface="Oswald"/>
              </a:rPr>
              <a:t>rovides a more concise visualization compared to the histogram</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rPr lang="en" sz="1500">
                <a:solidFill>
                  <a:srgbClr val="374151"/>
                </a:solidFill>
                <a:latin typeface="Oswald"/>
                <a:ea typeface="Oswald"/>
                <a:cs typeface="Oswald"/>
                <a:sym typeface="Oswald"/>
              </a:rPr>
              <a:t>Allows for easier understanding</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31" name="Google Shape;231;p32"/>
          <p:cNvSpPr txBox="1"/>
          <p:nvPr/>
        </p:nvSpPr>
        <p:spPr>
          <a:xfrm>
            <a:off x="1460725" y="0"/>
            <a:ext cx="65379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333333"/>
                </a:solidFill>
                <a:latin typeface="Oswald"/>
                <a:ea typeface="Oswald"/>
                <a:cs typeface="Oswald"/>
                <a:sym typeface="Oswald"/>
              </a:rPr>
              <a:t>Danceability and liveliness of top 10 streamed songs</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Calibri"/>
              <a:ea typeface="Calibri"/>
              <a:cs typeface="Calibri"/>
              <a:sym typeface="Calibri"/>
            </a:endParaRPr>
          </a:p>
        </p:txBody>
      </p:sp>
      <p:pic>
        <p:nvPicPr>
          <p:cNvPr id="232" name="Google Shape;232;p32"/>
          <p:cNvPicPr preferRelativeResize="0"/>
          <p:nvPr/>
        </p:nvPicPr>
        <p:blipFill rotWithShape="1">
          <a:blip r:embed="rId4">
            <a:alphaModFix/>
          </a:blip>
          <a:srcRect b="0" l="2874" r="0" t="0"/>
          <a:stretch/>
        </p:blipFill>
        <p:spPr>
          <a:xfrm>
            <a:off x="325175" y="731125"/>
            <a:ext cx="6143526" cy="3795325"/>
          </a:xfrm>
          <a:prstGeom prst="rect">
            <a:avLst/>
          </a:prstGeom>
          <a:noFill/>
          <a:ln>
            <a:noFill/>
          </a:ln>
        </p:spPr>
      </p:pic>
      <p:sp>
        <p:nvSpPr>
          <p:cNvPr id="233" name="Google Shape;233;p32"/>
          <p:cNvSpPr txBox="1"/>
          <p:nvPr/>
        </p:nvSpPr>
        <p:spPr>
          <a:xfrm>
            <a:off x="6468700" y="2197325"/>
            <a:ext cx="26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77" l="0" r="0" t="-38887"/>
            </a:stretch>
          </a:blipFill>
          <a:ln>
            <a:noFill/>
          </a:ln>
        </p:spPr>
      </p:sp>
      <p:sp>
        <p:nvSpPr>
          <p:cNvPr id="239" name="Google Shape;239;p33"/>
          <p:cNvSpPr txBox="1"/>
          <p:nvPr/>
        </p:nvSpPr>
        <p:spPr>
          <a:xfrm>
            <a:off x="6446975" y="726200"/>
            <a:ext cx="2367900" cy="26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One Dance (top 7) has the high liveliness at 36 and danceability score of 77%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lang="en" sz="1500">
                <a:solidFill>
                  <a:srgbClr val="374151"/>
                </a:solidFill>
                <a:latin typeface="Oswald"/>
                <a:ea typeface="Oswald"/>
                <a:cs typeface="Oswald"/>
                <a:sym typeface="Oswald"/>
              </a:rPr>
              <a:t>Sunflower- Spider-Man in the Spider-Verse (top 9) has lowest liveness performance at 7 and danceability score of 76% </a:t>
            </a:r>
            <a:endParaRPr sz="1500">
              <a:solidFill>
                <a:srgbClr val="374151"/>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sz="1500">
              <a:solidFill>
                <a:srgbClr val="374151"/>
              </a:solidFill>
              <a:latin typeface="Oswald"/>
              <a:ea typeface="Oswald"/>
              <a:cs typeface="Oswald"/>
              <a:sym typeface="Oswald"/>
            </a:endParaRPr>
          </a:p>
          <a:p>
            <a:pPr indent="0" lvl="0" marL="0" rtl="0" algn="l">
              <a:spcBef>
                <a:spcPts val="0"/>
              </a:spcBef>
              <a:spcAft>
                <a:spcPts val="0"/>
              </a:spcAft>
              <a:buNone/>
            </a:pPr>
            <a:r>
              <a:t/>
            </a:r>
            <a:endParaRPr sz="1500">
              <a:solidFill>
                <a:srgbClr val="374151"/>
              </a:solidFill>
              <a:latin typeface="Oswald"/>
              <a:ea typeface="Oswald"/>
              <a:cs typeface="Oswald"/>
              <a:sym typeface="Oswald"/>
            </a:endParaRPr>
          </a:p>
        </p:txBody>
      </p:sp>
      <p:sp>
        <p:nvSpPr>
          <p:cNvPr id="240" name="Google Shape;240;p33"/>
          <p:cNvSpPr txBox="1"/>
          <p:nvPr/>
        </p:nvSpPr>
        <p:spPr>
          <a:xfrm>
            <a:off x="1352300" y="0"/>
            <a:ext cx="65379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333333"/>
                </a:solidFill>
                <a:latin typeface="Oswald"/>
                <a:ea typeface="Oswald"/>
                <a:cs typeface="Oswald"/>
                <a:sym typeface="Oswald"/>
              </a:rPr>
              <a:t>Danceability and liveliness of top 10 streamed songs</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Oswald"/>
              <a:ea typeface="Oswald"/>
              <a:cs typeface="Oswald"/>
              <a:sym typeface="Oswald"/>
            </a:endParaRPr>
          </a:p>
          <a:p>
            <a:pPr indent="0" lvl="0" marL="0" rtl="0" algn="l">
              <a:spcBef>
                <a:spcPts val="0"/>
              </a:spcBef>
              <a:spcAft>
                <a:spcPts val="0"/>
              </a:spcAft>
              <a:buNone/>
            </a:pPr>
            <a:r>
              <a:t/>
            </a:r>
            <a:endParaRPr sz="2500">
              <a:solidFill>
                <a:srgbClr val="333333"/>
              </a:solidFill>
              <a:latin typeface="Calibri"/>
              <a:ea typeface="Calibri"/>
              <a:cs typeface="Calibri"/>
              <a:sym typeface="Calibri"/>
            </a:endParaRPr>
          </a:p>
        </p:txBody>
      </p:sp>
      <p:pic>
        <p:nvPicPr>
          <p:cNvPr id="241" name="Google Shape;241;p33"/>
          <p:cNvPicPr preferRelativeResize="0"/>
          <p:nvPr/>
        </p:nvPicPr>
        <p:blipFill>
          <a:blip r:embed="rId4">
            <a:alphaModFix/>
          </a:blip>
          <a:stretch>
            <a:fillRect/>
          </a:stretch>
        </p:blipFill>
        <p:spPr>
          <a:xfrm>
            <a:off x="249100" y="726200"/>
            <a:ext cx="6197875" cy="3805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