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ExtraLight" panose="00000300000000000000" pitchFamily="2" charset="0"/>
      <p:regular r:id="rId24"/>
      <p:bold r:id="rId25"/>
      <p:italic r:id="rId26"/>
      <p:boldItalic r:id="rId27"/>
    </p:embeddedFont>
    <p:embeddedFont>
      <p:font typeface="Barlow Light" panose="00000400000000000000" pitchFamily="2" charset="0"/>
      <p:regular r:id="rId28"/>
      <p:bold r:id="rId29"/>
      <p:italic r:id="rId30"/>
      <p:boldItalic r:id="rId31"/>
    </p:embeddedFont>
    <p:embeddedFont>
      <p:font typeface="Barlow Medium" panose="00000600000000000000" pitchFamily="2" charset="0"/>
      <p:regular r:id="rId32"/>
      <p:bold r:id="rId33"/>
      <p:italic r:id="rId34"/>
      <p:boldItalic r:id="rId35"/>
    </p:embeddedFont>
    <p:embeddedFont>
      <p:font typeface="Hepta Slab" panose="020B0604020202020204" charset="0"/>
      <p:regular r:id="rId36"/>
      <p:bold r:id="rId37"/>
    </p:embeddedFont>
    <p:embeddedFont>
      <p:font typeface="Hepta Slab Light" panose="020B0604020202020204" charset="0"/>
      <p:regular r:id="rId38"/>
      <p:bold r:id="rId39"/>
    </p:embeddedFont>
    <p:embeddedFont>
      <p:font typeface="Hepta Slab Medium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b4598ad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b4598ad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b4598ade1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b4598ade1_0_8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1b4598ade1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1b4598ade1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1b61290f5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1b61290f5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1b61290f5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1b61290f5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1b61290f5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1b61290f5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b61290f5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b61290f5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1b61290f51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31b61290f51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1b61290f51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1b61290f51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b61290f51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b61290f51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b4598ad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b4598ad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1b4598ade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1b4598ade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b61290f5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b61290f5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b4598ade1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1b4598ade1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b4598ade1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b4598ade1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1b4598ade1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1b4598ade1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b4598ade1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b4598ade1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4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4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1" name="Google Shape;261;p4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4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4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0" name="Google Shape;300;p4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2" name="Google Shape;302;p4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/ Graphic">
  <p:cSld name="CUSTOM_12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>
            <a:spLocks noGrp="1"/>
          </p:cNvSpPr>
          <p:nvPr>
            <p:ph type="body" idx="1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subTitle" idx="2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21" name="Google Shape;321;p4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sroom.toyota.com/akio-toyoda-shares-toyotas-strategy-for-achieving-carbon-neutrality-through-battery-electric-vehicl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000"/>
              <a:t>The Automaker Market Before and After COVID-19.</a:t>
            </a:r>
            <a:endParaRPr sz="4000"/>
          </a:p>
        </p:txBody>
      </p:sp>
      <p:sp>
        <p:nvSpPr>
          <p:cNvPr id="327" name="Google Shape;327;p47"/>
          <p:cNvSpPr txBox="1">
            <a:spLocks noGrp="1"/>
          </p:cNvSpPr>
          <p:nvPr>
            <p:ph type="body" idx="1"/>
          </p:nvPr>
        </p:nvSpPr>
        <p:spPr>
          <a:xfrm>
            <a:off x="2021700" y="3276775"/>
            <a:ext cx="5100600" cy="250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Hritika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Bhavsar</a:t>
            </a:r>
            <a:r>
              <a:rPr lang="en"/>
              <a:t>, Drew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Levitt</a:t>
            </a:r>
            <a:r>
              <a:rPr lang="en"/>
              <a:t>, Javeria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Malik</a:t>
            </a:r>
            <a:r>
              <a:rPr lang="en"/>
              <a:t>, Rahul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lang="en"/>
              <a:t>, Reshma, Mmesoma </a:t>
            </a:r>
            <a:r>
              <a:rPr lang="en" b="1">
                <a:latin typeface="Barlow"/>
                <a:ea typeface="Barlow"/>
                <a:cs typeface="Barlow"/>
                <a:sym typeface="Barlow"/>
              </a:rPr>
              <a:t>Udensi</a:t>
            </a:r>
            <a:r>
              <a:rPr lang="en"/>
              <a:t>,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Toyota vs. NASDAQ (2008 – Today)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6" name="Google Shape;486;p56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First non-electric vehicle company we studied.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Closely correlated with the general market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“Toyota plans to invest approximately </a:t>
            </a:r>
            <a:r>
              <a:rPr lang="en" sz="1200" b="1">
                <a:latin typeface="Barlow"/>
                <a:ea typeface="Barlow"/>
                <a:cs typeface="Barlow"/>
                <a:sym typeface="Barlow"/>
              </a:rPr>
              <a:t>$70 billion globally in electrified vehicles</a:t>
            </a:r>
            <a:r>
              <a:rPr lang="en" sz="1200">
                <a:latin typeface="Barlow"/>
                <a:ea typeface="Barlow"/>
                <a:cs typeface="Barlow"/>
                <a:sym typeface="Barlow"/>
              </a:rPr>
              <a:t> including HEVs, PHEVs, FCEVs and BEVs. Of that amount, approximately $35 billion will be invested in BEVs starting in 2022 through 2030.” – Toyota Newsroom (December, 2021)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Before the passing of the IRA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00" u="sng">
                <a:solidFill>
                  <a:srgbClr val="073763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https://pressroom.toyota.com/akio-toyoda-shares-toyotas-strategy-for-achieving-carbon-neutrality-through-battery-electric-vehicles/</a:t>
            </a:r>
            <a:r>
              <a:rPr lang="en" sz="700">
                <a:solidFill>
                  <a:srgbClr val="073763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700">
              <a:solidFill>
                <a:srgbClr val="07376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87" name="Google Shape;487;p5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6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89" name="Google Shape;489;p56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90" name="Google Shape;490;p56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1" name="Google Shape;491;p56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2" name="Google Shape;492;p56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93" name="Google Shape;493;p56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494" name="Google Shape;494;p56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495" name="Google Shape;495;p56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56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97" name="Google Shape;497;p56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498" name="Google Shape;498;p56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56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00" name="Google Shape;500;p56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01" name="Google Shape;501;p56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02" name="Google Shape;502;p56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56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04" name="Google Shape;504;p5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05" name="Google Shape;505;p5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06" name="Google Shape;506;p5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07" name="Google Shape;507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508" name="Google Shape;50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6275" y="1630812"/>
            <a:ext cx="4581084" cy="34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Honda vs. NASDAQ (2008 – Today)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4" name="Google Shape;514;p57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Honda seems to have been on a stable line throughout its public offerings since 2008.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Not greatly affected by COVID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Not greatly affected by the passing of the Inflation Reduction Act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Reliable, affordable car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15" name="Google Shape;515;p57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7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17" name="Google Shape;517;p57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18" name="Google Shape;518;p57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19" name="Google Shape;519;p57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20" name="Google Shape;520;p57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21" name="Google Shape;521;p57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22" name="Google Shape;522;p57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23" name="Google Shape;523;p57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57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5" name="Google Shape;525;p57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526" name="Google Shape;526;p57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57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8" name="Google Shape;528;p57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29" name="Google Shape;529;p57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30" name="Google Shape;530;p57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57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32" name="Google Shape;532;p57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33" name="Google Shape;533;p57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34" name="Google Shape;534;p57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35" name="Google Shape;535;p5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536" name="Google Shape;5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247" y="1630825"/>
            <a:ext cx="4821754" cy="3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Also Compared Stocks Pre- and Post- Events</a:t>
            </a:r>
            <a:endParaRPr sz="1800"/>
          </a:p>
        </p:txBody>
      </p:sp>
      <p:sp>
        <p:nvSpPr>
          <p:cNvPr id="542" name="Google Shape;542;p58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43" name="Google Shape;543;p58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8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5" name="Google Shape;545;p58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46" name="Google Shape;546;p58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7" name="Google Shape;547;p58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8" name="Google Shape;548;p58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9" name="Google Shape;549;p58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50" name="Google Shape;550;p58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51" name="Google Shape;551;p58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58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3" name="Google Shape;553;p58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554" name="Google Shape;554;p58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58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56" name="Google Shape;556;p58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57" name="Google Shape;557;p58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58" name="Google Shape;558;p58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58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60" name="Google Shape;560;p58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61" name="Google Shape;561;p58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62" name="Google Shape;562;p58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63" name="Google Shape;563;p5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64" name="Google Shape;564;p58"/>
          <p:cNvSpPr txBox="1"/>
          <p:nvPr/>
        </p:nvSpPr>
        <p:spPr>
          <a:xfrm>
            <a:off x="791150" y="918925"/>
            <a:ext cx="484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Tesla’s Initial Public Offering… 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65" name="Google Shape;5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0825"/>
            <a:ext cx="4416275" cy="35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258" y="1641725"/>
            <a:ext cx="4767867" cy="351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Also Compared Stocks Pre- and Post- Events</a:t>
            </a:r>
            <a:endParaRPr sz="1800"/>
          </a:p>
        </p:txBody>
      </p:sp>
      <p:sp>
        <p:nvSpPr>
          <p:cNvPr id="572" name="Google Shape;572;p59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9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4" name="Google Shape;574;p59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75" name="Google Shape;575;p59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6" name="Google Shape;576;p59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7" name="Google Shape;577;p59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78" name="Google Shape;578;p59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579" name="Google Shape;579;p59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580" name="Google Shape;580;p59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59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2" name="Google Shape;582;p59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583" name="Google Shape;583;p59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59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85" name="Google Shape;585;p59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59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587" name="Google Shape;587;p59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59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589" name="Google Shape;589;p5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90" name="Google Shape;590;p5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91" name="Google Shape;591;p59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592" name="Google Shape;592;p5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93" name="Google Shape;593;p59"/>
          <p:cNvSpPr txBox="1"/>
          <p:nvPr/>
        </p:nvSpPr>
        <p:spPr>
          <a:xfrm>
            <a:off x="791150" y="918925"/>
            <a:ext cx="484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Tesla’s Model S… 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594" name="Google Shape;5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771758"/>
            <a:ext cx="4414075" cy="303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099" y="1778950"/>
            <a:ext cx="4750900" cy="326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0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Also Compared Stocks Pre- and Post- Events</a:t>
            </a:r>
            <a:endParaRPr sz="1800"/>
          </a:p>
        </p:txBody>
      </p:sp>
      <p:sp>
        <p:nvSpPr>
          <p:cNvPr id="601" name="Google Shape;601;p60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0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3" name="Google Shape;603;p60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04" name="Google Shape;604;p60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5" name="Google Shape;605;p60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6" name="Google Shape;606;p60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07" name="Google Shape;607;p60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608" name="Google Shape;608;p60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609" name="Google Shape;609;p60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60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1" name="Google Shape;611;p60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612" name="Google Shape;612;p60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60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14" name="Google Shape;614;p60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15" name="Google Shape;615;p60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616" name="Google Shape;616;p60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60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618" name="Google Shape;618;p60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19" name="Google Shape;619;p60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20" name="Google Shape;620;p60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21" name="Google Shape;621;p6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622" name="Google Shape;622;p60"/>
          <p:cNvSpPr txBox="1"/>
          <p:nvPr/>
        </p:nvSpPr>
        <p:spPr>
          <a:xfrm>
            <a:off x="791150" y="918925"/>
            <a:ext cx="484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Dieselgate…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23" name="Google Shape;6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693781"/>
            <a:ext cx="4416275" cy="3437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610" y="1693787"/>
            <a:ext cx="4526566" cy="34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1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Also Compared Stocks Pre- and Post- Events</a:t>
            </a:r>
            <a:endParaRPr sz="1800"/>
          </a:p>
        </p:txBody>
      </p:sp>
      <p:sp>
        <p:nvSpPr>
          <p:cNvPr id="630" name="Google Shape;630;p61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61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32" name="Google Shape;632;p61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33" name="Google Shape;633;p61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34" name="Google Shape;634;p61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35" name="Google Shape;635;p61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36" name="Google Shape;636;p61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637" name="Google Shape;637;p61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638" name="Google Shape;638;p61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61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0" name="Google Shape;640;p61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641" name="Google Shape;641;p61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61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43" name="Google Shape;643;p61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44" name="Google Shape;644;p61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645" name="Google Shape;645;p61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61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647" name="Google Shape;647;p61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48" name="Google Shape;648;p61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49" name="Google Shape;649;p61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50" name="Google Shape;650;p6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651" name="Google Shape;651;p61"/>
          <p:cNvSpPr txBox="1"/>
          <p:nvPr/>
        </p:nvSpPr>
        <p:spPr>
          <a:xfrm>
            <a:off x="791150" y="918925"/>
            <a:ext cx="484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Barlow Light"/>
                <a:ea typeface="Barlow Light"/>
                <a:cs typeface="Barlow Light"/>
                <a:sym typeface="Barlow Light"/>
              </a:rPr>
              <a:t>Introduction of the Inflation Reduction Act</a:t>
            </a:r>
            <a:endParaRPr sz="15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52" name="Google Shape;6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1778350"/>
            <a:ext cx="4365600" cy="3268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600" y="1838962"/>
            <a:ext cx="4713526" cy="314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2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59" name="Google Shape;659;p62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60" name="Google Shape;660;p62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661" name="Google Shape;661;p62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662" name="Google Shape;662;p62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663" name="Google Shape;663;p62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62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5" name="Google Shape;665;p62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666" name="Google Shape;666;p62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62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668" name="Google Shape;668;p62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69" name="Google Shape;669;p62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70" name="Google Shape;670;p62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671" name="Google Shape;671;p62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</p:spPr>
        <p:txBody>
          <a:bodyPr/>
          <a:lstStyle/>
          <a:p>
            <a:endParaRPr lang="en-PK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597041" y="144252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table for each stock symbol that includes: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how well the stock's returns are related to the NASDAQ's (using a linear model),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the fit quality (R2R^2R2),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 graph.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graph shows the stock's returns compared to the NASDAQ's.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By comparing their returns and relationships, we can identify whether events impacted these companies differently from the broader market. A weak correlation might indicate company-specific factors at play. 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673" name="Google Shape;67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444" y="523025"/>
            <a:ext cx="3935482" cy="40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62"/>
          <p:cNvSpPr txBox="1"/>
          <p:nvPr/>
        </p:nvSpPr>
        <p:spPr>
          <a:xfrm>
            <a:off x="719450" y="405325"/>
            <a:ext cx="4275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Hepta Slab Medium"/>
                <a:ea typeface="Hepta Slab Medium"/>
                <a:cs typeface="Hepta Slab Medium"/>
                <a:sym typeface="Hepta Slab Medium"/>
              </a:rPr>
              <a:t>We linearly regressed the data, as well. </a:t>
            </a:r>
            <a:endParaRPr sz="2400"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311700" y="1727250"/>
            <a:ext cx="8520600" cy="16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That will now be shown via the code. 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8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5439"/>
            <a:ext cx="9144000" cy="326807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665700" y="658625"/>
            <a:ext cx="781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SEC. 50142. ADVANCED TECHNOLOGY VEHICLE MANUFACTURING 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Compare the stock behavior of six car companies to see how different car types have performed in response to social and political events: 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Tesla’s IPO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Tesla’s Model 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“Dieselgate”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COVID-19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Inflation Reduction Act</a:t>
            </a:r>
            <a:endParaRPr sz="1400"/>
          </a:p>
        </p:txBody>
      </p:sp>
      <p:pic>
        <p:nvPicPr>
          <p:cNvPr id="342" name="Google Shape;34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2499" y="1137250"/>
            <a:ext cx="1544499" cy="201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3064948" cy="27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6099" y="1137250"/>
            <a:ext cx="2736400" cy="2016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6102" y="3153399"/>
            <a:ext cx="4260101" cy="85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2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Car Companies vs. NASDAQ (2008 – Today)</a:t>
            </a:r>
            <a:endParaRPr sz="1200"/>
          </a:p>
        </p:txBody>
      </p:sp>
      <p:sp>
        <p:nvSpPr>
          <p:cNvPr id="353" name="Google Shape;353;p50"/>
          <p:cNvSpPr txBox="1">
            <a:spLocks noGrp="1"/>
          </p:cNvSpPr>
          <p:nvPr>
            <p:ph type="body" idx="4"/>
          </p:nvPr>
        </p:nvSpPr>
        <p:spPr>
          <a:xfrm>
            <a:off x="1699300" y="1491550"/>
            <a:ext cx="2362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Highlights how the stock prices of different car companies have responded to events like COVID-19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body" idx="5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5" name="Google Shape;355;p50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Pre- and Post- Event Graphs (2008–Today)</a:t>
            </a:r>
            <a:endParaRPr sz="1200"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8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/>
              <a:t>Linear Regression (2008–Today)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0"/>
          <p:cNvSpPr txBox="1">
            <a:spLocks noGrp="1"/>
          </p:cNvSpPr>
          <p:nvPr>
            <p:ph type="body" idx="13"/>
          </p:nvPr>
        </p:nvSpPr>
        <p:spPr>
          <a:xfrm>
            <a:off x="1713401" y="3693100"/>
            <a:ext cx="23622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Shows how car companies’ stock behavior followed–or diverged–from market trends</a:t>
            </a:r>
            <a:endParaRPr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14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0" name="Google Shape;360;p50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Correlation Metric Table (2008-Today)</a:t>
            </a:r>
            <a:endParaRPr sz="1200"/>
          </a:p>
        </p:txBody>
      </p:sp>
      <p:sp>
        <p:nvSpPr>
          <p:cNvPr id="361" name="Google Shape;361;p50"/>
          <p:cNvSpPr txBox="1">
            <a:spLocks noGrp="1"/>
          </p:cNvSpPr>
          <p:nvPr>
            <p:ph type="body" idx="16"/>
          </p:nvPr>
        </p:nvSpPr>
        <p:spPr>
          <a:xfrm>
            <a:off x="5734775" y="1491550"/>
            <a:ext cx="2362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Shows the correlation between these trends</a:t>
            </a:r>
            <a:endParaRPr/>
          </a:p>
        </p:txBody>
      </p:sp>
      <p:sp>
        <p:nvSpPr>
          <p:cNvPr id="362" name="Google Shape;362;p5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3" name="Google Shape;363;p50"/>
          <p:cNvSpPr txBox="1">
            <a:spLocks noGrp="1"/>
          </p:cNvSpPr>
          <p:nvPr>
            <p:ph type="body" idx="4"/>
          </p:nvPr>
        </p:nvSpPr>
        <p:spPr>
          <a:xfrm>
            <a:off x="1713400" y="2696675"/>
            <a:ext cx="23622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how car companies’ growth were affected by political events.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1"/>
          <p:cNvSpPr txBox="1">
            <a:spLocks noGrp="1"/>
          </p:cNvSpPr>
          <p:nvPr>
            <p:ph type="subTitle" idx="2"/>
          </p:nvPr>
        </p:nvSpPr>
        <p:spPr>
          <a:xfrm>
            <a:off x="26128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625"/>
            <a:ext cx="8839204" cy="3465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Tesla vs. NASDAQ (2008 – Today)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52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To investigate further, we decided to compare Tesla's cumulative fractional change against the NASDAQ's.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Helps us understand how Tesla's performance aligns with or deviates from the broader market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Highlights whether its growth is driven by general market trends or factors unique to the company.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Shows how Tesla's performance aligns with or deviates from the broader market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○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The NASDAQ reflects the overall performance of many companies, providing a benchmark to see if Tesla's growth is part of a market-wide trend or something unique to Tesla itself.</a:t>
            </a:r>
            <a:endParaRPr sz="1200"/>
          </a:p>
        </p:txBody>
      </p:sp>
      <p:sp>
        <p:nvSpPr>
          <p:cNvPr id="377" name="Google Shape;377;p52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52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79" name="Google Shape;379;p52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80" name="Google Shape;380;p52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2" name="Google Shape;382;p52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83" name="Google Shape;383;p52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384" name="Google Shape;384;p52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385" name="Google Shape;385;p52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52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7" name="Google Shape;387;p52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388" name="Google Shape;388;p52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52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90" name="Google Shape;390;p52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391" name="Google Shape;391;p52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392" name="Google Shape;392;p52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52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94" name="Google Shape;394;p52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95" name="Google Shape;395;p52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96" name="Google Shape;396;p52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397" name="Google Shape;397;p52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8759" y="1630821"/>
            <a:ext cx="4885241" cy="35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Rivian vs. NASDAQ (2008 – Today)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Rivian is the second electric vehicle-centered company we decided to look at.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Rivian’s IPO was much more recent than Tesla’s.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Shows a better comparison against the NASDAQ since the NASDAQ isn’t dwarfed by it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Seems to go down with the general NASDAQ market.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Stays down once the market begins increasing again.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05" name="Google Shape;405;p53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6" name="Google Shape;406;p53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07" name="Google Shape;407;p53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8" name="Google Shape;408;p53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09" name="Google Shape;409;p53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10" name="Google Shape;410;p53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411" name="Google Shape;411;p53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412" name="Google Shape;412;p53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53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14" name="Google Shape;414;p53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415" name="Google Shape;415;p53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53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7" name="Google Shape;417;p53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18" name="Google Shape;418;p53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419" name="Google Shape;419;p53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53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21" name="Google Shape;421;p53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22" name="Google Shape;422;p53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23" name="Google Shape;423;p53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24" name="Google Shape;424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950" y="1630825"/>
            <a:ext cx="4154024" cy="346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Lincoln vs. NASDAQ (2008 – Today)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1" name="Google Shape;431;p54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Lincoln is one of the two non-electric vehicles we studies.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Stable with the market (follows the market trends)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Affected poorly by COVID-19, rises back up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Stabilizes after the passing of the IRA.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None of these events seem to have affected prices much, besides the post-COVID craze.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32" name="Google Shape;432;p5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54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34" name="Google Shape;434;p54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35" name="Google Shape;435;p54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36" name="Google Shape;436;p54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37" name="Google Shape;437;p54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38" name="Google Shape;438;p54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439" name="Google Shape;439;p54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440" name="Google Shape;440;p54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54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54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443" name="Google Shape;443;p54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54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45" name="Google Shape;445;p54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46" name="Google Shape;446;p54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447" name="Google Shape;447;p54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54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49" name="Google Shape;449;p5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50" name="Google Shape;450;p5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51" name="Google Shape;451;p5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52" name="Google Shape;452;p5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53" name="Google Shape;4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325" y="1630825"/>
            <a:ext cx="4708300" cy="35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6549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Ferrari vs. NASDAQ (2008 – Today)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55"/>
          <p:cNvSpPr txBox="1">
            <a:spLocks noGrp="1"/>
          </p:cNvSpPr>
          <p:nvPr>
            <p:ph type="body" idx="2"/>
          </p:nvPr>
        </p:nvSpPr>
        <p:spPr>
          <a:xfrm>
            <a:off x="236025" y="1630825"/>
            <a:ext cx="4045200" cy="31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Very closely correlated with the general market.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Those in higher income brackets may not have been as affected by COVID-19.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○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Distrust in public transport 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○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Lots of free time on their hands - ?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Stimulus checks may have been a factor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60" name="Google Shape;460;p55"/>
          <p:cNvSpPr txBox="1"/>
          <p:nvPr/>
        </p:nvSpPr>
        <p:spPr>
          <a:xfrm>
            <a:off x="5569975" y="4246325"/>
            <a:ext cx="1770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61" name="Google Shape;461;p55"/>
          <p:cNvSpPr/>
          <p:nvPr/>
        </p:nvSpPr>
        <p:spPr>
          <a:xfrm rot="444408">
            <a:off x="5635390" y="2500450"/>
            <a:ext cx="1505663" cy="1505327"/>
          </a:xfrm>
          <a:prstGeom prst="pie">
            <a:avLst>
              <a:gd name="adj1" fmla="val 15835664"/>
              <a:gd name="adj2" fmla="val 862562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62" name="Google Shape;462;p55"/>
          <p:cNvSpPr txBox="1"/>
          <p:nvPr/>
        </p:nvSpPr>
        <p:spPr>
          <a:xfrm>
            <a:off x="4853400" y="3115648"/>
            <a:ext cx="4794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SOCIAL 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22%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63" name="Google Shape;463;p55"/>
          <p:cNvSpPr txBox="1"/>
          <p:nvPr/>
        </p:nvSpPr>
        <p:spPr>
          <a:xfrm>
            <a:off x="4946100" y="2296298"/>
            <a:ext cx="3867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PAID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64" name="Google Shape;464;p55"/>
          <p:cNvSpPr txBox="1"/>
          <p:nvPr/>
        </p:nvSpPr>
        <p:spPr>
          <a:xfrm>
            <a:off x="7431500" y="3630102"/>
            <a:ext cx="603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ORGANIC SEARCH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465" name="Google Shape;465;p55"/>
          <p:cNvSpPr txBox="1"/>
          <p:nvPr/>
        </p:nvSpPr>
        <p:spPr>
          <a:xfrm>
            <a:off x="7431500" y="2204873"/>
            <a:ext cx="6297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REFERRAL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8%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466" name="Google Shape;466;p55"/>
          <p:cNvGrpSpPr/>
          <p:nvPr/>
        </p:nvGrpSpPr>
        <p:grpSpPr>
          <a:xfrm>
            <a:off x="5338775" y="2493398"/>
            <a:ext cx="604475" cy="156050"/>
            <a:chOff x="5154775" y="2487625"/>
            <a:chExt cx="604475" cy="156050"/>
          </a:xfrm>
        </p:grpSpPr>
        <p:cxnSp>
          <p:nvCxnSpPr>
            <p:cNvPr id="467" name="Google Shape;467;p55"/>
            <p:cNvCxnSpPr/>
            <p:nvPr/>
          </p:nvCxnSpPr>
          <p:spPr>
            <a:xfrm rot="10800000">
              <a:off x="5154775" y="2487625"/>
              <a:ext cx="47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55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9" name="Google Shape;469;p55"/>
          <p:cNvGrpSpPr/>
          <p:nvPr/>
        </p:nvGrpSpPr>
        <p:grpSpPr>
          <a:xfrm rot="10800000">
            <a:off x="6962150" y="3738548"/>
            <a:ext cx="469450" cy="138800"/>
            <a:chOff x="5241475" y="2487625"/>
            <a:chExt cx="469450" cy="138800"/>
          </a:xfrm>
        </p:grpSpPr>
        <p:cxnSp>
          <p:nvCxnSpPr>
            <p:cNvPr id="470" name="Google Shape;470;p55"/>
            <p:cNvCxnSpPr/>
            <p:nvPr/>
          </p:nvCxnSpPr>
          <p:spPr>
            <a:xfrm rot="10800000">
              <a:off x="5241475" y="2487625"/>
              <a:ext cx="389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55"/>
            <p:cNvCxnSpPr/>
            <p:nvPr/>
          </p:nvCxnSpPr>
          <p:spPr>
            <a:xfrm rot="10800000">
              <a:off x="5635025" y="2488125"/>
              <a:ext cx="75900" cy="13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2" name="Google Shape;472;p55"/>
          <p:cNvCxnSpPr/>
          <p:nvPr/>
        </p:nvCxnSpPr>
        <p:spPr>
          <a:xfrm rot="10800000">
            <a:off x="5339139" y="3233702"/>
            <a:ext cx="30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73" name="Google Shape;473;p55"/>
          <p:cNvGrpSpPr/>
          <p:nvPr/>
        </p:nvGrpSpPr>
        <p:grpSpPr>
          <a:xfrm flipH="1">
            <a:off x="6287571" y="2352773"/>
            <a:ext cx="1148675" cy="156050"/>
            <a:chOff x="4610575" y="2487625"/>
            <a:chExt cx="1148675" cy="156050"/>
          </a:xfrm>
        </p:grpSpPr>
        <p:cxnSp>
          <p:nvCxnSpPr>
            <p:cNvPr id="474" name="Google Shape;474;p55"/>
            <p:cNvCxnSpPr/>
            <p:nvPr/>
          </p:nvCxnSpPr>
          <p:spPr>
            <a:xfrm rot="10800000">
              <a:off x="4610575" y="2487625"/>
              <a:ext cx="10203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75" name="Google Shape;475;p55"/>
            <p:cNvCxnSpPr/>
            <p:nvPr/>
          </p:nvCxnSpPr>
          <p:spPr>
            <a:xfrm rot="10800000">
              <a:off x="5635050" y="2487975"/>
              <a:ext cx="124200" cy="1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476" name="Google Shape;476;p55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4147729"/>
              <a:gd name="adj2" fmla="val 160840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77" name="Google Shape;477;p55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12024010"/>
              <a:gd name="adj2" fmla="val 1439104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78" name="Google Shape;478;p55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  <p:sp>
        <p:nvSpPr>
          <p:cNvPr id="479" name="Google Shape;479;p5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80" name="Google Shape;480;p55"/>
          <p:cNvPicPr preferRelativeResize="0"/>
          <p:nvPr/>
        </p:nvPicPr>
        <p:blipFill rotWithShape="1">
          <a:blip r:embed="rId3">
            <a:alphaModFix/>
          </a:blip>
          <a:srcRect t="2280" b="2290"/>
          <a:stretch/>
        </p:blipFill>
        <p:spPr>
          <a:xfrm>
            <a:off x="4281225" y="1648375"/>
            <a:ext cx="4862773" cy="349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On-screen Show (16:9)</PresentationFormat>
  <Paragraphs>186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Barlow Medium</vt:lpstr>
      <vt:lpstr>Hepta Slab</vt:lpstr>
      <vt:lpstr>Barlow</vt:lpstr>
      <vt:lpstr>Hepta Slab Medium</vt:lpstr>
      <vt:lpstr>Hepta Slab Light</vt:lpstr>
      <vt:lpstr>Barlow Light</vt:lpstr>
      <vt:lpstr>Arial</vt:lpstr>
      <vt:lpstr>Barlow ExtraLight</vt:lpstr>
      <vt:lpstr>Strategy Plan</vt:lpstr>
      <vt:lpstr>The Automaker Market Before and After COVID-19.</vt:lpstr>
      <vt:lpstr>PowerPoint Presentation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table for each stock symbol that includes:  how well the stock's returns are related to the NASDAQ's (using a linear model),  the fit quality (R2R^2R2),  a graph.   The graph shows the stock's returns compared to the NASDAQ's.  By comparing their returns and relationships, we can identify whether events impacted these companies differently from the broader market. A weak correlation might indicate company-specific factors at play.  </vt:lpstr>
      <vt:lpstr>That will now be shown via the code.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JAVERIA  MALIK - 19292</cp:lastModifiedBy>
  <cp:revision>1</cp:revision>
  <dcterms:modified xsi:type="dcterms:W3CDTF">2025-01-10T06:33:04Z</dcterms:modified>
</cp:coreProperties>
</file>