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77" r:id="rId6"/>
    <p:sldId id="286" r:id="rId7"/>
    <p:sldId id="262" r:id="rId8"/>
    <p:sldId id="306" r:id="rId9"/>
    <p:sldId id="264" r:id="rId10"/>
    <p:sldId id="263" r:id="rId11"/>
    <p:sldId id="297" r:id="rId12"/>
    <p:sldId id="305" r:id="rId13"/>
    <p:sldId id="278" r:id="rId14"/>
    <p:sldId id="290" r:id="rId15"/>
    <p:sldId id="292" r:id="rId16"/>
    <p:sldId id="293" r:id="rId17"/>
    <p:sldId id="299" r:id="rId18"/>
    <p:sldId id="282" r:id="rId19"/>
    <p:sldId id="30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FBF"/>
    <a:srgbClr val="AA207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B9723-6B80-4592-B501-BBA235F96C9A}" v="2492" dt="2023-01-11T15:19:34.396"/>
    <p1510:client id="{907580C6-0E84-4AE1-82B8-40975E80965F}" v="3332" dt="2023-01-13T06:49:50.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792"/>
        <p:guide pos="3144"/>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2/20/2023</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a:p>
        </p:txBody>
      </p:sp>
    </p:spTree>
    <p:extLst>
      <p:ext uri="{BB962C8B-B14F-4D97-AF65-F5344CB8AC3E}">
        <p14:creationId xmlns:p14="http://schemas.microsoft.com/office/powerpoint/2010/main" val="3942115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1drv.ms/x/s!Ag9TVWdSqXugi071MErp0svWLcdc?e=VzSN89"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data.gov.sg/dataset/resale-flat-prices" TargetMode="External"/><Relationship Id="rId13" Type="http://schemas.openxmlformats.org/officeDocument/2006/relationships/hyperlink" Target="https://tablebuilder.singstat.gov.sg/table/TS/M890541" TargetMode="External"/><Relationship Id="rId3" Type="http://schemas.openxmlformats.org/officeDocument/2006/relationships/hyperlink" Target="https://www.straitstimes.com/singapore/parenting-education/focus-on-5-key-areas-to-keep-education-system-relevant-in-uncertain-world-chan-chun-sing" TargetMode="External"/><Relationship Id="rId7" Type="http://schemas.openxmlformats.org/officeDocument/2006/relationships/hyperlink" Target="https://data.gov.sg/dataset/households-that-benefitted-from-cpf-housing-grant?view_id=0e095168-bf37-4ffd-a760-57bc23edba01&amp;resource_id=a077135a-a0ae-4656-9fd9-8fa61e8170bb" TargetMode="External"/><Relationship Id="rId12" Type="http://schemas.openxmlformats.org/officeDocument/2006/relationships/image" Target="../media/image48.png"/><Relationship Id="rId2" Type="http://schemas.openxmlformats.org/officeDocument/2006/relationships/hyperlink" Target="https://www.straitstimes.com/singapore/understanding-economics-finance-valuable-for-young-people-can-help-address-real-world" TargetMode="External"/><Relationship Id="rId1" Type="http://schemas.openxmlformats.org/officeDocument/2006/relationships/slideLayout" Target="../slideLayouts/slideLayout16.xml"/><Relationship Id="rId6" Type="http://schemas.openxmlformats.org/officeDocument/2006/relationships/hyperlink" Target="https://www.lifestyleasia.com/ind/whats-on/news-whats-on/singapore-is-safest-country-in-the-world-for-international-travel/" TargetMode="External"/><Relationship Id="rId11" Type="http://schemas.openxmlformats.org/officeDocument/2006/relationships/hyperlink" Target="https://www.moh.gov.sg/resources-statistics/healthcare-institution-statistics/beds-occupancy-rate-(bor)" TargetMode="External"/><Relationship Id="rId5" Type="http://schemas.openxmlformats.org/officeDocument/2006/relationships/hyperlink" Target="https://www.straitstimes.com/singapore/politics/singapore-committed-to-affordable-public-housing-will-intervene-as-needed-desmond-lee" TargetMode="External"/><Relationship Id="rId10" Type="http://schemas.openxmlformats.org/officeDocument/2006/relationships/hyperlink" Target="https://data.gov.sg/dataset/health-facilities" TargetMode="External"/><Relationship Id="rId4" Type="http://schemas.openxmlformats.org/officeDocument/2006/relationships/hyperlink" Target="https://www.straitstimes.com/singapore/job-security-healthcare-costs-top-two-concerns-in-poll-on-forward-singapore-topics" TargetMode="External"/><Relationship Id="rId9" Type="http://schemas.openxmlformats.org/officeDocument/2006/relationships/hyperlink" Target="https://www.propertyguru.com.sg/property-guides/hdb-near-mrt-how-much-more-56969"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5" Type="http://schemas.openxmlformats.org/officeDocument/2006/relationships/hyperlink" Target="https://1drv.ms/x/s!Ag9TVWdSqXugi1RKLy1mUJfMmIkC?e=vC6IFI" TargetMode="External"/><Relationship Id="rId4" Type="http://schemas.openxmlformats.org/officeDocument/2006/relationships/hyperlink" Target="https://docs.google.com/forms/d/e/1FAIpQLSdvP9bTrl78MBp0MkIUfxD5p4PKYOtk7P4CwPYhwvPi1I6D9A/viewform?usp=sf_li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lstStyle/>
          <a:p>
            <a:r>
              <a:rPr lang="en-US"/>
              <a:t>Project Proposal</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p:txBody>
          <a:bodyPr/>
          <a:lstStyle/>
          <a:p>
            <a:r>
              <a:rPr lang="en-US"/>
              <a:t>By: Damian, Amber, </a:t>
            </a:r>
            <a:r>
              <a:rPr lang="en-US" err="1"/>
              <a:t>Javerine</a:t>
            </a:r>
            <a:r>
              <a:rPr lang="en-US"/>
              <a:t>, Natelie</a:t>
            </a:r>
          </a:p>
          <a:p>
            <a:endParaRPr lang="en-US"/>
          </a:p>
          <a:p>
            <a:r>
              <a:rPr lang="en-US"/>
              <a:t>Team: Smells Like Team Spirit</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784315" y="605796"/>
            <a:ext cx="9725026" cy="788755"/>
          </a:xfrm>
        </p:spPr>
        <p:txBody>
          <a:bodyPr/>
          <a:lstStyle/>
          <a:p>
            <a:r>
              <a:rPr lang="en-ZA"/>
              <a:t>Interview</a:t>
            </a:r>
          </a:p>
        </p:txBody>
      </p:sp>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65788" y="2052429"/>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8625970" y="3202305"/>
            <a:ext cx="2743200" cy="457200"/>
          </a:xfrm>
        </p:spPr>
        <p:txBody>
          <a:bodyPr/>
          <a:lstStyle/>
          <a:p>
            <a:r>
              <a:rPr lang="en-US"/>
              <a:t>Diverse Backgrounds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8644824" y="3826655"/>
            <a:ext cx="2743200" cy="1737995"/>
          </a:xfrm>
        </p:spPr>
        <p:txBody>
          <a:bodyPr>
            <a:noAutofit/>
          </a:bodyPr>
          <a:lstStyle/>
          <a:p>
            <a:pPr>
              <a:spcAft>
                <a:spcPts val="600"/>
              </a:spcAft>
            </a:pPr>
            <a:r>
              <a:rPr lang="en-US" noProof="1"/>
              <a:t>Our interviewees comes from backgrounds such as:</a:t>
            </a:r>
          </a:p>
          <a:p>
            <a:pPr marL="285750" indent="-285750" algn="l">
              <a:spcBef>
                <a:spcPts val="0"/>
              </a:spcBef>
              <a:buFont typeface="Arial" panose="020B0604020202020204" pitchFamily="34" charset="0"/>
              <a:buChar char="•"/>
            </a:pPr>
            <a:r>
              <a:rPr lang="en-US" sz="1400" b="1" noProof="1"/>
              <a:t>Permanent Residence</a:t>
            </a:r>
          </a:p>
          <a:p>
            <a:pPr marL="285750" indent="-285750" algn="l">
              <a:spcBef>
                <a:spcPts val="0"/>
              </a:spcBef>
              <a:buFont typeface="Arial" panose="020B0604020202020204" pitchFamily="34" charset="0"/>
              <a:buChar char="•"/>
            </a:pPr>
            <a:r>
              <a:rPr lang="en-US" sz="1400" b="1" noProof="1"/>
              <a:t>Singaporeans</a:t>
            </a:r>
          </a:p>
          <a:p>
            <a:pPr marL="285750" indent="-285750" algn="l">
              <a:spcBef>
                <a:spcPts val="0"/>
              </a:spcBef>
              <a:buFont typeface="Arial" panose="020B0604020202020204" pitchFamily="34" charset="0"/>
              <a:buChar char="•"/>
            </a:pPr>
            <a:r>
              <a:rPr lang="en-US" sz="1400" b="1" noProof="1"/>
              <a:t>JC Students </a:t>
            </a:r>
          </a:p>
          <a:p>
            <a:pPr marL="285750" indent="-285750" algn="l">
              <a:spcBef>
                <a:spcPts val="0"/>
              </a:spcBef>
              <a:buFont typeface="Arial" panose="020B0604020202020204" pitchFamily="34" charset="0"/>
              <a:buChar char="•"/>
            </a:pPr>
            <a:r>
              <a:rPr lang="en-US" sz="1400" b="1" noProof="1"/>
              <a:t>Polytechnic Students </a:t>
            </a:r>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1664449" y="3195454"/>
            <a:ext cx="2743200" cy="457200"/>
          </a:xfrm>
        </p:spPr>
        <p:txBody>
          <a:bodyPr/>
          <a:lstStyle/>
          <a:p>
            <a:r>
              <a:rPr lang="en-US"/>
              <a:t>8 Interviewees</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1664449" y="3812428"/>
            <a:ext cx="2743200" cy="1201227"/>
          </a:xfrm>
        </p:spPr>
        <p:txBody>
          <a:bodyPr/>
          <a:lstStyle/>
          <a:p>
            <a:r>
              <a:rPr lang="en-ZA" noProof="1"/>
              <a:t>We Interviewed a total of 8 people.</a:t>
            </a:r>
            <a:endParaRPr lang="en-US"/>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5142964" y="3200400"/>
            <a:ext cx="2743200" cy="457200"/>
          </a:xfrm>
        </p:spPr>
        <p:txBody>
          <a:bodyPr/>
          <a:lstStyle/>
          <a:p>
            <a:r>
              <a:rPr lang="en-US"/>
              <a:t>Aged 16-25</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5142964" y="3819279"/>
            <a:ext cx="2743200" cy="1506220"/>
          </a:xfrm>
        </p:spPr>
        <p:txBody>
          <a:bodyPr/>
          <a:lstStyle/>
          <a:p>
            <a:r>
              <a:rPr lang="en-ZA" noProof="1"/>
              <a:t>Our interviewees are aged between 16-25.</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a:t>2023</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10</a:t>
            </a:fld>
            <a:endParaRPr lang="en-US"/>
          </a:p>
        </p:txBody>
      </p:sp>
      <p:pic>
        <p:nvPicPr>
          <p:cNvPr id="9" name="Online Image Placeholder 54" descr="Group success with solid fill">
            <a:extLst>
              <a:ext uri="{FF2B5EF4-FFF2-40B4-BE49-F238E27FC236}">
                <a16:creationId xmlns:a16="http://schemas.microsoft.com/office/drawing/2014/main" id="{8BA7A8BE-8FA7-7323-FEE0-7E66F0AA9E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9347" y="2341286"/>
            <a:ext cx="914400" cy="914400"/>
          </a:xfrm>
          <a:prstGeom prst="rect">
            <a:avLst/>
          </a:prstGeom>
        </p:spPr>
      </p:pic>
      <p:pic>
        <p:nvPicPr>
          <p:cNvPr id="12" name="Graphic 11" descr="World with solid fill">
            <a:extLst>
              <a:ext uri="{FF2B5EF4-FFF2-40B4-BE49-F238E27FC236}">
                <a16:creationId xmlns:a16="http://schemas.microsoft.com/office/drawing/2014/main" id="{6C921D17-7DE8-D6D5-A082-883898A2E1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40370" y="2095401"/>
            <a:ext cx="914400" cy="914400"/>
          </a:xfrm>
          <a:prstGeom prst="rect">
            <a:avLst/>
          </a:prstGeom>
        </p:spPr>
      </p:pic>
      <p:pic>
        <p:nvPicPr>
          <p:cNvPr id="17" name="Graphic 16" descr="Clock with solid fill">
            <a:extLst>
              <a:ext uri="{FF2B5EF4-FFF2-40B4-BE49-F238E27FC236}">
                <a16:creationId xmlns:a16="http://schemas.microsoft.com/office/drawing/2014/main" id="{AA970C6B-1683-4EFD-27CB-5466E8687A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57364" y="2095401"/>
            <a:ext cx="914400" cy="914400"/>
          </a:xfrm>
          <a:prstGeom prst="rect">
            <a:avLst/>
          </a:prstGeom>
        </p:spPr>
      </p:pic>
      <p:sp>
        <p:nvSpPr>
          <p:cNvPr id="10" name="TextBox 9">
            <a:extLst>
              <a:ext uri="{FF2B5EF4-FFF2-40B4-BE49-F238E27FC236}">
                <a16:creationId xmlns:a16="http://schemas.microsoft.com/office/drawing/2014/main" id="{B22B110F-BBE4-357E-EF89-D3169E4A43E5}"/>
              </a:ext>
            </a:extLst>
          </p:cNvPr>
          <p:cNvSpPr txBox="1"/>
          <p:nvPr/>
        </p:nvSpPr>
        <p:spPr>
          <a:xfrm>
            <a:off x="1761169" y="1587055"/>
            <a:ext cx="9909485" cy="646331"/>
          </a:xfrm>
          <a:prstGeom prst="rect">
            <a:avLst/>
          </a:prstGeom>
          <a:noFill/>
        </p:spPr>
        <p:txBody>
          <a:bodyPr wrap="square" rtlCol="0">
            <a:spAutoFit/>
          </a:bodyPr>
          <a:lstStyle/>
          <a:p>
            <a:endParaRPr lang="en-SG"/>
          </a:p>
          <a:p>
            <a:endParaRPr lang="en-SG"/>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1D1E-3804-0102-FD47-3499BC7E1F26}"/>
              </a:ext>
            </a:extLst>
          </p:cNvPr>
          <p:cNvSpPr>
            <a:spLocks noGrp="1"/>
          </p:cNvSpPr>
          <p:nvPr>
            <p:ph type="title"/>
          </p:nvPr>
        </p:nvSpPr>
        <p:spPr>
          <a:xfrm>
            <a:off x="914400" y="376107"/>
            <a:ext cx="9124951" cy="701869"/>
          </a:xfrm>
        </p:spPr>
        <p:txBody>
          <a:bodyPr/>
          <a:lstStyle/>
          <a:p>
            <a:r>
              <a:rPr lang="en-SG"/>
              <a:t>Persona – Kyra Phan</a:t>
            </a:r>
          </a:p>
        </p:txBody>
      </p:sp>
      <p:sp>
        <p:nvSpPr>
          <p:cNvPr id="9" name="Slide Number Placeholder 8">
            <a:extLst>
              <a:ext uri="{FF2B5EF4-FFF2-40B4-BE49-F238E27FC236}">
                <a16:creationId xmlns:a16="http://schemas.microsoft.com/office/drawing/2014/main" id="{8AA91549-1B32-EB9F-D4D6-E18E4E01893E}"/>
              </a:ext>
            </a:extLst>
          </p:cNvPr>
          <p:cNvSpPr>
            <a:spLocks noGrp="1"/>
          </p:cNvSpPr>
          <p:nvPr>
            <p:ph type="sldNum" sz="quarter" idx="12"/>
          </p:nvPr>
        </p:nvSpPr>
        <p:spPr/>
        <p:txBody>
          <a:bodyPr/>
          <a:lstStyle/>
          <a:p>
            <a:fld id="{B5CEABB6-07DC-46E8-9B57-56EC44A396E5}" type="slidenum">
              <a:rPr lang="en-US" smtClean="0"/>
              <a:pPr/>
              <a:t>11</a:t>
            </a:fld>
            <a:endParaRPr lang="en-US"/>
          </a:p>
        </p:txBody>
      </p:sp>
      <p:sp>
        <p:nvSpPr>
          <p:cNvPr id="13" name="Date Placeholder 107">
            <a:extLst>
              <a:ext uri="{FF2B5EF4-FFF2-40B4-BE49-F238E27FC236}">
                <a16:creationId xmlns:a16="http://schemas.microsoft.com/office/drawing/2014/main" id="{8A0A66EA-1369-0B3E-A34A-869026BD6473}"/>
              </a:ext>
            </a:extLst>
          </p:cNvPr>
          <p:cNvSpPr>
            <a:spLocks noGrp="1"/>
          </p:cNvSpPr>
          <p:nvPr>
            <p:ph type="dt" sz="half" idx="10"/>
          </p:nvPr>
        </p:nvSpPr>
        <p:spPr>
          <a:xfrm>
            <a:off x="914400" y="6538850"/>
            <a:ext cx="1097280" cy="365125"/>
          </a:xfrm>
        </p:spPr>
        <p:txBody>
          <a:bodyPr/>
          <a:lstStyle/>
          <a:p>
            <a:r>
              <a:rPr lang="en-US"/>
              <a:t>2023</a:t>
            </a:r>
          </a:p>
        </p:txBody>
      </p:sp>
      <p:pic>
        <p:nvPicPr>
          <p:cNvPr id="4" name="Picture 4" descr="Diagram&#10;&#10;Description automatically generated">
            <a:extLst>
              <a:ext uri="{FF2B5EF4-FFF2-40B4-BE49-F238E27FC236}">
                <a16:creationId xmlns:a16="http://schemas.microsoft.com/office/drawing/2014/main" id="{FC2140AB-A6EA-73DB-4622-6F007B6E8EFA}"/>
              </a:ext>
            </a:extLst>
          </p:cNvPr>
          <p:cNvPicPr>
            <a:picLocks noChangeAspect="1"/>
          </p:cNvPicPr>
          <p:nvPr/>
        </p:nvPicPr>
        <p:blipFill>
          <a:blip r:embed="rId2"/>
          <a:stretch>
            <a:fillRect/>
          </a:stretch>
        </p:blipFill>
        <p:spPr>
          <a:xfrm>
            <a:off x="910526" y="1080125"/>
            <a:ext cx="9789348" cy="5461852"/>
          </a:xfrm>
          <a:prstGeom prst="rect">
            <a:avLst/>
          </a:prstGeom>
        </p:spPr>
      </p:pic>
    </p:spTree>
    <p:extLst>
      <p:ext uri="{BB962C8B-B14F-4D97-AF65-F5344CB8AC3E}">
        <p14:creationId xmlns:p14="http://schemas.microsoft.com/office/powerpoint/2010/main" val="15099785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1D1E-3804-0102-FD47-3499BC7E1F26}"/>
              </a:ext>
            </a:extLst>
          </p:cNvPr>
          <p:cNvSpPr>
            <a:spLocks noGrp="1"/>
          </p:cNvSpPr>
          <p:nvPr>
            <p:ph type="title"/>
          </p:nvPr>
        </p:nvSpPr>
        <p:spPr>
          <a:xfrm>
            <a:off x="914400" y="376107"/>
            <a:ext cx="9124951" cy="701869"/>
          </a:xfrm>
        </p:spPr>
        <p:txBody>
          <a:bodyPr/>
          <a:lstStyle/>
          <a:p>
            <a:r>
              <a:rPr lang="en-SG"/>
              <a:t>Persona – ADRIAN YEO</a:t>
            </a:r>
          </a:p>
        </p:txBody>
      </p:sp>
      <p:sp>
        <p:nvSpPr>
          <p:cNvPr id="9" name="Slide Number Placeholder 8">
            <a:extLst>
              <a:ext uri="{FF2B5EF4-FFF2-40B4-BE49-F238E27FC236}">
                <a16:creationId xmlns:a16="http://schemas.microsoft.com/office/drawing/2014/main" id="{8AA91549-1B32-EB9F-D4D6-E18E4E01893E}"/>
              </a:ext>
            </a:extLst>
          </p:cNvPr>
          <p:cNvSpPr>
            <a:spLocks noGrp="1"/>
          </p:cNvSpPr>
          <p:nvPr>
            <p:ph type="sldNum" sz="quarter" idx="12"/>
          </p:nvPr>
        </p:nvSpPr>
        <p:spPr/>
        <p:txBody>
          <a:bodyPr/>
          <a:lstStyle/>
          <a:p>
            <a:fld id="{B5CEABB6-07DC-46E8-9B57-56EC44A396E5}" type="slidenum">
              <a:rPr lang="en-US" smtClean="0"/>
              <a:pPr/>
              <a:t>12</a:t>
            </a:fld>
            <a:endParaRPr lang="en-US"/>
          </a:p>
        </p:txBody>
      </p:sp>
      <p:pic>
        <p:nvPicPr>
          <p:cNvPr id="5" name="Picture 4">
            <a:extLst>
              <a:ext uri="{FF2B5EF4-FFF2-40B4-BE49-F238E27FC236}">
                <a16:creationId xmlns:a16="http://schemas.microsoft.com/office/drawing/2014/main" id="{FFEE3F35-5998-0A2D-A355-E8C324C958D9}"/>
              </a:ext>
            </a:extLst>
          </p:cNvPr>
          <p:cNvPicPr>
            <a:picLocks noChangeAspect="1"/>
          </p:cNvPicPr>
          <p:nvPr/>
        </p:nvPicPr>
        <p:blipFill>
          <a:blip r:embed="rId2"/>
          <a:stretch>
            <a:fillRect/>
          </a:stretch>
        </p:blipFill>
        <p:spPr>
          <a:xfrm>
            <a:off x="914399" y="955970"/>
            <a:ext cx="9978501" cy="5525923"/>
          </a:xfrm>
          <a:prstGeom prst="rect">
            <a:avLst/>
          </a:prstGeom>
        </p:spPr>
      </p:pic>
      <p:sp>
        <p:nvSpPr>
          <p:cNvPr id="6" name="Date Placeholder 107">
            <a:extLst>
              <a:ext uri="{FF2B5EF4-FFF2-40B4-BE49-F238E27FC236}">
                <a16:creationId xmlns:a16="http://schemas.microsoft.com/office/drawing/2014/main" id="{2F543484-6FD9-78FD-C18F-4A0FC286198B}"/>
              </a:ext>
            </a:extLst>
          </p:cNvPr>
          <p:cNvSpPr>
            <a:spLocks noGrp="1"/>
          </p:cNvSpPr>
          <p:nvPr>
            <p:ph type="dt" sz="half" idx="10"/>
          </p:nvPr>
        </p:nvSpPr>
        <p:spPr>
          <a:xfrm>
            <a:off x="914399" y="6538912"/>
            <a:ext cx="1097280" cy="365125"/>
          </a:xfrm>
        </p:spPr>
        <p:txBody>
          <a:bodyPr/>
          <a:lstStyle/>
          <a:p>
            <a:r>
              <a:rPr lang="en-US"/>
              <a:t>2023</a:t>
            </a:r>
          </a:p>
        </p:txBody>
      </p:sp>
    </p:spTree>
    <p:extLst>
      <p:ext uri="{BB962C8B-B14F-4D97-AF65-F5344CB8AC3E}">
        <p14:creationId xmlns:p14="http://schemas.microsoft.com/office/powerpoint/2010/main" val="3724905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BFA0-1F7F-87C8-B7E2-82CCF4A48EA6}"/>
              </a:ext>
            </a:extLst>
          </p:cNvPr>
          <p:cNvSpPr>
            <a:spLocks noGrp="1"/>
          </p:cNvSpPr>
          <p:nvPr>
            <p:ph type="title"/>
          </p:nvPr>
        </p:nvSpPr>
        <p:spPr>
          <a:xfrm>
            <a:off x="914400" y="896112"/>
            <a:ext cx="10363200" cy="888761"/>
          </a:xfrm>
        </p:spPr>
        <p:txBody>
          <a:bodyPr/>
          <a:lstStyle/>
          <a:p>
            <a:r>
              <a:rPr lang="en-SG"/>
              <a:t>User Stories</a:t>
            </a:r>
          </a:p>
        </p:txBody>
      </p:sp>
      <p:sp>
        <p:nvSpPr>
          <p:cNvPr id="4" name="Text Placeholder 3">
            <a:extLst>
              <a:ext uri="{FF2B5EF4-FFF2-40B4-BE49-F238E27FC236}">
                <a16:creationId xmlns:a16="http://schemas.microsoft.com/office/drawing/2014/main" id="{79337E5F-D0B9-BE06-9282-F478AA406F31}"/>
              </a:ext>
            </a:extLst>
          </p:cNvPr>
          <p:cNvSpPr>
            <a:spLocks noGrp="1"/>
          </p:cNvSpPr>
          <p:nvPr>
            <p:ph type="body" sz="quarter" idx="14"/>
          </p:nvPr>
        </p:nvSpPr>
        <p:spPr>
          <a:xfrm>
            <a:off x="868680" y="5018980"/>
            <a:ext cx="2286000" cy="274320"/>
          </a:xfrm>
        </p:spPr>
        <p:txBody>
          <a:bodyPr vert="horz" lIns="91440" tIns="45720" rIns="91440" bIns="45720" rtlCol="0" anchor="t">
            <a:noAutofit/>
          </a:bodyPr>
          <a:lstStyle/>
          <a:p>
            <a:r>
              <a:rPr lang="en-SG"/>
              <a:t>Education </a:t>
            </a:r>
          </a:p>
        </p:txBody>
      </p:sp>
      <p:sp>
        <p:nvSpPr>
          <p:cNvPr id="5" name="Text Placeholder 4">
            <a:extLst>
              <a:ext uri="{FF2B5EF4-FFF2-40B4-BE49-F238E27FC236}">
                <a16:creationId xmlns:a16="http://schemas.microsoft.com/office/drawing/2014/main" id="{A8D8A483-749D-A7AC-C731-BA43D72C5C68}"/>
              </a:ext>
            </a:extLst>
          </p:cNvPr>
          <p:cNvSpPr>
            <a:spLocks noGrp="1"/>
          </p:cNvSpPr>
          <p:nvPr>
            <p:ph type="body" sz="quarter" idx="15"/>
          </p:nvPr>
        </p:nvSpPr>
        <p:spPr>
          <a:xfrm>
            <a:off x="868680" y="5357307"/>
            <a:ext cx="2286000" cy="457200"/>
          </a:xfrm>
        </p:spPr>
        <p:txBody>
          <a:bodyPr vert="horz" lIns="91440" tIns="45720" rIns="91440" bIns="45720" rtlCol="0" anchor="t">
            <a:noAutofit/>
          </a:bodyPr>
          <a:lstStyle/>
          <a:p>
            <a:r>
              <a:rPr lang="en-SG"/>
              <a:t>Interview 4</a:t>
            </a:r>
          </a:p>
          <a:p>
            <a:endParaRPr lang="en-SG"/>
          </a:p>
        </p:txBody>
      </p:sp>
      <p:sp>
        <p:nvSpPr>
          <p:cNvPr id="7" name="Text Placeholder 6">
            <a:extLst>
              <a:ext uri="{FF2B5EF4-FFF2-40B4-BE49-F238E27FC236}">
                <a16:creationId xmlns:a16="http://schemas.microsoft.com/office/drawing/2014/main" id="{1E9CCDF5-8AFE-7581-9C00-FE278D2E3F96}"/>
              </a:ext>
            </a:extLst>
          </p:cNvPr>
          <p:cNvSpPr>
            <a:spLocks noGrp="1"/>
          </p:cNvSpPr>
          <p:nvPr>
            <p:ph type="body" sz="quarter" idx="17"/>
          </p:nvPr>
        </p:nvSpPr>
        <p:spPr>
          <a:xfrm>
            <a:off x="3535680" y="5022605"/>
            <a:ext cx="2286000" cy="274320"/>
          </a:xfrm>
        </p:spPr>
        <p:txBody>
          <a:bodyPr vert="horz" lIns="91440" tIns="45720" rIns="91440" bIns="45720" rtlCol="0" anchor="t">
            <a:noAutofit/>
          </a:bodyPr>
          <a:lstStyle/>
          <a:p>
            <a:r>
              <a:rPr lang="en-SG"/>
              <a:t>Healthcare</a:t>
            </a:r>
          </a:p>
        </p:txBody>
      </p:sp>
      <p:sp>
        <p:nvSpPr>
          <p:cNvPr id="8" name="Text Placeholder 7">
            <a:extLst>
              <a:ext uri="{FF2B5EF4-FFF2-40B4-BE49-F238E27FC236}">
                <a16:creationId xmlns:a16="http://schemas.microsoft.com/office/drawing/2014/main" id="{C11BBF5F-0019-851E-3A57-16E59026975B}"/>
              </a:ext>
            </a:extLst>
          </p:cNvPr>
          <p:cNvSpPr>
            <a:spLocks noGrp="1"/>
          </p:cNvSpPr>
          <p:nvPr>
            <p:ph type="body" sz="quarter" idx="18"/>
          </p:nvPr>
        </p:nvSpPr>
        <p:spPr>
          <a:xfrm>
            <a:off x="3535680" y="5350211"/>
            <a:ext cx="2286000" cy="457200"/>
          </a:xfrm>
        </p:spPr>
        <p:txBody>
          <a:bodyPr vert="horz" lIns="91440" tIns="45720" rIns="91440" bIns="45720" rtlCol="0" anchor="t">
            <a:noAutofit/>
          </a:bodyPr>
          <a:lstStyle/>
          <a:p>
            <a:r>
              <a:rPr lang="en-SG"/>
              <a:t>Interview 3</a:t>
            </a:r>
          </a:p>
        </p:txBody>
      </p:sp>
      <p:sp>
        <p:nvSpPr>
          <p:cNvPr id="10" name="Text Placeholder 9">
            <a:extLst>
              <a:ext uri="{FF2B5EF4-FFF2-40B4-BE49-F238E27FC236}">
                <a16:creationId xmlns:a16="http://schemas.microsoft.com/office/drawing/2014/main" id="{B7F910DA-CDCB-A30E-ECE3-4A9CFBA9E4F0}"/>
              </a:ext>
            </a:extLst>
          </p:cNvPr>
          <p:cNvSpPr>
            <a:spLocks noGrp="1"/>
          </p:cNvSpPr>
          <p:nvPr>
            <p:ph type="body" sz="quarter" idx="23"/>
          </p:nvPr>
        </p:nvSpPr>
        <p:spPr>
          <a:xfrm>
            <a:off x="6233160" y="5018980"/>
            <a:ext cx="2286000" cy="274320"/>
          </a:xfrm>
        </p:spPr>
        <p:txBody>
          <a:bodyPr/>
          <a:lstStyle/>
          <a:p>
            <a:r>
              <a:rPr lang="en-SG"/>
              <a:t>Housing</a:t>
            </a:r>
          </a:p>
        </p:txBody>
      </p:sp>
      <p:sp>
        <p:nvSpPr>
          <p:cNvPr id="11" name="Text Placeholder 10">
            <a:extLst>
              <a:ext uri="{FF2B5EF4-FFF2-40B4-BE49-F238E27FC236}">
                <a16:creationId xmlns:a16="http://schemas.microsoft.com/office/drawing/2014/main" id="{E280AA1E-6373-9270-B79B-45E06063B101}"/>
              </a:ext>
            </a:extLst>
          </p:cNvPr>
          <p:cNvSpPr>
            <a:spLocks noGrp="1"/>
          </p:cNvSpPr>
          <p:nvPr>
            <p:ph type="body" sz="quarter" idx="24"/>
          </p:nvPr>
        </p:nvSpPr>
        <p:spPr>
          <a:xfrm>
            <a:off x="6233160" y="5350211"/>
            <a:ext cx="2286000" cy="457200"/>
          </a:xfrm>
        </p:spPr>
        <p:txBody>
          <a:bodyPr vert="horz" lIns="91440" tIns="45720" rIns="91440" bIns="45720" rtlCol="0" anchor="t">
            <a:noAutofit/>
          </a:bodyPr>
          <a:lstStyle/>
          <a:p>
            <a:r>
              <a:rPr lang="en-SG"/>
              <a:t>Interview 2</a:t>
            </a:r>
          </a:p>
        </p:txBody>
      </p:sp>
      <p:sp>
        <p:nvSpPr>
          <p:cNvPr id="13" name="Text Placeholder 12">
            <a:extLst>
              <a:ext uri="{FF2B5EF4-FFF2-40B4-BE49-F238E27FC236}">
                <a16:creationId xmlns:a16="http://schemas.microsoft.com/office/drawing/2014/main" id="{57BBD76F-4AA4-92AE-3E06-A809AA80C26D}"/>
              </a:ext>
            </a:extLst>
          </p:cNvPr>
          <p:cNvSpPr>
            <a:spLocks noGrp="1"/>
          </p:cNvSpPr>
          <p:nvPr>
            <p:ph type="body" sz="quarter" idx="20"/>
          </p:nvPr>
        </p:nvSpPr>
        <p:spPr>
          <a:xfrm>
            <a:off x="8927973" y="5018980"/>
            <a:ext cx="2286000" cy="274320"/>
          </a:xfrm>
        </p:spPr>
        <p:txBody>
          <a:bodyPr/>
          <a:lstStyle/>
          <a:p>
            <a:r>
              <a:rPr lang="en-SG"/>
              <a:t>Safety</a:t>
            </a:r>
          </a:p>
        </p:txBody>
      </p:sp>
      <p:sp>
        <p:nvSpPr>
          <p:cNvPr id="14" name="Text Placeholder 13">
            <a:extLst>
              <a:ext uri="{FF2B5EF4-FFF2-40B4-BE49-F238E27FC236}">
                <a16:creationId xmlns:a16="http://schemas.microsoft.com/office/drawing/2014/main" id="{37C2BF70-97A1-B78E-F961-F031D0D7DDF8}"/>
              </a:ext>
            </a:extLst>
          </p:cNvPr>
          <p:cNvSpPr>
            <a:spLocks noGrp="1"/>
          </p:cNvSpPr>
          <p:nvPr>
            <p:ph type="body" sz="quarter" idx="21"/>
          </p:nvPr>
        </p:nvSpPr>
        <p:spPr>
          <a:xfrm>
            <a:off x="8927973" y="5348164"/>
            <a:ext cx="2286000" cy="457200"/>
          </a:xfrm>
        </p:spPr>
        <p:txBody>
          <a:bodyPr vert="horz" lIns="91440" tIns="45720" rIns="91440" bIns="45720" rtlCol="0" anchor="t">
            <a:noAutofit/>
          </a:bodyPr>
          <a:lstStyle/>
          <a:p>
            <a:r>
              <a:rPr lang="en-SG"/>
              <a:t>Interview 1</a:t>
            </a:r>
          </a:p>
        </p:txBody>
      </p:sp>
      <p:sp>
        <p:nvSpPr>
          <p:cNvPr id="15" name="Date Placeholder 14">
            <a:extLst>
              <a:ext uri="{FF2B5EF4-FFF2-40B4-BE49-F238E27FC236}">
                <a16:creationId xmlns:a16="http://schemas.microsoft.com/office/drawing/2014/main" id="{080ECC2A-C0F7-E7DD-8D55-C83D92747181}"/>
              </a:ext>
            </a:extLst>
          </p:cNvPr>
          <p:cNvSpPr>
            <a:spLocks noGrp="1"/>
          </p:cNvSpPr>
          <p:nvPr>
            <p:ph type="dt" sz="half" idx="10"/>
          </p:nvPr>
        </p:nvSpPr>
        <p:spPr/>
        <p:txBody>
          <a:bodyPr/>
          <a:lstStyle/>
          <a:p>
            <a:r>
              <a:rPr lang="en-US"/>
              <a:t>2023</a:t>
            </a:r>
          </a:p>
        </p:txBody>
      </p:sp>
      <p:sp>
        <p:nvSpPr>
          <p:cNvPr id="17" name="Slide Number Placeholder 16">
            <a:extLst>
              <a:ext uri="{FF2B5EF4-FFF2-40B4-BE49-F238E27FC236}">
                <a16:creationId xmlns:a16="http://schemas.microsoft.com/office/drawing/2014/main" id="{B9683DD6-AF2C-136C-76A9-47E429B96DEB}"/>
              </a:ext>
            </a:extLst>
          </p:cNvPr>
          <p:cNvSpPr>
            <a:spLocks noGrp="1"/>
          </p:cNvSpPr>
          <p:nvPr>
            <p:ph type="sldNum" sz="quarter" idx="12"/>
          </p:nvPr>
        </p:nvSpPr>
        <p:spPr/>
        <p:txBody>
          <a:bodyPr/>
          <a:lstStyle/>
          <a:p>
            <a:fld id="{B5CEABB6-07DC-46E8-9B57-56EC44A396E5}" type="slidenum">
              <a:rPr lang="en-US" smtClean="0"/>
              <a:pPr/>
              <a:t>13</a:t>
            </a:fld>
            <a:endParaRPr lang="en-US"/>
          </a:p>
        </p:txBody>
      </p:sp>
      <p:sp>
        <p:nvSpPr>
          <p:cNvPr id="19" name="TextBox 18">
            <a:extLst>
              <a:ext uri="{FF2B5EF4-FFF2-40B4-BE49-F238E27FC236}">
                <a16:creationId xmlns:a16="http://schemas.microsoft.com/office/drawing/2014/main" id="{C169285C-CE99-9975-47C5-BC2B7DA3AE97}"/>
              </a:ext>
            </a:extLst>
          </p:cNvPr>
          <p:cNvSpPr txBox="1"/>
          <p:nvPr/>
        </p:nvSpPr>
        <p:spPr>
          <a:xfrm>
            <a:off x="8927973" y="1848880"/>
            <a:ext cx="2435866" cy="1815882"/>
          </a:xfrm>
          <a:prstGeom prst="rect">
            <a:avLst/>
          </a:prstGeom>
          <a:noFill/>
        </p:spPr>
        <p:txBody>
          <a:bodyPr wrap="square" lIns="91440" tIns="45720" rIns="91440" bIns="45720" anchor="t">
            <a:spAutoFit/>
          </a:bodyPr>
          <a:lstStyle/>
          <a:p>
            <a:r>
              <a:rPr lang="en-US" sz="1600">
                <a:solidFill>
                  <a:schemeClr val="bg1"/>
                </a:solidFill>
                <a:effectLst/>
                <a:ea typeface="Calibri" panose="020F0502020204030204" pitchFamily="34" charset="0"/>
              </a:rPr>
              <a:t>As a </a:t>
            </a:r>
            <a:r>
              <a:rPr lang="en-US" sz="1600" b="1">
                <a:solidFill>
                  <a:schemeClr val="bg1"/>
                </a:solidFill>
                <a:effectLst/>
                <a:ea typeface="Calibri" panose="020F0502020204030204" pitchFamily="34" charset="0"/>
              </a:rPr>
              <a:t>young adult</a:t>
            </a:r>
            <a:r>
              <a:rPr lang="en-US" sz="1600">
                <a:solidFill>
                  <a:schemeClr val="bg1"/>
                </a:solidFill>
                <a:effectLst/>
                <a:ea typeface="Calibri" panose="020F0502020204030204" pitchFamily="34" charset="0"/>
              </a:rPr>
              <a:t>, I want the government to </a:t>
            </a:r>
            <a:r>
              <a:rPr lang="en-US" sz="1600" u="sng">
                <a:solidFill>
                  <a:schemeClr val="bg1"/>
                </a:solidFill>
                <a:effectLst/>
                <a:ea typeface="Calibri" panose="020F0502020204030204" pitchFamily="34" charset="0"/>
              </a:rPr>
              <a:t>educate</a:t>
            </a:r>
            <a:r>
              <a:rPr lang="en-US" sz="1600">
                <a:solidFill>
                  <a:schemeClr val="bg1"/>
                </a:solidFill>
                <a:effectLst/>
                <a:ea typeface="Calibri" panose="020F0502020204030204" pitchFamily="34" charset="0"/>
              </a:rPr>
              <a:t> and </a:t>
            </a:r>
            <a:r>
              <a:rPr lang="en-US" sz="1600" u="sng">
                <a:solidFill>
                  <a:schemeClr val="bg1"/>
                </a:solidFill>
                <a:effectLst/>
                <a:ea typeface="Calibri" panose="020F0502020204030204" pitchFamily="34" charset="0"/>
              </a:rPr>
              <a:t>spread awareness </a:t>
            </a:r>
            <a:r>
              <a:rPr lang="en-US" sz="1600">
                <a:solidFill>
                  <a:schemeClr val="bg1"/>
                </a:solidFill>
                <a:effectLst/>
                <a:ea typeface="Calibri" panose="020F0502020204030204" pitchFamily="34" charset="0"/>
              </a:rPr>
              <a:t>about crimes and how to </a:t>
            </a:r>
            <a:r>
              <a:rPr lang="en-US" sz="1600" u="sng">
                <a:solidFill>
                  <a:schemeClr val="bg1"/>
                </a:solidFill>
                <a:effectLst/>
                <a:ea typeface="Calibri" panose="020F0502020204030204" pitchFamily="34" charset="0"/>
              </a:rPr>
              <a:t>prevent</a:t>
            </a:r>
            <a:r>
              <a:rPr lang="en-US" sz="1600">
                <a:solidFill>
                  <a:schemeClr val="bg1"/>
                </a:solidFill>
                <a:effectLst/>
                <a:ea typeface="Calibri" panose="020F0502020204030204" pitchFamily="34" charset="0"/>
              </a:rPr>
              <a:t> them, </a:t>
            </a:r>
            <a:r>
              <a:rPr lang="en-US" sz="1600" b="1">
                <a:solidFill>
                  <a:schemeClr val="bg1"/>
                </a:solidFill>
                <a:effectLst/>
                <a:ea typeface="Calibri" panose="020F0502020204030204" pitchFamily="34" charset="0"/>
              </a:rPr>
              <a:t>so that I </a:t>
            </a:r>
            <a:r>
              <a:rPr lang="en-US" sz="1600">
                <a:solidFill>
                  <a:schemeClr val="bg1"/>
                </a:solidFill>
                <a:effectLst/>
                <a:ea typeface="Calibri" panose="020F0502020204030204" pitchFamily="34" charset="0"/>
              </a:rPr>
              <a:t>will not be a </a:t>
            </a:r>
            <a:r>
              <a:rPr lang="en-US" sz="1600" u="sng">
                <a:solidFill>
                  <a:schemeClr val="bg1"/>
                </a:solidFill>
                <a:effectLst/>
                <a:ea typeface="Calibri" panose="020F0502020204030204" pitchFamily="34" charset="0"/>
              </a:rPr>
              <a:t>victim</a:t>
            </a:r>
            <a:r>
              <a:rPr lang="en-US" sz="1600">
                <a:solidFill>
                  <a:schemeClr val="bg1"/>
                </a:solidFill>
                <a:effectLst/>
                <a:ea typeface="Calibri" panose="020F0502020204030204" pitchFamily="34" charset="0"/>
              </a:rPr>
              <a:t> of crime.</a:t>
            </a:r>
            <a:endParaRPr lang="en-SG" sz="1600">
              <a:solidFill>
                <a:schemeClr val="bg1"/>
              </a:solidFill>
            </a:endParaRPr>
          </a:p>
        </p:txBody>
      </p:sp>
      <p:sp>
        <p:nvSpPr>
          <p:cNvPr id="18" name="TextBox 17">
            <a:extLst>
              <a:ext uri="{FF2B5EF4-FFF2-40B4-BE49-F238E27FC236}">
                <a16:creationId xmlns:a16="http://schemas.microsoft.com/office/drawing/2014/main" id="{C1074107-E727-CCAC-763E-DE597A9AE59C}"/>
              </a:ext>
            </a:extLst>
          </p:cNvPr>
          <p:cNvSpPr txBox="1"/>
          <p:nvPr/>
        </p:nvSpPr>
        <p:spPr>
          <a:xfrm>
            <a:off x="3491753" y="1902669"/>
            <a:ext cx="2362200" cy="1815882"/>
          </a:xfrm>
          <a:prstGeom prst="rect">
            <a:avLst/>
          </a:prstGeom>
          <a:noFill/>
        </p:spPr>
        <p:txBody>
          <a:bodyPr wrap="square" lIns="91440" tIns="45720" rIns="91440" bIns="45720" anchor="t">
            <a:spAutoFit/>
          </a:bodyPr>
          <a:lstStyle/>
          <a:p>
            <a:r>
              <a:rPr lang="en-SG" sz="1600">
                <a:solidFill>
                  <a:schemeClr val="bg1"/>
                </a:solidFill>
                <a:effectLst/>
                <a:ea typeface="Calibri" panose="020F0502020204030204" pitchFamily="34" charset="0"/>
              </a:rPr>
              <a:t>As a </a:t>
            </a:r>
            <a:r>
              <a:rPr lang="en-SG" sz="1600" b="1">
                <a:solidFill>
                  <a:schemeClr val="bg1"/>
                </a:solidFill>
                <a:effectLst/>
                <a:ea typeface="Calibri" panose="020F0502020204030204" pitchFamily="34" charset="0"/>
              </a:rPr>
              <a:t>young adult</a:t>
            </a:r>
            <a:r>
              <a:rPr lang="en-SG" sz="1600">
                <a:solidFill>
                  <a:schemeClr val="bg1"/>
                </a:solidFill>
                <a:effectLst/>
                <a:ea typeface="Calibri" panose="020F0502020204030204" pitchFamily="34" charset="0"/>
              </a:rPr>
              <a:t>, I want to be able to </a:t>
            </a:r>
            <a:r>
              <a:rPr lang="en-SG" sz="1600" u="sng">
                <a:solidFill>
                  <a:schemeClr val="bg1"/>
                </a:solidFill>
                <a:ea typeface="Calibri" panose="020F0502020204030204" pitchFamily="34" charset="0"/>
              </a:rPr>
              <a:t>know</a:t>
            </a:r>
            <a:r>
              <a:rPr lang="en-SG" sz="1600">
                <a:solidFill>
                  <a:schemeClr val="bg1"/>
                </a:solidFill>
                <a:ea typeface="Calibri" panose="020F0502020204030204" pitchFamily="34" charset="0"/>
              </a:rPr>
              <a:t> the timings of the waiting time, </a:t>
            </a:r>
            <a:r>
              <a:rPr lang="en-SG" sz="1600" b="1">
                <a:solidFill>
                  <a:schemeClr val="bg1"/>
                </a:solidFill>
                <a:ea typeface="Calibri" panose="020F0502020204030204" pitchFamily="34" charset="0"/>
              </a:rPr>
              <a:t>so that I </a:t>
            </a:r>
            <a:r>
              <a:rPr lang="en-SG" sz="1600">
                <a:solidFill>
                  <a:schemeClr val="bg1"/>
                </a:solidFill>
                <a:ea typeface="Calibri" panose="020F0502020204030204" pitchFamily="34" charset="0"/>
              </a:rPr>
              <a:t>can </a:t>
            </a:r>
            <a:r>
              <a:rPr lang="en-SG" sz="1600" u="sng">
                <a:solidFill>
                  <a:schemeClr val="bg1"/>
                </a:solidFill>
                <a:ea typeface="Calibri" panose="020F0502020204030204" pitchFamily="34" charset="0"/>
              </a:rPr>
              <a:t>better plan </a:t>
            </a:r>
            <a:r>
              <a:rPr lang="en-SG" sz="1600">
                <a:solidFill>
                  <a:schemeClr val="bg1"/>
                </a:solidFill>
                <a:ea typeface="Calibri" panose="020F0502020204030204" pitchFamily="34" charset="0"/>
              </a:rPr>
              <a:t>my visit to the doctor when waiting time is </a:t>
            </a:r>
            <a:r>
              <a:rPr lang="en-SG" sz="1600" u="sng">
                <a:solidFill>
                  <a:schemeClr val="bg1"/>
                </a:solidFill>
                <a:ea typeface="Calibri" panose="020F0502020204030204" pitchFamily="34" charset="0"/>
              </a:rPr>
              <a:t>shorter</a:t>
            </a:r>
            <a:r>
              <a:rPr lang="en-SG" sz="1600">
                <a:solidFill>
                  <a:schemeClr val="bg1"/>
                </a:solidFill>
                <a:ea typeface="Calibri" panose="020F0502020204030204" pitchFamily="34" charset="0"/>
              </a:rPr>
              <a:t>.</a:t>
            </a:r>
            <a:endParaRPr lang="en-SG" sz="1600">
              <a:solidFill>
                <a:schemeClr val="bg1"/>
              </a:solidFill>
            </a:endParaRPr>
          </a:p>
        </p:txBody>
      </p:sp>
      <p:sp>
        <p:nvSpPr>
          <p:cNvPr id="20" name="TextBox 19">
            <a:extLst>
              <a:ext uri="{FF2B5EF4-FFF2-40B4-BE49-F238E27FC236}">
                <a16:creationId xmlns:a16="http://schemas.microsoft.com/office/drawing/2014/main" id="{814257F1-5121-51E4-BA89-EDC2479A8E69}"/>
              </a:ext>
            </a:extLst>
          </p:cNvPr>
          <p:cNvSpPr txBox="1"/>
          <p:nvPr/>
        </p:nvSpPr>
        <p:spPr>
          <a:xfrm>
            <a:off x="6234953" y="1848880"/>
            <a:ext cx="2487705" cy="2308324"/>
          </a:xfrm>
          <a:prstGeom prst="rect">
            <a:avLst/>
          </a:prstGeom>
          <a:noFill/>
        </p:spPr>
        <p:txBody>
          <a:bodyPr wrap="square" lIns="91440" tIns="45720" rIns="91440" bIns="45720" anchor="t">
            <a:spAutoFit/>
          </a:bodyPr>
          <a:lstStyle/>
          <a:p>
            <a:r>
              <a:rPr lang="en-SG" sz="1600">
                <a:solidFill>
                  <a:schemeClr val="bg1"/>
                </a:solidFill>
                <a:effectLst/>
                <a:ea typeface="Calibri" panose="020F0502020204030204" pitchFamily="34" charset="0"/>
              </a:rPr>
              <a:t>As a </a:t>
            </a:r>
            <a:r>
              <a:rPr lang="en-SG" sz="1600" b="1">
                <a:solidFill>
                  <a:schemeClr val="bg1"/>
                </a:solidFill>
                <a:effectLst/>
                <a:ea typeface="Calibri" panose="020F0502020204030204" pitchFamily="34" charset="0"/>
              </a:rPr>
              <a:t>young adult</a:t>
            </a:r>
            <a:r>
              <a:rPr lang="en-SG" sz="1600">
                <a:solidFill>
                  <a:schemeClr val="bg1"/>
                </a:solidFill>
                <a:effectLst/>
                <a:ea typeface="Calibri" panose="020F0502020204030204" pitchFamily="34" charset="0"/>
              </a:rPr>
              <a:t>, I want to be able to </a:t>
            </a:r>
            <a:r>
              <a:rPr lang="en-SG" sz="1600">
                <a:solidFill>
                  <a:schemeClr val="bg1"/>
                </a:solidFill>
                <a:ea typeface="Calibri" panose="020F0502020204030204" pitchFamily="34" charset="0"/>
              </a:rPr>
              <a:t>know more about the </a:t>
            </a:r>
            <a:r>
              <a:rPr lang="en-SG" sz="1600" u="sng">
                <a:solidFill>
                  <a:schemeClr val="bg1"/>
                </a:solidFill>
                <a:ea typeface="Calibri" panose="020F0502020204030204" pitchFamily="34" charset="0"/>
              </a:rPr>
              <a:t>prices of housing </a:t>
            </a:r>
            <a:r>
              <a:rPr lang="en-SG" sz="1600">
                <a:solidFill>
                  <a:schemeClr val="bg1"/>
                </a:solidFill>
                <a:ea typeface="Calibri" panose="020F0502020204030204" pitchFamily="34" charset="0"/>
              </a:rPr>
              <a:t>and </a:t>
            </a:r>
            <a:r>
              <a:rPr lang="en-SG" sz="1600" u="sng">
                <a:solidFill>
                  <a:schemeClr val="bg1"/>
                </a:solidFill>
                <a:ea typeface="Calibri" panose="020F0502020204030204" pitchFamily="34" charset="0"/>
              </a:rPr>
              <a:t>subsidies </a:t>
            </a:r>
            <a:r>
              <a:rPr lang="en-SG" sz="1600">
                <a:solidFill>
                  <a:schemeClr val="bg1"/>
                </a:solidFill>
                <a:ea typeface="Calibri" panose="020F0502020204030204" pitchFamily="34" charset="0"/>
              </a:rPr>
              <a:t>given, </a:t>
            </a:r>
            <a:r>
              <a:rPr lang="en-SG" sz="1600" b="1">
                <a:solidFill>
                  <a:schemeClr val="bg1"/>
                </a:solidFill>
                <a:ea typeface="Calibri" panose="020F0502020204030204" pitchFamily="34" charset="0"/>
              </a:rPr>
              <a:t>so that I </a:t>
            </a:r>
            <a:r>
              <a:rPr lang="en-SG" sz="1600">
                <a:solidFill>
                  <a:schemeClr val="bg1"/>
                </a:solidFill>
                <a:ea typeface="Calibri" panose="020F0502020204030204" pitchFamily="34" charset="0"/>
              </a:rPr>
              <a:t>can better prepared how much money I need in the </a:t>
            </a:r>
            <a:r>
              <a:rPr lang="en-SG" sz="1600" u="sng">
                <a:solidFill>
                  <a:schemeClr val="bg1"/>
                </a:solidFill>
                <a:ea typeface="Calibri" panose="020F0502020204030204" pitchFamily="34" charset="0"/>
              </a:rPr>
              <a:t>future</a:t>
            </a:r>
            <a:r>
              <a:rPr lang="en-SG" sz="1600">
                <a:solidFill>
                  <a:schemeClr val="bg1"/>
                </a:solidFill>
                <a:ea typeface="Calibri" panose="020F0502020204030204" pitchFamily="34" charset="0"/>
              </a:rPr>
              <a:t> to get my own house</a:t>
            </a:r>
            <a:endParaRPr lang="en-SG" sz="1600">
              <a:solidFill>
                <a:schemeClr val="bg1"/>
              </a:solidFill>
            </a:endParaRPr>
          </a:p>
        </p:txBody>
      </p:sp>
      <p:sp>
        <p:nvSpPr>
          <p:cNvPr id="21" name="TextBox 20">
            <a:extLst>
              <a:ext uri="{FF2B5EF4-FFF2-40B4-BE49-F238E27FC236}">
                <a16:creationId xmlns:a16="http://schemas.microsoft.com/office/drawing/2014/main" id="{FF8A556C-114E-3ACF-994D-3CAAFE1A2FE3}"/>
              </a:ext>
            </a:extLst>
          </p:cNvPr>
          <p:cNvSpPr txBox="1"/>
          <p:nvPr/>
        </p:nvSpPr>
        <p:spPr>
          <a:xfrm>
            <a:off x="918882" y="1902669"/>
            <a:ext cx="2362200" cy="2308324"/>
          </a:xfrm>
          <a:prstGeom prst="rect">
            <a:avLst/>
          </a:prstGeom>
          <a:noFill/>
        </p:spPr>
        <p:txBody>
          <a:bodyPr wrap="square" lIns="91440" tIns="45720" rIns="91440" bIns="45720" anchor="t">
            <a:spAutoFit/>
          </a:bodyPr>
          <a:lstStyle/>
          <a:p>
            <a:r>
              <a:rPr lang="en-SG" sz="1600">
                <a:solidFill>
                  <a:schemeClr val="bg1"/>
                </a:solidFill>
                <a:effectLst/>
                <a:ea typeface="Calibri" panose="020F0502020204030204" pitchFamily="34" charset="0"/>
              </a:rPr>
              <a:t>As a </a:t>
            </a:r>
            <a:r>
              <a:rPr lang="en-SG" sz="1600" b="1">
                <a:solidFill>
                  <a:schemeClr val="bg1"/>
                </a:solidFill>
                <a:effectLst/>
                <a:ea typeface="Calibri" panose="020F0502020204030204" pitchFamily="34" charset="0"/>
              </a:rPr>
              <a:t>young adult</a:t>
            </a:r>
            <a:r>
              <a:rPr lang="en-SG" sz="1600">
                <a:solidFill>
                  <a:schemeClr val="bg1"/>
                </a:solidFill>
                <a:effectLst/>
                <a:ea typeface="Calibri" panose="020F0502020204030204" pitchFamily="34" charset="0"/>
              </a:rPr>
              <a:t>, I want to be able to </a:t>
            </a:r>
            <a:r>
              <a:rPr lang="en-SG" sz="1600">
                <a:solidFill>
                  <a:schemeClr val="bg1"/>
                </a:solidFill>
                <a:ea typeface="Calibri" panose="020F0502020204030204" pitchFamily="34" charset="0"/>
              </a:rPr>
              <a:t>know if the Singapore education is good, </a:t>
            </a:r>
            <a:r>
              <a:rPr lang="en-SG" sz="1600" b="1">
                <a:solidFill>
                  <a:schemeClr val="bg1"/>
                </a:solidFill>
                <a:ea typeface="Calibri" panose="020F0502020204030204" pitchFamily="34" charset="0"/>
              </a:rPr>
              <a:t>so that I</a:t>
            </a:r>
            <a:r>
              <a:rPr lang="en-SG" sz="1600">
                <a:solidFill>
                  <a:schemeClr val="bg1"/>
                </a:solidFill>
                <a:ea typeface="Calibri" panose="020F0502020204030204" pitchFamily="34" charset="0"/>
              </a:rPr>
              <a:t> can decide if I should </a:t>
            </a:r>
            <a:r>
              <a:rPr lang="en-SG" sz="1600" u="sng">
                <a:solidFill>
                  <a:schemeClr val="bg1"/>
                </a:solidFill>
                <a:ea typeface="Calibri" panose="020F0502020204030204" pitchFamily="34" charset="0"/>
              </a:rPr>
              <a:t>continue</a:t>
            </a:r>
            <a:r>
              <a:rPr lang="en-SG" sz="1600">
                <a:solidFill>
                  <a:schemeClr val="bg1"/>
                </a:solidFill>
                <a:ea typeface="Calibri" panose="020F0502020204030204" pitchFamily="34" charset="0"/>
              </a:rPr>
              <a:t> to study </a:t>
            </a:r>
            <a:r>
              <a:rPr lang="en-SG" sz="1600" u="sng">
                <a:solidFill>
                  <a:schemeClr val="bg1"/>
                </a:solidFill>
                <a:ea typeface="Calibri" panose="020F0502020204030204" pitchFamily="34" charset="0"/>
              </a:rPr>
              <a:t>in Singapore </a:t>
            </a:r>
            <a:r>
              <a:rPr lang="en-SG" sz="1600">
                <a:solidFill>
                  <a:schemeClr val="bg1"/>
                </a:solidFill>
                <a:ea typeface="Calibri" panose="020F0502020204030204" pitchFamily="34" charset="0"/>
              </a:rPr>
              <a:t>when I go to </a:t>
            </a:r>
            <a:r>
              <a:rPr lang="en-SG" sz="1600" u="sng">
                <a:solidFill>
                  <a:schemeClr val="bg1"/>
                </a:solidFill>
                <a:ea typeface="Calibri" panose="020F0502020204030204" pitchFamily="34" charset="0"/>
              </a:rPr>
              <a:t>University</a:t>
            </a:r>
            <a:r>
              <a:rPr lang="en-SG" sz="1600">
                <a:solidFill>
                  <a:schemeClr val="bg1"/>
                </a:solidFill>
                <a:ea typeface="Calibri" panose="020F0502020204030204" pitchFamily="34" charset="0"/>
              </a:rPr>
              <a:t>. </a:t>
            </a:r>
            <a:endParaRPr lang="en-SG" sz="1600">
              <a:solidFill>
                <a:schemeClr val="bg1"/>
              </a:solidFill>
            </a:endParaRPr>
          </a:p>
        </p:txBody>
      </p:sp>
    </p:spTree>
    <p:extLst>
      <p:ext uri="{BB962C8B-B14F-4D97-AF65-F5344CB8AC3E}">
        <p14:creationId xmlns:p14="http://schemas.microsoft.com/office/powerpoint/2010/main" val="387757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C207-773D-C6CC-8AD0-31F048EEC109}"/>
              </a:ext>
            </a:extLst>
          </p:cNvPr>
          <p:cNvSpPr>
            <a:spLocks noGrp="1"/>
          </p:cNvSpPr>
          <p:nvPr>
            <p:ph type="title"/>
          </p:nvPr>
        </p:nvSpPr>
        <p:spPr>
          <a:xfrm>
            <a:off x="4933949" y="898524"/>
            <a:ext cx="6646545" cy="1325880"/>
          </a:xfrm>
        </p:spPr>
        <p:txBody>
          <a:bodyPr/>
          <a:lstStyle/>
          <a:p>
            <a:r>
              <a:rPr lang="en-US"/>
              <a:t>Problem statements</a:t>
            </a:r>
            <a:endParaRPr lang="en-SG"/>
          </a:p>
        </p:txBody>
      </p:sp>
      <p:sp>
        <p:nvSpPr>
          <p:cNvPr id="3" name="Text Placeholder 2">
            <a:extLst>
              <a:ext uri="{FF2B5EF4-FFF2-40B4-BE49-F238E27FC236}">
                <a16:creationId xmlns:a16="http://schemas.microsoft.com/office/drawing/2014/main" id="{32C4AA51-8960-C922-03B6-0AB8468A61FC}"/>
              </a:ext>
            </a:extLst>
          </p:cNvPr>
          <p:cNvSpPr>
            <a:spLocks noGrp="1"/>
          </p:cNvSpPr>
          <p:nvPr>
            <p:ph type="body" sz="quarter" idx="13"/>
          </p:nvPr>
        </p:nvSpPr>
        <p:spPr>
          <a:xfrm>
            <a:off x="4933949" y="2379216"/>
            <a:ext cx="6400800" cy="3589201"/>
          </a:xfrm>
        </p:spPr>
        <p:txBody>
          <a:bodyPr/>
          <a:lstStyle/>
          <a:p>
            <a:pPr>
              <a:lnSpc>
                <a:spcPct val="100000"/>
              </a:lnSpc>
              <a:spcAft>
                <a:spcPts val="1800"/>
              </a:spcAft>
            </a:pPr>
            <a:r>
              <a:rPr lang="en-US" sz="2000" b="1">
                <a:solidFill>
                  <a:schemeClr val="accent3"/>
                </a:solidFill>
              </a:rPr>
              <a:t>With our interviews and survey, we identified the following problem statements:</a:t>
            </a:r>
            <a:endParaRPr lang="en-US" sz="2000" b="1"/>
          </a:p>
          <a:p>
            <a:pPr marL="342900" indent="-342900">
              <a:buFont typeface="Arial" panose="020B0604020202020204" pitchFamily="34" charset="0"/>
              <a:buChar char="•"/>
            </a:pPr>
            <a:r>
              <a:rPr lang="en-US" sz="1600"/>
              <a:t>Singapore has the best Healthcare </a:t>
            </a:r>
            <a:r>
              <a:rPr lang="en-US" sz="1600" b="1"/>
              <a:t>(Amber)</a:t>
            </a:r>
          </a:p>
          <a:p>
            <a:pPr marL="342900" indent="-342900">
              <a:buFont typeface="Arial" panose="020B0604020202020204" pitchFamily="34" charset="0"/>
              <a:buChar char="•"/>
            </a:pPr>
            <a:r>
              <a:rPr lang="en-US" sz="1600"/>
              <a:t>Singapore has the best Housing </a:t>
            </a:r>
            <a:r>
              <a:rPr lang="en-US" sz="1600" b="1"/>
              <a:t>(Javerine)</a:t>
            </a:r>
          </a:p>
          <a:p>
            <a:pPr marL="342900" indent="-342900">
              <a:buFont typeface="Arial" panose="020B0604020202020204" pitchFamily="34" charset="0"/>
              <a:buChar char="•"/>
            </a:pPr>
            <a:r>
              <a:rPr lang="en-US" sz="1600"/>
              <a:t>Singapore has the best Education system </a:t>
            </a:r>
            <a:r>
              <a:rPr lang="en-US" sz="1600" b="1"/>
              <a:t>(Natelie)</a:t>
            </a:r>
          </a:p>
          <a:p>
            <a:pPr marL="342900" indent="-342900">
              <a:buFont typeface="Arial" panose="020B0604020202020204" pitchFamily="34" charset="0"/>
              <a:buChar char="•"/>
            </a:pPr>
            <a:r>
              <a:rPr lang="en-US" sz="1600"/>
              <a:t>Singapore is the Safest country </a:t>
            </a:r>
            <a:r>
              <a:rPr lang="en-US" sz="1600" b="1"/>
              <a:t>(Damian)</a:t>
            </a:r>
          </a:p>
          <a:p>
            <a:endParaRPr lang="en-US" sz="1800" b="1">
              <a:solidFill>
                <a:schemeClr val="tx1"/>
              </a:solidFill>
            </a:endParaRPr>
          </a:p>
          <a:p>
            <a:endParaRPr lang="en-SG"/>
          </a:p>
        </p:txBody>
      </p:sp>
      <p:sp>
        <p:nvSpPr>
          <p:cNvPr id="4" name="Date Placeholder 3">
            <a:extLst>
              <a:ext uri="{FF2B5EF4-FFF2-40B4-BE49-F238E27FC236}">
                <a16:creationId xmlns:a16="http://schemas.microsoft.com/office/drawing/2014/main" id="{2D43A0B8-5AF6-A226-FD22-BA5BC4CE00CF}"/>
              </a:ext>
            </a:extLst>
          </p:cNvPr>
          <p:cNvSpPr>
            <a:spLocks noGrp="1"/>
          </p:cNvSpPr>
          <p:nvPr>
            <p:ph type="dt" sz="half" idx="10"/>
          </p:nvPr>
        </p:nvSpPr>
        <p:spPr/>
        <p:txBody>
          <a:bodyPr/>
          <a:lstStyle/>
          <a:p>
            <a:r>
              <a:rPr lang="en-US"/>
              <a:t>2023</a:t>
            </a:r>
          </a:p>
        </p:txBody>
      </p:sp>
      <p:sp>
        <p:nvSpPr>
          <p:cNvPr id="6" name="Slide Number Placeholder 5">
            <a:extLst>
              <a:ext uri="{FF2B5EF4-FFF2-40B4-BE49-F238E27FC236}">
                <a16:creationId xmlns:a16="http://schemas.microsoft.com/office/drawing/2014/main" id="{D7AACC0D-30FE-102F-34CA-2EB38F730827}"/>
              </a:ext>
            </a:extLst>
          </p:cNvPr>
          <p:cNvSpPr>
            <a:spLocks noGrp="1"/>
          </p:cNvSpPr>
          <p:nvPr>
            <p:ph type="sldNum" sz="quarter" idx="12"/>
          </p:nvPr>
        </p:nvSpPr>
        <p:spPr/>
        <p:txBody>
          <a:bodyPr/>
          <a:lstStyle/>
          <a:p>
            <a:fld id="{B5CEABB6-07DC-46E8-9B57-56EC44A396E5}" type="slidenum">
              <a:rPr lang="en-US" smtClean="0"/>
              <a:pPr/>
              <a:t>14</a:t>
            </a:fld>
            <a:endParaRPr lang="en-US"/>
          </a:p>
        </p:txBody>
      </p:sp>
    </p:spTree>
    <p:extLst>
      <p:ext uri="{BB962C8B-B14F-4D97-AF65-F5344CB8AC3E}">
        <p14:creationId xmlns:p14="http://schemas.microsoft.com/office/powerpoint/2010/main" val="1525861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2208" y="898524"/>
            <a:ext cx="6806402" cy="1325880"/>
          </a:xfrm>
        </p:spPr>
        <p:txBody>
          <a:bodyPr/>
          <a:lstStyle/>
          <a:p>
            <a:r>
              <a:rPr lang="en-US"/>
              <a:t>Our Approach</a:t>
            </a:r>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2208" y="2051898"/>
            <a:ext cx="6466720" cy="465408"/>
          </a:xfrm>
        </p:spPr>
        <p:txBody>
          <a:bodyPr/>
          <a:lstStyle/>
          <a:p>
            <a:r>
              <a:rPr lang="en-US"/>
              <a:t>PHASE 1: Requirements Gathering | Jan 2023</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2208" y="2426802"/>
            <a:ext cx="6336792" cy="640080"/>
          </a:xfrm>
        </p:spPr>
        <p:txBody>
          <a:bodyPr>
            <a:noAutofit/>
          </a:bodyPr>
          <a:lstStyle/>
          <a:p>
            <a:r>
              <a:rPr lang="en-US" sz="1600"/>
              <a:t>Gathering of requirements via interviews and surveys.</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2208" y="3323446"/>
            <a:ext cx="6466720" cy="365760"/>
          </a:xfrm>
        </p:spPr>
        <p:txBody>
          <a:bodyPr/>
          <a:lstStyle/>
          <a:p>
            <a:r>
              <a:rPr lang="en-US"/>
              <a:t>PHASE 2: Prep &amp; Modeling | Mid Jan 2023</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2208" y="3689206"/>
            <a:ext cx="6336792" cy="640080"/>
          </a:xfrm>
        </p:spPr>
        <p:txBody>
          <a:bodyPr>
            <a:noAutofit/>
          </a:bodyPr>
          <a:lstStyle/>
          <a:p>
            <a:r>
              <a:rPr lang="en-US" sz="1600"/>
              <a:t>Preparing of data for visualization.</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7759" y="4585850"/>
            <a:ext cx="6796837" cy="365760"/>
          </a:xfrm>
        </p:spPr>
        <p:txBody>
          <a:bodyPr/>
          <a:lstStyle/>
          <a:p>
            <a:r>
              <a:rPr lang="en-US"/>
              <a:t>PHASE 3: Data Visualization | MiD FeB 2023</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2208" y="4951610"/>
            <a:ext cx="6336792" cy="476718"/>
          </a:xfrm>
        </p:spPr>
        <p:txBody>
          <a:bodyPr>
            <a:noAutofit/>
          </a:bodyPr>
          <a:lstStyle/>
          <a:p>
            <a:r>
              <a:rPr lang="en-US" sz="1600"/>
              <a:t>Creation of analysis dashboard.</a:t>
            </a:r>
          </a:p>
          <a:p>
            <a:endParaRPr lang="en-US" sz="1050"/>
          </a:p>
          <a:p>
            <a:r>
              <a:rPr lang="en-US" sz="1600">
                <a:hlinkClick r:id="rId2"/>
              </a:rPr>
              <a:t>Click here to see our project scheduling</a:t>
            </a:r>
            <a:endParaRPr lang="en-US" sz="1600"/>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p:txBody>
          <a:bodyPr/>
          <a:lstStyle/>
          <a:p>
            <a:r>
              <a:rPr lang="en-US"/>
              <a:t>2023</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p:txBody>
          <a:bodyPr/>
          <a:lstStyle/>
          <a:p>
            <a:fld id="{B5CEABB6-07DC-46E8-9B57-56EC44A396E5}" type="slidenum">
              <a:rPr lang="en-US" smtClean="0"/>
              <a:pPr/>
              <a:t>15</a:t>
            </a:fld>
            <a:endParaRPr lang="en-US"/>
          </a:p>
        </p:txBody>
      </p:sp>
    </p:spTree>
    <p:extLst>
      <p:ext uri="{BB962C8B-B14F-4D97-AF65-F5344CB8AC3E}">
        <p14:creationId xmlns:p14="http://schemas.microsoft.com/office/powerpoint/2010/main" val="3721975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68DA26-AE73-1170-F953-E813BC4F4ED8}"/>
              </a:ext>
            </a:extLst>
          </p:cNvPr>
          <p:cNvSpPr>
            <a:spLocks noGrp="1"/>
          </p:cNvSpPr>
          <p:nvPr>
            <p:ph type="dt" sz="half" idx="10"/>
          </p:nvPr>
        </p:nvSpPr>
        <p:spPr/>
        <p:txBody>
          <a:bodyPr/>
          <a:lstStyle/>
          <a:p>
            <a:r>
              <a:rPr lang="en-US"/>
              <a:t>2023</a:t>
            </a:r>
          </a:p>
        </p:txBody>
      </p:sp>
      <p:sp>
        <p:nvSpPr>
          <p:cNvPr id="6" name="Slide Number Placeholder 5">
            <a:extLst>
              <a:ext uri="{FF2B5EF4-FFF2-40B4-BE49-F238E27FC236}">
                <a16:creationId xmlns:a16="http://schemas.microsoft.com/office/drawing/2014/main" id="{DBA5B855-BFF5-A0CE-0544-8C3C01D6099B}"/>
              </a:ext>
            </a:extLst>
          </p:cNvPr>
          <p:cNvSpPr>
            <a:spLocks noGrp="1"/>
          </p:cNvSpPr>
          <p:nvPr>
            <p:ph type="sldNum" sz="quarter" idx="12"/>
          </p:nvPr>
        </p:nvSpPr>
        <p:spPr/>
        <p:txBody>
          <a:bodyPr/>
          <a:lstStyle/>
          <a:p>
            <a:fld id="{B5CEABB6-07DC-46E8-9B57-56EC44A396E5}" type="slidenum">
              <a:rPr lang="en-US" smtClean="0"/>
              <a:pPr/>
              <a:t>16</a:t>
            </a:fld>
            <a:endParaRPr lang="en-US"/>
          </a:p>
        </p:txBody>
      </p:sp>
      <p:sp>
        <p:nvSpPr>
          <p:cNvPr id="7" name="Text Placeholder 2">
            <a:extLst>
              <a:ext uri="{FF2B5EF4-FFF2-40B4-BE49-F238E27FC236}">
                <a16:creationId xmlns:a16="http://schemas.microsoft.com/office/drawing/2014/main" id="{C81F2895-2634-D6EC-B252-02738AD2E81F}"/>
              </a:ext>
            </a:extLst>
          </p:cNvPr>
          <p:cNvSpPr txBox="1">
            <a:spLocks/>
          </p:cNvSpPr>
          <p:nvPr/>
        </p:nvSpPr>
        <p:spPr>
          <a:xfrm>
            <a:off x="391853" y="3271012"/>
            <a:ext cx="11188642" cy="31094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050" b="1">
                <a:solidFill>
                  <a:srgbClr val="000000"/>
                </a:solidFill>
                <a:hlinkClick r:id="rId2"/>
              </a:rPr>
              <a:t>Pitch Mr Heng's Quote</a:t>
            </a:r>
            <a:endParaRPr lang="en-SG" sz="1050" b="1">
              <a:solidFill>
                <a:srgbClr val="000000"/>
              </a:solidFill>
            </a:endParaRPr>
          </a:p>
          <a:p>
            <a:pPr>
              <a:lnSpc>
                <a:spcPct val="100000"/>
              </a:lnSpc>
              <a:spcBef>
                <a:spcPts val="0"/>
              </a:spcBef>
            </a:pPr>
            <a:r>
              <a:rPr lang="en-US" sz="1050"/>
              <a:t>Goh, Y.H.(2021) </a:t>
            </a:r>
            <a:r>
              <a:rPr lang="en-US" sz="1050" i="1"/>
              <a:t>Understanding Economics, finance useful for youth, can help tackle real-world problems: DPM Heng</a:t>
            </a:r>
            <a:r>
              <a:rPr lang="en-US" sz="1050"/>
              <a:t>, </a:t>
            </a:r>
            <a:r>
              <a:rPr lang="en-US" sz="1050" i="1"/>
              <a:t>The Straits Times</a:t>
            </a:r>
            <a:r>
              <a:rPr lang="en-US" sz="1050"/>
              <a:t>. Available at: https://www.straitstimes.com/singapore/understanding-economics-finance-valuable-for-young-people-can-help-address-real-world (Accessed: January 11, 2023). </a:t>
            </a:r>
          </a:p>
          <a:p>
            <a:pPr marL="0" indent="0">
              <a:lnSpc>
                <a:spcPct val="100000"/>
              </a:lnSpc>
              <a:buFont typeface="Arial" panose="020B0604020202020204" pitchFamily="34" charset="0"/>
              <a:buNone/>
              <a:defRPr/>
            </a:pPr>
            <a:r>
              <a:rPr lang="en-US" sz="1050" b="1">
                <a:solidFill>
                  <a:prstClr val="black"/>
                </a:solidFill>
                <a:latin typeface="Avenir Next LT Pro"/>
                <a:hlinkClick r:id="rId3"/>
              </a:rPr>
              <a:t>Education quote</a:t>
            </a:r>
            <a:endParaRPr lang="en-US" sz="1050" b="1">
              <a:solidFill>
                <a:prstClr val="black"/>
              </a:solidFill>
              <a:latin typeface="Avenir Next LT Pro"/>
            </a:endParaRPr>
          </a:p>
          <a:p>
            <a:pPr>
              <a:lnSpc>
                <a:spcPct val="100000"/>
              </a:lnSpc>
              <a:spcBef>
                <a:spcPts val="0"/>
              </a:spcBef>
              <a:defRPr/>
            </a:pPr>
            <a:r>
              <a:rPr lang="en-US" sz="1050">
                <a:solidFill>
                  <a:prstClr val="black"/>
                </a:solidFill>
                <a:latin typeface="Avenir Next LT Pro"/>
              </a:rPr>
              <a:t>Teng, A. (2023) </a:t>
            </a:r>
            <a:r>
              <a:rPr lang="en-US" sz="1050" i="1">
                <a:solidFill>
                  <a:prstClr val="black"/>
                </a:solidFill>
                <a:latin typeface="Avenir Next LT Pro"/>
              </a:rPr>
              <a:t>Focus on 5 key areas to keep education system relevant in uncertain world: Chan Chun Sing</a:t>
            </a:r>
            <a:r>
              <a:rPr lang="en-US" sz="1050">
                <a:solidFill>
                  <a:prstClr val="black"/>
                </a:solidFill>
                <a:latin typeface="Avenir Next LT Pro"/>
              </a:rPr>
              <a:t>, </a:t>
            </a:r>
            <a:r>
              <a:rPr lang="en-US" sz="1050" i="1">
                <a:solidFill>
                  <a:prstClr val="black"/>
                </a:solidFill>
                <a:latin typeface="Avenir Next LT Pro"/>
              </a:rPr>
              <a:t>The Straits Times</a:t>
            </a:r>
            <a:r>
              <a:rPr lang="en-US" sz="1050">
                <a:solidFill>
                  <a:prstClr val="black"/>
                </a:solidFill>
                <a:latin typeface="Avenir Next LT Pro"/>
              </a:rPr>
              <a:t>. Available at: https://www.straitstimes.com/singapore/parenting-education/focus-on-5-key-areas-to-keep-education-system-relevant-in-uncertain-world-chan-chun-sing (Accessed: January 11, 2023). </a:t>
            </a:r>
            <a:endParaRPr lang="en-SG" sz="1050"/>
          </a:p>
          <a:p>
            <a:pPr marL="0" indent="0">
              <a:lnSpc>
                <a:spcPct val="100000"/>
              </a:lnSpc>
              <a:buNone/>
            </a:pPr>
            <a:r>
              <a:rPr lang="en-SG" sz="1050" b="1">
                <a:hlinkClick r:id="rId4"/>
              </a:rPr>
              <a:t>Healthcare quote</a:t>
            </a:r>
            <a:endParaRPr lang="en-SG" sz="1050" b="1"/>
          </a:p>
          <a:p>
            <a:pPr>
              <a:lnSpc>
                <a:spcPct val="100000"/>
              </a:lnSpc>
              <a:spcBef>
                <a:spcPts val="0"/>
              </a:spcBef>
            </a:pPr>
            <a:r>
              <a:rPr lang="en-US" sz="1050"/>
              <a:t>Goh, Y.H. (2022) </a:t>
            </a:r>
            <a:r>
              <a:rPr lang="en-US" sz="1050" i="1"/>
              <a:t>Job security, healthcare costs top two concerns in poll on forward Singapore Topics</a:t>
            </a:r>
            <a:r>
              <a:rPr lang="en-US" sz="1050"/>
              <a:t>, </a:t>
            </a:r>
            <a:r>
              <a:rPr lang="en-US" sz="1050" i="1"/>
              <a:t>The Straits Times</a:t>
            </a:r>
            <a:r>
              <a:rPr lang="en-US" sz="1050"/>
              <a:t>. Available at: https://www.straitstimes.com/singapore/job-security-healthcare-costs-top-two-concerns-in-poll-on-forward-singapore-topics (Accessed: January 11, 2023). </a:t>
            </a:r>
            <a:endParaRPr lang="en-SG" sz="1050"/>
          </a:p>
          <a:p>
            <a:pPr marL="0" indent="0">
              <a:lnSpc>
                <a:spcPct val="100000"/>
              </a:lnSpc>
              <a:buNone/>
            </a:pPr>
            <a:r>
              <a:rPr lang="en-US" sz="1050" b="1">
                <a:hlinkClick r:id="rId5"/>
              </a:rPr>
              <a:t>Housing quote</a:t>
            </a:r>
            <a:endParaRPr lang="en-US" sz="1050" b="1"/>
          </a:p>
          <a:p>
            <a:pPr>
              <a:lnSpc>
                <a:spcPct val="100000"/>
              </a:lnSpc>
              <a:spcBef>
                <a:spcPts val="0"/>
              </a:spcBef>
            </a:pPr>
            <a:r>
              <a:rPr lang="en-US" sz="1050"/>
              <a:t>Goh, Y.H. (2022) </a:t>
            </a:r>
            <a:r>
              <a:rPr lang="en-US" sz="1050" i="1"/>
              <a:t>Singapore committed to affordable public housing, will intervene as needed: Desmond Lee</a:t>
            </a:r>
            <a:r>
              <a:rPr lang="en-US" sz="1050"/>
              <a:t>, </a:t>
            </a:r>
            <a:r>
              <a:rPr lang="en-US" sz="1050" i="1"/>
              <a:t>The Straits Times</a:t>
            </a:r>
            <a:r>
              <a:rPr lang="en-US" sz="1050"/>
              <a:t>. Available at: https://www.straitstimes.com/singapore/politics/singapore-committed-to-affordable-public-housing-will-intervene-as-needed-desmond-lee (Accessed: January 11, 2023).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050" b="1" i="0" u="none" strike="noStrike" kern="1200" cap="none" spc="0" normalizeH="0" baseline="0" noProof="0">
                <a:ln>
                  <a:noFill/>
                </a:ln>
                <a:solidFill>
                  <a:prstClr val="black"/>
                </a:solidFill>
                <a:effectLst/>
                <a:uLnTx/>
                <a:uFillTx/>
                <a:latin typeface="Avenir Next LT Pro"/>
                <a:ea typeface="+mn-ea"/>
                <a:cs typeface="+mn-cs"/>
                <a:hlinkClick r:id="rId6"/>
              </a:rPr>
              <a:t>Safety quote</a:t>
            </a:r>
            <a:endParaRPr kumimoji="0" lang="en-US" sz="1050" b="1" i="0" u="none" strike="noStrike" kern="1200" cap="none" spc="0" normalizeH="0" baseline="0" noProof="0">
              <a:ln>
                <a:noFill/>
              </a:ln>
              <a:solidFill>
                <a:prstClr val="black"/>
              </a:solidFill>
              <a:effectLst/>
              <a:uLnTx/>
              <a:uFillTx/>
              <a:latin typeface="Avenir Next LT Pro"/>
              <a:ea typeface="+mn-ea"/>
              <a:cs typeface="+mn-cs"/>
            </a:endParaRPr>
          </a:p>
          <a:p>
            <a:pPr>
              <a:lnSpc>
                <a:spcPct val="100000"/>
              </a:lnSpc>
              <a:spcBef>
                <a:spcPts val="0"/>
              </a:spcBef>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Bose, P. (2022) </a:t>
            </a:r>
            <a:r>
              <a:rPr kumimoji="0" lang="en-US" sz="1050" b="0" i="1" u="none" strike="noStrike" kern="1200" cap="none" spc="0" normalizeH="0" baseline="0" noProof="0">
                <a:ln>
                  <a:noFill/>
                </a:ln>
                <a:solidFill>
                  <a:prstClr val="black"/>
                </a:solidFill>
                <a:effectLst/>
                <a:uLnTx/>
                <a:uFillTx/>
                <a:latin typeface="Avenir Next LT Pro"/>
                <a:ea typeface="+mn-ea"/>
                <a:cs typeface="+mn-cs"/>
              </a:rPr>
              <a:t>Singapore is the safest country in the world for International Travel</a:t>
            </a:r>
            <a:r>
              <a:rPr kumimoji="0" lang="en-US" sz="1050" b="0" i="0" u="none" strike="noStrike" kern="1200" cap="none" spc="0" normalizeH="0" baseline="0" noProof="0">
                <a:ln>
                  <a:noFill/>
                </a:ln>
                <a:solidFill>
                  <a:prstClr val="black"/>
                </a:solidFill>
                <a:effectLst/>
                <a:uLnTx/>
                <a:uFillTx/>
                <a:latin typeface="Avenir Next LT Pro"/>
                <a:ea typeface="+mn-ea"/>
                <a:cs typeface="+mn-cs"/>
              </a:rPr>
              <a:t>, </a:t>
            </a:r>
            <a:r>
              <a:rPr kumimoji="0" lang="en-US" sz="1050" b="0" i="1" u="none" strike="noStrike" kern="1200" cap="none" spc="0" normalizeH="0" baseline="0" noProof="0">
                <a:ln>
                  <a:noFill/>
                </a:ln>
                <a:solidFill>
                  <a:prstClr val="black"/>
                </a:solidFill>
                <a:effectLst/>
                <a:uLnTx/>
                <a:uFillTx/>
                <a:latin typeface="Avenir Next LT Pro"/>
                <a:ea typeface="+mn-ea"/>
                <a:cs typeface="+mn-cs"/>
              </a:rPr>
              <a:t>Lifestyle Asia India</a:t>
            </a:r>
            <a:r>
              <a:rPr kumimoji="0" lang="en-US" sz="1050" b="0" i="0" u="none" strike="noStrike" kern="1200" cap="none" spc="0" normalizeH="0" baseline="0" noProof="0">
                <a:ln>
                  <a:noFill/>
                </a:ln>
                <a:solidFill>
                  <a:prstClr val="black"/>
                </a:solidFill>
                <a:effectLst/>
                <a:uLnTx/>
                <a:uFillTx/>
                <a:latin typeface="Avenir Next LT Pro"/>
                <a:ea typeface="+mn-ea"/>
                <a:cs typeface="+mn-cs"/>
              </a:rPr>
              <a:t>. Available at: https://www.lifestyleasia.com/ind/whats-on/news-whats-on/singapore-is-safest-country-in-the-world-for-international-travel/ (Accessed: January 11, 2023). </a:t>
            </a:r>
            <a:endParaRPr lang="en-US" sz="1050">
              <a:solidFill>
                <a:prstClr val="black"/>
              </a:solidFill>
              <a:latin typeface="Avenir Next LT Pro"/>
            </a:endParaRPr>
          </a:p>
        </p:txBody>
      </p:sp>
      <p:sp>
        <p:nvSpPr>
          <p:cNvPr id="8" name="Title 1">
            <a:extLst>
              <a:ext uri="{FF2B5EF4-FFF2-40B4-BE49-F238E27FC236}">
                <a16:creationId xmlns:a16="http://schemas.microsoft.com/office/drawing/2014/main" id="{095F8A12-5AE8-8239-ED49-29F7C9E01331}"/>
              </a:ext>
            </a:extLst>
          </p:cNvPr>
          <p:cNvSpPr txBox="1">
            <a:spLocks/>
          </p:cNvSpPr>
          <p:nvPr/>
        </p:nvSpPr>
        <p:spPr>
          <a:xfrm>
            <a:off x="391936" y="2862666"/>
            <a:ext cx="2905403" cy="378802"/>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SG" sz="2000"/>
              <a:t>REFERENCES</a:t>
            </a:r>
          </a:p>
        </p:txBody>
      </p:sp>
      <p:sp>
        <p:nvSpPr>
          <p:cNvPr id="9" name="Text Placeholder 3">
            <a:extLst>
              <a:ext uri="{FF2B5EF4-FFF2-40B4-BE49-F238E27FC236}">
                <a16:creationId xmlns:a16="http://schemas.microsoft.com/office/drawing/2014/main" id="{97A46178-DDBD-6E74-53E1-B6D1C1C8450A}"/>
              </a:ext>
            </a:extLst>
          </p:cNvPr>
          <p:cNvSpPr txBox="1">
            <a:spLocks/>
          </p:cNvSpPr>
          <p:nvPr/>
        </p:nvSpPr>
        <p:spPr>
          <a:xfrm>
            <a:off x="391853" y="861235"/>
            <a:ext cx="3171825"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solidFill>
                  <a:srgbClr val="AA2070"/>
                </a:solidFill>
              </a:rPr>
              <a:t>EDUCATION</a:t>
            </a:r>
          </a:p>
        </p:txBody>
      </p:sp>
      <p:sp>
        <p:nvSpPr>
          <p:cNvPr id="10" name="Text Placeholder 3">
            <a:extLst>
              <a:ext uri="{FF2B5EF4-FFF2-40B4-BE49-F238E27FC236}">
                <a16:creationId xmlns:a16="http://schemas.microsoft.com/office/drawing/2014/main" id="{1A7A5F1D-1AD0-569F-DC2F-3C0FC97B466E}"/>
              </a:ext>
            </a:extLst>
          </p:cNvPr>
          <p:cNvSpPr txBox="1">
            <a:spLocks/>
          </p:cNvSpPr>
          <p:nvPr/>
        </p:nvSpPr>
        <p:spPr>
          <a:xfrm>
            <a:off x="391853" y="1882639"/>
            <a:ext cx="3200400"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solidFill>
                  <a:srgbClr val="AA2070"/>
                </a:solidFill>
              </a:rPr>
              <a:t>HEALTHCARE</a:t>
            </a:r>
          </a:p>
        </p:txBody>
      </p:sp>
      <p:sp>
        <p:nvSpPr>
          <p:cNvPr id="11" name="Text Placeholder 3">
            <a:extLst>
              <a:ext uri="{FF2B5EF4-FFF2-40B4-BE49-F238E27FC236}">
                <a16:creationId xmlns:a16="http://schemas.microsoft.com/office/drawing/2014/main" id="{47F45436-2ED7-14DB-21C8-CBA59F52848D}"/>
              </a:ext>
            </a:extLst>
          </p:cNvPr>
          <p:cNvSpPr txBox="1">
            <a:spLocks/>
          </p:cNvSpPr>
          <p:nvPr/>
        </p:nvSpPr>
        <p:spPr>
          <a:xfrm>
            <a:off x="4862980" y="861235"/>
            <a:ext cx="3200400"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solidFill>
                  <a:srgbClr val="AA2070"/>
                </a:solidFill>
              </a:rPr>
              <a:t>HOUSING</a:t>
            </a:r>
          </a:p>
        </p:txBody>
      </p:sp>
      <p:sp>
        <p:nvSpPr>
          <p:cNvPr id="12" name="Text Placeholder 3">
            <a:extLst>
              <a:ext uri="{FF2B5EF4-FFF2-40B4-BE49-F238E27FC236}">
                <a16:creationId xmlns:a16="http://schemas.microsoft.com/office/drawing/2014/main" id="{5AC7979F-094F-5CFD-3179-B1A1856BF241}"/>
              </a:ext>
            </a:extLst>
          </p:cNvPr>
          <p:cNvSpPr txBox="1">
            <a:spLocks/>
          </p:cNvSpPr>
          <p:nvPr/>
        </p:nvSpPr>
        <p:spPr>
          <a:xfrm>
            <a:off x="4862980" y="1882639"/>
            <a:ext cx="3200400"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solidFill>
                  <a:srgbClr val="AA2070"/>
                </a:solidFill>
              </a:rPr>
              <a:t>SAFETY</a:t>
            </a:r>
          </a:p>
        </p:txBody>
      </p:sp>
      <p:sp>
        <p:nvSpPr>
          <p:cNvPr id="13" name="TextBox 12">
            <a:extLst>
              <a:ext uri="{FF2B5EF4-FFF2-40B4-BE49-F238E27FC236}">
                <a16:creationId xmlns:a16="http://schemas.microsoft.com/office/drawing/2014/main" id="{420D5C20-F54B-FB32-35E5-C508AABEB8FB}"/>
              </a:ext>
            </a:extLst>
          </p:cNvPr>
          <p:cNvSpPr txBox="1"/>
          <p:nvPr/>
        </p:nvSpPr>
        <p:spPr>
          <a:xfrm>
            <a:off x="4905720" y="1123298"/>
            <a:ext cx="6973389" cy="830997"/>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SG" sz="1200">
                <a:ea typeface="+mn-lt"/>
                <a:cs typeface="+mn-lt"/>
                <a:hlinkClick r:id="rId7"/>
              </a:rPr>
              <a:t>Housing Grants Awarded, by Type of Housing Grant-Data.gov.sg</a:t>
            </a:r>
            <a:endParaRPr lang="en-SG" sz="1200">
              <a:ea typeface="+mn-lt"/>
              <a:cs typeface="+mn-lt"/>
            </a:endParaRPr>
          </a:p>
          <a:p>
            <a:pPr marL="285750" indent="-285750">
              <a:buFont typeface="Arial" panose="020B0604020202020204" pitchFamily="34" charset="0"/>
              <a:buChar char="•"/>
            </a:pPr>
            <a:r>
              <a:rPr lang="en-SG" sz="1200">
                <a:ea typeface="+mn-lt"/>
                <a:cs typeface="+mn-lt"/>
                <a:hlinkClick r:id="rId8"/>
              </a:rPr>
              <a:t>https://data.gov.sg/dataset/resale-flat-prices</a:t>
            </a:r>
            <a:endParaRPr lang="en-SG" sz="1200"/>
          </a:p>
          <a:p>
            <a:pPr marL="285750" indent="-285750">
              <a:buFont typeface="Arial" panose="020B0604020202020204" pitchFamily="34" charset="0"/>
              <a:buChar char="•"/>
            </a:pPr>
            <a:r>
              <a:rPr lang="en-SG" sz="1200">
                <a:ea typeface="+mn-lt"/>
                <a:cs typeface="+mn-lt"/>
                <a:hlinkClick r:id="rId9"/>
              </a:rPr>
              <a:t>https://www.propertyguru.com.sg/property-guides/hdb-near-mrt-how-much-more-56969</a:t>
            </a:r>
            <a:endParaRPr lang="en-SG" sz="1200"/>
          </a:p>
          <a:p>
            <a:pPr marL="285750" indent="-285750">
              <a:buFont typeface="Arial" panose="020B0604020202020204" pitchFamily="34" charset="0"/>
              <a:buChar char="•"/>
            </a:pPr>
            <a:endParaRPr lang="en-SG" sz="1200"/>
          </a:p>
        </p:txBody>
      </p:sp>
      <p:sp>
        <p:nvSpPr>
          <p:cNvPr id="14" name="TextBox 13">
            <a:extLst>
              <a:ext uri="{FF2B5EF4-FFF2-40B4-BE49-F238E27FC236}">
                <a16:creationId xmlns:a16="http://schemas.microsoft.com/office/drawing/2014/main" id="{BE3A14E7-684A-62FC-30EC-CFC274DB9F7D}"/>
              </a:ext>
            </a:extLst>
          </p:cNvPr>
          <p:cNvSpPr txBox="1"/>
          <p:nvPr/>
        </p:nvSpPr>
        <p:spPr>
          <a:xfrm>
            <a:off x="437861" y="2151580"/>
            <a:ext cx="3823053" cy="615553"/>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SG" sz="1200">
                <a:hlinkClick r:id="rId10"/>
              </a:rPr>
              <a:t>https://data.gov.sg/dataset/health-facilities</a:t>
            </a:r>
            <a:r>
              <a:rPr lang="en-SG" sz="1200"/>
              <a:t> </a:t>
            </a:r>
          </a:p>
          <a:p>
            <a:pPr marL="285750" indent="-285750">
              <a:buFont typeface="Arial" panose="020B0604020202020204" pitchFamily="34" charset="0"/>
              <a:buChar char="•"/>
            </a:pPr>
            <a:r>
              <a:rPr lang="en-SG" sz="1200">
                <a:hlinkClick r:id="rId11"/>
              </a:rPr>
              <a:t>MOH | Beds Occupancy Rate (BOR)</a:t>
            </a:r>
            <a:endParaRPr lang="en-SG" sz="1200"/>
          </a:p>
          <a:p>
            <a:pPr marL="285750" indent="-285750">
              <a:buFont typeface="Arial" panose="020B0604020202020204" pitchFamily="34" charset="0"/>
              <a:buChar char="•"/>
            </a:pPr>
            <a:endParaRPr lang="en-SG" sz="1000"/>
          </a:p>
        </p:txBody>
      </p:sp>
      <p:pic>
        <p:nvPicPr>
          <p:cNvPr id="15" name="Picture 14">
            <a:extLst>
              <a:ext uri="{FF2B5EF4-FFF2-40B4-BE49-F238E27FC236}">
                <a16:creationId xmlns:a16="http://schemas.microsoft.com/office/drawing/2014/main" id="{0AD6EBB5-17A0-2AE2-C6B0-ACBC791DD620}"/>
              </a:ext>
            </a:extLst>
          </p:cNvPr>
          <p:cNvPicPr>
            <a:picLocks noChangeAspect="1"/>
          </p:cNvPicPr>
          <p:nvPr/>
        </p:nvPicPr>
        <p:blipFill rotWithShape="1">
          <a:blip r:embed="rId12"/>
          <a:srcRect t="54943" r="66490" b="-3965"/>
          <a:stretch/>
        </p:blipFill>
        <p:spPr bwMode="auto">
          <a:xfrm>
            <a:off x="519309" y="1189950"/>
            <a:ext cx="2276895" cy="305986"/>
          </a:xfrm>
          <a:prstGeom prst="rect">
            <a:avLst/>
          </a:prstGeom>
          <a:ln>
            <a:noFill/>
          </a:ln>
          <a:extLst>
            <a:ext uri="{53640926-AAD7-44D8-BBD7-CCE9431645EC}">
              <a14:shadowObscured xmlns:a14="http://schemas.microsoft.com/office/drawing/2010/main"/>
            </a:ext>
          </a:extLst>
        </p:spPr>
      </p:pic>
      <p:sp>
        <p:nvSpPr>
          <p:cNvPr id="16" name="Title 1">
            <a:extLst>
              <a:ext uri="{FF2B5EF4-FFF2-40B4-BE49-F238E27FC236}">
                <a16:creationId xmlns:a16="http://schemas.microsoft.com/office/drawing/2014/main" id="{90BBED4D-164A-6D3A-1BDB-BF87CE66257F}"/>
              </a:ext>
            </a:extLst>
          </p:cNvPr>
          <p:cNvSpPr>
            <a:spLocks noGrp="1"/>
          </p:cNvSpPr>
          <p:nvPr>
            <p:ph type="title"/>
          </p:nvPr>
        </p:nvSpPr>
        <p:spPr>
          <a:xfrm>
            <a:off x="391852" y="437052"/>
            <a:ext cx="2404351" cy="365760"/>
          </a:xfrm>
        </p:spPr>
        <p:txBody>
          <a:bodyPr>
            <a:normAutofit/>
          </a:bodyPr>
          <a:lstStyle/>
          <a:p>
            <a:r>
              <a:rPr lang="en-SG" sz="2000"/>
              <a:t>Datasets</a:t>
            </a:r>
            <a:endParaRPr lang="en-SG"/>
          </a:p>
        </p:txBody>
      </p:sp>
      <p:sp>
        <p:nvSpPr>
          <p:cNvPr id="17" name="TextBox 16">
            <a:extLst>
              <a:ext uri="{FF2B5EF4-FFF2-40B4-BE49-F238E27FC236}">
                <a16:creationId xmlns:a16="http://schemas.microsoft.com/office/drawing/2014/main" id="{E42664C0-0070-7ADF-D05C-AF41B4E5D685}"/>
              </a:ext>
            </a:extLst>
          </p:cNvPr>
          <p:cNvSpPr txBox="1"/>
          <p:nvPr/>
        </p:nvSpPr>
        <p:spPr>
          <a:xfrm>
            <a:off x="4915147" y="2172862"/>
            <a:ext cx="5190671" cy="461665"/>
          </a:xfrm>
          <a:prstGeom prst="rect">
            <a:avLst/>
          </a:prstGeom>
          <a:noFill/>
        </p:spPr>
        <p:txBody>
          <a:bodyPr wrap="square">
            <a:spAutoFit/>
          </a:bodyPr>
          <a:lstStyle/>
          <a:p>
            <a:pPr marL="285750" indent="-285750">
              <a:buFont typeface="Arial" panose="020B0604020202020204" pitchFamily="34" charset="0"/>
              <a:buChar char="•"/>
            </a:pPr>
            <a:r>
              <a:rPr lang="en-SG" sz="1200">
                <a:hlinkClick r:id="rId13"/>
              </a:rPr>
              <a:t>https://tablebuilder.singstat.gov.sg/table/TS/M890541</a:t>
            </a:r>
            <a:endParaRPr lang="en-SG" sz="1200"/>
          </a:p>
          <a:p>
            <a:pPr marL="285750" indent="-285750">
              <a:buFont typeface="Arial" panose="020B0604020202020204" pitchFamily="34" charset="0"/>
              <a:buChar char="•"/>
            </a:pPr>
            <a:endParaRPr lang="en-SG" sz="1200"/>
          </a:p>
        </p:txBody>
      </p:sp>
    </p:spTree>
    <p:extLst>
      <p:ext uri="{BB962C8B-B14F-4D97-AF65-F5344CB8AC3E}">
        <p14:creationId xmlns:p14="http://schemas.microsoft.com/office/powerpoint/2010/main" val="256454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469774" y="710738"/>
            <a:ext cx="6068039" cy="1356965"/>
          </a:xfrm>
        </p:spPr>
        <p:txBody>
          <a:bodyPr>
            <a:normAutofit/>
          </a:bodyPr>
          <a:lstStyle/>
          <a:p>
            <a:r>
              <a:rPr lang="en-US" sz="7200"/>
              <a:t>THANK YOU</a:t>
            </a:r>
          </a:p>
        </p:txBody>
      </p:sp>
      <p:pic>
        <p:nvPicPr>
          <p:cNvPr id="2050" name="Picture 2" descr="Iu Cute GIFs | Tenor">
            <a:extLst>
              <a:ext uri="{FF2B5EF4-FFF2-40B4-BE49-F238E27FC236}">
                <a16:creationId xmlns:a16="http://schemas.microsoft.com/office/drawing/2014/main" id="{8C79CDD4-3F18-541C-493E-56471D59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224" y="6419088"/>
            <a:ext cx="551775" cy="43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166" y="1367320"/>
            <a:ext cx="7078321" cy="4388588"/>
          </a:xfrm>
        </p:spPr>
        <p:txBody>
          <a:bodyPr vert="horz" lIns="91440" tIns="45720" rIns="91440" bIns="45720" rtlCol="0" anchor="t">
            <a:noAutofit/>
          </a:bodyPr>
          <a:lstStyle/>
          <a:p>
            <a:pPr>
              <a:lnSpc>
                <a:spcPct val="150000"/>
              </a:lnSpc>
              <a:spcAft>
                <a:spcPts val="600"/>
              </a:spcAft>
            </a:pPr>
            <a:r>
              <a:rPr lang="en-US" sz="2000" b="1">
                <a:solidFill>
                  <a:schemeClr val="accent3"/>
                </a:solidFill>
              </a:rPr>
              <a:t>Young Adults in Singapore (16 - 25 y/o)</a:t>
            </a:r>
          </a:p>
          <a:p>
            <a:r>
              <a:rPr lang="en-US" b="1"/>
              <a:t>Our Goals</a:t>
            </a:r>
          </a:p>
          <a:p>
            <a:pPr marL="285750" indent="-285750">
              <a:lnSpc>
                <a:spcPct val="100000"/>
              </a:lnSpc>
              <a:buChar char="•"/>
            </a:pPr>
            <a:r>
              <a:rPr lang="en-US" sz="1600">
                <a:ea typeface="+mn-lt"/>
                <a:cs typeface="+mn-lt"/>
              </a:rPr>
              <a:t>Identify factors young adults will have to consider in the future.</a:t>
            </a:r>
            <a:endParaRPr lang="en-US">
              <a:ea typeface="+mn-lt"/>
              <a:cs typeface="+mn-lt"/>
            </a:endParaRPr>
          </a:p>
          <a:p>
            <a:pPr marL="285750" indent="-285750">
              <a:lnSpc>
                <a:spcPct val="100000"/>
              </a:lnSpc>
              <a:buChar char="•"/>
            </a:pPr>
            <a:r>
              <a:rPr lang="en-US" sz="1600">
                <a:ea typeface="+mn-lt"/>
                <a:cs typeface="+mn-lt"/>
              </a:rPr>
              <a:t>Analysis can be used for young adults from all over the world.</a:t>
            </a:r>
            <a:endParaRPr lang="en-US">
              <a:ea typeface="+mn-lt"/>
              <a:cs typeface="+mn-lt"/>
            </a:endParaRPr>
          </a:p>
          <a:p>
            <a:pPr marL="285750" indent="-285750">
              <a:lnSpc>
                <a:spcPct val="100000"/>
              </a:lnSpc>
              <a:buChar char="•"/>
            </a:pPr>
            <a:r>
              <a:rPr lang="en-US" sz="1600">
                <a:ea typeface="+mn-lt"/>
                <a:cs typeface="+mn-lt"/>
              </a:rPr>
              <a:t>To make better decisions about studying in Singapore</a:t>
            </a:r>
            <a:endParaRPr lang="en-US">
              <a:ea typeface="+mn-lt"/>
              <a:cs typeface="+mn-lt"/>
            </a:endParaRPr>
          </a:p>
          <a:p>
            <a:pPr marL="285750" indent="-285750">
              <a:lnSpc>
                <a:spcPct val="100000"/>
              </a:lnSpc>
              <a:buChar char="•"/>
            </a:pPr>
            <a:r>
              <a:rPr lang="en-US" sz="1600">
                <a:ea typeface="+mn-lt"/>
                <a:cs typeface="+mn-lt"/>
              </a:rPr>
              <a:t>To better understand Singapore.</a:t>
            </a:r>
            <a:endParaRPr lang="en-US">
              <a:ea typeface="+mn-lt"/>
              <a:cs typeface="+mn-lt"/>
            </a:endParaRPr>
          </a:p>
          <a:p>
            <a:pPr marL="285750" indent="-285750">
              <a:lnSpc>
                <a:spcPct val="100000"/>
              </a:lnSpc>
              <a:buChar char="•"/>
            </a:pPr>
            <a:r>
              <a:rPr lang="en-US" sz="1600">
                <a:ea typeface="+mn-lt"/>
                <a:cs typeface="+mn-lt"/>
              </a:rPr>
              <a:t>Provides support and resources for planning their future</a:t>
            </a:r>
            <a:r>
              <a:rPr lang="en-US" sz="1600"/>
              <a:t>.</a:t>
            </a:r>
            <a:endParaRPr lang="en-US"/>
          </a:p>
          <a:p>
            <a:pPr>
              <a:lnSpc>
                <a:spcPct val="100000"/>
              </a:lnSpc>
            </a:pPr>
            <a:endParaRPr lang="en-US"/>
          </a:p>
          <a:p>
            <a:r>
              <a:rPr lang="en-US" b="1"/>
              <a:t>What are the restrictions? </a:t>
            </a:r>
          </a:p>
          <a:p>
            <a:pPr>
              <a:lnSpc>
                <a:spcPct val="100000"/>
              </a:lnSpc>
            </a:pPr>
            <a:r>
              <a:rPr lang="en-US" sz="1600"/>
              <a:t>Due to limited time and resources, we be covering 4 factors relating to the hypothesis. Since different people have different opinions, our report may not include what they feel is an influencing factor or areas where they would like to know more about.</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p:txBody>
          <a:bodyPr/>
          <a:lstStyle/>
          <a:p>
            <a:r>
              <a:rPr lang="en-US"/>
              <a:t>2023</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lstStyle/>
          <a:p>
            <a:fld id="{B5CEABB6-07DC-46E8-9B57-56EC44A396E5}" type="slidenum">
              <a:rPr lang="en-US" smtClean="0"/>
              <a:pPr/>
              <a:t>2</a:t>
            </a:fld>
            <a:endParaRPr lang="en-US"/>
          </a:p>
        </p:txBody>
      </p:sp>
      <p:sp>
        <p:nvSpPr>
          <p:cNvPr id="7" name="Title 1">
            <a:extLst>
              <a:ext uri="{FF2B5EF4-FFF2-40B4-BE49-F238E27FC236}">
                <a16:creationId xmlns:a16="http://schemas.microsoft.com/office/drawing/2014/main" id="{03C217B4-BC99-1A6B-17E3-F916FAF5AB5D}"/>
              </a:ext>
            </a:extLst>
          </p:cNvPr>
          <p:cNvSpPr txBox="1">
            <a:spLocks/>
          </p:cNvSpPr>
          <p:nvPr/>
        </p:nvSpPr>
        <p:spPr>
          <a:xfrm>
            <a:off x="4912047" y="656836"/>
            <a:ext cx="6800850" cy="710484"/>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ZA"/>
              <a:t>Target Users</a:t>
            </a: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64040" y="1706975"/>
            <a:ext cx="3200400" cy="365760"/>
          </a:xfrm>
        </p:spPr>
        <p:txBody>
          <a:bodyPr/>
          <a:lstStyle/>
          <a:p>
            <a:r>
              <a:rPr lang="en-US"/>
              <a:t>Education</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64040" y="2118688"/>
            <a:ext cx="3200400" cy="731520"/>
          </a:xfrm>
        </p:spPr>
        <p:txBody>
          <a:bodyPr>
            <a:noAutofit/>
          </a:bodyPr>
          <a:lstStyle/>
          <a:p>
            <a:pPr marL="285750" indent="-285750">
              <a:buFont typeface="Arial" panose="020B0604020202020204" pitchFamily="34" charset="0"/>
              <a:buChar char="•"/>
            </a:pPr>
            <a:r>
              <a:rPr lang="en-US" sz="1600"/>
              <a:t>Affordability (subsidies)</a:t>
            </a:r>
          </a:p>
          <a:p>
            <a:pPr marL="285750" indent="-285750">
              <a:buFont typeface="Arial" panose="020B0604020202020204" pitchFamily="34" charset="0"/>
              <a:buChar char="•"/>
            </a:pPr>
            <a:r>
              <a:rPr lang="en-US" sz="1600"/>
              <a:t>Quality</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64040" y="3043904"/>
            <a:ext cx="3200400" cy="365760"/>
          </a:xfrm>
        </p:spPr>
        <p:txBody>
          <a:bodyPr/>
          <a:lstStyle/>
          <a:p>
            <a:r>
              <a:rPr lang="en-US"/>
              <a:t>Housing</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64040" y="3464761"/>
            <a:ext cx="3200400" cy="731520"/>
          </a:xfrm>
        </p:spPr>
        <p:txBody>
          <a:bodyPr vert="horz" lIns="91440" tIns="45720" rIns="91440" bIns="45720" rtlCol="0" anchor="t">
            <a:noAutofit/>
          </a:bodyPr>
          <a:lstStyle/>
          <a:p>
            <a:pPr marL="285750" indent="-285750">
              <a:buFont typeface="Arial" panose="020B0604020202020204" pitchFamily="34" charset="0"/>
              <a:buChar char="•"/>
            </a:pPr>
            <a:r>
              <a:rPr lang="en-US" sz="1600"/>
              <a:t>Cost</a:t>
            </a:r>
          </a:p>
          <a:p>
            <a:pPr marL="285750" indent="-285750">
              <a:buFont typeface="Arial" panose="020B0604020202020204" pitchFamily="34" charset="0"/>
              <a:buChar char="•"/>
            </a:pPr>
            <a:r>
              <a:rPr lang="en-US" sz="1600"/>
              <a:t>Flat Types</a:t>
            </a:r>
          </a:p>
          <a:p>
            <a:pPr marL="285750" indent="-285750">
              <a:buFont typeface="Arial" panose="020B0604020202020204" pitchFamily="34" charset="0"/>
              <a:buChar char="•"/>
            </a:pPr>
            <a:r>
              <a:rPr lang="en-US" sz="1600"/>
              <a:t>Location</a:t>
            </a:r>
          </a:p>
          <a:p>
            <a:pPr marL="285750" indent="-285750">
              <a:buFont typeface="Arial" panose="020B0604020202020204" pitchFamily="34" charset="0"/>
              <a:buChar char="•"/>
            </a:pPr>
            <a:r>
              <a:rPr lang="en-US" sz="1600"/>
              <a:t>Amenities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60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512497" y="1706975"/>
            <a:ext cx="3200400" cy="365760"/>
          </a:xfrm>
        </p:spPr>
        <p:txBody>
          <a:bodyPr/>
          <a:lstStyle/>
          <a:p>
            <a:r>
              <a:rPr lang="en-US"/>
              <a:t>Healthcare</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512497" y="2113371"/>
            <a:ext cx="3200400" cy="880751"/>
          </a:xfrm>
        </p:spPr>
        <p:txBody>
          <a:bodyPr>
            <a:noAutofit/>
          </a:bodyPr>
          <a:lstStyle/>
          <a:p>
            <a:pPr marL="285750" indent="-285750" rtl="0" fontAlgn="base">
              <a:spcBef>
                <a:spcPts val="0"/>
              </a:spcBef>
              <a:spcAft>
                <a:spcPts val="0"/>
              </a:spcAft>
              <a:buFont typeface="Arial" panose="020B0604020202020204" pitchFamily="34" charset="0"/>
              <a:buChar char="•"/>
            </a:pPr>
            <a:r>
              <a:rPr lang="en-SG" sz="1600" i="0" u="none" strike="noStrike">
                <a:solidFill>
                  <a:srgbClr val="000000"/>
                </a:solidFill>
                <a:effectLst/>
                <a:latin typeface="+mj-lt"/>
              </a:rPr>
              <a:t>Cost</a:t>
            </a:r>
          </a:p>
          <a:p>
            <a:pPr marL="285750" indent="-285750" rtl="0" fontAlgn="base">
              <a:spcBef>
                <a:spcPts val="0"/>
              </a:spcBef>
              <a:spcAft>
                <a:spcPts val="0"/>
              </a:spcAft>
              <a:buFont typeface="Arial" panose="020B0604020202020204" pitchFamily="34" charset="0"/>
              <a:buChar char="•"/>
            </a:pPr>
            <a:r>
              <a:rPr lang="en-SG" sz="1600" i="0" u="none" strike="noStrike">
                <a:solidFill>
                  <a:srgbClr val="000000"/>
                </a:solidFill>
                <a:effectLst/>
                <a:latin typeface="+mj-lt"/>
              </a:rPr>
              <a:t>Quality</a:t>
            </a:r>
          </a:p>
          <a:p>
            <a:pPr marL="285750" indent="-285750" rtl="0" fontAlgn="base">
              <a:spcBef>
                <a:spcPts val="0"/>
              </a:spcBef>
              <a:spcAft>
                <a:spcPts val="0"/>
              </a:spcAft>
              <a:buFont typeface="Arial" panose="020B0604020202020204" pitchFamily="34" charset="0"/>
              <a:buChar char="•"/>
            </a:pPr>
            <a:r>
              <a:rPr lang="en-SG" sz="1600" i="0" u="none" strike="noStrike">
                <a:solidFill>
                  <a:srgbClr val="000000"/>
                </a:solidFill>
                <a:effectLst/>
                <a:latin typeface="+mj-lt"/>
              </a:rPr>
              <a:t>Life expectancy</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512497" y="3043904"/>
            <a:ext cx="3200400" cy="365760"/>
          </a:xfrm>
        </p:spPr>
        <p:txBody>
          <a:bodyPr/>
          <a:lstStyle/>
          <a:p>
            <a:r>
              <a:rPr lang="en-US"/>
              <a:t>Safety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512497" y="3459445"/>
            <a:ext cx="3200400" cy="731520"/>
          </a:xfrm>
        </p:spPr>
        <p:txBody>
          <a:bodyPr>
            <a:normAutofit/>
          </a:bodyPr>
          <a:lstStyle/>
          <a:p>
            <a:pPr marL="285750" indent="-285750">
              <a:buFont typeface="Arial" panose="020B0604020202020204" pitchFamily="34" charset="0"/>
              <a:buChar char="•"/>
            </a:pPr>
            <a:r>
              <a:rPr lang="en-US" sz="1600"/>
              <a:t>Cyber security</a:t>
            </a:r>
          </a:p>
          <a:p>
            <a:pPr marL="285750" indent="-285750">
              <a:buFont typeface="Arial" panose="020B0604020202020204" pitchFamily="34" charset="0"/>
              <a:buChar char="•"/>
            </a:pPr>
            <a:r>
              <a:rPr lang="en-US" sz="1600"/>
              <a:t>Comfort</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p:txBody>
          <a:bodyPr/>
          <a:lstStyle/>
          <a:p>
            <a:r>
              <a:rPr lang="en-US"/>
              <a:t>2023</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p:txBody>
          <a:bodyPr/>
          <a:lstStyle/>
          <a:p>
            <a:fld id="{B5CEABB6-07DC-46E8-9B57-56EC44A396E5}" type="slidenum">
              <a:rPr lang="en-US" smtClean="0"/>
              <a:pPr/>
              <a:t>3</a:t>
            </a:fld>
            <a:endParaRPr lang="en-US"/>
          </a:p>
        </p:txBody>
      </p:sp>
      <p:sp>
        <p:nvSpPr>
          <p:cNvPr id="25" name="Title 1">
            <a:extLst>
              <a:ext uri="{FF2B5EF4-FFF2-40B4-BE49-F238E27FC236}">
                <a16:creationId xmlns:a16="http://schemas.microsoft.com/office/drawing/2014/main" id="{C900DD11-DC4E-5859-30E4-3319F60F9927}"/>
              </a:ext>
            </a:extLst>
          </p:cNvPr>
          <p:cNvSpPr>
            <a:spLocks noGrp="1"/>
          </p:cNvSpPr>
          <p:nvPr>
            <p:ph type="title"/>
          </p:nvPr>
        </p:nvSpPr>
        <p:spPr>
          <a:xfrm>
            <a:off x="4912047" y="638549"/>
            <a:ext cx="6800850" cy="731520"/>
          </a:xfrm>
        </p:spPr>
        <p:txBody>
          <a:bodyPr/>
          <a:lstStyle/>
          <a:p>
            <a:r>
              <a:rPr lang="en-US"/>
              <a:t>The Factors</a:t>
            </a:r>
            <a:endParaRPr lang="en-ZA"/>
          </a:p>
        </p:txBody>
      </p:sp>
    </p:spTree>
    <p:extLst>
      <p:ext uri="{BB962C8B-B14F-4D97-AF65-F5344CB8AC3E}">
        <p14:creationId xmlns:p14="http://schemas.microsoft.com/office/powerpoint/2010/main" val="1418789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888620" y="1359264"/>
            <a:ext cx="3200400" cy="365760"/>
          </a:xfrm>
        </p:spPr>
        <p:txBody>
          <a:bodyPr/>
          <a:lstStyle/>
          <a:p>
            <a:r>
              <a:rPr lang="en-US"/>
              <a:t>Education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888620" y="1763733"/>
            <a:ext cx="3200400" cy="2008167"/>
          </a:xfrm>
        </p:spPr>
        <p:txBody>
          <a:bodyPr vert="horz" lIns="91440" tIns="45720" rIns="91440" bIns="45720" rtlCol="0" anchor="t">
            <a:noAutofit/>
          </a:bodyPr>
          <a:lstStyle/>
          <a:p>
            <a:r>
              <a:rPr lang="en-US" sz="1500">
                <a:solidFill>
                  <a:srgbClr val="DCDDDE"/>
                </a:solidFill>
              </a:rPr>
              <a:t>K</a:t>
            </a:r>
            <a:r>
              <a:rPr lang="en-US" sz="1500" b="0" i="0">
                <a:solidFill>
                  <a:srgbClr val="DCDDDE"/>
                </a:solidFill>
                <a:effectLst/>
              </a:rPr>
              <a:t>nown for its rigorous education system</a:t>
            </a:r>
            <a:r>
              <a:rPr lang="en-US" sz="1500">
                <a:solidFill>
                  <a:srgbClr val="DCDDDE"/>
                </a:solidFill>
              </a:rPr>
              <a:t> and d</a:t>
            </a:r>
            <a:r>
              <a:rPr lang="en-US" sz="1500" b="0" i="0">
                <a:solidFill>
                  <a:srgbClr val="DCDDDE"/>
                </a:solidFill>
                <a:effectLst/>
              </a:rPr>
              <a:t>espite many success stories, some are overworked</a:t>
            </a:r>
            <a:r>
              <a:rPr lang="en-US" sz="1500">
                <a:solidFill>
                  <a:srgbClr val="DCDDDE"/>
                </a:solidFill>
              </a:rPr>
              <a:t> and </a:t>
            </a:r>
            <a:r>
              <a:rPr lang="en-US" sz="1500" b="0" i="0">
                <a:solidFill>
                  <a:srgbClr val="DCDDDE"/>
                </a:solidFill>
                <a:effectLst/>
              </a:rPr>
              <a:t>stressed from school. Our project will help analyze the education system </a:t>
            </a:r>
            <a:r>
              <a:rPr lang="en-US" sz="1500">
                <a:solidFill>
                  <a:srgbClr val="DCDDDE"/>
                </a:solidFill>
              </a:rPr>
              <a:t>and support that Singapore is a good place to live in.</a:t>
            </a:r>
            <a:endParaRPr lang="en-US" sz="1500"/>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09643" y="1348935"/>
            <a:ext cx="3200400" cy="365760"/>
          </a:xfrm>
        </p:spPr>
        <p:txBody>
          <a:bodyPr/>
          <a:lstStyle/>
          <a:p>
            <a:r>
              <a:rPr lang="en-US"/>
              <a:t>Healthcare</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09643" y="1754208"/>
            <a:ext cx="3358735" cy="2017692"/>
          </a:xfrm>
        </p:spPr>
        <p:txBody>
          <a:bodyPr>
            <a:noAutofit/>
          </a:bodyPr>
          <a:lstStyle/>
          <a:p>
            <a:r>
              <a:rPr lang="en-US" sz="1500" b="0" i="0">
                <a:solidFill>
                  <a:srgbClr val="DCDDDE"/>
                </a:solidFill>
                <a:effectLst/>
              </a:rPr>
              <a:t>Singapore is known for its world-renowned Healthcare, but people still think that there are still areas of improvements. We aim to get a deeper analysis about healthcare in Singapore and if these qualities make Singapore a better place to live in.</a:t>
            </a:r>
            <a:endParaRPr lang="en-US" sz="1500"/>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11480" y="4017213"/>
            <a:ext cx="3200400" cy="365760"/>
          </a:xfrm>
        </p:spPr>
        <p:txBody>
          <a:bodyPr/>
          <a:lstStyle/>
          <a:p>
            <a:r>
              <a:rPr lang="en-US"/>
              <a:t>Housing</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11480" y="4393481"/>
            <a:ext cx="3415774" cy="1815963"/>
          </a:xfrm>
        </p:spPr>
        <p:txBody>
          <a:bodyPr vert="horz" lIns="91440" tIns="45720" rIns="91440" bIns="45720" rtlCol="0" anchor="t">
            <a:noAutofit/>
          </a:bodyPr>
          <a:lstStyle/>
          <a:p>
            <a:r>
              <a:rPr lang="en-US" sz="1500" b="0" i="0">
                <a:solidFill>
                  <a:srgbClr val="DCDDDE"/>
                </a:solidFill>
                <a:effectLst/>
              </a:rPr>
              <a:t>Despite Singapore’s small size, it has been able to make full use of all land available, while catering to the different people’s needs. We will discover if Singapore’s housing is as good as it seems and analyze if it makes Singapore a good place to live in.</a:t>
            </a:r>
            <a:endParaRPr lang="en-US" sz="150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489070" y="4006543"/>
            <a:ext cx="3200400" cy="365760"/>
          </a:xfrm>
        </p:spPr>
        <p:txBody>
          <a:bodyPr/>
          <a:lstStyle/>
          <a:p>
            <a:r>
              <a:rPr lang="en-US"/>
              <a:t>Safety</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p:txBody>
          <a:bodyPr/>
          <a:lstStyle/>
          <a:p>
            <a:r>
              <a:rPr lang="en-US"/>
              <a:t>2023</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p:txBody>
          <a:bodyPr/>
          <a:lstStyle/>
          <a:p>
            <a:fld id="{B5CEABB6-07DC-46E8-9B57-56EC44A396E5}" type="slidenum">
              <a:rPr lang="en-US" smtClean="0"/>
              <a:pPr/>
              <a:t>4</a:t>
            </a:fld>
            <a:endParaRPr lang="en-US"/>
          </a:p>
        </p:txBody>
      </p:sp>
      <p:sp>
        <p:nvSpPr>
          <p:cNvPr id="10" name="Text Placeholder 67">
            <a:extLst>
              <a:ext uri="{FF2B5EF4-FFF2-40B4-BE49-F238E27FC236}">
                <a16:creationId xmlns:a16="http://schemas.microsoft.com/office/drawing/2014/main" id="{E5BA5594-34E4-230C-E7C0-7F06AD0DB75E}"/>
              </a:ext>
            </a:extLst>
          </p:cNvPr>
          <p:cNvSpPr txBox="1">
            <a:spLocks/>
          </p:cNvSpPr>
          <p:nvPr/>
        </p:nvSpPr>
        <p:spPr>
          <a:xfrm>
            <a:off x="8509643" y="4383956"/>
            <a:ext cx="3200400" cy="1969219"/>
          </a:xfrm>
          <a:prstGeom prst="rect">
            <a:avLst/>
          </a:prstGeom>
        </p:spPr>
        <p:txBody>
          <a:bodyPr vert="horz" lIns="91440" tIns="45720" rIns="91440" bIns="45720" rtlCol="0" anchor="t">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a:solidFill>
                  <a:srgbClr val="DCDDDE"/>
                </a:solidFill>
              </a:rPr>
              <a:t>Singapore has earned the title of "Safest country in the world“, with one of the lowest crime rates in the world.  Our strict laws and regulations help to maintain law and order where we will dive deeper and discover if it makes Singapore a good place to live in. </a:t>
            </a:r>
          </a:p>
        </p:txBody>
      </p:sp>
      <p:sp>
        <p:nvSpPr>
          <p:cNvPr id="5" name="Title 1">
            <a:extLst>
              <a:ext uri="{FF2B5EF4-FFF2-40B4-BE49-F238E27FC236}">
                <a16:creationId xmlns:a16="http://schemas.microsoft.com/office/drawing/2014/main" id="{5C36FD04-2035-5BCA-14FA-92E7D87C672B}"/>
              </a:ext>
            </a:extLst>
          </p:cNvPr>
          <p:cNvSpPr txBox="1">
            <a:spLocks/>
          </p:cNvSpPr>
          <p:nvPr/>
        </p:nvSpPr>
        <p:spPr>
          <a:xfrm>
            <a:off x="4912047" y="638549"/>
            <a:ext cx="6800850" cy="623416"/>
          </a:xfrm>
          <a:prstGeom prst="rect">
            <a:avLst/>
          </a:prstGeom>
        </p:spPr>
        <p:txBody>
          <a:bodyPr vert="horz" lIns="91440" tIns="45720" rIns="91440" bIns="45720" rtlCol="0" anchor="t" anchorCtr="0">
            <a:normAutofit fontScale="92500" lnSpcReduction="1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a:t>Why?</a:t>
            </a:r>
            <a:endParaRPr lang="en-ZA"/>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888620" y="1364190"/>
            <a:ext cx="3200400" cy="365760"/>
          </a:xfrm>
        </p:spPr>
        <p:txBody>
          <a:bodyPr/>
          <a:lstStyle/>
          <a:p>
            <a:r>
              <a:rPr lang="en-US"/>
              <a:t>Education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888620" y="1763733"/>
            <a:ext cx="3200400" cy="1751711"/>
          </a:xfrm>
        </p:spPr>
        <p:txBody>
          <a:bodyPr vert="horz" lIns="91440" tIns="45720" rIns="91440" bIns="45720" rtlCol="0" anchor="t">
            <a:noAutofit/>
          </a:bodyPr>
          <a:lstStyle/>
          <a:p>
            <a:pPr algn="l"/>
            <a:r>
              <a:rPr lang="en-US" sz="1500" b="0" i="0">
                <a:solidFill>
                  <a:schemeClr val="bg2"/>
                </a:solidFill>
                <a:effectLst/>
              </a:rPr>
              <a:t>“Boosting lifelong learning and closing learning gaps early in life are among the five key areas of focus needed to ensure Singapore’s education system stays relevant in an increasingly uncertain and challenging world.”</a:t>
            </a:r>
            <a:endParaRPr lang="en-US" sz="1500">
              <a:solidFill>
                <a:schemeClr val="bg2"/>
              </a:solidFill>
            </a:endParaRPr>
          </a:p>
          <a:p>
            <a:pPr algn="l"/>
            <a:endParaRPr lang="en-US" sz="2000" b="0" i="0">
              <a:solidFill>
                <a:schemeClr val="bg2"/>
              </a:solidFill>
              <a:effectLst/>
              <a:latin typeface="SelaneWebSTTwenty"/>
            </a:endParaRPr>
          </a:p>
          <a:p>
            <a:pPr algn="l"/>
            <a:endParaRPr lang="en-US" sz="2000" b="0" i="0">
              <a:solidFill>
                <a:schemeClr val="bg2"/>
              </a:solidFill>
              <a:effectLst/>
              <a:latin typeface="SelaneWebSTTwenty"/>
            </a:endParaRP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09643" y="1348935"/>
            <a:ext cx="3200400" cy="365760"/>
          </a:xfrm>
        </p:spPr>
        <p:txBody>
          <a:bodyPr/>
          <a:lstStyle/>
          <a:p>
            <a:r>
              <a:rPr lang="en-US"/>
              <a:t>Healthcare</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09643" y="1763733"/>
            <a:ext cx="3358735" cy="1528197"/>
          </a:xfrm>
        </p:spPr>
        <p:txBody>
          <a:bodyPr>
            <a:noAutofit/>
          </a:bodyPr>
          <a:lstStyle/>
          <a:p>
            <a:r>
              <a:rPr lang="en-US" sz="1500">
                <a:solidFill>
                  <a:schemeClr val="bg2"/>
                </a:solidFill>
              </a:rPr>
              <a:t>“</a:t>
            </a:r>
            <a:r>
              <a:rPr lang="en-US" sz="1500" b="0" i="0">
                <a:solidFill>
                  <a:schemeClr val="bg2"/>
                </a:solidFill>
                <a:effectLst/>
              </a:rPr>
              <a:t>… whether they can stay ahead of healthcare costs are the top two issues on Singaporeans’ minds amid an ongoing national engagement exercise” </a:t>
            </a:r>
            <a:endParaRPr lang="en-US" sz="1500">
              <a:solidFill>
                <a:schemeClr val="bg2"/>
              </a:solidFill>
            </a:endParaRP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888620" y="3763323"/>
            <a:ext cx="3200400" cy="365760"/>
          </a:xfrm>
        </p:spPr>
        <p:txBody>
          <a:bodyPr/>
          <a:lstStyle/>
          <a:p>
            <a:r>
              <a:rPr lang="en-US"/>
              <a:t>Housing</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888620" y="4139591"/>
            <a:ext cx="3415774" cy="1815963"/>
          </a:xfrm>
        </p:spPr>
        <p:txBody>
          <a:bodyPr vert="horz" lIns="91440" tIns="45720" rIns="91440" bIns="45720" rtlCol="0" anchor="t">
            <a:noAutofit/>
          </a:bodyPr>
          <a:lstStyle/>
          <a:p>
            <a:r>
              <a:rPr lang="en-US" sz="1500" b="0" i="0">
                <a:solidFill>
                  <a:schemeClr val="bg2"/>
                </a:solidFill>
                <a:effectLst/>
              </a:rPr>
              <a:t>"We will continue to monitor the market closely and adjust our policies as necessary on both housing demand and supply, to ensure that prices move broadly in line with economic fundamentals," said Mr. Desmond Lee.</a:t>
            </a:r>
            <a:endParaRPr lang="en-US" sz="1500">
              <a:solidFill>
                <a:schemeClr val="bg2"/>
              </a:solidFill>
            </a:endParaRPr>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466210" y="3752653"/>
            <a:ext cx="3200400" cy="365760"/>
          </a:xfrm>
        </p:spPr>
        <p:txBody>
          <a:bodyPr/>
          <a:lstStyle/>
          <a:p>
            <a:r>
              <a:rPr lang="en-US"/>
              <a:t>Safety</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p:txBody>
          <a:bodyPr/>
          <a:lstStyle/>
          <a:p>
            <a:r>
              <a:rPr lang="en-US"/>
              <a:t>2023</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p:txBody>
          <a:bodyPr/>
          <a:lstStyle/>
          <a:p>
            <a:fld id="{B5CEABB6-07DC-46E8-9B57-56EC44A396E5}" type="slidenum">
              <a:rPr lang="en-US" smtClean="0"/>
              <a:pPr/>
              <a:t>5</a:t>
            </a:fld>
            <a:endParaRPr lang="en-US"/>
          </a:p>
        </p:txBody>
      </p:sp>
      <p:sp>
        <p:nvSpPr>
          <p:cNvPr id="10" name="Text Placeholder 67">
            <a:extLst>
              <a:ext uri="{FF2B5EF4-FFF2-40B4-BE49-F238E27FC236}">
                <a16:creationId xmlns:a16="http://schemas.microsoft.com/office/drawing/2014/main" id="{E5BA5594-34E4-230C-E7C0-7F06AD0DB75E}"/>
              </a:ext>
            </a:extLst>
          </p:cNvPr>
          <p:cNvSpPr txBox="1">
            <a:spLocks/>
          </p:cNvSpPr>
          <p:nvPr/>
        </p:nvSpPr>
        <p:spPr>
          <a:xfrm>
            <a:off x="8486783" y="4130066"/>
            <a:ext cx="3200400" cy="2026305"/>
          </a:xfrm>
          <a:prstGeom prst="rect">
            <a:avLst/>
          </a:prstGeom>
        </p:spPr>
        <p:txBody>
          <a:bodyPr vert="horz" lIns="91440" tIns="45720" rIns="91440" bIns="45720" rtlCol="0" anchor="t">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500" i="0">
                <a:solidFill>
                  <a:schemeClr val="bg2"/>
                </a:solidFill>
                <a:effectLst/>
              </a:rPr>
              <a:t>Rise in </a:t>
            </a:r>
            <a:r>
              <a:rPr lang="en-US" sz="1500">
                <a:solidFill>
                  <a:schemeClr val="bg2"/>
                </a:solidFill>
              </a:rPr>
              <a:t>s</a:t>
            </a:r>
            <a:r>
              <a:rPr lang="en-US" sz="1500" i="0">
                <a:solidFill>
                  <a:schemeClr val="bg2"/>
                </a:solidFill>
                <a:effectLst/>
              </a:rPr>
              <a:t>cam </a:t>
            </a:r>
            <a:r>
              <a:rPr lang="en-US" sz="1500">
                <a:solidFill>
                  <a:schemeClr val="bg2"/>
                </a:solidFill>
              </a:rPr>
              <a:t>c</a:t>
            </a:r>
            <a:r>
              <a:rPr lang="en-US" sz="1500" i="0">
                <a:solidFill>
                  <a:schemeClr val="bg2"/>
                </a:solidFill>
                <a:effectLst/>
              </a:rPr>
              <a:t>ases </a:t>
            </a:r>
            <a:r>
              <a:rPr lang="en-US" sz="1500">
                <a:solidFill>
                  <a:schemeClr val="bg2"/>
                </a:solidFill>
              </a:rPr>
              <a:t>d</a:t>
            </a:r>
            <a:r>
              <a:rPr lang="en-US" sz="1500" i="0">
                <a:solidFill>
                  <a:schemeClr val="bg2"/>
                </a:solidFill>
                <a:effectLst/>
              </a:rPr>
              <a:t>rove overall </a:t>
            </a:r>
            <a:r>
              <a:rPr lang="en-US" sz="1500">
                <a:solidFill>
                  <a:schemeClr val="bg2"/>
                </a:solidFill>
              </a:rPr>
              <a:t>c</a:t>
            </a:r>
            <a:r>
              <a:rPr lang="en-US" sz="1500" i="0">
                <a:solidFill>
                  <a:schemeClr val="bg2"/>
                </a:solidFill>
                <a:effectLst/>
              </a:rPr>
              <a:t>rime </a:t>
            </a:r>
            <a:r>
              <a:rPr lang="en-US" sz="1500">
                <a:solidFill>
                  <a:schemeClr val="bg2"/>
                </a:solidFill>
              </a:rPr>
              <a:t>h</a:t>
            </a:r>
            <a:r>
              <a:rPr lang="en-US" sz="1500" i="0">
                <a:solidFill>
                  <a:schemeClr val="bg2"/>
                </a:solidFill>
                <a:effectLst/>
              </a:rPr>
              <a:t>igher in Singapore.</a:t>
            </a:r>
          </a:p>
          <a:p>
            <a:r>
              <a:rPr lang="en-US" sz="1500" i="0">
                <a:solidFill>
                  <a:schemeClr val="bg2"/>
                </a:solidFill>
                <a:effectLst/>
              </a:rPr>
              <a:t>From January 2022 to June 2022, an increase in scams to 14,349 cases drove up the total number of reported crimes to 25,593 cases, from 18,725 cases in the same period in 2021</a:t>
            </a:r>
            <a:r>
              <a:rPr lang="en-US" sz="1500">
                <a:solidFill>
                  <a:schemeClr val="bg2"/>
                </a:solidFill>
              </a:rPr>
              <a:t> </a:t>
            </a:r>
          </a:p>
        </p:txBody>
      </p:sp>
      <p:sp>
        <p:nvSpPr>
          <p:cNvPr id="5" name="Title 1">
            <a:extLst>
              <a:ext uri="{FF2B5EF4-FFF2-40B4-BE49-F238E27FC236}">
                <a16:creationId xmlns:a16="http://schemas.microsoft.com/office/drawing/2014/main" id="{901EC059-8C5A-9DD8-AD45-56997040B7A8}"/>
              </a:ext>
            </a:extLst>
          </p:cNvPr>
          <p:cNvSpPr txBox="1">
            <a:spLocks/>
          </p:cNvSpPr>
          <p:nvPr/>
        </p:nvSpPr>
        <p:spPr>
          <a:xfrm>
            <a:off x="4912047" y="638548"/>
            <a:ext cx="6800850" cy="672809"/>
          </a:xfrm>
          <a:prstGeom prst="rect">
            <a:avLst/>
          </a:prstGeom>
        </p:spPr>
        <p:txBody>
          <a:bodyPr vert="horz" lIns="91440" tIns="45720" rIns="91440" bIns="45720" rtlCol="0" anchor="t" anchorCtr="0">
            <a:normAutofit lnSpcReduction="1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a:t>Quotes</a:t>
            </a:r>
            <a:endParaRPr lang="en-ZA"/>
          </a:p>
        </p:txBody>
      </p:sp>
    </p:spTree>
    <p:extLst>
      <p:ext uri="{BB962C8B-B14F-4D97-AF65-F5344CB8AC3E}">
        <p14:creationId xmlns:p14="http://schemas.microsoft.com/office/powerpoint/2010/main" val="27342435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1254581"/>
            <a:ext cx="7183225" cy="1489544"/>
          </a:xfrm>
        </p:spPr>
        <p:txBody>
          <a:bodyPr vert="horz" lIns="91440" tIns="45720" rIns="91440" bIns="45720" rtlCol="0" anchor="t">
            <a:noAutofit/>
          </a:bodyPr>
          <a:lstStyle/>
          <a:p>
            <a:r>
              <a:rPr lang="en-US" sz="1500" b="0" i="0" u="none" strike="noStrike">
                <a:solidFill>
                  <a:schemeClr val="bg2"/>
                </a:solidFill>
                <a:effectLst/>
              </a:rPr>
              <a:t>Our goal is to help young adults in understanding important factors for future planning. Our data is relevant for young students worldwide for considering studying in Singapore or gaining an overall understanding of the country. We hope our data provides useful support and resources for planning their future.</a:t>
            </a:r>
            <a:endParaRPr lang="en-US" sz="1500">
              <a:solidFill>
                <a:schemeClr val="bg2"/>
              </a:solidFill>
            </a:endParaRP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p:txBody>
          <a:bodyPr/>
          <a:lstStyle/>
          <a:p>
            <a:r>
              <a:rPr lang="en-US"/>
              <a:t>2023</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lstStyle/>
          <a:p>
            <a:fld id="{B5CEABB6-07DC-46E8-9B57-56EC44A396E5}" type="slidenum">
              <a:rPr lang="en-US" smtClean="0"/>
              <a:pPr/>
              <a:t>6</a:t>
            </a:fld>
            <a:endParaRPr lang="en-US"/>
          </a:p>
        </p:txBody>
      </p:sp>
      <p:sp>
        <p:nvSpPr>
          <p:cNvPr id="7" name="Title 1">
            <a:extLst>
              <a:ext uri="{FF2B5EF4-FFF2-40B4-BE49-F238E27FC236}">
                <a16:creationId xmlns:a16="http://schemas.microsoft.com/office/drawing/2014/main" id="{269C7F26-318C-7CC1-FFD1-840933A3536E}"/>
              </a:ext>
            </a:extLst>
          </p:cNvPr>
          <p:cNvSpPr txBox="1">
            <a:spLocks/>
          </p:cNvSpPr>
          <p:nvPr/>
        </p:nvSpPr>
        <p:spPr>
          <a:xfrm>
            <a:off x="914400" y="638547"/>
            <a:ext cx="6800850" cy="672809"/>
          </a:xfrm>
          <a:prstGeom prst="rect">
            <a:avLst/>
          </a:prstGeom>
        </p:spPr>
        <p:txBody>
          <a:bodyPr vert="horz" lIns="91440" tIns="45720" rIns="91440" bIns="45720" rtlCol="0" anchor="t" anchorCtr="0">
            <a:normAutofit lnSpcReduction="1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a:t>BENEFITS</a:t>
            </a:r>
          </a:p>
        </p:txBody>
      </p:sp>
      <p:sp>
        <p:nvSpPr>
          <p:cNvPr id="19" name="Text Placeholder 3">
            <a:extLst>
              <a:ext uri="{FF2B5EF4-FFF2-40B4-BE49-F238E27FC236}">
                <a16:creationId xmlns:a16="http://schemas.microsoft.com/office/drawing/2014/main" id="{ECF1D9C3-7009-63E4-5350-6BFCD9929E02}"/>
              </a:ext>
            </a:extLst>
          </p:cNvPr>
          <p:cNvSpPr txBox="1">
            <a:spLocks/>
          </p:cNvSpPr>
          <p:nvPr/>
        </p:nvSpPr>
        <p:spPr>
          <a:xfrm>
            <a:off x="933509" y="2988687"/>
            <a:ext cx="3200400" cy="36576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rPr>
              <a:t>EDUCATION</a:t>
            </a:r>
          </a:p>
        </p:txBody>
      </p:sp>
      <p:sp>
        <p:nvSpPr>
          <p:cNvPr id="21" name="Text Placeholder 5">
            <a:extLst>
              <a:ext uri="{FF2B5EF4-FFF2-40B4-BE49-F238E27FC236}">
                <a16:creationId xmlns:a16="http://schemas.microsoft.com/office/drawing/2014/main" id="{025B01D5-DD96-881E-3498-92BE26460836}"/>
              </a:ext>
            </a:extLst>
          </p:cNvPr>
          <p:cNvSpPr txBox="1">
            <a:spLocks/>
          </p:cNvSpPr>
          <p:nvPr/>
        </p:nvSpPr>
        <p:spPr>
          <a:xfrm>
            <a:off x="947343" y="4676930"/>
            <a:ext cx="3200400" cy="36576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rPr>
              <a:t>HOUSING</a:t>
            </a:r>
            <a:endParaRPr lang="en-US" b="1">
              <a:solidFill>
                <a:schemeClr val="bg1"/>
              </a:solidFill>
            </a:endParaRPr>
          </a:p>
        </p:txBody>
      </p:sp>
      <p:sp>
        <p:nvSpPr>
          <p:cNvPr id="23" name="Text Placeholder 28">
            <a:extLst>
              <a:ext uri="{FF2B5EF4-FFF2-40B4-BE49-F238E27FC236}">
                <a16:creationId xmlns:a16="http://schemas.microsoft.com/office/drawing/2014/main" id="{EF8F7DF1-CE3E-F277-FA0A-14A07DDD5BD5}"/>
              </a:ext>
            </a:extLst>
          </p:cNvPr>
          <p:cNvSpPr txBox="1">
            <a:spLocks/>
          </p:cNvSpPr>
          <p:nvPr/>
        </p:nvSpPr>
        <p:spPr>
          <a:xfrm>
            <a:off x="4495800" y="2988687"/>
            <a:ext cx="3200400" cy="36576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rPr>
              <a:t>HEALTHCARE</a:t>
            </a:r>
          </a:p>
        </p:txBody>
      </p:sp>
      <p:sp>
        <p:nvSpPr>
          <p:cNvPr id="24" name="Text Placeholder 27">
            <a:extLst>
              <a:ext uri="{FF2B5EF4-FFF2-40B4-BE49-F238E27FC236}">
                <a16:creationId xmlns:a16="http://schemas.microsoft.com/office/drawing/2014/main" id="{E220E08F-6548-52F9-0B79-0D9C92C71837}"/>
              </a:ext>
            </a:extLst>
          </p:cNvPr>
          <p:cNvSpPr txBox="1">
            <a:spLocks/>
          </p:cNvSpPr>
          <p:nvPr/>
        </p:nvSpPr>
        <p:spPr>
          <a:xfrm>
            <a:off x="4495799" y="3392958"/>
            <a:ext cx="3422715" cy="10323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fontAlgn="base">
              <a:spcBef>
                <a:spcPts val="0"/>
              </a:spcBef>
              <a:spcAft>
                <a:spcPts val="1200"/>
              </a:spcAft>
              <a:buFont typeface="Arial" panose="020B0604020202020204" pitchFamily="34" charset="0"/>
              <a:buChar char="•"/>
            </a:pPr>
            <a:r>
              <a:rPr lang="en-US" sz="1500" b="0" i="0" u="none" strike="noStrike">
                <a:solidFill>
                  <a:schemeClr val="bg2"/>
                </a:solidFill>
                <a:effectLst/>
              </a:rPr>
              <a:t>Informed on costs and subsidies provided by the government</a:t>
            </a:r>
          </a:p>
          <a:p>
            <a:pPr rtl="0" fontAlgn="base">
              <a:spcBef>
                <a:spcPts val="0"/>
              </a:spcBef>
              <a:spcAft>
                <a:spcPts val="0"/>
              </a:spcAft>
              <a:buFont typeface="Arial" panose="020B0604020202020204" pitchFamily="34" charset="0"/>
              <a:buChar char="•"/>
            </a:pPr>
            <a:r>
              <a:rPr lang="en-US" sz="1500" b="0" i="0" u="none" strike="noStrike">
                <a:solidFill>
                  <a:schemeClr val="bg2"/>
                </a:solidFill>
                <a:effectLst/>
              </a:rPr>
              <a:t>Compare services provided</a:t>
            </a:r>
          </a:p>
        </p:txBody>
      </p:sp>
      <p:sp>
        <p:nvSpPr>
          <p:cNvPr id="25" name="Text Placeholder 30">
            <a:extLst>
              <a:ext uri="{FF2B5EF4-FFF2-40B4-BE49-F238E27FC236}">
                <a16:creationId xmlns:a16="http://schemas.microsoft.com/office/drawing/2014/main" id="{5961E0AB-9CFD-DE0F-CA93-83DC7D36C2FB}"/>
              </a:ext>
            </a:extLst>
          </p:cNvPr>
          <p:cNvSpPr txBox="1">
            <a:spLocks/>
          </p:cNvSpPr>
          <p:nvPr/>
        </p:nvSpPr>
        <p:spPr>
          <a:xfrm>
            <a:off x="4495800" y="4676930"/>
            <a:ext cx="3200400" cy="36576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rPr>
              <a:t>SAFETY</a:t>
            </a:r>
            <a:endParaRPr lang="en-US" b="1">
              <a:solidFill>
                <a:schemeClr val="bg1"/>
              </a:solidFill>
            </a:endParaRPr>
          </a:p>
        </p:txBody>
      </p:sp>
      <p:sp>
        <p:nvSpPr>
          <p:cNvPr id="27" name="Text Placeholder 27">
            <a:extLst>
              <a:ext uri="{FF2B5EF4-FFF2-40B4-BE49-F238E27FC236}">
                <a16:creationId xmlns:a16="http://schemas.microsoft.com/office/drawing/2014/main" id="{DDB5BC2C-B69B-F4C1-1429-C4B730DFF906}"/>
              </a:ext>
            </a:extLst>
          </p:cNvPr>
          <p:cNvSpPr txBox="1">
            <a:spLocks/>
          </p:cNvSpPr>
          <p:nvPr/>
        </p:nvSpPr>
        <p:spPr>
          <a:xfrm>
            <a:off x="933509" y="3354447"/>
            <a:ext cx="3515786" cy="11568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fontAlgn="base">
              <a:spcBef>
                <a:spcPts val="0"/>
              </a:spcBef>
              <a:spcAft>
                <a:spcPts val="1200"/>
              </a:spcAft>
              <a:buFont typeface="Arial" panose="020B0604020202020204" pitchFamily="34" charset="0"/>
              <a:buChar char="•"/>
            </a:pPr>
            <a:r>
              <a:rPr lang="en-US" sz="1500" b="0" i="0" u="none" strike="noStrike" kern="1000">
                <a:solidFill>
                  <a:schemeClr val="bg2"/>
                </a:solidFill>
                <a:effectLst/>
              </a:rPr>
              <a:t>For international students to consider </a:t>
            </a:r>
          </a:p>
          <a:p>
            <a:pPr rtl="0" fontAlgn="base">
              <a:spcBef>
                <a:spcPts val="0"/>
              </a:spcBef>
              <a:spcAft>
                <a:spcPts val="0"/>
              </a:spcAft>
              <a:buFont typeface="Arial" panose="020B0604020202020204" pitchFamily="34" charset="0"/>
              <a:buChar char="•"/>
            </a:pPr>
            <a:r>
              <a:rPr lang="en-US" sz="1500" b="0" i="0" u="none" strike="noStrike" kern="1000">
                <a:solidFill>
                  <a:schemeClr val="bg2"/>
                </a:solidFill>
                <a:effectLst/>
              </a:rPr>
              <a:t>Expenses &amp; information for future </a:t>
            </a:r>
            <a:r>
              <a:rPr lang="en-US" sz="1500" b="0" i="0" u="none" strike="noStrike">
                <a:solidFill>
                  <a:schemeClr val="bg2"/>
                </a:solidFill>
                <a:effectLst/>
              </a:rPr>
              <a:t>children</a:t>
            </a:r>
          </a:p>
        </p:txBody>
      </p:sp>
      <p:sp>
        <p:nvSpPr>
          <p:cNvPr id="28" name="Text Placeholder 27">
            <a:extLst>
              <a:ext uri="{FF2B5EF4-FFF2-40B4-BE49-F238E27FC236}">
                <a16:creationId xmlns:a16="http://schemas.microsoft.com/office/drawing/2014/main" id="{4D10C42F-5661-3667-4D8C-1E2C66BE1ECA}"/>
              </a:ext>
            </a:extLst>
          </p:cNvPr>
          <p:cNvSpPr txBox="1">
            <a:spLocks/>
          </p:cNvSpPr>
          <p:nvPr/>
        </p:nvSpPr>
        <p:spPr>
          <a:xfrm>
            <a:off x="933509" y="5076792"/>
            <a:ext cx="3374384" cy="8807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fontAlgn="base">
              <a:spcBef>
                <a:spcPts val="1200"/>
              </a:spcBef>
              <a:spcAft>
                <a:spcPts val="0"/>
              </a:spcAft>
              <a:buFont typeface="Arial" panose="020B0604020202020204" pitchFamily="34" charset="0"/>
              <a:buChar char="•"/>
            </a:pPr>
            <a:r>
              <a:rPr lang="en-US" sz="1500" b="0" i="0" u="none" strike="noStrike">
                <a:solidFill>
                  <a:schemeClr val="bg2"/>
                </a:solidFill>
                <a:effectLst/>
              </a:rPr>
              <a:t>For planning of future housing</a:t>
            </a:r>
            <a:endParaRPr lang="en-US" sz="1500">
              <a:solidFill>
                <a:schemeClr val="bg2"/>
              </a:solidFill>
            </a:endParaRPr>
          </a:p>
          <a:p>
            <a:pPr rtl="0" fontAlgn="base">
              <a:spcBef>
                <a:spcPts val="1200"/>
              </a:spcBef>
              <a:spcAft>
                <a:spcPts val="0"/>
              </a:spcAft>
              <a:buFont typeface="Arial" panose="020B0604020202020204" pitchFamily="34" charset="0"/>
              <a:buChar char="•"/>
            </a:pPr>
            <a:r>
              <a:rPr lang="en-US" sz="1500" b="0" i="0" u="none" strike="noStrike">
                <a:solidFill>
                  <a:schemeClr val="bg2"/>
                </a:solidFill>
                <a:effectLst/>
              </a:rPr>
              <a:t>Proximity to amenities</a:t>
            </a:r>
          </a:p>
        </p:txBody>
      </p:sp>
      <p:sp>
        <p:nvSpPr>
          <p:cNvPr id="29" name="Text Placeholder 27">
            <a:extLst>
              <a:ext uri="{FF2B5EF4-FFF2-40B4-BE49-F238E27FC236}">
                <a16:creationId xmlns:a16="http://schemas.microsoft.com/office/drawing/2014/main" id="{1470892F-224E-95E3-1BB2-21CDE81A966D}"/>
              </a:ext>
            </a:extLst>
          </p:cNvPr>
          <p:cNvSpPr txBox="1">
            <a:spLocks/>
          </p:cNvSpPr>
          <p:nvPr/>
        </p:nvSpPr>
        <p:spPr>
          <a:xfrm>
            <a:off x="4495799" y="5076792"/>
            <a:ext cx="3463567" cy="10323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fontAlgn="base">
              <a:spcBef>
                <a:spcPts val="0"/>
              </a:spcBef>
              <a:spcAft>
                <a:spcPts val="1200"/>
              </a:spcAft>
              <a:buFont typeface="Arial" panose="020B0604020202020204" pitchFamily="34" charset="0"/>
              <a:buChar char="•"/>
            </a:pPr>
            <a:r>
              <a:rPr lang="en-US" sz="1500" b="0" i="0" u="none" strike="noStrike">
                <a:solidFill>
                  <a:schemeClr val="bg2"/>
                </a:solidFill>
                <a:effectLst/>
              </a:rPr>
              <a:t>Greater awareness about cyber-crimes</a:t>
            </a:r>
          </a:p>
          <a:p>
            <a:pPr rtl="0" fontAlgn="base">
              <a:spcBef>
                <a:spcPts val="0"/>
              </a:spcBef>
              <a:spcAft>
                <a:spcPts val="0"/>
              </a:spcAft>
              <a:buFont typeface="Arial" panose="020B0604020202020204" pitchFamily="34" charset="0"/>
              <a:buChar char="•"/>
            </a:pPr>
            <a:r>
              <a:rPr lang="en-US" sz="1500" b="0" i="0" u="none" strike="noStrike">
                <a:solidFill>
                  <a:schemeClr val="bg2"/>
                </a:solidFill>
                <a:effectLst/>
              </a:rPr>
              <a:t>Consideration when deciding to come to Singapore</a:t>
            </a:r>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664940"/>
            <a:ext cx="6800850" cy="1325880"/>
          </a:xfrm>
        </p:spPr>
        <p:txBody>
          <a:bodyPr/>
          <a:lstStyle/>
          <a:p>
            <a:r>
              <a:rPr lang="en-US"/>
              <a:t>Resources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932670"/>
            <a:ext cx="3200400" cy="365760"/>
          </a:xfrm>
        </p:spPr>
        <p:txBody>
          <a:bodyPr/>
          <a:lstStyle/>
          <a:p>
            <a:r>
              <a:rPr lang="en-US"/>
              <a:t>Interview Platforms</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919137"/>
            <a:ext cx="3200400" cy="365760"/>
          </a:xfrm>
        </p:spPr>
        <p:txBody>
          <a:bodyPr/>
          <a:lstStyle/>
          <a:p>
            <a:r>
              <a:rPr lang="en-US"/>
              <a:t>Data Sources</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330617"/>
            <a:ext cx="3200400" cy="1581912"/>
          </a:xfrm>
        </p:spPr>
        <p:txBody>
          <a:bodyPr>
            <a:noAutofit/>
          </a:bodyPr>
          <a:lstStyle/>
          <a:p>
            <a:pPr marL="285750" indent="-285750">
              <a:buFont typeface="Arial" panose="020B0604020202020204" pitchFamily="34" charset="0"/>
              <a:buChar char="•"/>
            </a:pPr>
            <a:r>
              <a:rPr lang="en-ZA" sz="1600"/>
              <a:t>data.gov.sg</a:t>
            </a:r>
          </a:p>
          <a:p>
            <a:pPr marL="285750" indent="-285750">
              <a:buFont typeface="Arial" panose="020B0604020202020204" pitchFamily="34" charset="0"/>
              <a:buChar char="•"/>
            </a:pPr>
            <a:r>
              <a:rPr lang="en-ZA" sz="1600" err="1"/>
              <a:t>Statistica</a:t>
            </a:r>
            <a:endParaRPr lang="en-ZA" sz="1600"/>
          </a:p>
          <a:p>
            <a:pPr marL="285750" indent="-285750">
              <a:buFont typeface="Arial" panose="020B0604020202020204" pitchFamily="34" charset="0"/>
              <a:buChar char="•"/>
            </a:pPr>
            <a:r>
              <a:rPr lang="en-ZA" sz="1600"/>
              <a:t>singstat.gov.sg</a:t>
            </a:r>
          </a:p>
          <a:p>
            <a:pPr marL="285750" indent="-285750">
              <a:buFont typeface="Arial" panose="020B0604020202020204" pitchFamily="34" charset="0"/>
              <a:buChar char="•"/>
            </a:pPr>
            <a:r>
              <a:rPr lang="en-ZA" sz="1600"/>
              <a:t>Google form survey</a:t>
            </a:r>
          </a:p>
          <a:p>
            <a:pPr marL="285750" indent="-285750">
              <a:buFont typeface="Arial" panose="020B0604020202020204" pitchFamily="34" charset="0"/>
              <a:buChar char="•"/>
            </a:pPr>
            <a:r>
              <a:rPr lang="en-ZA" sz="1600"/>
              <a:t>Personal interviews</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p:txBody>
          <a:bodyPr/>
          <a:lstStyle/>
          <a:p>
            <a:r>
              <a:rPr lang="en-US"/>
              <a:t>2023</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p:txBody>
          <a:bodyPr/>
          <a:lstStyle/>
          <a:p>
            <a:fld id="{B5CEABB6-07DC-46E8-9B57-56EC44A396E5}" type="slidenum">
              <a:rPr lang="en-US" smtClean="0"/>
              <a:pPr/>
              <a:t>7</a:t>
            </a:fld>
            <a:endParaRPr lang="en-US"/>
          </a:p>
        </p:txBody>
      </p:sp>
      <p:pic>
        <p:nvPicPr>
          <p:cNvPr id="1030" name="Picture 6" descr="Discord Logo PNG Transparent &amp; SVG Vector - Freebie Supply">
            <a:extLst>
              <a:ext uri="{FF2B5EF4-FFF2-40B4-BE49-F238E27FC236}">
                <a16:creationId xmlns:a16="http://schemas.microsoft.com/office/drawing/2014/main" id="{2B941124-8174-D358-B195-656E03EE7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88" y="2630013"/>
            <a:ext cx="971377" cy="7285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y Your Business Should be Using Google Forms | Corkboard Concepts">
            <a:extLst>
              <a:ext uri="{FF2B5EF4-FFF2-40B4-BE49-F238E27FC236}">
                <a16:creationId xmlns:a16="http://schemas.microsoft.com/office/drawing/2014/main" id="{C9BFF1A2-F901-7450-16DE-26622A6FC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094" y="2430706"/>
            <a:ext cx="1252982" cy="11808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6">
            <a:extLst>
              <a:ext uri="{FF2B5EF4-FFF2-40B4-BE49-F238E27FC236}">
                <a16:creationId xmlns:a16="http://schemas.microsoft.com/office/drawing/2014/main" id="{DB36E42E-5976-735C-A4D3-53C1B5909DAB}"/>
              </a:ext>
            </a:extLst>
          </p:cNvPr>
          <p:cNvSpPr txBox="1">
            <a:spLocks/>
          </p:cNvSpPr>
          <p:nvPr/>
        </p:nvSpPr>
        <p:spPr>
          <a:xfrm>
            <a:off x="4590094" y="1932670"/>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Survey platforms</a:t>
            </a:r>
          </a:p>
        </p:txBody>
      </p:sp>
      <p:pic>
        <p:nvPicPr>
          <p:cNvPr id="1034" name="Picture 10" descr="Meet | Google Blog">
            <a:extLst>
              <a:ext uri="{FF2B5EF4-FFF2-40B4-BE49-F238E27FC236}">
                <a16:creationId xmlns:a16="http://schemas.microsoft.com/office/drawing/2014/main" id="{B11F5F44-802B-4D70-AE19-15148751F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7112" y="2490027"/>
            <a:ext cx="929902" cy="9299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con, bubble chart&#10;&#10;Description automatically generated">
            <a:extLst>
              <a:ext uri="{FF2B5EF4-FFF2-40B4-BE49-F238E27FC236}">
                <a16:creationId xmlns:a16="http://schemas.microsoft.com/office/drawing/2014/main" id="{DBAF9514-A39A-B4DB-23F8-77F4FA28ED07}"/>
              </a:ext>
            </a:extLst>
          </p:cNvPr>
          <p:cNvPicPr>
            <a:picLocks noChangeAspect="1"/>
          </p:cNvPicPr>
          <p:nvPr/>
        </p:nvPicPr>
        <p:blipFill>
          <a:blip r:embed="rId5"/>
          <a:stretch>
            <a:fillRect/>
          </a:stretch>
        </p:blipFill>
        <p:spPr>
          <a:xfrm>
            <a:off x="3202620" y="2623689"/>
            <a:ext cx="670647" cy="670647"/>
          </a:xfrm>
          <a:prstGeom prst="rect">
            <a:avLst/>
          </a:prstGeom>
        </p:spPr>
      </p:pic>
      <p:pic>
        <p:nvPicPr>
          <p:cNvPr id="2050" name="Picture 2">
            <a:extLst>
              <a:ext uri="{FF2B5EF4-FFF2-40B4-BE49-F238E27FC236}">
                <a16:creationId xmlns:a16="http://schemas.microsoft.com/office/drawing/2014/main" id="{129A0122-4E51-D45E-2B9D-AE97E990CF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830" y="4613515"/>
            <a:ext cx="668110" cy="66811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6">
            <a:extLst>
              <a:ext uri="{FF2B5EF4-FFF2-40B4-BE49-F238E27FC236}">
                <a16:creationId xmlns:a16="http://schemas.microsoft.com/office/drawing/2014/main" id="{31006A73-BD4F-C112-A2E8-85BE6CEC8908}"/>
              </a:ext>
            </a:extLst>
          </p:cNvPr>
          <p:cNvSpPr txBox="1">
            <a:spLocks/>
          </p:cNvSpPr>
          <p:nvPr/>
        </p:nvSpPr>
        <p:spPr>
          <a:xfrm>
            <a:off x="4481162" y="3919137"/>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Display visuals</a:t>
            </a:r>
          </a:p>
        </p:txBody>
      </p:sp>
      <p:pic>
        <p:nvPicPr>
          <p:cNvPr id="2052" name="Picture 4">
            <a:extLst>
              <a:ext uri="{FF2B5EF4-FFF2-40B4-BE49-F238E27FC236}">
                <a16:creationId xmlns:a16="http://schemas.microsoft.com/office/drawing/2014/main" id="{491A0022-4820-0F9F-B7F1-146EBF862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5422" y="4667966"/>
            <a:ext cx="668111" cy="62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115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7C468E-C114-61FA-1302-068A37683155}"/>
              </a:ext>
            </a:extLst>
          </p:cNvPr>
          <p:cNvSpPr>
            <a:spLocks noGrp="1"/>
          </p:cNvSpPr>
          <p:nvPr>
            <p:ph type="title"/>
          </p:nvPr>
        </p:nvSpPr>
        <p:spPr>
          <a:xfrm>
            <a:off x="721895" y="434099"/>
            <a:ext cx="9124951" cy="1362456"/>
          </a:xfrm>
        </p:spPr>
        <p:txBody>
          <a:bodyPr/>
          <a:lstStyle/>
          <a:p>
            <a:r>
              <a:rPr lang="en-SG"/>
              <a:t>Survey Analysis</a:t>
            </a:r>
          </a:p>
        </p:txBody>
      </p:sp>
      <p:sp>
        <p:nvSpPr>
          <p:cNvPr id="32" name="Text Placeholder 31">
            <a:extLst>
              <a:ext uri="{FF2B5EF4-FFF2-40B4-BE49-F238E27FC236}">
                <a16:creationId xmlns:a16="http://schemas.microsoft.com/office/drawing/2014/main" id="{2206B276-5EB8-424A-15AB-9BD0ED252237}"/>
              </a:ext>
            </a:extLst>
          </p:cNvPr>
          <p:cNvSpPr>
            <a:spLocks noGrp="1"/>
          </p:cNvSpPr>
          <p:nvPr>
            <p:ph type="body" idx="13"/>
          </p:nvPr>
        </p:nvSpPr>
        <p:spPr>
          <a:xfrm>
            <a:off x="753507" y="1317168"/>
            <a:ext cx="4297679" cy="545442"/>
          </a:xfrm>
        </p:spPr>
        <p:txBody>
          <a:bodyPr/>
          <a:lstStyle/>
          <a:p>
            <a:r>
              <a:rPr lang="en-SG"/>
              <a:t>Education</a:t>
            </a:r>
          </a:p>
        </p:txBody>
      </p:sp>
      <p:pic>
        <p:nvPicPr>
          <p:cNvPr id="33" name="Picture 33" descr="Chart, pie chart&#10;&#10;Description automatically generated">
            <a:extLst>
              <a:ext uri="{FF2B5EF4-FFF2-40B4-BE49-F238E27FC236}">
                <a16:creationId xmlns:a16="http://schemas.microsoft.com/office/drawing/2014/main" id="{020A4BE8-229E-A10F-1327-07F6608F7314}"/>
              </a:ext>
            </a:extLst>
          </p:cNvPr>
          <p:cNvPicPr>
            <a:picLocks noGrp="1" noChangeAspect="1"/>
          </p:cNvPicPr>
          <p:nvPr>
            <p:ph sz="half" idx="1"/>
          </p:nvPr>
        </p:nvPicPr>
        <p:blipFill>
          <a:blip r:embed="rId2"/>
          <a:stretch>
            <a:fillRect/>
          </a:stretch>
        </p:blipFill>
        <p:spPr>
          <a:xfrm>
            <a:off x="753506" y="1813106"/>
            <a:ext cx="2844682" cy="1712378"/>
          </a:xfrm>
        </p:spPr>
      </p:pic>
      <p:sp>
        <p:nvSpPr>
          <p:cNvPr id="31" name="Text Placeholder 30">
            <a:extLst>
              <a:ext uri="{FF2B5EF4-FFF2-40B4-BE49-F238E27FC236}">
                <a16:creationId xmlns:a16="http://schemas.microsoft.com/office/drawing/2014/main" id="{7931BEB4-DA1B-1C64-38A9-A71B778BF4B3}"/>
              </a:ext>
            </a:extLst>
          </p:cNvPr>
          <p:cNvSpPr>
            <a:spLocks noGrp="1"/>
          </p:cNvSpPr>
          <p:nvPr>
            <p:ph type="body" sz="quarter" idx="3"/>
          </p:nvPr>
        </p:nvSpPr>
        <p:spPr>
          <a:xfrm>
            <a:off x="5905817" y="1316027"/>
            <a:ext cx="4297680" cy="547724"/>
          </a:xfrm>
        </p:spPr>
        <p:txBody>
          <a:bodyPr/>
          <a:lstStyle/>
          <a:p>
            <a:r>
              <a:rPr lang="en-SG"/>
              <a:t>healthcare</a:t>
            </a:r>
          </a:p>
        </p:txBody>
      </p:sp>
      <p:sp>
        <p:nvSpPr>
          <p:cNvPr id="30" name="Content Placeholder 29">
            <a:extLst>
              <a:ext uri="{FF2B5EF4-FFF2-40B4-BE49-F238E27FC236}">
                <a16:creationId xmlns:a16="http://schemas.microsoft.com/office/drawing/2014/main" id="{DD90755B-4E76-0580-0D38-6835FD379888}"/>
              </a:ext>
            </a:extLst>
          </p:cNvPr>
          <p:cNvSpPr>
            <a:spLocks noGrp="1"/>
          </p:cNvSpPr>
          <p:nvPr>
            <p:ph sz="half" idx="2"/>
          </p:nvPr>
        </p:nvSpPr>
        <p:spPr>
          <a:xfrm>
            <a:off x="5751575" y="3614630"/>
            <a:ext cx="5201501" cy="1710588"/>
          </a:xfrm>
        </p:spPr>
        <p:txBody>
          <a:bodyPr vert="horz" lIns="91440" tIns="45720" rIns="91440" bIns="45720" rtlCol="0" anchor="t">
            <a:noAutofit/>
          </a:bodyPr>
          <a:lstStyle/>
          <a:p>
            <a:pPr marL="0" indent="0" rtl="0">
              <a:spcBef>
                <a:spcPts val="0"/>
              </a:spcBef>
              <a:spcAft>
                <a:spcPts val="0"/>
              </a:spcAft>
              <a:buNone/>
            </a:pPr>
            <a:r>
              <a:rPr lang="en-US" sz="1300">
                <a:solidFill>
                  <a:srgbClr val="000000"/>
                </a:solidFill>
              </a:rPr>
              <a:t>(Fig 2</a:t>
            </a:r>
            <a:r>
              <a:rPr lang="en-US" sz="1300" b="0" i="0" u="none" strike="noStrike">
                <a:solidFill>
                  <a:srgbClr val="000000"/>
                </a:solidFill>
                <a:effectLst/>
              </a:rPr>
              <a:t>) </a:t>
            </a:r>
            <a:r>
              <a:rPr lang="en-US" sz="1300" b="1" i="0" u="none" strike="noStrike">
                <a:solidFill>
                  <a:srgbClr val="000000"/>
                </a:solidFill>
                <a:effectLst/>
              </a:rPr>
              <a:t>1/3</a:t>
            </a:r>
            <a:r>
              <a:rPr lang="en-US" sz="1300" b="0" i="0" u="none" strike="noStrike">
                <a:solidFill>
                  <a:srgbClr val="000000"/>
                </a:solidFill>
                <a:effectLst/>
              </a:rPr>
              <a:t> of the respondents say the </a:t>
            </a:r>
            <a:r>
              <a:rPr lang="en-US" sz="1300" i="0" u="none" strike="noStrike">
                <a:solidFill>
                  <a:srgbClr val="000000"/>
                </a:solidFill>
                <a:effectLst/>
              </a:rPr>
              <a:t>healthcare</a:t>
            </a:r>
            <a:r>
              <a:rPr lang="en-US" sz="1300" b="0" i="0" u="none" strike="noStrike">
                <a:solidFill>
                  <a:srgbClr val="000000"/>
                </a:solidFill>
                <a:effectLst/>
              </a:rPr>
              <a:t> in Singapore is </a:t>
            </a:r>
            <a:r>
              <a:rPr lang="en-US" sz="1300" b="1" i="0" u="none" strike="noStrike">
                <a:solidFill>
                  <a:srgbClr val="000000"/>
                </a:solidFill>
                <a:effectLst/>
              </a:rPr>
              <a:t>relatively affordable </a:t>
            </a:r>
            <a:r>
              <a:rPr lang="en-US" sz="1300" b="0" i="0" u="none" strike="noStrike">
                <a:solidFill>
                  <a:srgbClr val="000000"/>
                </a:solidFill>
                <a:effectLst/>
              </a:rPr>
              <a:t>(level 1-2), w</a:t>
            </a:r>
            <a:r>
              <a:rPr lang="en-US" sz="1300">
                <a:solidFill>
                  <a:srgbClr val="000000"/>
                </a:solidFill>
              </a:rPr>
              <a:t>hile</a:t>
            </a:r>
            <a:r>
              <a:rPr lang="en-US" sz="1300" b="0" i="0" u="none" strike="noStrike">
                <a:solidFill>
                  <a:srgbClr val="000000"/>
                </a:solidFill>
                <a:effectLst/>
              </a:rPr>
              <a:t> </a:t>
            </a:r>
            <a:r>
              <a:rPr lang="en-US" sz="1300" b="1" i="0" u="none" strike="noStrike">
                <a:solidFill>
                  <a:srgbClr val="000000"/>
                </a:solidFill>
                <a:effectLst/>
              </a:rPr>
              <a:t>1/3 </a:t>
            </a:r>
            <a:r>
              <a:rPr lang="en-US" sz="1300" b="0" i="0" u="none" strike="noStrike">
                <a:solidFill>
                  <a:srgbClr val="000000"/>
                </a:solidFill>
                <a:effectLst/>
              </a:rPr>
              <a:t>remains </a:t>
            </a:r>
            <a:r>
              <a:rPr lang="en-US" sz="1300" b="1" i="0" u="none" strike="noStrike">
                <a:solidFill>
                  <a:srgbClr val="000000"/>
                </a:solidFill>
                <a:effectLst/>
              </a:rPr>
              <a:t>neutral</a:t>
            </a:r>
            <a:r>
              <a:rPr lang="en-US" sz="1300" b="0" i="0" u="none" strike="noStrike">
                <a:solidFill>
                  <a:srgbClr val="000000"/>
                </a:solidFill>
                <a:effectLst/>
              </a:rPr>
              <a:t>.</a:t>
            </a:r>
          </a:p>
          <a:p>
            <a:pPr marL="0" indent="0" rtl="0">
              <a:spcBef>
                <a:spcPts val="0"/>
              </a:spcBef>
              <a:spcAft>
                <a:spcPts val="0"/>
              </a:spcAft>
              <a:buNone/>
            </a:pPr>
            <a:endParaRPr lang="en-US" sz="1300">
              <a:solidFill>
                <a:srgbClr val="000000"/>
              </a:solidFill>
            </a:endParaRPr>
          </a:p>
          <a:p>
            <a:pPr marL="0" indent="0" rtl="0">
              <a:spcBef>
                <a:spcPts val="0"/>
              </a:spcBef>
              <a:spcAft>
                <a:spcPts val="0"/>
              </a:spcAft>
              <a:buNone/>
            </a:pPr>
            <a:r>
              <a:rPr lang="en-US" sz="1300" b="0" i="0" u="none" strike="noStrike">
                <a:solidFill>
                  <a:srgbClr val="000000"/>
                </a:solidFill>
                <a:effectLst/>
              </a:rPr>
              <a:t>However, having </a:t>
            </a:r>
            <a:r>
              <a:rPr lang="en-US" sz="1300" b="1" i="0" u="none" strike="noStrike">
                <a:solidFill>
                  <a:srgbClr val="000000"/>
                </a:solidFill>
                <a:effectLst/>
              </a:rPr>
              <a:t>1/3 of respondents </a:t>
            </a:r>
            <a:r>
              <a:rPr lang="en-US" sz="1300" i="0" u="none" strike="noStrike">
                <a:solidFill>
                  <a:srgbClr val="000000"/>
                </a:solidFill>
                <a:effectLst/>
              </a:rPr>
              <a:t>say</a:t>
            </a:r>
            <a:r>
              <a:rPr lang="en-US" sz="1300" b="1" i="0" u="none" strike="noStrike">
                <a:solidFill>
                  <a:srgbClr val="000000"/>
                </a:solidFill>
                <a:effectLst/>
              </a:rPr>
              <a:t> </a:t>
            </a:r>
            <a:r>
              <a:rPr lang="en-US" sz="1300" i="0" u="none" strike="noStrike">
                <a:solidFill>
                  <a:srgbClr val="000000"/>
                </a:solidFill>
                <a:effectLst/>
              </a:rPr>
              <a:t>that it is </a:t>
            </a:r>
            <a:r>
              <a:rPr lang="en-US" sz="1300" b="1" i="0" u="none" strike="noStrike">
                <a:solidFill>
                  <a:srgbClr val="000000"/>
                </a:solidFill>
                <a:effectLst/>
              </a:rPr>
              <a:t>relatively expensive </a:t>
            </a:r>
            <a:r>
              <a:rPr lang="en-US" sz="1300" b="0" i="0" u="none" strike="noStrike">
                <a:solidFill>
                  <a:srgbClr val="000000"/>
                </a:solidFill>
                <a:effectLst/>
              </a:rPr>
              <a:t>(level 4,5) shows that there’s a </a:t>
            </a:r>
            <a:r>
              <a:rPr lang="en-US" sz="1300" b="1" i="0" u="none" strike="noStrike">
                <a:solidFill>
                  <a:srgbClr val="000000"/>
                </a:solidFill>
                <a:effectLst/>
              </a:rPr>
              <a:t>significant diversity of opinions about the cost of healthcare.</a:t>
            </a:r>
            <a:br>
              <a:rPr lang="en-US" sz="1200"/>
            </a:br>
            <a:endParaRPr lang="en-SG" sz="1200"/>
          </a:p>
        </p:txBody>
      </p:sp>
      <p:sp>
        <p:nvSpPr>
          <p:cNvPr id="4" name="Date Placeholder 3">
            <a:extLst>
              <a:ext uri="{FF2B5EF4-FFF2-40B4-BE49-F238E27FC236}">
                <a16:creationId xmlns:a16="http://schemas.microsoft.com/office/drawing/2014/main" id="{2C85A9A4-ABBA-0100-8652-4AADF715EA4E}"/>
              </a:ext>
            </a:extLst>
          </p:cNvPr>
          <p:cNvSpPr>
            <a:spLocks noGrp="1"/>
          </p:cNvSpPr>
          <p:nvPr>
            <p:ph type="dt" sz="half" idx="10"/>
          </p:nvPr>
        </p:nvSpPr>
        <p:spPr>
          <a:xfrm>
            <a:off x="914400" y="6496050"/>
            <a:ext cx="1097280" cy="365125"/>
          </a:xfrm>
        </p:spPr>
        <p:txBody>
          <a:bodyPr/>
          <a:lstStyle/>
          <a:p>
            <a:r>
              <a:rPr lang="en-US"/>
              <a:t>2023</a:t>
            </a:r>
          </a:p>
        </p:txBody>
      </p:sp>
      <p:sp>
        <p:nvSpPr>
          <p:cNvPr id="5" name="Footer Placeholder 4">
            <a:extLst>
              <a:ext uri="{FF2B5EF4-FFF2-40B4-BE49-F238E27FC236}">
                <a16:creationId xmlns:a16="http://schemas.microsoft.com/office/drawing/2014/main" id="{5E76DCA2-724A-FEFF-ADB7-D7FCA5A70635}"/>
              </a:ext>
            </a:extLst>
          </p:cNvPr>
          <p:cNvSpPr>
            <a:spLocks noGrp="1"/>
          </p:cNvSpPr>
          <p:nvPr>
            <p:ph type="ftr" sz="quarter" idx="11"/>
          </p:nvPr>
        </p:nvSpPr>
        <p:spPr>
          <a:xfrm>
            <a:off x="5424487" y="6492875"/>
            <a:ext cx="2286000" cy="365125"/>
          </a:xfrm>
        </p:spPr>
        <p:txBody>
          <a:bodyPr/>
          <a:lstStyle/>
          <a:p>
            <a:r>
              <a:rPr lang="en-US"/>
              <a:t>Survey Analysis</a:t>
            </a:r>
          </a:p>
        </p:txBody>
      </p:sp>
      <p:sp>
        <p:nvSpPr>
          <p:cNvPr id="6" name="Slide Number Placeholder 5">
            <a:extLst>
              <a:ext uri="{FF2B5EF4-FFF2-40B4-BE49-F238E27FC236}">
                <a16:creationId xmlns:a16="http://schemas.microsoft.com/office/drawing/2014/main" id="{9221E40A-3C7B-4ACB-8475-442C408C4A3C}"/>
              </a:ext>
            </a:extLst>
          </p:cNvPr>
          <p:cNvSpPr>
            <a:spLocks noGrp="1"/>
          </p:cNvSpPr>
          <p:nvPr>
            <p:ph type="sldNum" sz="quarter" idx="12"/>
          </p:nvPr>
        </p:nvSpPr>
        <p:spPr/>
        <p:txBody>
          <a:bodyPr/>
          <a:lstStyle/>
          <a:p>
            <a:fld id="{B5CEABB6-07DC-46E8-9B57-56EC44A396E5}" type="slidenum">
              <a:rPr lang="en-US" smtClean="0"/>
              <a:pPr/>
              <a:t>8</a:t>
            </a:fld>
            <a:endParaRPr lang="en-US"/>
          </a:p>
        </p:txBody>
      </p:sp>
      <p:pic>
        <p:nvPicPr>
          <p:cNvPr id="1038" name="Picture 14">
            <a:extLst>
              <a:ext uri="{FF2B5EF4-FFF2-40B4-BE49-F238E27FC236}">
                <a16:creationId xmlns:a16="http://schemas.microsoft.com/office/drawing/2014/main" id="{98123CED-9F0D-94C6-8BFE-F9F354E6D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705" y="1806047"/>
            <a:ext cx="2832381" cy="172007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1383475-F151-BF79-E187-5A15301D4DE4}"/>
              </a:ext>
            </a:extLst>
          </p:cNvPr>
          <p:cNvSpPr txBox="1"/>
          <p:nvPr/>
        </p:nvSpPr>
        <p:spPr>
          <a:xfrm>
            <a:off x="721895" y="3100535"/>
            <a:ext cx="6992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1) </a:t>
            </a:r>
          </a:p>
        </p:txBody>
      </p:sp>
      <p:sp>
        <p:nvSpPr>
          <p:cNvPr id="37" name="Content Placeholder 29">
            <a:extLst>
              <a:ext uri="{FF2B5EF4-FFF2-40B4-BE49-F238E27FC236}">
                <a16:creationId xmlns:a16="http://schemas.microsoft.com/office/drawing/2014/main" id="{16F03B8D-1C76-9CDF-B627-8A83FB58429E}"/>
              </a:ext>
            </a:extLst>
          </p:cNvPr>
          <p:cNvSpPr txBox="1">
            <a:spLocks/>
          </p:cNvSpPr>
          <p:nvPr/>
        </p:nvSpPr>
        <p:spPr>
          <a:xfrm>
            <a:off x="721895" y="3614630"/>
            <a:ext cx="4623103" cy="1930298"/>
          </a:xfrm>
          <a:prstGeom prst="rect">
            <a:avLst/>
          </a:prstGeom>
        </p:spPr>
        <p:txBody>
          <a:bodyPr vert="horz" lIns="91440" tIns="45720" rIns="91440" bIns="45720" rtlCol="0" anchor="t">
            <a:no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300">
                <a:solidFill>
                  <a:srgbClr val="000000"/>
                </a:solidFill>
              </a:rPr>
              <a:t>(Fig 1) </a:t>
            </a:r>
            <a:r>
              <a:rPr lang="en-US" sz="1300" b="1">
                <a:solidFill>
                  <a:srgbClr val="000000"/>
                </a:solidFill>
              </a:rPr>
              <a:t>3/5 of the respondents </a:t>
            </a:r>
            <a:r>
              <a:rPr lang="en-US" sz="1300">
                <a:solidFill>
                  <a:srgbClr val="000000"/>
                </a:solidFill>
              </a:rPr>
              <a:t>rates the quality for education in </a:t>
            </a:r>
            <a:r>
              <a:rPr lang="en-US" sz="1300" b="1">
                <a:solidFill>
                  <a:srgbClr val="000000"/>
                </a:solidFill>
              </a:rPr>
              <a:t>Singapore much better </a:t>
            </a:r>
            <a:r>
              <a:rPr lang="en-US" sz="1300">
                <a:solidFill>
                  <a:srgbClr val="000000"/>
                </a:solidFill>
              </a:rPr>
              <a:t>(level 4-5)</a:t>
            </a:r>
            <a:r>
              <a:rPr lang="en-US" sz="1300" b="1">
                <a:solidFill>
                  <a:srgbClr val="000000"/>
                </a:solidFill>
              </a:rPr>
              <a:t> </a:t>
            </a:r>
            <a:r>
              <a:rPr lang="en-US" sz="1300">
                <a:solidFill>
                  <a:srgbClr val="000000"/>
                </a:solidFill>
              </a:rPr>
              <a:t>compared to other countries.</a:t>
            </a:r>
          </a:p>
          <a:p>
            <a:pPr marL="0" indent="0">
              <a:spcBef>
                <a:spcPts val="0"/>
              </a:spcBef>
              <a:buNone/>
            </a:pPr>
            <a:endParaRPr lang="en-US" sz="1300">
              <a:solidFill>
                <a:srgbClr val="000000"/>
              </a:solidFill>
            </a:endParaRPr>
          </a:p>
          <a:p>
            <a:pPr marL="0" indent="0">
              <a:spcBef>
                <a:spcPts val="0"/>
              </a:spcBef>
              <a:buNone/>
            </a:pPr>
            <a:r>
              <a:rPr lang="en-US" sz="1300" b="1">
                <a:solidFill>
                  <a:srgbClr val="000000"/>
                </a:solidFill>
              </a:rPr>
              <a:t>1/4 of the </a:t>
            </a:r>
            <a:r>
              <a:rPr lang="en-US" sz="1300" b="1" i="0" u="none" strike="noStrike">
                <a:solidFill>
                  <a:srgbClr val="000000"/>
                </a:solidFill>
                <a:effectLst/>
              </a:rPr>
              <a:t>respondents</a:t>
            </a:r>
            <a:r>
              <a:rPr lang="en-US" sz="1300">
                <a:solidFill>
                  <a:srgbClr val="000000"/>
                </a:solidFill>
              </a:rPr>
              <a:t> rate that education in Singapore is </a:t>
            </a:r>
            <a:r>
              <a:rPr lang="en-US" sz="1300" b="1">
                <a:solidFill>
                  <a:srgbClr val="000000"/>
                </a:solidFill>
              </a:rPr>
              <a:t>much worse </a:t>
            </a:r>
            <a:r>
              <a:rPr lang="en-US" sz="1300">
                <a:solidFill>
                  <a:srgbClr val="000000"/>
                </a:solidFill>
              </a:rPr>
              <a:t>(level 1-2) than other countries. </a:t>
            </a:r>
            <a:r>
              <a:rPr lang="en-US" sz="1300" b="1">
                <a:solidFill>
                  <a:srgbClr val="000000"/>
                </a:solidFill>
              </a:rPr>
              <a:t>1/4 of the respondents </a:t>
            </a:r>
            <a:r>
              <a:rPr lang="en-US" sz="1300">
                <a:solidFill>
                  <a:srgbClr val="000000"/>
                </a:solidFill>
              </a:rPr>
              <a:t>remained</a:t>
            </a:r>
            <a:r>
              <a:rPr lang="en-US" sz="1300" b="1">
                <a:solidFill>
                  <a:srgbClr val="000000"/>
                </a:solidFill>
              </a:rPr>
              <a:t> neutral</a:t>
            </a:r>
            <a:r>
              <a:rPr lang="en-US" sz="1300">
                <a:solidFill>
                  <a:srgbClr val="000000"/>
                </a:solidFill>
              </a:rPr>
              <a:t>. </a:t>
            </a:r>
            <a:endParaRPr lang="en-US" sz="1300"/>
          </a:p>
          <a:p>
            <a:pPr marL="0" indent="0">
              <a:buFont typeface="Arial" panose="020B0604020202020204" pitchFamily="34" charset="0"/>
              <a:buNone/>
            </a:pPr>
            <a:br>
              <a:rPr lang="en-US" sz="1300"/>
            </a:br>
            <a:endParaRPr lang="en-SG" sz="1300"/>
          </a:p>
        </p:txBody>
      </p:sp>
      <p:sp>
        <p:nvSpPr>
          <p:cNvPr id="39" name="TextBox 38">
            <a:extLst>
              <a:ext uri="{FF2B5EF4-FFF2-40B4-BE49-F238E27FC236}">
                <a16:creationId xmlns:a16="http://schemas.microsoft.com/office/drawing/2014/main" id="{5EBDF40C-70C9-943E-C6B0-187B8FE9F8D4}"/>
              </a:ext>
            </a:extLst>
          </p:cNvPr>
          <p:cNvSpPr txBox="1"/>
          <p:nvPr/>
        </p:nvSpPr>
        <p:spPr>
          <a:xfrm>
            <a:off x="5849706" y="3187408"/>
            <a:ext cx="6992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2) </a:t>
            </a:r>
          </a:p>
        </p:txBody>
      </p:sp>
      <p:sp>
        <p:nvSpPr>
          <p:cNvPr id="36" name="TextBox 35">
            <a:extLst>
              <a:ext uri="{FF2B5EF4-FFF2-40B4-BE49-F238E27FC236}">
                <a16:creationId xmlns:a16="http://schemas.microsoft.com/office/drawing/2014/main" id="{4D756AD3-028D-758E-792B-3CE6341D6DC5}"/>
              </a:ext>
            </a:extLst>
          </p:cNvPr>
          <p:cNvSpPr txBox="1"/>
          <p:nvPr/>
        </p:nvSpPr>
        <p:spPr>
          <a:xfrm>
            <a:off x="752942" y="5768376"/>
            <a:ext cx="5383363" cy="523220"/>
          </a:xfrm>
          <a:prstGeom prst="rect">
            <a:avLst/>
          </a:prstGeom>
          <a:noFill/>
        </p:spPr>
        <p:txBody>
          <a:bodyPr wrap="square" rtlCol="0">
            <a:spAutoFit/>
          </a:bodyPr>
          <a:lstStyle/>
          <a:p>
            <a:r>
              <a:rPr lang="en-US" sz="1400">
                <a:hlinkClick r:id="rId4"/>
              </a:rPr>
              <a:t>Click Here to View Our Survey Questions</a:t>
            </a:r>
            <a:endParaRPr lang="en-US" sz="1400"/>
          </a:p>
          <a:p>
            <a:r>
              <a:rPr lang="en-US" sz="1400">
                <a:hlinkClick r:id="rId5"/>
              </a:rPr>
              <a:t>VAP Project Survey Response data charts and responses </a:t>
            </a:r>
            <a:endParaRPr lang="en-SG" sz="1400"/>
          </a:p>
        </p:txBody>
      </p:sp>
    </p:spTree>
    <p:extLst>
      <p:ext uri="{BB962C8B-B14F-4D97-AF65-F5344CB8AC3E}">
        <p14:creationId xmlns:p14="http://schemas.microsoft.com/office/powerpoint/2010/main" val="2381759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2206B276-5EB8-424A-15AB-9BD0ED252237}"/>
              </a:ext>
            </a:extLst>
          </p:cNvPr>
          <p:cNvSpPr>
            <a:spLocks noGrp="1"/>
          </p:cNvSpPr>
          <p:nvPr>
            <p:ph type="body" idx="13"/>
          </p:nvPr>
        </p:nvSpPr>
        <p:spPr>
          <a:xfrm>
            <a:off x="745077" y="1318309"/>
            <a:ext cx="4297679" cy="545442"/>
          </a:xfrm>
        </p:spPr>
        <p:txBody>
          <a:bodyPr/>
          <a:lstStyle/>
          <a:p>
            <a:r>
              <a:rPr lang="en-SG"/>
              <a:t>HOUSING</a:t>
            </a:r>
          </a:p>
        </p:txBody>
      </p:sp>
      <p:sp>
        <p:nvSpPr>
          <p:cNvPr id="31" name="Text Placeholder 30">
            <a:extLst>
              <a:ext uri="{FF2B5EF4-FFF2-40B4-BE49-F238E27FC236}">
                <a16:creationId xmlns:a16="http://schemas.microsoft.com/office/drawing/2014/main" id="{7931BEB4-DA1B-1C64-38A9-A71B778BF4B3}"/>
              </a:ext>
            </a:extLst>
          </p:cNvPr>
          <p:cNvSpPr>
            <a:spLocks noGrp="1"/>
          </p:cNvSpPr>
          <p:nvPr>
            <p:ph type="body" sz="quarter" idx="3"/>
          </p:nvPr>
        </p:nvSpPr>
        <p:spPr>
          <a:xfrm>
            <a:off x="5894307" y="1321696"/>
            <a:ext cx="4297680" cy="547724"/>
          </a:xfrm>
        </p:spPr>
        <p:txBody>
          <a:bodyPr/>
          <a:lstStyle/>
          <a:p>
            <a:r>
              <a:rPr lang="en-SG"/>
              <a:t>SAFETY</a:t>
            </a:r>
          </a:p>
        </p:txBody>
      </p:sp>
      <p:sp>
        <p:nvSpPr>
          <p:cNvPr id="4" name="Date Placeholder 3">
            <a:extLst>
              <a:ext uri="{FF2B5EF4-FFF2-40B4-BE49-F238E27FC236}">
                <a16:creationId xmlns:a16="http://schemas.microsoft.com/office/drawing/2014/main" id="{2C85A9A4-ABBA-0100-8652-4AADF715EA4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E76DCA2-724A-FEFF-ADB7-D7FCA5A70635}"/>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9221E40A-3C7B-4ACB-8475-442C408C4A3C}"/>
              </a:ext>
            </a:extLst>
          </p:cNvPr>
          <p:cNvSpPr>
            <a:spLocks noGrp="1"/>
          </p:cNvSpPr>
          <p:nvPr>
            <p:ph type="sldNum" sz="quarter" idx="12"/>
          </p:nvPr>
        </p:nvSpPr>
        <p:spPr/>
        <p:txBody>
          <a:bodyPr/>
          <a:lstStyle/>
          <a:p>
            <a:fld id="{B5CEABB6-07DC-46E8-9B57-56EC44A396E5}" type="slidenum">
              <a:rPr lang="en-US" smtClean="0"/>
              <a:pPr/>
              <a:t>9</a:t>
            </a:fld>
            <a:endParaRPr lang="en-US"/>
          </a:p>
        </p:txBody>
      </p:sp>
      <p:pic>
        <p:nvPicPr>
          <p:cNvPr id="3" name="Picture 2" descr="Chart, pie chart&#10;&#10;Description automatically generated">
            <a:extLst>
              <a:ext uri="{FF2B5EF4-FFF2-40B4-BE49-F238E27FC236}">
                <a16:creationId xmlns:a16="http://schemas.microsoft.com/office/drawing/2014/main" id="{F320DF95-337A-8726-33D1-60DAF26786E3}"/>
              </a:ext>
            </a:extLst>
          </p:cNvPr>
          <p:cNvPicPr>
            <a:picLocks noChangeAspect="1"/>
          </p:cNvPicPr>
          <p:nvPr/>
        </p:nvPicPr>
        <p:blipFill rotWithShape="1">
          <a:blip r:embed="rId2"/>
          <a:srcRect l="18440" r="17263"/>
          <a:stretch/>
        </p:blipFill>
        <p:spPr>
          <a:xfrm>
            <a:off x="861578" y="1870450"/>
            <a:ext cx="1865332" cy="1654252"/>
          </a:xfrm>
          <a:prstGeom prst="rect">
            <a:avLst/>
          </a:prstGeom>
        </p:spPr>
      </p:pic>
      <p:pic>
        <p:nvPicPr>
          <p:cNvPr id="9" name="Picture 7" descr="Chart, pie chart&#10;&#10;Description automatically generated">
            <a:extLst>
              <a:ext uri="{FF2B5EF4-FFF2-40B4-BE49-F238E27FC236}">
                <a16:creationId xmlns:a16="http://schemas.microsoft.com/office/drawing/2014/main" id="{61A8C6AE-6A93-3628-0EB8-6996BB6AF95A}"/>
              </a:ext>
            </a:extLst>
          </p:cNvPr>
          <p:cNvPicPr>
            <a:picLocks noChangeAspect="1"/>
          </p:cNvPicPr>
          <p:nvPr/>
        </p:nvPicPr>
        <p:blipFill>
          <a:blip r:embed="rId3"/>
          <a:stretch>
            <a:fillRect/>
          </a:stretch>
        </p:blipFill>
        <p:spPr>
          <a:xfrm>
            <a:off x="2664162" y="1878495"/>
            <a:ext cx="2764175" cy="1661218"/>
          </a:xfrm>
          <a:prstGeom prst="rect">
            <a:avLst/>
          </a:prstGeom>
        </p:spPr>
      </p:pic>
      <p:sp>
        <p:nvSpPr>
          <p:cNvPr id="11" name="TextBox 10">
            <a:extLst>
              <a:ext uri="{FF2B5EF4-FFF2-40B4-BE49-F238E27FC236}">
                <a16:creationId xmlns:a16="http://schemas.microsoft.com/office/drawing/2014/main" id="{9145F801-CE0E-4619-0750-FE666BF54272}"/>
              </a:ext>
            </a:extLst>
          </p:cNvPr>
          <p:cNvSpPr txBox="1"/>
          <p:nvPr/>
        </p:nvSpPr>
        <p:spPr>
          <a:xfrm>
            <a:off x="809984" y="3704393"/>
            <a:ext cx="4514517"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We asked, “</a:t>
            </a:r>
            <a:r>
              <a:rPr lang="en-US" sz="1300" b="1"/>
              <a:t>What is your ideal house type</a:t>
            </a:r>
            <a:r>
              <a:rPr lang="en-US" sz="1300"/>
              <a:t>”?</a:t>
            </a:r>
          </a:p>
          <a:p>
            <a:endParaRPr lang="en-US" sz="1300"/>
          </a:p>
          <a:p>
            <a:r>
              <a:rPr lang="en-US" sz="1300" b="1"/>
              <a:t>1 in 3 young adults </a:t>
            </a:r>
            <a:r>
              <a:rPr lang="en-US" sz="1300"/>
              <a:t>choose </a:t>
            </a:r>
            <a:r>
              <a:rPr lang="en-US" sz="1300" b="1"/>
              <a:t>HDB</a:t>
            </a:r>
            <a:r>
              <a:rPr lang="en-US" sz="1300"/>
              <a:t> as their preference, and majority </a:t>
            </a:r>
            <a:r>
              <a:rPr lang="en-US" sz="1300" b="1"/>
              <a:t>(41%) </a:t>
            </a:r>
            <a:r>
              <a:rPr lang="en-US" sz="1300"/>
              <a:t>of them choose </a:t>
            </a:r>
            <a:r>
              <a:rPr lang="en-US" sz="1300" b="1"/>
              <a:t>HDB 4 room flat</a:t>
            </a:r>
            <a:r>
              <a:rPr lang="en-US" sz="1300"/>
              <a:t> as their ideal house type. </a:t>
            </a:r>
          </a:p>
          <a:p>
            <a:endParaRPr lang="en-US" sz="1300"/>
          </a:p>
          <a:p>
            <a:r>
              <a:rPr lang="en-US" sz="1300"/>
              <a:t>This question helps us to  be able to </a:t>
            </a:r>
            <a:r>
              <a:rPr lang="en-US" sz="1300" b="1"/>
              <a:t>know which area of housing to focus </a:t>
            </a:r>
            <a:r>
              <a:rPr lang="en-US" sz="1300"/>
              <a:t>more on like HDB rental/selling prices and comparison of different types of HDB prices. </a:t>
            </a:r>
            <a:br>
              <a:rPr lang="en-US" sz="1300"/>
            </a:br>
            <a:endParaRPr lang="en-US" sz="1300"/>
          </a:p>
        </p:txBody>
      </p:sp>
      <p:sp>
        <p:nvSpPr>
          <p:cNvPr id="12" name="Title 6">
            <a:extLst>
              <a:ext uri="{FF2B5EF4-FFF2-40B4-BE49-F238E27FC236}">
                <a16:creationId xmlns:a16="http://schemas.microsoft.com/office/drawing/2014/main" id="{1F2A6FA7-40A2-780C-3C90-5A007084DF4D}"/>
              </a:ext>
            </a:extLst>
          </p:cNvPr>
          <p:cNvSpPr>
            <a:spLocks noGrp="1"/>
          </p:cNvSpPr>
          <p:nvPr>
            <p:ph type="title"/>
          </p:nvPr>
        </p:nvSpPr>
        <p:spPr>
          <a:xfrm>
            <a:off x="721895" y="434099"/>
            <a:ext cx="9124951" cy="1362456"/>
          </a:xfrm>
        </p:spPr>
        <p:txBody>
          <a:bodyPr/>
          <a:lstStyle/>
          <a:p>
            <a:r>
              <a:rPr lang="en-SG"/>
              <a:t>Survey Analysis</a:t>
            </a:r>
          </a:p>
        </p:txBody>
      </p:sp>
      <p:sp>
        <p:nvSpPr>
          <p:cNvPr id="8" name="TextBox 7">
            <a:extLst>
              <a:ext uri="{FF2B5EF4-FFF2-40B4-BE49-F238E27FC236}">
                <a16:creationId xmlns:a16="http://schemas.microsoft.com/office/drawing/2014/main" id="{32178380-0E66-E9AB-BD93-589BFC466A67}"/>
              </a:ext>
            </a:extLst>
          </p:cNvPr>
          <p:cNvSpPr txBox="1"/>
          <p:nvPr/>
        </p:nvSpPr>
        <p:spPr>
          <a:xfrm>
            <a:off x="5777655" y="3704393"/>
            <a:ext cx="4338918"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Almost all the respondents feel that they are secure in Singapore. About </a:t>
            </a:r>
            <a:r>
              <a:rPr lang="en-US" sz="1300" b="1"/>
              <a:t>88% of the respondents felt safe </a:t>
            </a:r>
            <a:r>
              <a:rPr lang="en-US" sz="1300"/>
              <a:t>in Singapore (</a:t>
            </a:r>
            <a:r>
              <a:rPr lang="en-US" sz="1300" b="1"/>
              <a:t>range 4-5</a:t>
            </a:r>
            <a:r>
              <a:rPr lang="en-US" sz="1300"/>
              <a:t>) and remaining 12% felt neutral about their safety in Singapore.</a:t>
            </a:r>
          </a:p>
          <a:p>
            <a:endParaRPr lang="en-US" sz="1300"/>
          </a:p>
        </p:txBody>
      </p:sp>
      <p:pic>
        <p:nvPicPr>
          <p:cNvPr id="14" name="Picture 14" descr="Chart, bar chart&#10;&#10;Description automatically generated">
            <a:extLst>
              <a:ext uri="{FF2B5EF4-FFF2-40B4-BE49-F238E27FC236}">
                <a16:creationId xmlns:a16="http://schemas.microsoft.com/office/drawing/2014/main" id="{19AF366E-3C0B-0D1D-C0BB-742AC4A0E489}"/>
              </a:ext>
            </a:extLst>
          </p:cNvPr>
          <p:cNvPicPr>
            <a:picLocks noChangeAspect="1"/>
          </p:cNvPicPr>
          <p:nvPr/>
        </p:nvPicPr>
        <p:blipFill>
          <a:blip r:embed="rId4"/>
          <a:stretch>
            <a:fillRect/>
          </a:stretch>
        </p:blipFill>
        <p:spPr>
          <a:xfrm>
            <a:off x="5853069" y="1878494"/>
            <a:ext cx="3710079" cy="1646208"/>
          </a:xfrm>
          <a:prstGeom prst="rect">
            <a:avLst/>
          </a:prstGeom>
        </p:spPr>
      </p:pic>
      <p:sp>
        <p:nvSpPr>
          <p:cNvPr id="16" name="TextBox 15">
            <a:extLst>
              <a:ext uri="{FF2B5EF4-FFF2-40B4-BE49-F238E27FC236}">
                <a16:creationId xmlns:a16="http://schemas.microsoft.com/office/drawing/2014/main" id="{3F31E1DE-8C23-EE7D-1A19-B29526EFE5F7}"/>
              </a:ext>
            </a:extLst>
          </p:cNvPr>
          <p:cNvSpPr txBox="1"/>
          <p:nvPr/>
        </p:nvSpPr>
        <p:spPr>
          <a:xfrm>
            <a:off x="809984" y="1878494"/>
            <a:ext cx="6992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4) </a:t>
            </a:r>
          </a:p>
        </p:txBody>
      </p:sp>
      <p:sp>
        <p:nvSpPr>
          <p:cNvPr id="18" name="TextBox 17">
            <a:extLst>
              <a:ext uri="{FF2B5EF4-FFF2-40B4-BE49-F238E27FC236}">
                <a16:creationId xmlns:a16="http://schemas.microsoft.com/office/drawing/2014/main" id="{07EE2384-A5FE-764D-2A23-D9B9288D9AB8}"/>
              </a:ext>
            </a:extLst>
          </p:cNvPr>
          <p:cNvSpPr txBox="1"/>
          <p:nvPr/>
        </p:nvSpPr>
        <p:spPr>
          <a:xfrm>
            <a:off x="2691706" y="1899524"/>
            <a:ext cx="6992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5) </a:t>
            </a:r>
          </a:p>
        </p:txBody>
      </p:sp>
      <p:sp>
        <p:nvSpPr>
          <p:cNvPr id="20" name="TextBox 19">
            <a:extLst>
              <a:ext uri="{FF2B5EF4-FFF2-40B4-BE49-F238E27FC236}">
                <a16:creationId xmlns:a16="http://schemas.microsoft.com/office/drawing/2014/main" id="{451DEC78-6D1A-EF06-5445-89DC2F48D236}"/>
              </a:ext>
            </a:extLst>
          </p:cNvPr>
          <p:cNvSpPr txBox="1"/>
          <p:nvPr/>
        </p:nvSpPr>
        <p:spPr>
          <a:xfrm>
            <a:off x="8812306" y="1837763"/>
            <a:ext cx="6992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6) </a:t>
            </a:r>
          </a:p>
        </p:txBody>
      </p:sp>
    </p:spTree>
    <p:extLst>
      <p:ext uri="{BB962C8B-B14F-4D97-AF65-F5344CB8AC3E}">
        <p14:creationId xmlns:p14="http://schemas.microsoft.com/office/powerpoint/2010/main" val="6274751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7CDCE58-E008-4D50-B18E-ADC19CB2904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854F7209-A407-4CFB-9C3E-C69AB93152F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1580</Words>
  <Application>Microsoft Office PowerPoint</Application>
  <PresentationFormat>Widescreen</PresentationFormat>
  <Paragraphs>197</Paragraphs>
  <Slides>17</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Calibri</vt:lpstr>
      <vt:lpstr>SelaneWebSTTwenty</vt:lpstr>
      <vt:lpstr>Office Theme</vt:lpstr>
      <vt:lpstr>Project Proposal</vt:lpstr>
      <vt:lpstr>PowerPoint Presentation</vt:lpstr>
      <vt:lpstr>The Factors</vt:lpstr>
      <vt:lpstr>PowerPoint Presentation</vt:lpstr>
      <vt:lpstr>PowerPoint Presentation</vt:lpstr>
      <vt:lpstr>PowerPoint Presentation</vt:lpstr>
      <vt:lpstr>Resources</vt:lpstr>
      <vt:lpstr>Survey Analysis</vt:lpstr>
      <vt:lpstr>Survey Analysis</vt:lpstr>
      <vt:lpstr>Interview</vt:lpstr>
      <vt:lpstr>Persona – Kyra Phan</vt:lpstr>
      <vt:lpstr>Persona – ADRIAN YEO</vt:lpstr>
      <vt:lpstr>User Stories</vt:lpstr>
      <vt:lpstr>Problem statements</vt:lpstr>
      <vt:lpstr>Our Approach</vt:lpstr>
      <vt:lpstr>Datasets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Damian Lau</dc:creator>
  <cp:lastModifiedBy>Javerine Tan</cp:lastModifiedBy>
  <cp:revision>2</cp:revision>
  <dcterms:created xsi:type="dcterms:W3CDTF">2023-01-10T09:07:32Z</dcterms:created>
  <dcterms:modified xsi:type="dcterms:W3CDTF">2023-02-20T07:45:12Z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