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47"/>
    <p:restoredTop sz="80441"/>
  </p:normalViewPr>
  <p:slideViewPr>
    <p:cSldViewPr snapToGrid="0" snapToObjects="1">
      <p:cViewPr varScale="1">
        <p:scale>
          <a:sx n="88" d="100"/>
          <a:sy n="88" d="100"/>
        </p:scale>
        <p:origin x="200"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FBF1FC-141C-4F80-9E1D-BC51D988FE1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B436E3F-3EA7-47A9-A6AF-007E5636D159}">
      <dgm:prSet/>
      <dgm:spPr/>
      <dgm:t>
        <a:bodyPr/>
        <a:lstStyle/>
        <a:p>
          <a:r>
            <a:rPr lang="en-US" b="1"/>
            <a:t>Gated Recurrent Unit (GRU) </a:t>
          </a:r>
          <a:endParaRPr lang="en-US"/>
        </a:p>
      </dgm:t>
    </dgm:pt>
    <dgm:pt modelId="{D9331590-03BA-488C-9991-C3CF3F198121}" type="parTrans" cxnId="{CCCD9DC3-7E87-40EA-B82A-480B571721BD}">
      <dgm:prSet/>
      <dgm:spPr/>
      <dgm:t>
        <a:bodyPr/>
        <a:lstStyle/>
        <a:p>
          <a:endParaRPr lang="en-US"/>
        </a:p>
      </dgm:t>
    </dgm:pt>
    <dgm:pt modelId="{AFB5511A-6BE2-45BA-8EB0-D9F71C398A06}" type="sibTrans" cxnId="{CCCD9DC3-7E87-40EA-B82A-480B571721BD}">
      <dgm:prSet/>
      <dgm:spPr/>
      <dgm:t>
        <a:bodyPr/>
        <a:lstStyle/>
        <a:p>
          <a:endParaRPr lang="en-US"/>
        </a:p>
      </dgm:t>
    </dgm:pt>
    <dgm:pt modelId="{7D4D0F35-7675-4276-8593-D02045C53955}">
      <dgm:prSet/>
      <dgm:spPr/>
      <dgm:t>
        <a:bodyPr/>
        <a:lstStyle/>
        <a:p>
          <a:r>
            <a:rPr lang="en-US" dirty="0"/>
            <a:t>Simpler than an LSTM with comparable performance in practice.</a:t>
          </a:r>
        </a:p>
      </dgm:t>
    </dgm:pt>
    <dgm:pt modelId="{44CDA918-A34D-47E5-8939-7DB79A546543}" type="parTrans" cxnId="{AF289529-424C-42C5-9D65-A9FF6654D9D4}">
      <dgm:prSet/>
      <dgm:spPr/>
      <dgm:t>
        <a:bodyPr/>
        <a:lstStyle/>
        <a:p>
          <a:endParaRPr lang="en-US"/>
        </a:p>
      </dgm:t>
    </dgm:pt>
    <dgm:pt modelId="{E7AAACF8-F0A7-4F4B-A2E3-9E708E97E3D2}" type="sibTrans" cxnId="{AF289529-424C-42C5-9D65-A9FF6654D9D4}">
      <dgm:prSet/>
      <dgm:spPr/>
      <dgm:t>
        <a:bodyPr/>
        <a:lstStyle/>
        <a:p>
          <a:endParaRPr lang="en-US"/>
        </a:p>
      </dgm:t>
    </dgm:pt>
    <dgm:pt modelId="{F75721E7-5FCF-4228-A54D-E040AF863FAD}">
      <dgm:prSet/>
      <dgm:spPr/>
      <dgm:t>
        <a:bodyPr/>
        <a:lstStyle/>
        <a:p>
          <a:r>
            <a:rPr lang="en-US" b="1"/>
            <a:t>1D Convolutional Net </a:t>
          </a:r>
          <a:endParaRPr lang="en-US"/>
        </a:p>
      </dgm:t>
    </dgm:pt>
    <dgm:pt modelId="{8AC1B387-0345-4BA9-8487-E68339835826}" type="parTrans" cxnId="{04DFC744-EAAF-45D7-B797-89B0884AAF46}">
      <dgm:prSet/>
      <dgm:spPr/>
      <dgm:t>
        <a:bodyPr/>
        <a:lstStyle/>
        <a:p>
          <a:endParaRPr lang="en-US"/>
        </a:p>
      </dgm:t>
    </dgm:pt>
    <dgm:pt modelId="{4ACFDB53-DC32-40A3-A285-D6E22CA381C0}" type="sibTrans" cxnId="{04DFC744-EAAF-45D7-B797-89B0884AAF46}">
      <dgm:prSet/>
      <dgm:spPr/>
      <dgm:t>
        <a:bodyPr/>
        <a:lstStyle/>
        <a:p>
          <a:endParaRPr lang="en-US"/>
        </a:p>
      </dgm:t>
    </dgm:pt>
    <dgm:pt modelId="{5B1CB5D0-5003-43C0-BBF6-9AA7DFB6FEA3}">
      <dgm:prSet/>
      <dgm:spPr/>
      <dgm:t>
        <a:bodyPr/>
        <a:lstStyle/>
        <a:p>
          <a:r>
            <a:rPr lang="en-US" dirty="0"/>
            <a:t>Sliding window with some kernel size of k.</a:t>
          </a:r>
        </a:p>
      </dgm:t>
    </dgm:pt>
    <dgm:pt modelId="{44828C1E-E6A1-471B-9345-47BB97C71A56}" type="parTrans" cxnId="{682A5D99-5EDC-431C-A8B7-969B27E6D115}">
      <dgm:prSet/>
      <dgm:spPr/>
      <dgm:t>
        <a:bodyPr/>
        <a:lstStyle/>
        <a:p>
          <a:endParaRPr lang="en-US"/>
        </a:p>
      </dgm:t>
    </dgm:pt>
    <dgm:pt modelId="{691DD799-513B-436E-B982-4331ABCBE286}" type="sibTrans" cxnId="{682A5D99-5EDC-431C-A8B7-969B27E6D115}">
      <dgm:prSet/>
      <dgm:spPr/>
      <dgm:t>
        <a:bodyPr/>
        <a:lstStyle/>
        <a:p>
          <a:endParaRPr lang="en-US"/>
        </a:p>
      </dgm:t>
    </dgm:pt>
    <dgm:pt modelId="{21F86577-F74D-7F43-BA01-4E6C2C69CB39}" type="pres">
      <dgm:prSet presAssocID="{81FBF1FC-141C-4F80-9E1D-BC51D988FE19}" presName="linear" presStyleCnt="0">
        <dgm:presLayoutVars>
          <dgm:animLvl val="lvl"/>
          <dgm:resizeHandles val="exact"/>
        </dgm:presLayoutVars>
      </dgm:prSet>
      <dgm:spPr/>
    </dgm:pt>
    <dgm:pt modelId="{D9A3BDAB-6BB9-204A-BAF6-3E04D8EF0FF2}" type="pres">
      <dgm:prSet presAssocID="{0B436E3F-3EA7-47A9-A6AF-007E5636D159}" presName="parentText" presStyleLbl="node1" presStyleIdx="0" presStyleCnt="2">
        <dgm:presLayoutVars>
          <dgm:chMax val="0"/>
          <dgm:bulletEnabled val="1"/>
        </dgm:presLayoutVars>
      </dgm:prSet>
      <dgm:spPr/>
    </dgm:pt>
    <dgm:pt modelId="{07E528AA-0FE3-2C40-85E8-5CEB73A0A8A7}" type="pres">
      <dgm:prSet presAssocID="{0B436E3F-3EA7-47A9-A6AF-007E5636D159}" presName="childText" presStyleLbl="revTx" presStyleIdx="0" presStyleCnt="2">
        <dgm:presLayoutVars>
          <dgm:bulletEnabled val="1"/>
        </dgm:presLayoutVars>
      </dgm:prSet>
      <dgm:spPr/>
    </dgm:pt>
    <dgm:pt modelId="{9EC205E1-B6C5-DA47-B071-E93280C4596C}" type="pres">
      <dgm:prSet presAssocID="{F75721E7-5FCF-4228-A54D-E040AF863FAD}" presName="parentText" presStyleLbl="node1" presStyleIdx="1" presStyleCnt="2">
        <dgm:presLayoutVars>
          <dgm:chMax val="0"/>
          <dgm:bulletEnabled val="1"/>
        </dgm:presLayoutVars>
      </dgm:prSet>
      <dgm:spPr/>
    </dgm:pt>
    <dgm:pt modelId="{830C601C-F578-F74D-83AE-5F2D01FD6B9E}" type="pres">
      <dgm:prSet presAssocID="{F75721E7-5FCF-4228-A54D-E040AF863FAD}" presName="childText" presStyleLbl="revTx" presStyleIdx="1" presStyleCnt="2">
        <dgm:presLayoutVars>
          <dgm:bulletEnabled val="1"/>
        </dgm:presLayoutVars>
      </dgm:prSet>
      <dgm:spPr/>
    </dgm:pt>
  </dgm:ptLst>
  <dgm:cxnLst>
    <dgm:cxn modelId="{F67BF515-1A9E-224B-8DE3-D45F570E3F5B}" type="presOf" srcId="{81FBF1FC-141C-4F80-9E1D-BC51D988FE19}" destId="{21F86577-F74D-7F43-BA01-4E6C2C69CB39}" srcOrd="0" destOrd="0" presId="urn:microsoft.com/office/officeart/2005/8/layout/vList2"/>
    <dgm:cxn modelId="{AF289529-424C-42C5-9D65-A9FF6654D9D4}" srcId="{0B436E3F-3EA7-47A9-A6AF-007E5636D159}" destId="{7D4D0F35-7675-4276-8593-D02045C53955}" srcOrd="0" destOrd="0" parTransId="{44CDA918-A34D-47E5-8939-7DB79A546543}" sibTransId="{E7AAACF8-F0A7-4F4B-A2E3-9E708E97E3D2}"/>
    <dgm:cxn modelId="{488D9741-3FEF-774F-B691-1F591BA2085B}" type="presOf" srcId="{0B436E3F-3EA7-47A9-A6AF-007E5636D159}" destId="{D9A3BDAB-6BB9-204A-BAF6-3E04D8EF0FF2}" srcOrd="0" destOrd="0" presId="urn:microsoft.com/office/officeart/2005/8/layout/vList2"/>
    <dgm:cxn modelId="{04DFC744-EAAF-45D7-B797-89B0884AAF46}" srcId="{81FBF1FC-141C-4F80-9E1D-BC51D988FE19}" destId="{F75721E7-5FCF-4228-A54D-E040AF863FAD}" srcOrd="1" destOrd="0" parTransId="{8AC1B387-0345-4BA9-8487-E68339835826}" sibTransId="{4ACFDB53-DC32-40A3-A285-D6E22CA381C0}"/>
    <dgm:cxn modelId="{682A5D99-5EDC-431C-A8B7-969B27E6D115}" srcId="{F75721E7-5FCF-4228-A54D-E040AF863FAD}" destId="{5B1CB5D0-5003-43C0-BBF6-9AA7DFB6FEA3}" srcOrd="0" destOrd="0" parTransId="{44828C1E-E6A1-471B-9345-47BB97C71A56}" sibTransId="{691DD799-513B-436E-B982-4331ABCBE286}"/>
    <dgm:cxn modelId="{1F3816A1-AAE6-5644-90C1-C750F38CD4ED}" type="presOf" srcId="{5B1CB5D0-5003-43C0-BBF6-9AA7DFB6FEA3}" destId="{830C601C-F578-F74D-83AE-5F2D01FD6B9E}" srcOrd="0" destOrd="0" presId="urn:microsoft.com/office/officeart/2005/8/layout/vList2"/>
    <dgm:cxn modelId="{7F176CB3-95A7-BB4D-9255-50F91E4B52DF}" type="presOf" srcId="{7D4D0F35-7675-4276-8593-D02045C53955}" destId="{07E528AA-0FE3-2C40-85E8-5CEB73A0A8A7}" srcOrd="0" destOrd="0" presId="urn:microsoft.com/office/officeart/2005/8/layout/vList2"/>
    <dgm:cxn modelId="{2E0BC4BE-824D-7645-9D8D-C4BE387A9FAF}" type="presOf" srcId="{F75721E7-5FCF-4228-A54D-E040AF863FAD}" destId="{9EC205E1-B6C5-DA47-B071-E93280C4596C}" srcOrd="0" destOrd="0" presId="urn:microsoft.com/office/officeart/2005/8/layout/vList2"/>
    <dgm:cxn modelId="{CCCD9DC3-7E87-40EA-B82A-480B571721BD}" srcId="{81FBF1FC-141C-4F80-9E1D-BC51D988FE19}" destId="{0B436E3F-3EA7-47A9-A6AF-007E5636D159}" srcOrd="0" destOrd="0" parTransId="{D9331590-03BA-488C-9991-C3CF3F198121}" sibTransId="{AFB5511A-6BE2-45BA-8EB0-D9F71C398A06}"/>
    <dgm:cxn modelId="{32154FF5-C325-A849-8EDA-D5CED33FE860}" type="presParOf" srcId="{21F86577-F74D-7F43-BA01-4E6C2C69CB39}" destId="{D9A3BDAB-6BB9-204A-BAF6-3E04D8EF0FF2}" srcOrd="0" destOrd="0" presId="urn:microsoft.com/office/officeart/2005/8/layout/vList2"/>
    <dgm:cxn modelId="{63FB015D-12F1-3E4A-97B9-F8EC152164CB}" type="presParOf" srcId="{21F86577-F74D-7F43-BA01-4E6C2C69CB39}" destId="{07E528AA-0FE3-2C40-85E8-5CEB73A0A8A7}" srcOrd="1" destOrd="0" presId="urn:microsoft.com/office/officeart/2005/8/layout/vList2"/>
    <dgm:cxn modelId="{649CFCA9-250F-3D4C-9F01-4E6EB5ACA685}" type="presParOf" srcId="{21F86577-F74D-7F43-BA01-4E6C2C69CB39}" destId="{9EC205E1-B6C5-DA47-B071-E93280C4596C}" srcOrd="2" destOrd="0" presId="urn:microsoft.com/office/officeart/2005/8/layout/vList2"/>
    <dgm:cxn modelId="{22932125-1E71-EA42-8D88-567F73740F51}" type="presParOf" srcId="{21F86577-F74D-7F43-BA01-4E6C2C69CB39}" destId="{830C601C-F578-F74D-83AE-5F2D01FD6B9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3BDAB-6BB9-204A-BAF6-3E04D8EF0FF2}">
      <dsp:nvSpPr>
        <dsp:cNvPr id="0" name=""/>
        <dsp:cNvSpPr/>
      </dsp:nvSpPr>
      <dsp:spPr>
        <a:xfrm>
          <a:off x="0" y="43209"/>
          <a:ext cx="10515600" cy="11512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b="1" kern="1200"/>
            <a:t>Gated Recurrent Unit (GRU) </a:t>
          </a:r>
          <a:endParaRPr lang="en-US" sz="4800" kern="1200"/>
        </a:p>
      </dsp:txBody>
      <dsp:txXfrm>
        <a:off x="56201" y="99410"/>
        <a:ext cx="10403198" cy="1038877"/>
      </dsp:txXfrm>
    </dsp:sp>
    <dsp:sp modelId="{07E528AA-0FE3-2C40-85E8-5CEB73A0A8A7}">
      <dsp:nvSpPr>
        <dsp:cNvPr id="0" name=""/>
        <dsp:cNvSpPr/>
      </dsp:nvSpPr>
      <dsp:spPr>
        <a:xfrm>
          <a:off x="0" y="1194489"/>
          <a:ext cx="10515600" cy="1167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0960" rIns="341376" bIns="60960" numCol="1" spcCol="1270" anchor="t" anchorCtr="0">
          <a:noAutofit/>
        </a:bodyPr>
        <a:lstStyle/>
        <a:p>
          <a:pPr marL="285750" lvl="1" indent="-285750" algn="l" defTabSz="1644650">
            <a:lnSpc>
              <a:spcPct val="90000"/>
            </a:lnSpc>
            <a:spcBef>
              <a:spcPct val="0"/>
            </a:spcBef>
            <a:spcAft>
              <a:spcPct val="20000"/>
            </a:spcAft>
            <a:buChar char="•"/>
          </a:pPr>
          <a:r>
            <a:rPr lang="en-US" sz="3700" kern="1200" dirty="0"/>
            <a:t>Simpler than an LSTM with comparable performance in practice.</a:t>
          </a:r>
        </a:p>
      </dsp:txBody>
      <dsp:txXfrm>
        <a:off x="0" y="1194489"/>
        <a:ext cx="10515600" cy="1167480"/>
      </dsp:txXfrm>
    </dsp:sp>
    <dsp:sp modelId="{9EC205E1-B6C5-DA47-B071-E93280C4596C}">
      <dsp:nvSpPr>
        <dsp:cNvPr id="0" name=""/>
        <dsp:cNvSpPr/>
      </dsp:nvSpPr>
      <dsp:spPr>
        <a:xfrm>
          <a:off x="0" y="2361969"/>
          <a:ext cx="10515600" cy="11512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b="1" kern="1200"/>
            <a:t>1D Convolutional Net </a:t>
          </a:r>
          <a:endParaRPr lang="en-US" sz="4800" kern="1200"/>
        </a:p>
      </dsp:txBody>
      <dsp:txXfrm>
        <a:off x="56201" y="2418170"/>
        <a:ext cx="10403198" cy="1038877"/>
      </dsp:txXfrm>
    </dsp:sp>
    <dsp:sp modelId="{830C601C-F578-F74D-83AE-5F2D01FD6B9E}">
      <dsp:nvSpPr>
        <dsp:cNvPr id="0" name=""/>
        <dsp:cNvSpPr/>
      </dsp:nvSpPr>
      <dsp:spPr>
        <a:xfrm>
          <a:off x="0" y="3513249"/>
          <a:ext cx="10515600"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0960" rIns="341376" bIns="60960" numCol="1" spcCol="1270" anchor="t" anchorCtr="0">
          <a:noAutofit/>
        </a:bodyPr>
        <a:lstStyle/>
        <a:p>
          <a:pPr marL="285750" lvl="1" indent="-285750" algn="l" defTabSz="1644650">
            <a:lnSpc>
              <a:spcPct val="90000"/>
            </a:lnSpc>
            <a:spcBef>
              <a:spcPct val="0"/>
            </a:spcBef>
            <a:spcAft>
              <a:spcPct val="20000"/>
            </a:spcAft>
            <a:buChar char="•"/>
          </a:pPr>
          <a:r>
            <a:rPr lang="en-US" sz="3700" kern="1200" dirty="0"/>
            <a:t>Sliding window with some kernel size of k.</a:t>
          </a:r>
        </a:p>
      </dsp:txBody>
      <dsp:txXfrm>
        <a:off x="0" y="3513249"/>
        <a:ext cx="10515600" cy="7948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D10A62-3A54-2D40-AA46-E867958E296A}" type="datetimeFigureOut">
              <a:rPr lang="en-US" smtClean="0"/>
              <a:t>7/6/21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60F357-E75B-BF41-928B-060D7BF79B8D}" type="slidenum">
              <a:rPr lang="en-US" smtClean="0"/>
              <a:t>‹#›</a:t>
            </a:fld>
            <a:endParaRPr lang="en-US"/>
          </a:p>
        </p:txBody>
      </p:sp>
    </p:spTree>
    <p:extLst>
      <p:ext uri="{BB962C8B-B14F-4D97-AF65-F5344CB8AC3E}">
        <p14:creationId xmlns:p14="http://schemas.microsoft.com/office/powerpoint/2010/main" val="3995388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Here we see a typical feedforward neuron. Depending on the size of the layers before and after, one or more weights feed into the neuron. These are multiplied by the bias, summed, and then passed through an activation function. The resultant value is then passed to the nodes in the next layer of the network.</a:t>
            </a:r>
          </a:p>
          <a:p>
            <a:endParaRPr lang="en-US" dirty="0"/>
          </a:p>
          <a:p>
            <a:endParaRPr lang="en-US" dirty="0"/>
          </a:p>
        </p:txBody>
      </p:sp>
      <p:sp>
        <p:nvSpPr>
          <p:cNvPr id="4" name="Slide Number Placeholder 3"/>
          <p:cNvSpPr>
            <a:spLocks noGrp="1"/>
          </p:cNvSpPr>
          <p:nvPr>
            <p:ph type="sldNum" sz="quarter" idx="5"/>
          </p:nvPr>
        </p:nvSpPr>
        <p:spPr/>
        <p:txBody>
          <a:bodyPr/>
          <a:lstStyle/>
          <a:p>
            <a:fld id="{3360F357-E75B-BF41-928B-060D7BF79B8D}" type="slidenum">
              <a:rPr lang="en-US" smtClean="0"/>
              <a:t>2</a:t>
            </a:fld>
            <a:endParaRPr lang="en-US"/>
          </a:p>
        </p:txBody>
      </p:sp>
    </p:spTree>
    <p:extLst>
      <p:ext uri="{BB962C8B-B14F-4D97-AF65-F5344CB8AC3E}">
        <p14:creationId xmlns:p14="http://schemas.microsoft.com/office/powerpoint/2010/main" val="3733640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60F357-E75B-BF41-928B-060D7BF79B8D}" type="slidenum">
              <a:rPr lang="en-US" smtClean="0"/>
              <a:t>3</a:t>
            </a:fld>
            <a:endParaRPr lang="en-US"/>
          </a:p>
        </p:txBody>
      </p:sp>
    </p:spTree>
    <p:extLst>
      <p:ext uri="{BB962C8B-B14F-4D97-AF65-F5344CB8AC3E}">
        <p14:creationId xmlns:p14="http://schemas.microsoft.com/office/powerpoint/2010/main" val="1291869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60F357-E75B-BF41-928B-060D7BF79B8D}" type="slidenum">
              <a:rPr lang="en-US" smtClean="0"/>
              <a:t>4</a:t>
            </a:fld>
            <a:endParaRPr lang="en-US"/>
          </a:p>
        </p:txBody>
      </p:sp>
    </p:spTree>
    <p:extLst>
      <p:ext uri="{BB962C8B-B14F-4D97-AF65-F5344CB8AC3E}">
        <p14:creationId xmlns:p14="http://schemas.microsoft.com/office/powerpoint/2010/main" val="2378556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it would look like to "unroll" the flow of data through a recurrent neuron over time. You can see that it typically starts out with a seeded input value of zero for its </a:t>
            </a:r>
            <a:r>
              <a:rPr lang="en-US" dirty="0" err="1"/>
              <a:t>backfeed</a:t>
            </a:r>
            <a:r>
              <a:rPr lang="en-US" dirty="0"/>
              <a:t>. At each point in the series, the neuron both passes data to the next layer of neurons and passes data forward in time to itself the next time it fires.
Also note that we're looking at a single neuron in a layer with one input and one output. In reality you'll have wide layers, so imagine multiple recurrent nodes side by side, each with multiple inputs and outputs.</a:t>
            </a:r>
          </a:p>
        </p:txBody>
      </p:sp>
      <p:sp>
        <p:nvSpPr>
          <p:cNvPr id="4" name="Slide Number Placeholder 3"/>
          <p:cNvSpPr>
            <a:spLocks noGrp="1"/>
          </p:cNvSpPr>
          <p:nvPr>
            <p:ph type="sldNum" sz="quarter" idx="5"/>
          </p:nvPr>
        </p:nvSpPr>
        <p:spPr/>
        <p:txBody>
          <a:bodyPr/>
          <a:lstStyle/>
          <a:p>
            <a:fld id="{3360F357-E75B-BF41-928B-060D7BF79B8D}" type="slidenum">
              <a:rPr lang="en-US" smtClean="0"/>
              <a:t>5</a:t>
            </a:fld>
            <a:endParaRPr lang="en-US"/>
          </a:p>
        </p:txBody>
      </p:sp>
    </p:spTree>
    <p:extLst>
      <p:ext uri="{BB962C8B-B14F-4D97-AF65-F5344CB8AC3E}">
        <p14:creationId xmlns:p14="http://schemas.microsoft.com/office/powerpoint/2010/main" val="3102477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Each rectangle is a vector and arrows represent functions (e.g. matrix multiply). Input vectors are in red, output vectors are in blue and green vectors hold the RNN's state (more on this soon).</a:t>
            </a:r>
          </a:p>
          <a:p>
            <a:r>
              <a:rPr lang="en-US" sz="1200" b="0" i="0" kern="1200" dirty="0">
                <a:solidFill>
                  <a:schemeClr val="tx1"/>
                </a:solidFill>
                <a:effectLst/>
                <a:latin typeface="+mn-lt"/>
                <a:ea typeface="+mn-ea"/>
                <a:cs typeface="+mn-cs"/>
              </a:rPr>
              <a:t>From left to right: </a:t>
            </a:r>
          </a:p>
          <a:p>
            <a:r>
              <a:rPr lang="en-US" sz="1200" b="1" i="0" kern="12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Vanilla mode of processing without RNN, from fixed-sized input to fixed-sized output (e.g. image classification).</a:t>
            </a:r>
          </a:p>
          <a:p>
            <a:r>
              <a:rPr lang="en-US" sz="1200" b="1" i="0" kern="12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Sequence output (e.g. image captioning takes an image and outputs a sentence of words).</a:t>
            </a:r>
          </a:p>
          <a:p>
            <a:r>
              <a:rPr lang="en-US" sz="1200" b="1" i="0" kern="12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 Sequence input (e.g. sentiment analysis where a given sentence is classified as expressing positive or negative sentiment).</a:t>
            </a:r>
          </a:p>
          <a:p>
            <a:r>
              <a:rPr lang="en-US" sz="1200" b="1" i="0" kern="1200" dirty="0">
                <a:solidFill>
                  <a:schemeClr val="tx1"/>
                </a:solidFill>
                <a:effectLst/>
                <a:latin typeface="+mn-lt"/>
                <a:ea typeface="+mn-ea"/>
                <a:cs typeface="+mn-cs"/>
              </a:rPr>
              <a:t>(4)</a:t>
            </a:r>
            <a:r>
              <a:rPr lang="en-US" sz="1200" b="0" i="0" kern="1200" dirty="0">
                <a:solidFill>
                  <a:schemeClr val="tx1"/>
                </a:solidFill>
                <a:effectLst/>
                <a:latin typeface="+mn-lt"/>
                <a:ea typeface="+mn-ea"/>
                <a:cs typeface="+mn-cs"/>
              </a:rPr>
              <a:t> Sequence input and sequence output (e.g. Machine Translation: an RNN reads a sentence in English and then outputs a sentence in French).</a:t>
            </a:r>
          </a:p>
          <a:p>
            <a:r>
              <a:rPr lang="en-US" sz="1200" b="1" i="0" kern="1200" dirty="0">
                <a:solidFill>
                  <a:schemeClr val="tx1"/>
                </a:solidFill>
                <a:effectLst/>
                <a:latin typeface="+mn-lt"/>
                <a:ea typeface="+mn-ea"/>
                <a:cs typeface="+mn-cs"/>
              </a:rPr>
              <a:t>(5)</a:t>
            </a:r>
            <a:r>
              <a:rPr lang="en-US" sz="1200" b="0" i="0" kern="1200" dirty="0">
                <a:solidFill>
                  <a:schemeClr val="tx1"/>
                </a:solidFill>
                <a:effectLst/>
                <a:latin typeface="+mn-lt"/>
                <a:ea typeface="+mn-ea"/>
                <a:cs typeface="+mn-cs"/>
              </a:rPr>
              <a:t> Synced sequence input and output (e.g. video classification where we wish to label each frame of the video). Notice that in every case are no pre-specified constraints on the lengths sequences because the recurrent transformation (green) is fixed and can be applied as many times as we like.</a:t>
            </a:r>
            <a:endParaRPr lang="en-US" dirty="0"/>
          </a:p>
        </p:txBody>
      </p:sp>
      <p:sp>
        <p:nvSpPr>
          <p:cNvPr id="4" name="Slide Number Placeholder 3"/>
          <p:cNvSpPr>
            <a:spLocks noGrp="1"/>
          </p:cNvSpPr>
          <p:nvPr>
            <p:ph type="sldNum" sz="quarter" idx="5"/>
          </p:nvPr>
        </p:nvSpPr>
        <p:spPr/>
        <p:txBody>
          <a:bodyPr/>
          <a:lstStyle/>
          <a:p>
            <a:fld id="{3360F357-E75B-BF41-928B-060D7BF79B8D}" type="slidenum">
              <a:rPr lang="en-US" smtClean="0"/>
              <a:t>6</a:t>
            </a:fld>
            <a:endParaRPr lang="en-US"/>
          </a:p>
        </p:txBody>
      </p:sp>
    </p:spTree>
    <p:extLst>
      <p:ext uri="{BB962C8B-B14F-4D97-AF65-F5344CB8AC3E}">
        <p14:creationId xmlns:p14="http://schemas.microsoft.com/office/powerpoint/2010/main" val="293893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60F357-E75B-BF41-928B-060D7BF79B8D}" type="slidenum">
              <a:rPr lang="en-US" smtClean="0"/>
              <a:t>7</a:t>
            </a:fld>
            <a:endParaRPr lang="en-US"/>
          </a:p>
        </p:txBody>
      </p:sp>
    </p:spTree>
    <p:extLst>
      <p:ext uri="{BB962C8B-B14F-4D97-AF65-F5344CB8AC3E}">
        <p14:creationId xmlns:p14="http://schemas.microsoft.com/office/powerpoint/2010/main" val="2670866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tilde is a new candidate value that we create based on keeping it or not.</a:t>
            </a:r>
          </a:p>
          <a:p>
            <a:endParaRPr lang="en-US" dirty="0"/>
          </a:p>
        </p:txBody>
      </p:sp>
      <p:sp>
        <p:nvSpPr>
          <p:cNvPr id="4" name="Slide Number Placeholder 3"/>
          <p:cNvSpPr>
            <a:spLocks noGrp="1"/>
          </p:cNvSpPr>
          <p:nvPr>
            <p:ph type="sldNum" sz="quarter" idx="5"/>
          </p:nvPr>
        </p:nvSpPr>
        <p:spPr/>
        <p:txBody>
          <a:bodyPr/>
          <a:lstStyle/>
          <a:p>
            <a:fld id="{3360F357-E75B-BF41-928B-060D7BF79B8D}" type="slidenum">
              <a:rPr lang="en-US" smtClean="0"/>
              <a:t>8</a:t>
            </a:fld>
            <a:endParaRPr lang="en-US"/>
          </a:p>
        </p:txBody>
      </p:sp>
    </p:spTree>
    <p:extLst>
      <p:ext uri="{BB962C8B-B14F-4D97-AF65-F5344CB8AC3E}">
        <p14:creationId xmlns:p14="http://schemas.microsoft.com/office/powerpoint/2010/main" val="2962307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Order of the data is important.</a:t>
            </a:r>
          </a:p>
          <a:p>
            <a:endParaRPr lang="en-US" dirty="0"/>
          </a:p>
          <a:p>
            <a:r>
              <a:rPr lang="en-US" dirty="0"/>
              <a:t>One application that RNNs are particularly good at is sequence prediction. Our lab will actually be a sequence prediction lab.
So far in this course, all of our predictions have assumed the data are time-independent. That is, we could shuffle around all the data points and prediction points in time, and nothing would change.
</a:t>
            </a:r>
          </a:p>
          <a:p>
            <a:endParaRPr lang="en-US" dirty="0"/>
          </a:p>
          <a:p>
            <a:r>
              <a:rPr lang="en-US" dirty="0"/>
              <a:t>In this unit, we will look at sequence prediction. In sequence prediction the input data is an *ordered* set of data, most commonly a time series. A time series is a set of data where the index is a date. Since dates have an inherent ordering, time
series are ordered data.
</a:t>
            </a:r>
          </a:p>
        </p:txBody>
      </p:sp>
      <p:sp>
        <p:nvSpPr>
          <p:cNvPr id="4" name="Slide Number Placeholder 3"/>
          <p:cNvSpPr>
            <a:spLocks noGrp="1"/>
          </p:cNvSpPr>
          <p:nvPr>
            <p:ph type="sldNum" sz="quarter" idx="5"/>
          </p:nvPr>
        </p:nvSpPr>
        <p:spPr/>
        <p:txBody>
          <a:bodyPr/>
          <a:lstStyle/>
          <a:p>
            <a:fld id="{3360F357-E75B-BF41-928B-060D7BF79B8D}" type="slidenum">
              <a:rPr lang="en-US" smtClean="0"/>
              <a:t>11</a:t>
            </a:fld>
            <a:endParaRPr lang="en-US"/>
          </a:p>
        </p:txBody>
      </p:sp>
    </p:spTree>
    <p:extLst>
      <p:ext uri="{BB962C8B-B14F-4D97-AF65-F5344CB8AC3E}">
        <p14:creationId xmlns:p14="http://schemas.microsoft.com/office/powerpoint/2010/main" val="3083723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Sequence prediction is about predicting what happens next in a sequence. For example, if we have a year's worth of data, we may
want to know what happens in Q1 of the next year.
</a:t>
            </a:r>
          </a:p>
        </p:txBody>
      </p:sp>
      <p:sp>
        <p:nvSpPr>
          <p:cNvPr id="4" name="Slide Number Placeholder 3"/>
          <p:cNvSpPr>
            <a:spLocks noGrp="1"/>
          </p:cNvSpPr>
          <p:nvPr>
            <p:ph type="sldNum" sz="quarter" idx="5"/>
          </p:nvPr>
        </p:nvSpPr>
        <p:spPr/>
        <p:txBody>
          <a:bodyPr/>
          <a:lstStyle/>
          <a:p>
            <a:fld id="{3360F357-E75B-BF41-928B-060D7BF79B8D}" type="slidenum">
              <a:rPr lang="en-US" smtClean="0"/>
              <a:t>12</a:t>
            </a:fld>
            <a:endParaRPr lang="en-US"/>
          </a:p>
        </p:txBody>
      </p:sp>
    </p:spTree>
    <p:extLst>
      <p:ext uri="{BB962C8B-B14F-4D97-AF65-F5344CB8AC3E}">
        <p14:creationId xmlns:p14="http://schemas.microsoft.com/office/powerpoint/2010/main" val="687625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41035-A467-3B4F-AC1C-CC6D7F080C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EC1FD9-B3F3-E448-95F3-3F285DD5F0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38DEE3-1C3C-AF48-B056-238DB65927CA}"/>
              </a:ext>
            </a:extLst>
          </p:cNvPr>
          <p:cNvSpPr>
            <a:spLocks noGrp="1"/>
          </p:cNvSpPr>
          <p:nvPr>
            <p:ph type="dt" sz="half" idx="10"/>
          </p:nvPr>
        </p:nvSpPr>
        <p:spPr/>
        <p:txBody>
          <a:bodyPr/>
          <a:lstStyle/>
          <a:p>
            <a:fld id="{717AB12A-8D9B-374E-8036-9A4296FF2278}" type="datetimeFigureOut">
              <a:rPr lang="en-US" smtClean="0"/>
              <a:t>7/6/21</a:t>
            </a:fld>
            <a:endParaRPr lang="en-US"/>
          </a:p>
        </p:txBody>
      </p:sp>
      <p:sp>
        <p:nvSpPr>
          <p:cNvPr id="5" name="Footer Placeholder 4">
            <a:extLst>
              <a:ext uri="{FF2B5EF4-FFF2-40B4-BE49-F238E27FC236}">
                <a16:creationId xmlns:a16="http://schemas.microsoft.com/office/drawing/2014/main" id="{E1A27F7B-9FE1-0F49-9699-F28E536EE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C57ABA-B75C-C44D-9CFA-81CFEDA4C7C6}"/>
              </a:ext>
            </a:extLst>
          </p:cNvPr>
          <p:cNvSpPr>
            <a:spLocks noGrp="1"/>
          </p:cNvSpPr>
          <p:nvPr>
            <p:ph type="sldNum" sz="quarter" idx="12"/>
          </p:nvPr>
        </p:nvSpPr>
        <p:spPr/>
        <p:txBody>
          <a:bodyPr/>
          <a:lstStyle/>
          <a:p>
            <a:fld id="{D9425268-EC2E-894D-9C56-B68A457F406F}" type="slidenum">
              <a:rPr lang="en-US" smtClean="0"/>
              <a:t>‹#›</a:t>
            </a:fld>
            <a:endParaRPr lang="en-US"/>
          </a:p>
        </p:txBody>
      </p:sp>
    </p:spTree>
    <p:extLst>
      <p:ext uri="{BB962C8B-B14F-4D97-AF65-F5344CB8AC3E}">
        <p14:creationId xmlns:p14="http://schemas.microsoft.com/office/powerpoint/2010/main" val="3861709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C58CE-E236-7E45-AB26-83786129C2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59E093-BF93-174F-B092-E73123480D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4AA423-299E-2043-8ADD-AEBB7012F9DE}"/>
              </a:ext>
            </a:extLst>
          </p:cNvPr>
          <p:cNvSpPr>
            <a:spLocks noGrp="1"/>
          </p:cNvSpPr>
          <p:nvPr>
            <p:ph type="dt" sz="half" idx="10"/>
          </p:nvPr>
        </p:nvSpPr>
        <p:spPr/>
        <p:txBody>
          <a:bodyPr/>
          <a:lstStyle/>
          <a:p>
            <a:fld id="{717AB12A-8D9B-374E-8036-9A4296FF2278}" type="datetimeFigureOut">
              <a:rPr lang="en-US" smtClean="0"/>
              <a:t>7/6/21</a:t>
            </a:fld>
            <a:endParaRPr lang="en-US"/>
          </a:p>
        </p:txBody>
      </p:sp>
      <p:sp>
        <p:nvSpPr>
          <p:cNvPr id="5" name="Footer Placeholder 4">
            <a:extLst>
              <a:ext uri="{FF2B5EF4-FFF2-40B4-BE49-F238E27FC236}">
                <a16:creationId xmlns:a16="http://schemas.microsoft.com/office/drawing/2014/main" id="{30D88028-7D14-2D47-839F-5325DCDA9D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C7513C-21E9-3246-B841-11D0A8F67C99}"/>
              </a:ext>
            </a:extLst>
          </p:cNvPr>
          <p:cNvSpPr>
            <a:spLocks noGrp="1"/>
          </p:cNvSpPr>
          <p:nvPr>
            <p:ph type="sldNum" sz="quarter" idx="12"/>
          </p:nvPr>
        </p:nvSpPr>
        <p:spPr/>
        <p:txBody>
          <a:bodyPr/>
          <a:lstStyle/>
          <a:p>
            <a:fld id="{D9425268-EC2E-894D-9C56-B68A457F406F}" type="slidenum">
              <a:rPr lang="en-US" smtClean="0"/>
              <a:t>‹#›</a:t>
            </a:fld>
            <a:endParaRPr lang="en-US"/>
          </a:p>
        </p:txBody>
      </p:sp>
    </p:spTree>
    <p:extLst>
      <p:ext uri="{BB962C8B-B14F-4D97-AF65-F5344CB8AC3E}">
        <p14:creationId xmlns:p14="http://schemas.microsoft.com/office/powerpoint/2010/main" val="120898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045C46-03E1-FC40-A951-EA12768184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5F57A2-3488-2D4B-AE4C-EF32E2DE74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6EE1AA-81F5-6F4B-BA77-BFA2FBBE1FC0}"/>
              </a:ext>
            </a:extLst>
          </p:cNvPr>
          <p:cNvSpPr>
            <a:spLocks noGrp="1"/>
          </p:cNvSpPr>
          <p:nvPr>
            <p:ph type="dt" sz="half" idx="10"/>
          </p:nvPr>
        </p:nvSpPr>
        <p:spPr/>
        <p:txBody>
          <a:bodyPr/>
          <a:lstStyle/>
          <a:p>
            <a:fld id="{717AB12A-8D9B-374E-8036-9A4296FF2278}" type="datetimeFigureOut">
              <a:rPr lang="en-US" smtClean="0"/>
              <a:t>7/6/21</a:t>
            </a:fld>
            <a:endParaRPr lang="en-US"/>
          </a:p>
        </p:txBody>
      </p:sp>
      <p:sp>
        <p:nvSpPr>
          <p:cNvPr id="5" name="Footer Placeholder 4">
            <a:extLst>
              <a:ext uri="{FF2B5EF4-FFF2-40B4-BE49-F238E27FC236}">
                <a16:creationId xmlns:a16="http://schemas.microsoft.com/office/drawing/2014/main" id="{0D70A87D-83D2-C149-8CC4-9D15359E9B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C26026-32BF-BB47-B7F6-0C00B987EDE2}"/>
              </a:ext>
            </a:extLst>
          </p:cNvPr>
          <p:cNvSpPr>
            <a:spLocks noGrp="1"/>
          </p:cNvSpPr>
          <p:nvPr>
            <p:ph type="sldNum" sz="quarter" idx="12"/>
          </p:nvPr>
        </p:nvSpPr>
        <p:spPr/>
        <p:txBody>
          <a:bodyPr/>
          <a:lstStyle/>
          <a:p>
            <a:fld id="{D9425268-EC2E-894D-9C56-B68A457F406F}" type="slidenum">
              <a:rPr lang="en-US" smtClean="0"/>
              <a:t>‹#›</a:t>
            </a:fld>
            <a:endParaRPr lang="en-US"/>
          </a:p>
        </p:txBody>
      </p:sp>
    </p:spTree>
    <p:extLst>
      <p:ext uri="{BB962C8B-B14F-4D97-AF65-F5344CB8AC3E}">
        <p14:creationId xmlns:p14="http://schemas.microsoft.com/office/powerpoint/2010/main" val="1897287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3551-7E2B-EB47-9D7E-F6665B5EA8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801B9-7DDE-594A-9D4F-E1FCEBC274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307202-4A4F-1346-9ECB-580258556493}"/>
              </a:ext>
            </a:extLst>
          </p:cNvPr>
          <p:cNvSpPr>
            <a:spLocks noGrp="1"/>
          </p:cNvSpPr>
          <p:nvPr>
            <p:ph type="dt" sz="half" idx="10"/>
          </p:nvPr>
        </p:nvSpPr>
        <p:spPr/>
        <p:txBody>
          <a:bodyPr/>
          <a:lstStyle/>
          <a:p>
            <a:fld id="{717AB12A-8D9B-374E-8036-9A4296FF2278}" type="datetimeFigureOut">
              <a:rPr lang="en-US" smtClean="0"/>
              <a:t>7/6/21</a:t>
            </a:fld>
            <a:endParaRPr lang="en-US"/>
          </a:p>
        </p:txBody>
      </p:sp>
      <p:sp>
        <p:nvSpPr>
          <p:cNvPr id="5" name="Footer Placeholder 4">
            <a:extLst>
              <a:ext uri="{FF2B5EF4-FFF2-40B4-BE49-F238E27FC236}">
                <a16:creationId xmlns:a16="http://schemas.microsoft.com/office/drawing/2014/main" id="{8BED48D9-6216-5943-8934-07FF3335D1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87104-69CB-9A47-B463-8DE96E9DFDAF}"/>
              </a:ext>
            </a:extLst>
          </p:cNvPr>
          <p:cNvSpPr>
            <a:spLocks noGrp="1"/>
          </p:cNvSpPr>
          <p:nvPr>
            <p:ph type="sldNum" sz="quarter" idx="12"/>
          </p:nvPr>
        </p:nvSpPr>
        <p:spPr/>
        <p:txBody>
          <a:bodyPr/>
          <a:lstStyle/>
          <a:p>
            <a:fld id="{D9425268-EC2E-894D-9C56-B68A457F406F}" type="slidenum">
              <a:rPr lang="en-US" smtClean="0"/>
              <a:t>‹#›</a:t>
            </a:fld>
            <a:endParaRPr lang="en-US"/>
          </a:p>
        </p:txBody>
      </p:sp>
    </p:spTree>
    <p:extLst>
      <p:ext uri="{BB962C8B-B14F-4D97-AF65-F5344CB8AC3E}">
        <p14:creationId xmlns:p14="http://schemas.microsoft.com/office/powerpoint/2010/main" val="296294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B4422-99BE-B14D-B51F-BD20A40616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FA2C70-84BB-8D4F-B811-B3DBA3AC4B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0A7ACD-1E13-9E49-97CB-91956ABC8DA6}"/>
              </a:ext>
            </a:extLst>
          </p:cNvPr>
          <p:cNvSpPr>
            <a:spLocks noGrp="1"/>
          </p:cNvSpPr>
          <p:nvPr>
            <p:ph type="dt" sz="half" idx="10"/>
          </p:nvPr>
        </p:nvSpPr>
        <p:spPr/>
        <p:txBody>
          <a:bodyPr/>
          <a:lstStyle/>
          <a:p>
            <a:fld id="{717AB12A-8D9B-374E-8036-9A4296FF2278}" type="datetimeFigureOut">
              <a:rPr lang="en-US" smtClean="0"/>
              <a:t>7/6/21</a:t>
            </a:fld>
            <a:endParaRPr lang="en-US"/>
          </a:p>
        </p:txBody>
      </p:sp>
      <p:sp>
        <p:nvSpPr>
          <p:cNvPr id="5" name="Footer Placeholder 4">
            <a:extLst>
              <a:ext uri="{FF2B5EF4-FFF2-40B4-BE49-F238E27FC236}">
                <a16:creationId xmlns:a16="http://schemas.microsoft.com/office/drawing/2014/main" id="{1D73403C-34B5-DC41-9DB7-0E122209D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D6040-42B6-1B46-ACF1-5528B7681C83}"/>
              </a:ext>
            </a:extLst>
          </p:cNvPr>
          <p:cNvSpPr>
            <a:spLocks noGrp="1"/>
          </p:cNvSpPr>
          <p:nvPr>
            <p:ph type="sldNum" sz="quarter" idx="12"/>
          </p:nvPr>
        </p:nvSpPr>
        <p:spPr/>
        <p:txBody>
          <a:bodyPr/>
          <a:lstStyle/>
          <a:p>
            <a:fld id="{D9425268-EC2E-894D-9C56-B68A457F406F}" type="slidenum">
              <a:rPr lang="en-US" smtClean="0"/>
              <a:t>‹#›</a:t>
            </a:fld>
            <a:endParaRPr lang="en-US"/>
          </a:p>
        </p:txBody>
      </p:sp>
    </p:spTree>
    <p:extLst>
      <p:ext uri="{BB962C8B-B14F-4D97-AF65-F5344CB8AC3E}">
        <p14:creationId xmlns:p14="http://schemas.microsoft.com/office/powerpoint/2010/main" val="504009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1F19-7045-FF4B-8A97-1AA50146F9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E2B8CE-798A-6349-BD1D-D945573BF9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83F28D-636E-B747-8364-35937639BF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037649-199A-0C49-AF01-A2601645866D}"/>
              </a:ext>
            </a:extLst>
          </p:cNvPr>
          <p:cNvSpPr>
            <a:spLocks noGrp="1"/>
          </p:cNvSpPr>
          <p:nvPr>
            <p:ph type="dt" sz="half" idx="10"/>
          </p:nvPr>
        </p:nvSpPr>
        <p:spPr/>
        <p:txBody>
          <a:bodyPr/>
          <a:lstStyle/>
          <a:p>
            <a:fld id="{717AB12A-8D9B-374E-8036-9A4296FF2278}" type="datetimeFigureOut">
              <a:rPr lang="en-US" smtClean="0"/>
              <a:t>7/6/21</a:t>
            </a:fld>
            <a:endParaRPr lang="en-US"/>
          </a:p>
        </p:txBody>
      </p:sp>
      <p:sp>
        <p:nvSpPr>
          <p:cNvPr id="6" name="Footer Placeholder 5">
            <a:extLst>
              <a:ext uri="{FF2B5EF4-FFF2-40B4-BE49-F238E27FC236}">
                <a16:creationId xmlns:a16="http://schemas.microsoft.com/office/drawing/2014/main" id="{92B1950F-54F9-DB4D-9050-97865657ED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75F7A6-F2EA-6540-A996-B46790F59F4A}"/>
              </a:ext>
            </a:extLst>
          </p:cNvPr>
          <p:cNvSpPr>
            <a:spLocks noGrp="1"/>
          </p:cNvSpPr>
          <p:nvPr>
            <p:ph type="sldNum" sz="quarter" idx="12"/>
          </p:nvPr>
        </p:nvSpPr>
        <p:spPr/>
        <p:txBody>
          <a:bodyPr/>
          <a:lstStyle/>
          <a:p>
            <a:fld id="{D9425268-EC2E-894D-9C56-B68A457F406F}" type="slidenum">
              <a:rPr lang="en-US" smtClean="0"/>
              <a:t>‹#›</a:t>
            </a:fld>
            <a:endParaRPr lang="en-US"/>
          </a:p>
        </p:txBody>
      </p:sp>
    </p:spTree>
    <p:extLst>
      <p:ext uri="{BB962C8B-B14F-4D97-AF65-F5344CB8AC3E}">
        <p14:creationId xmlns:p14="http://schemas.microsoft.com/office/powerpoint/2010/main" val="2211321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4CE7D-5048-414C-8AA1-44209518E8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019A95-C109-FD42-A843-1447912F5E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742BB8-DF5D-A64D-BED6-7952313A95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0B1F64-4407-6047-92E9-030FE5B894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798E78-BF87-D644-97C2-53C9F5F54A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A5EC50-44DF-8D49-9C9B-5A8E32101782}"/>
              </a:ext>
            </a:extLst>
          </p:cNvPr>
          <p:cNvSpPr>
            <a:spLocks noGrp="1"/>
          </p:cNvSpPr>
          <p:nvPr>
            <p:ph type="dt" sz="half" idx="10"/>
          </p:nvPr>
        </p:nvSpPr>
        <p:spPr/>
        <p:txBody>
          <a:bodyPr/>
          <a:lstStyle/>
          <a:p>
            <a:fld id="{717AB12A-8D9B-374E-8036-9A4296FF2278}" type="datetimeFigureOut">
              <a:rPr lang="en-US" smtClean="0"/>
              <a:t>7/6/21</a:t>
            </a:fld>
            <a:endParaRPr lang="en-US"/>
          </a:p>
        </p:txBody>
      </p:sp>
      <p:sp>
        <p:nvSpPr>
          <p:cNvPr id="8" name="Footer Placeholder 7">
            <a:extLst>
              <a:ext uri="{FF2B5EF4-FFF2-40B4-BE49-F238E27FC236}">
                <a16:creationId xmlns:a16="http://schemas.microsoft.com/office/drawing/2014/main" id="{05B6CC75-54B7-6E41-860F-CD8E2DE440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383CB8-905F-B543-9F77-91230338AEF4}"/>
              </a:ext>
            </a:extLst>
          </p:cNvPr>
          <p:cNvSpPr>
            <a:spLocks noGrp="1"/>
          </p:cNvSpPr>
          <p:nvPr>
            <p:ph type="sldNum" sz="quarter" idx="12"/>
          </p:nvPr>
        </p:nvSpPr>
        <p:spPr/>
        <p:txBody>
          <a:bodyPr/>
          <a:lstStyle/>
          <a:p>
            <a:fld id="{D9425268-EC2E-894D-9C56-B68A457F406F}" type="slidenum">
              <a:rPr lang="en-US" smtClean="0"/>
              <a:t>‹#›</a:t>
            </a:fld>
            <a:endParaRPr lang="en-US"/>
          </a:p>
        </p:txBody>
      </p:sp>
    </p:spTree>
    <p:extLst>
      <p:ext uri="{BB962C8B-B14F-4D97-AF65-F5344CB8AC3E}">
        <p14:creationId xmlns:p14="http://schemas.microsoft.com/office/powerpoint/2010/main" val="2546941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0870-9462-8C4E-A33E-055D9DE392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C3E264-1BB0-D743-8A8A-03FDA300396C}"/>
              </a:ext>
            </a:extLst>
          </p:cNvPr>
          <p:cNvSpPr>
            <a:spLocks noGrp="1"/>
          </p:cNvSpPr>
          <p:nvPr>
            <p:ph type="dt" sz="half" idx="10"/>
          </p:nvPr>
        </p:nvSpPr>
        <p:spPr/>
        <p:txBody>
          <a:bodyPr/>
          <a:lstStyle/>
          <a:p>
            <a:fld id="{717AB12A-8D9B-374E-8036-9A4296FF2278}" type="datetimeFigureOut">
              <a:rPr lang="en-US" smtClean="0"/>
              <a:t>7/6/21</a:t>
            </a:fld>
            <a:endParaRPr lang="en-US"/>
          </a:p>
        </p:txBody>
      </p:sp>
      <p:sp>
        <p:nvSpPr>
          <p:cNvPr id="4" name="Footer Placeholder 3">
            <a:extLst>
              <a:ext uri="{FF2B5EF4-FFF2-40B4-BE49-F238E27FC236}">
                <a16:creationId xmlns:a16="http://schemas.microsoft.com/office/drawing/2014/main" id="{29D29DBB-E16E-D24A-8764-D33B60136F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E3DF3C-579F-EC44-BAFD-77512CE1448F}"/>
              </a:ext>
            </a:extLst>
          </p:cNvPr>
          <p:cNvSpPr>
            <a:spLocks noGrp="1"/>
          </p:cNvSpPr>
          <p:nvPr>
            <p:ph type="sldNum" sz="quarter" idx="12"/>
          </p:nvPr>
        </p:nvSpPr>
        <p:spPr/>
        <p:txBody>
          <a:bodyPr/>
          <a:lstStyle/>
          <a:p>
            <a:fld id="{D9425268-EC2E-894D-9C56-B68A457F406F}" type="slidenum">
              <a:rPr lang="en-US" smtClean="0"/>
              <a:t>‹#›</a:t>
            </a:fld>
            <a:endParaRPr lang="en-US"/>
          </a:p>
        </p:txBody>
      </p:sp>
    </p:spTree>
    <p:extLst>
      <p:ext uri="{BB962C8B-B14F-4D97-AF65-F5344CB8AC3E}">
        <p14:creationId xmlns:p14="http://schemas.microsoft.com/office/powerpoint/2010/main" val="3227415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976D8E-985E-FD4F-8302-9955E125B590}"/>
              </a:ext>
            </a:extLst>
          </p:cNvPr>
          <p:cNvSpPr>
            <a:spLocks noGrp="1"/>
          </p:cNvSpPr>
          <p:nvPr>
            <p:ph type="dt" sz="half" idx="10"/>
          </p:nvPr>
        </p:nvSpPr>
        <p:spPr/>
        <p:txBody>
          <a:bodyPr/>
          <a:lstStyle/>
          <a:p>
            <a:fld id="{717AB12A-8D9B-374E-8036-9A4296FF2278}" type="datetimeFigureOut">
              <a:rPr lang="en-US" smtClean="0"/>
              <a:t>7/6/21</a:t>
            </a:fld>
            <a:endParaRPr lang="en-US"/>
          </a:p>
        </p:txBody>
      </p:sp>
      <p:sp>
        <p:nvSpPr>
          <p:cNvPr id="3" name="Footer Placeholder 2">
            <a:extLst>
              <a:ext uri="{FF2B5EF4-FFF2-40B4-BE49-F238E27FC236}">
                <a16:creationId xmlns:a16="http://schemas.microsoft.com/office/drawing/2014/main" id="{05EDE282-B080-8247-A56E-D2A3C6E36A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53A56D-2CA9-EB43-ADCB-2C83F781F5D8}"/>
              </a:ext>
            </a:extLst>
          </p:cNvPr>
          <p:cNvSpPr>
            <a:spLocks noGrp="1"/>
          </p:cNvSpPr>
          <p:nvPr>
            <p:ph type="sldNum" sz="quarter" idx="12"/>
          </p:nvPr>
        </p:nvSpPr>
        <p:spPr/>
        <p:txBody>
          <a:bodyPr/>
          <a:lstStyle/>
          <a:p>
            <a:fld id="{D9425268-EC2E-894D-9C56-B68A457F406F}" type="slidenum">
              <a:rPr lang="en-US" smtClean="0"/>
              <a:t>‹#›</a:t>
            </a:fld>
            <a:endParaRPr lang="en-US"/>
          </a:p>
        </p:txBody>
      </p:sp>
    </p:spTree>
    <p:extLst>
      <p:ext uri="{BB962C8B-B14F-4D97-AF65-F5344CB8AC3E}">
        <p14:creationId xmlns:p14="http://schemas.microsoft.com/office/powerpoint/2010/main" val="127117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30ED3-CC4B-5740-9328-F6C34950D4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C52E57-A1D3-F94E-946B-3CE674B40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6E9B41-53D6-1244-988C-6FE417B10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8F440-8F78-324C-90C9-E5C5D4C34358}"/>
              </a:ext>
            </a:extLst>
          </p:cNvPr>
          <p:cNvSpPr>
            <a:spLocks noGrp="1"/>
          </p:cNvSpPr>
          <p:nvPr>
            <p:ph type="dt" sz="half" idx="10"/>
          </p:nvPr>
        </p:nvSpPr>
        <p:spPr/>
        <p:txBody>
          <a:bodyPr/>
          <a:lstStyle/>
          <a:p>
            <a:fld id="{717AB12A-8D9B-374E-8036-9A4296FF2278}" type="datetimeFigureOut">
              <a:rPr lang="en-US" smtClean="0"/>
              <a:t>7/6/21</a:t>
            </a:fld>
            <a:endParaRPr lang="en-US"/>
          </a:p>
        </p:txBody>
      </p:sp>
      <p:sp>
        <p:nvSpPr>
          <p:cNvPr id="6" name="Footer Placeholder 5">
            <a:extLst>
              <a:ext uri="{FF2B5EF4-FFF2-40B4-BE49-F238E27FC236}">
                <a16:creationId xmlns:a16="http://schemas.microsoft.com/office/drawing/2014/main" id="{8EDD7BFB-6681-6040-B75C-8A5E953F90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B2DD6C-76C0-1543-94E2-7478D38DFF5C}"/>
              </a:ext>
            </a:extLst>
          </p:cNvPr>
          <p:cNvSpPr>
            <a:spLocks noGrp="1"/>
          </p:cNvSpPr>
          <p:nvPr>
            <p:ph type="sldNum" sz="quarter" idx="12"/>
          </p:nvPr>
        </p:nvSpPr>
        <p:spPr/>
        <p:txBody>
          <a:bodyPr/>
          <a:lstStyle/>
          <a:p>
            <a:fld id="{D9425268-EC2E-894D-9C56-B68A457F406F}" type="slidenum">
              <a:rPr lang="en-US" smtClean="0"/>
              <a:t>‹#›</a:t>
            </a:fld>
            <a:endParaRPr lang="en-US"/>
          </a:p>
        </p:txBody>
      </p:sp>
    </p:spTree>
    <p:extLst>
      <p:ext uri="{BB962C8B-B14F-4D97-AF65-F5344CB8AC3E}">
        <p14:creationId xmlns:p14="http://schemas.microsoft.com/office/powerpoint/2010/main" val="1371640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8BA57-2745-6A46-BFC4-FE3A55E048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F7BAC3-6305-A240-B222-45A206A73F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79C4CA-8C1A-E04A-8040-048CB5FB4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8794F0-450B-E94B-87D1-58C4627FE831}"/>
              </a:ext>
            </a:extLst>
          </p:cNvPr>
          <p:cNvSpPr>
            <a:spLocks noGrp="1"/>
          </p:cNvSpPr>
          <p:nvPr>
            <p:ph type="dt" sz="half" idx="10"/>
          </p:nvPr>
        </p:nvSpPr>
        <p:spPr/>
        <p:txBody>
          <a:bodyPr/>
          <a:lstStyle/>
          <a:p>
            <a:fld id="{717AB12A-8D9B-374E-8036-9A4296FF2278}" type="datetimeFigureOut">
              <a:rPr lang="en-US" smtClean="0"/>
              <a:t>7/6/21</a:t>
            </a:fld>
            <a:endParaRPr lang="en-US"/>
          </a:p>
        </p:txBody>
      </p:sp>
      <p:sp>
        <p:nvSpPr>
          <p:cNvPr id="6" name="Footer Placeholder 5">
            <a:extLst>
              <a:ext uri="{FF2B5EF4-FFF2-40B4-BE49-F238E27FC236}">
                <a16:creationId xmlns:a16="http://schemas.microsoft.com/office/drawing/2014/main" id="{97A3B42D-C524-0644-A8C5-093525B0F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F0143F-5965-DE48-AB94-311A889EDECD}"/>
              </a:ext>
            </a:extLst>
          </p:cNvPr>
          <p:cNvSpPr>
            <a:spLocks noGrp="1"/>
          </p:cNvSpPr>
          <p:nvPr>
            <p:ph type="sldNum" sz="quarter" idx="12"/>
          </p:nvPr>
        </p:nvSpPr>
        <p:spPr/>
        <p:txBody>
          <a:bodyPr/>
          <a:lstStyle/>
          <a:p>
            <a:fld id="{D9425268-EC2E-894D-9C56-B68A457F406F}" type="slidenum">
              <a:rPr lang="en-US" smtClean="0"/>
              <a:t>‹#›</a:t>
            </a:fld>
            <a:endParaRPr lang="en-US"/>
          </a:p>
        </p:txBody>
      </p:sp>
    </p:spTree>
    <p:extLst>
      <p:ext uri="{BB962C8B-B14F-4D97-AF65-F5344CB8AC3E}">
        <p14:creationId xmlns:p14="http://schemas.microsoft.com/office/powerpoint/2010/main" val="2217298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A9BB64-9A92-CC47-91D3-4990D9D7B4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2D72F3-1668-F54E-B001-9B437908E0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8D7C8-32AC-7D4A-9C89-74CC233302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7AB12A-8D9B-374E-8036-9A4296FF2278}" type="datetimeFigureOut">
              <a:rPr lang="en-US" smtClean="0"/>
              <a:t>7/6/21</a:t>
            </a:fld>
            <a:endParaRPr lang="en-US"/>
          </a:p>
        </p:txBody>
      </p:sp>
      <p:sp>
        <p:nvSpPr>
          <p:cNvPr id="5" name="Footer Placeholder 4">
            <a:extLst>
              <a:ext uri="{FF2B5EF4-FFF2-40B4-BE49-F238E27FC236}">
                <a16:creationId xmlns:a16="http://schemas.microsoft.com/office/drawing/2014/main" id="{E412A7EB-1CB6-6A44-9AB9-F2ED512D42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C1E568-C2FC-E140-8FD7-C9C8283D54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25268-EC2E-894D-9C56-B68A457F406F}" type="slidenum">
              <a:rPr lang="en-US" smtClean="0"/>
              <a:t>‹#›</a:t>
            </a:fld>
            <a:endParaRPr lang="en-US"/>
          </a:p>
        </p:txBody>
      </p:sp>
    </p:spTree>
    <p:extLst>
      <p:ext uri="{BB962C8B-B14F-4D97-AF65-F5344CB8AC3E}">
        <p14:creationId xmlns:p14="http://schemas.microsoft.com/office/powerpoint/2010/main" val="319509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CC2B0-A82C-7E4F-A2CC-1F1C4A41F14E}"/>
              </a:ext>
            </a:extLst>
          </p:cNvPr>
          <p:cNvSpPr>
            <a:spLocks noGrp="1"/>
          </p:cNvSpPr>
          <p:nvPr>
            <p:ph type="ctrTitle"/>
          </p:nvPr>
        </p:nvSpPr>
        <p:spPr/>
        <p:txBody>
          <a:bodyPr/>
          <a:lstStyle/>
          <a:p>
            <a:r>
              <a:rPr lang="en-US" dirty="0"/>
              <a:t>Recurrent Neural Networks</a:t>
            </a:r>
          </a:p>
        </p:txBody>
      </p:sp>
      <p:sp>
        <p:nvSpPr>
          <p:cNvPr id="3" name="Subtitle 2">
            <a:extLst>
              <a:ext uri="{FF2B5EF4-FFF2-40B4-BE49-F238E27FC236}">
                <a16:creationId xmlns:a16="http://schemas.microsoft.com/office/drawing/2014/main" id="{43F19407-A7D6-7846-B83B-F1D1538B7960}"/>
              </a:ext>
            </a:extLst>
          </p:cNvPr>
          <p:cNvSpPr>
            <a:spLocks noGrp="1"/>
          </p:cNvSpPr>
          <p:nvPr>
            <p:ph type="subTitle" idx="1"/>
          </p:nvPr>
        </p:nvSpPr>
        <p:spPr/>
        <p:txBody>
          <a:bodyPr/>
          <a:lstStyle/>
          <a:p>
            <a:r>
              <a:rPr lang="en-US" dirty="0"/>
              <a:t>Christan Grant</a:t>
            </a:r>
          </a:p>
          <a:p>
            <a:r>
              <a:rPr lang="en-US" dirty="0"/>
              <a:t>AMLI 2021</a:t>
            </a:r>
          </a:p>
        </p:txBody>
      </p:sp>
    </p:spTree>
    <p:extLst>
      <p:ext uri="{BB962C8B-B14F-4D97-AF65-F5344CB8AC3E}">
        <p14:creationId xmlns:p14="http://schemas.microsoft.com/office/powerpoint/2010/main" val="215317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16B81-9D64-CF44-9B26-F37408EEE2B0}"/>
              </a:ext>
            </a:extLst>
          </p:cNvPr>
          <p:cNvSpPr>
            <a:spLocks noGrp="1"/>
          </p:cNvSpPr>
          <p:nvPr>
            <p:ph type="title"/>
          </p:nvPr>
        </p:nvSpPr>
        <p:spPr/>
        <p:txBody>
          <a:bodyPr/>
          <a:lstStyle/>
          <a:p>
            <a:r>
              <a:rPr lang="en-US" dirty="0"/>
              <a:t>Why use RNNs?</a:t>
            </a:r>
          </a:p>
        </p:txBody>
      </p:sp>
      <p:sp>
        <p:nvSpPr>
          <p:cNvPr id="3" name="Content Placeholder 2">
            <a:extLst>
              <a:ext uri="{FF2B5EF4-FFF2-40B4-BE49-F238E27FC236}">
                <a16:creationId xmlns:a16="http://schemas.microsoft.com/office/drawing/2014/main" id="{667147EE-3CF8-6E4D-B73E-A0E15C4A7514}"/>
              </a:ext>
            </a:extLst>
          </p:cNvPr>
          <p:cNvSpPr>
            <a:spLocks noGrp="1"/>
          </p:cNvSpPr>
          <p:nvPr>
            <p:ph idx="1"/>
          </p:nvPr>
        </p:nvSpPr>
        <p:spPr/>
        <p:txBody>
          <a:bodyPr/>
          <a:lstStyle/>
          <a:p>
            <a:r>
              <a:rPr lang="en-US" dirty="0"/>
              <a:t>Language Translation</a:t>
            </a:r>
          </a:p>
          <a:p>
            <a:r>
              <a:rPr lang="en-US" dirty="0"/>
              <a:t>Sequence Predictions</a:t>
            </a:r>
          </a:p>
          <a:p>
            <a:r>
              <a:rPr lang="en-US" dirty="0"/>
              <a:t>Sequence Generation</a:t>
            </a:r>
          </a:p>
          <a:p>
            <a:r>
              <a:rPr lang="en-US" dirty="0"/>
              <a:t>Word Tagging</a:t>
            </a:r>
          </a:p>
          <a:p>
            <a:r>
              <a:rPr lang="en-US" dirty="0"/>
              <a:t>Text Summarization</a:t>
            </a:r>
          </a:p>
          <a:p>
            <a:r>
              <a:rPr lang="en-US" dirty="0"/>
              <a:t>Stock Prediction</a:t>
            </a:r>
          </a:p>
          <a:p>
            <a:r>
              <a:rPr lang="en-US" dirty="0"/>
              <a:t>Human Activity Recognition</a:t>
            </a:r>
          </a:p>
          <a:p>
            <a:r>
              <a:rPr lang="en-US" dirty="0"/>
              <a:t>… and more!</a:t>
            </a:r>
          </a:p>
        </p:txBody>
      </p:sp>
    </p:spTree>
    <p:extLst>
      <p:ext uri="{BB962C8B-B14F-4D97-AF65-F5344CB8AC3E}">
        <p14:creationId xmlns:p14="http://schemas.microsoft.com/office/powerpoint/2010/main" val="2619661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8985A2-DBF5-B44C-937E-D24E951429E7}"/>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5100"/>
              <a:t>Sequence Prediction --- Time Series Data</a:t>
            </a:r>
          </a:p>
        </p:txBody>
      </p:sp>
      <p:sp>
        <p:nvSpPr>
          <p:cNvPr id="139"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0" name="Picture 4" descr="time series and forecasting">
            <a:extLst>
              <a:ext uri="{FF2B5EF4-FFF2-40B4-BE49-F238E27FC236}">
                <a16:creationId xmlns:a16="http://schemas.microsoft.com/office/drawing/2014/main" id="{0BAA7D4A-E6B9-0443-8474-0E0DFC3F4AF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0040" y="3056813"/>
            <a:ext cx="5614416" cy="2777389"/>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A988B5A1-6E13-9340-928E-3043C33A423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54496" y="3526147"/>
            <a:ext cx="5614416" cy="1838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525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A889C7-B2DE-A443-BA4E-C21B386863C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What are we predicting? </a:t>
            </a:r>
          </a:p>
        </p:txBody>
      </p:sp>
      <p:sp>
        <p:nvSpPr>
          <p:cNvPr id="7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a:extLst>
              <a:ext uri="{FF2B5EF4-FFF2-40B4-BE49-F238E27FC236}">
                <a16:creationId xmlns:a16="http://schemas.microsoft.com/office/drawing/2014/main" id="{69508252-3F2A-614B-9D74-675C00F05C0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654296" y="1250899"/>
            <a:ext cx="7214616" cy="4328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006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5D37-D74E-AE47-AEF1-3B6BA882EED4}"/>
              </a:ext>
            </a:extLst>
          </p:cNvPr>
          <p:cNvSpPr>
            <a:spLocks noGrp="1"/>
          </p:cNvSpPr>
          <p:nvPr>
            <p:ph type="title"/>
          </p:nvPr>
        </p:nvSpPr>
        <p:spPr/>
        <p:txBody>
          <a:bodyPr/>
          <a:lstStyle/>
          <a:p>
            <a:r>
              <a:rPr lang="en-US" dirty="0"/>
              <a:t>RNNs for Sequence Prediction</a:t>
            </a:r>
          </a:p>
        </p:txBody>
      </p:sp>
      <p:sp>
        <p:nvSpPr>
          <p:cNvPr id="3" name="Content Placeholder 2">
            <a:extLst>
              <a:ext uri="{FF2B5EF4-FFF2-40B4-BE49-F238E27FC236}">
                <a16:creationId xmlns:a16="http://schemas.microsoft.com/office/drawing/2014/main" id="{1A8003C6-EC08-7842-9FB5-21A357F496C4}"/>
              </a:ext>
            </a:extLst>
          </p:cNvPr>
          <p:cNvSpPr>
            <a:spLocks noGrp="1"/>
          </p:cNvSpPr>
          <p:nvPr>
            <p:ph idx="1"/>
          </p:nvPr>
        </p:nvSpPr>
        <p:spPr/>
        <p:txBody>
          <a:bodyPr/>
          <a:lstStyle/>
          <a:p>
            <a:r>
              <a:rPr lang="en-US" dirty="0"/>
              <a:t>Statistical methods are traditional used for sequence prediction</a:t>
            </a:r>
          </a:p>
          <a:p>
            <a:pPr lvl="1"/>
            <a:r>
              <a:rPr lang="en-US" dirty="0"/>
              <a:t>E.g. Markov Chains Models, ARIMA</a:t>
            </a:r>
            <a:r>
              <a:rPr lang="en-US"/>
              <a:t>, others.</a:t>
            </a:r>
            <a:endParaRPr lang="en-US" dirty="0"/>
          </a:p>
          <a:p>
            <a:r>
              <a:rPr lang="en-US" dirty="0"/>
              <a:t>RNNs do require a lot of data to perform well.</a:t>
            </a:r>
          </a:p>
          <a:p>
            <a:r>
              <a:rPr lang="en-US" dirty="0"/>
              <a:t>We will look at the performance of RNNs in the </a:t>
            </a:r>
            <a:r>
              <a:rPr lang="en-US" dirty="0" err="1"/>
              <a:t>colab</a:t>
            </a:r>
            <a:r>
              <a:rPr lang="en-US" dirty="0"/>
              <a:t>.</a:t>
            </a:r>
          </a:p>
        </p:txBody>
      </p:sp>
    </p:spTree>
    <p:extLst>
      <p:ext uri="{BB962C8B-B14F-4D97-AF65-F5344CB8AC3E}">
        <p14:creationId xmlns:p14="http://schemas.microsoft.com/office/powerpoint/2010/main" val="76204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4BD7-3084-344F-91E2-2B2120918557}"/>
              </a:ext>
            </a:extLst>
          </p:cNvPr>
          <p:cNvSpPr>
            <a:spLocks noGrp="1"/>
          </p:cNvSpPr>
          <p:nvPr>
            <p:ph type="title"/>
          </p:nvPr>
        </p:nvSpPr>
        <p:spPr/>
        <p:txBody>
          <a:bodyPr/>
          <a:lstStyle/>
          <a:p>
            <a:r>
              <a:rPr lang="en-US" dirty="0"/>
              <a:t>Feed forward Neuron</a:t>
            </a:r>
          </a:p>
        </p:txBody>
      </p:sp>
      <p:pic>
        <p:nvPicPr>
          <p:cNvPr id="1026" name="Picture 2" descr="Deep Learning Neurons versus Biological Neurons | by Matthew Roos | Towards  Data Science">
            <a:extLst>
              <a:ext uri="{FF2B5EF4-FFF2-40B4-BE49-F238E27FC236}">
                <a16:creationId xmlns:a16="http://schemas.microsoft.com/office/drawing/2014/main" id="{536637D2-A0C0-E140-ACB5-5CF7A89DAE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255" y="1690688"/>
            <a:ext cx="8587946" cy="4075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780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16CD21-187D-414C-9D70-1D353FF65D11}"/>
              </a:ext>
            </a:extLst>
          </p:cNvPr>
          <p:cNvSpPr>
            <a:spLocks noGrp="1"/>
          </p:cNvSpPr>
          <p:nvPr>
            <p:ph type="title"/>
          </p:nvPr>
        </p:nvSpPr>
        <p:spPr>
          <a:xfrm>
            <a:off x="4853988" y="320041"/>
            <a:ext cx="6707084" cy="3892668"/>
          </a:xfrm>
        </p:spPr>
        <p:txBody>
          <a:bodyPr vert="horz" lIns="91440" tIns="45720" rIns="91440" bIns="45720" rtlCol="0" anchor="b">
            <a:normAutofit/>
          </a:bodyPr>
          <a:lstStyle/>
          <a:p>
            <a:r>
              <a:rPr lang="en-US" sz="6600" kern="1200" dirty="0">
                <a:solidFill>
                  <a:schemeClr val="tx1"/>
                </a:solidFill>
                <a:latin typeface="+mj-lt"/>
                <a:ea typeface="+mj-ea"/>
                <a:cs typeface="+mj-cs"/>
              </a:rPr>
              <a:t>Feedforward Neuron</a:t>
            </a:r>
          </a:p>
        </p:txBody>
      </p:sp>
      <p:pic>
        <p:nvPicPr>
          <p:cNvPr id="3" name="Picture 2">
            <a:extLst>
              <a:ext uri="{FF2B5EF4-FFF2-40B4-BE49-F238E27FC236}">
                <a16:creationId xmlns:a16="http://schemas.microsoft.com/office/drawing/2014/main" id="{21344F22-B8E7-5F4A-8BF4-FFBCE2E826B9}"/>
              </a:ext>
            </a:extLst>
          </p:cNvPr>
          <p:cNvPicPr>
            <a:picLocks noChangeAspect="1"/>
          </p:cNvPicPr>
          <p:nvPr/>
        </p:nvPicPr>
        <p:blipFill>
          <a:blip r:embed="rId3"/>
          <a:stretch>
            <a:fillRect/>
          </a:stretch>
        </p:blipFill>
        <p:spPr>
          <a:xfrm>
            <a:off x="1051022" y="320040"/>
            <a:ext cx="2625403" cy="5899785"/>
          </a:xfrm>
          <a:prstGeom prst="rect">
            <a:avLst/>
          </a:prstGeom>
        </p:spPr>
      </p:pic>
      <p:sp>
        <p:nvSpPr>
          <p:cNvPr id="1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ular Callout 3">
            <a:extLst>
              <a:ext uri="{FF2B5EF4-FFF2-40B4-BE49-F238E27FC236}">
                <a16:creationId xmlns:a16="http://schemas.microsoft.com/office/drawing/2014/main" id="{E0FDEB08-4FBF-F942-BC31-5E013A9D7614}"/>
              </a:ext>
            </a:extLst>
          </p:cNvPr>
          <p:cNvSpPr/>
          <p:nvPr/>
        </p:nvSpPr>
        <p:spPr>
          <a:xfrm>
            <a:off x="3554429" y="470353"/>
            <a:ext cx="2599115" cy="807302"/>
          </a:xfrm>
          <a:prstGeom prst="wedgeRoundRectCallout">
            <a:avLst>
              <a:gd name="adj1" fmla="val -71918"/>
              <a:gd name="adj2" fmla="val -4218"/>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Hidden state that we propagate forward.</a:t>
            </a:r>
          </a:p>
        </p:txBody>
      </p:sp>
      <p:sp>
        <p:nvSpPr>
          <p:cNvPr id="7" name="Rounded Rectangular Callout 6">
            <a:extLst>
              <a:ext uri="{FF2B5EF4-FFF2-40B4-BE49-F238E27FC236}">
                <a16:creationId xmlns:a16="http://schemas.microsoft.com/office/drawing/2014/main" id="{FAD9C85A-30B7-FB44-90E6-691C74F6747E}"/>
              </a:ext>
            </a:extLst>
          </p:cNvPr>
          <p:cNvSpPr/>
          <p:nvPr/>
        </p:nvSpPr>
        <p:spPr>
          <a:xfrm>
            <a:off x="3554429" y="5472841"/>
            <a:ext cx="2599115" cy="807302"/>
          </a:xfrm>
          <a:prstGeom prst="wedgeRoundRectCallout">
            <a:avLst>
              <a:gd name="adj1" fmla="val -73364"/>
              <a:gd name="adj2" fmla="val 5092"/>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Input to the neuron.</a:t>
            </a:r>
          </a:p>
        </p:txBody>
      </p:sp>
      <p:sp>
        <p:nvSpPr>
          <p:cNvPr id="9" name="Rounded Rectangular Callout 8">
            <a:extLst>
              <a:ext uri="{FF2B5EF4-FFF2-40B4-BE49-F238E27FC236}">
                <a16:creationId xmlns:a16="http://schemas.microsoft.com/office/drawing/2014/main" id="{AC2750FB-ED5D-A04A-940D-A1C08CCA2567}"/>
              </a:ext>
            </a:extLst>
          </p:cNvPr>
          <p:cNvSpPr/>
          <p:nvPr/>
        </p:nvSpPr>
        <p:spPr>
          <a:xfrm>
            <a:off x="100208" y="4212709"/>
            <a:ext cx="1929008" cy="1160957"/>
          </a:xfrm>
          <a:prstGeom prst="wedgeRoundRectCallout">
            <a:avLst>
              <a:gd name="adj1" fmla="val 47468"/>
              <a:gd name="adj2" fmla="val -67686"/>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Inside A are the sum and activation function details.</a:t>
            </a:r>
          </a:p>
        </p:txBody>
      </p:sp>
    </p:spTree>
    <p:extLst>
      <p:ext uri="{BB962C8B-B14F-4D97-AF65-F5344CB8AC3E}">
        <p14:creationId xmlns:p14="http://schemas.microsoft.com/office/powerpoint/2010/main" val="198947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29E72-DCB6-C34B-A154-1B4C2EF6195F}"/>
              </a:ext>
            </a:extLst>
          </p:cNvPr>
          <p:cNvSpPr>
            <a:spLocks noGrp="1"/>
          </p:cNvSpPr>
          <p:nvPr>
            <p:ph type="title"/>
          </p:nvPr>
        </p:nvSpPr>
        <p:spPr/>
        <p:txBody>
          <a:bodyPr/>
          <a:lstStyle/>
          <a:p>
            <a:r>
              <a:rPr lang="en-US" dirty="0"/>
              <a:t>Recurrent Neuron</a:t>
            </a:r>
          </a:p>
        </p:txBody>
      </p:sp>
      <p:pic>
        <p:nvPicPr>
          <p:cNvPr id="2050" name="Picture 2">
            <a:extLst>
              <a:ext uri="{FF2B5EF4-FFF2-40B4-BE49-F238E27FC236}">
                <a16:creationId xmlns:a16="http://schemas.microsoft.com/office/drawing/2014/main" id="{B520F832-574D-6749-BD16-CBFAE3D7F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1351" y="2220466"/>
            <a:ext cx="2301658" cy="35728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925C9CF-DF09-D940-AA65-14613F58D206}"/>
              </a:ext>
            </a:extLst>
          </p:cNvPr>
          <p:cNvSpPr txBox="1"/>
          <p:nvPr/>
        </p:nvSpPr>
        <p:spPr>
          <a:xfrm>
            <a:off x="5874707" y="6308209"/>
            <a:ext cx="6463430" cy="369332"/>
          </a:xfrm>
          <a:prstGeom prst="rect">
            <a:avLst/>
          </a:prstGeom>
          <a:noFill/>
        </p:spPr>
        <p:txBody>
          <a:bodyPr wrap="square" rtlCol="0">
            <a:spAutoFit/>
          </a:bodyPr>
          <a:lstStyle/>
          <a:p>
            <a:r>
              <a:rPr lang="en-US" dirty="0"/>
              <a:t>Via  https://</a:t>
            </a:r>
            <a:r>
              <a:rPr lang="en-US" dirty="0" err="1"/>
              <a:t>colah.github.io</a:t>
            </a:r>
            <a:r>
              <a:rPr lang="en-US" dirty="0"/>
              <a:t>/posts/2015-08-Understanding-LSTMs/</a:t>
            </a:r>
          </a:p>
        </p:txBody>
      </p:sp>
      <p:sp>
        <p:nvSpPr>
          <p:cNvPr id="6" name="Oval Callout 5">
            <a:extLst>
              <a:ext uri="{FF2B5EF4-FFF2-40B4-BE49-F238E27FC236}">
                <a16:creationId xmlns:a16="http://schemas.microsoft.com/office/drawing/2014/main" id="{32111369-254B-F442-BA36-F1BF54BF6909}"/>
              </a:ext>
            </a:extLst>
          </p:cNvPr>
          <p:cNvSpPr/>
          <p:nvPr/>
        </p:nvSpPr>
        <p:spPr>
          <a:xfrm>
            <a:off x="3453009" y="1878904"/>
            <a:ext cx="4450914" cy="1290181"/>
          </a:xfrm>
          <a:prstGeom prst="wedgeEllipseCallout">
            <a:avLst>
              <a:gd name="adj1" fmla="val -49257"/>
              <a:gd name="adj2" fmla="val 68325"/>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The neuron has feedback (without backpropagation).</a:t>
            </a:r>
          </a:p>
        </p:txBody>
      </p:sp>
    </p:spTree>
    <p:extLst>
      <p:ext uri="{BB962C8B-B14F-4D97-AF65-F5344CB8AC3E}">
        <p14:creationId xmlns:p14="http://schemas.microsoft.com/office/powerpoint/2010/main" val="443274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72EAD6-82CD-E149-80D9-F369D431DAE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Recurrent Neuron Over Time</a:t>
            </a:r>
          </a:p>
        </p:txBody>
      </p:sp>
      <p:sp>
        <p:nvSpPr>
          <p:cNvPr id="7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An unrolled recurrent neural network.">
            <a:extLst>
              <a:ext uri="{FF2B5EF4-FFF2-40B4-BE49-F238E27FC236}">
                <a16:creationId xmlns:a16="http://schemas.microsoft.com/office/drawing/2014/main" id="{0F4697C2-205D-6A47-AC47-54C7B1DFD5C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654296" y="2468366"/>
            <a:ext cx="7214616" cy="189383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0231BD8C-0B67-4D49-98E6-D12D4D33EF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4296" y="4910201"/>
            <a:ext cx="4486031" cy="167875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F1797F5-3EFC-7A47-9A86-5E53060AF5C1}"/>
              </a:ext>
            </a:extLst>
          </p:cNvPr>
          <p:cNvSpPr txBox="1"/>
          <p:nvPr/>
        </p:nvSpPr>
        <p:spPr>
          <a:xfrm>
            <a:off x="9294312" y="5146841"/>
            <a:ext cx="1778696" cy="1323439"/>
          </a:xfrm>
          <a:prstGeom prst="rect">
            <a:avLst/>
          </a:prstGeom>
          <a:noFill/>
        </p:spPr>
        <p:txBody>
          <a:bodyPr wrap="square" rtlCol="0">
            <a:spAutoFit/>
          </a:bodyPr>
          <a:lstStyle/>
          <a:p>
            <a:r>
              <a:rPr lang="en-US" sz="1600" dirty="0"/>
              <a:t>Previous inputs and new inputs are combined and passed through an activation function.</a:t>
            </a:r>
          </a:p>
        </p:txBody>
      </p:sp>
    </p:spTree>
    <p:extLst>
      <p:ext uri="{BB962C8B-B14F-4D97-AF65-F5344CB8AC3E}">
        <p14:creationId xmlns:p14="http://schemas.microsoft.com/office/powerpoint/2010/main" val="229344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2B696-EABA-354D-9E0D-92F9EF09110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dirty="0">
                <a:solidFill>
                  <a:schemeClr val="tx1"/>
                </a:solidFill>
                <a:latin typeface="+mj-lt"/>
                <a:ea typeface="+mj-ea"/>
                <a:cs typeface="+mj-cs"/>
              </a:rPr>
              <a:t>Designing RNNs</a:t>
            </a:r>
          </a:p>
        </p:txBody>
      </p:sp>
      <p:sp>
        <p:nvSpPr>
          <p:cNvPr id="7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AE86AB83-B5C3-2244-A8C3-EE79C463BDC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654296" y="2288000"/>
            <a:ext cx="7214616" cy="22545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38792E0-1A0D-F140-8ACE-0D04CE1F11DD}"/>
              </a:ext>
            </a:extLst>
          </p:cNvPr>
          <p:cNvSpPr txBox="1"/>
          <p:nvPr/>
        </p:nvSpPr>
        <p:spPr>
          <a:xfrm>
            <a:off x="6263014" y="6325644"/>
            <a:ext cx="5928986" cy="369332"/>
          </a:xfrm>
          <a:prstGeom prst="rect">
            <a:avLst/>
          </a:prstGeom>
          <a:noFill/>
        </p:spPr>
        <p:txBody>
          <a:bodyPr wrap="square" rtlCol="0">
            <a:spAutoFit/>
          </a:bodyPr>
          <a:lstStyle/>
          <a:p>
            <a:r>
              <a:rPr lang="en-US" dirty="0"/>
              <a:t>Via https://</a:t>
            </a:r>
            <a:r>
              <a:rPr lang="en-US" dirty="0" err="1"/>
              <a:t>karpathy.github.io</a:t>
            </a:r>
            <a:r>
              <a:rPr lang="en-US" dirty="0"/>
              <a:t>/2015/05/21/</a:t>
            </a:r>
            <a:r>
              <a:rPr lang="en-US" dirty="0" err="1"/>
              <a:t>rnn</a:t>
            </a:r>
            <a:r>
              <a:rPr lang="en-US" dirty="0"/>
              <a:t>-effectiveness/</a:t>
            </a:r>
          </a:p>
        </p:txBody>
      </p:sp>
    </p:spTree>
    <p:extLst>
      <p:ext uri="{BB962C8B-B14F-4D97-AF65-F5344CB8AC3E}">
        <p14:creationId xmlns:p14="http://schemas.microsoft.com/office/powerpoint/2010/main" val="3473376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5025C-6CA3-A547-8C02-301F9842AE02}"/>
              </a:ext>
            </a:extLst>
          </p:cNvPr>
          <p:cNvSpPr>
            <a:spLocks noGrp="1"/>
          </p:cNvSpPr>
          <p:nvPr>
            <p:ph type="title"/>
          </p:nvPr>
        </p:nvSpPr>
        <p:spPr>
          <a:xfrm>
            <a:off x="1046746" y="586822"/>
            <a:ext cx="3560252" cy="1645920"/>
          </a:xfrm>
        </p:spPr>
        <p:txBody>
          <a:bodyPr>
            <a:normAutofit/>
          </a:bodyPr>
          <a:lstStyle/>
          <a:p>
            <a:r>
              <a:rPr lang="en-US" sz="3200"/>
              <a:t>Long Short-Term Memory (LSTM) Neuron</a:t>
            </a:r>
          </a:p>
        </p:txBody>
      </p:sp>
      <p:sp>
        <p:nvSpPr>
          <p:cNvPr id="75" name="Rectangle 7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7" name="Rectangle 7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01D8312-578E-8040-86B5-2005E84A6951}"/>
              </a:ext>
            </a:extLst>
          </p:cNvPr>
          <p:cNvSpPr>
            <a:spLocks noGrp="1"/>
          </p:cNvSpPr>
          <p:nvPr>
            <p:ph idx="1"/>
          </p:nvPr>
        </p:nvSpPr>
        <p:spPr>
          <a:xfrm>
            <a:off x="5351164" y="586822"/>
            <a:ext cx="6002636" cy="1645920"/>
          </a:xfrm>
        </p:spPr>
        <p:txBody>
          <a:bodyPr anchor="ctr">
            <a:normAutofit fontScale="92500" lnSpcReduction="10000"/>
          </a:bodyPr>
          <a:lstStyle/>
          <a:p>
            <a:pPr marL="0" indent="0">
              <a:buNone/>
            </a:pPr>
            <a:r>
              <a:rPr lang="en-US" sz="1800" dirty="0"/>
              <a:t>RNNs have problems with </a:t>
            </a:r>
            <a:r>
              <a:rPr lang="en-US" sz="1800" i="1" dirty="0"/>
              <a:t>long-term dependencies</a:t>
            </a:r>
            <a:r>
              <a:rPr lang="en-US" sz="1800" dirty="0"/>
              <a:t>. As they get longer, they start to forget.</a:t>
            </a:r>
          </a:p>
          <a:p>
            <a:pPr marL="0" indent="0">
              <a:buNone/>
            </a:pPr>
            <a:r>
              <a:rPr lang="en-US" sz="1800" dirty="0"/>
              <a:t>LSTMs adds a memory gates to the neuron.</a:t>
            </a:r>
          </a:p>
          <a:p>
            <a:pPr marL="0" indent="0">
              <a:buNone/>
            </a:pPr>
            <a:r>
              <a:rPr lang="en-US" sz="1800" dirty="0"/>
              <a:t>The neuron passes two weights back to itself. One represents the long-term member, and the other represents the short-term member.</a:t>
            </a:r>
          </a:p>
          <a:p>
            <a:endParaRPr lang="en-US" sz="1800" dirty="0"/>
          </a:p>
        </p:txBody>
      </p:sp>
      <p:pic>
        <p:nvPicPr>
          <p:cNvPr id="6146" name="Picture 2" descr="A LSTM neural network.">
            <a:extLst>
              <a:ext uri="{FF2B5EF4-FFF2-40B4-BE49-F238E27FC236}">
                <a16:creationId xmlns:a16="http://schemas.microsoft.com/office/drawing/2014/main" id="{BC26F3A6-3B0E-F843-B2DD-2EC0D9DDD20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95041" y="2734056"/>
            <a:ext cx="9290310" cy="34838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56D564-0858-5C45-8C7F-ACCE531F71E9}"/>
              </a:ext>
            </a:extLst>
          </p:cNvPr>
          <p:cNvSpPr txBox="1"/>
          <p:nvPr/>
        </p:nvSpPr>
        <p:spPr>
          <a:xfrm>
            <a:off x="7766137" y="6311900"/>
            <a:ext cx="4425863" cy="461665"/>
          </a:xfrm>
          <a:prstGeom prst="rect">
            <a:avLst/>
          </a:prstGeom>
          <a:noFill/>
        </p:spPr>
        <p:txBody>
          <a:bodyPr wrap="square" rtlCol="0">
            <a:spAutoFit/>
          </a:bodyPr>
          <a:lstStyle/>
          <a:p>
            <a:pPr>
              <a:spcAft>
                <a:spcPts val="600"/>
              </a:spcAft>
            </a:pPr>
            <a:r>
              <a:rPr lang="en-US" sz="1200" dirty="0"/>
              <a:t>More info: https://</a:t>
            </a:r>
            <a:r>
              <a:rPr lang="en-US" sz="1200" dirty="0" err="1"/>
              <a:t>towardsdatascience.com</a:t>
            </a:r>
            <a:r>
              <a:rPr lang="en-US" sz="1200" dirty="0"/>
              <a:t>/illustrated-guide-to-lstms-and-gru-s-a-step-by-step-explanation-44e9eb85bf21</a:t>
            </a:r>
            <a:endParaRPr lang="en-US" sz="1200"/>
          </a:p>
        </p:txBody>
      </p:sp>
    </p:spTree>
    <p:extLst>
      <p:ext uri="{BB962C8B-B14F-4D97-AF65-F5344CB8AC3E}">
        <p14:creationId xmlns:p14="http://schemas.microsoft.com/office/powerpoint/2010/main" val="40933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4FE44-ED19-2048-8F77-AA5546757C60}"/>
              </a:ext>
            </a:extLst>
          </p:cNvPr>
          <p:cNvSpPr>
            <a:spLocks noGrp="1"/>
          </p:cNvSpPr>
          <p:nvPr>
            <p:ph type="title"/>
          </p:nvPr>
        </p:nvSpPr>
        <p:spPr/>
        <p:txBody>
          <a:bodyPr/>
          <a:lstStyle/>
          <a:p>
            <a:r>
              <a:rPr lang="en-US" dirty="0"/>
              <a:t>LSTM Deconstructed</a:t>
            </a:r>
          </a:p>
        </p:txBody>
      </p:sp>
      <p:grpSp>
        <p:nvGrpSpPr>
          <p:cNvPr id="4" name="Group 3">
            <a:extLst>
              <a:ext uri="{FF2B5EF4-FFF2-40B4-BE49-F238E27FC236}">
                <a16:creationId xmlns:a16="http://schemas.microsoft.com/office/drawing/2014/main" id="{7C7EED05-8659-7F46-8856-E944D8B08721}"/>
              </a:ext>
            </a:extLst>
          </p:cNvPr>
          <p:cNvGrpSpPr/>
          <p:nvPr/>
        </p:nvGrpSpPr>
        <p:grpSpPr>
          <a:xfrm>
            <a:off x="-982888" y="1565352"/>
            <a:ext cx="6211916" cy="1541395"/>
            <a:chOff x="-982888" y="1565352"/>
            <a:chExt cx="6211916" cy="1541395"/>
          </a:xfrm>
        </p:grpSpPr>
        <p:pic>
          <p:nvPicPr>
            <p:cNvPr id="7170" name="Picture 2">
              <a:extLst>
                <a:ext uri="{FF2B5EF4-FFF2-40B4-BE49-F238E27FC236}">
                  <a16:creationId xmlns:a16="http://schemas.microsoft.com/office/drawing/2014/main" id="{E40D8CFB-D97B-514C-8835-DEFCC0394B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888" y="1565352"/>
              <a:ext cx="4990688" cy="15413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2D3DF56-472B-F941-9940-EA010E261C29}"/>
                </a:ext>
              </a:extLst>
            </p:cNvPr>
            <p:cNvSpPr txBox="1"/>
            <p:nvPr/>
          </p:nvSpPr>
          <p:spPr>
            <a:xfrm>
              <a:off x="3144032" y="1986539"/>
              <a:ext cx="2084996" cy="461665"/>
            </a:xfrm>
            <a:prstGeom prst="rect">
              <a:avLst/>
            </a:prstGeom>
            <a:solidFill>
              <a:schemeClr val="accent6"/>
            </a:solidFill>
          </p:spPr>
          <p:txBody>
            <a:bodyPr wrap="square" rtlCol="0">
              <a:spAutoFit/>
            </a:bodyPr>
            <a:lstStyle/>
            <a:p>
              <a:r>
                <a:rPr lang="en-US" sz="1200" dirty="0">
                  <a:solidFill>
                    <a:schemeClr val="bg1"/>
                  </a:solidFill>
                </a:rPr>
                <a:t>Propagates information forward.</a:t>
              </a:r>
            </a:p>
          </p:txBody>
        </p:sp>
      </p:grpSp>
      <p:grpSp>
        <p:nvGrpSpPr>
          <p:cNvPr id="5" name="Group 4">
            <a:extLst>
              <a:ext uri="{FF2B5EF4-FFF2-40B4-BE49-F238E27FC236}">
                <a16:creationId xmlns:a16="http://schemas.microsoft.com/office/drawing/2014/main" id="{046FD629-8C26-654D-A332-D028E7EC3C34}"/>
              </a:ext>
            </a:extLst>
          </p:cNvPr>
          <p:cNvGrpSpPr/>
          <p:nvPr/>
        </p:nvGrpSpPr>
        <p:grpSpPr>
          <a:xfrm>
            <a:off x="265426" y="3293476"/>
            <a:ext cx="4189791" cy="1400113"/>
            <a:chOff x="265426" y="3293476"/>
            <a:chExt cx="4189791" cy="1400113"/>
          </a:xfrm>
        </p:grpSpPr>
        <p:pic>
          <p:nvPicPr>
            <p:cNvPr id="7180" name="Picture 12">
              <a:extLst>
                <a:ext uri="{FF2B5EF4-FFF2-40B4-BE49-F238E27FC236}">
                  <a16:creationId xmlns:a16="http://schemas.microsoft.com/office/drawing/2014/main" id="{AE27280E-44EB-3D49-A7C3-7BAD45281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426" y="3293476"/>
              <a:ext cx="1145547" cy="14001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D2A2C67-06FA-F147-94D6-26D4A65B97E0}"/>
                </a:ext>
              </a:extLst>
            </p:cNvPr>
            <p:cNvSpPr txBox="1"/>
            <p:nvPr/>
          </p:nvSpPr>
          <p:spPr>
            <a:xfrm>
              <a:off x="2370221" y="3578033"/>
              <a:ext cx="2084996" cy="830997"/>
            </a:xfrm>
            <a:prstGeom prst="rect">
              <a:avLst/>
            </a:prstGeom>
            <a:solidFill>
              <a:schemeClr val="accent6"/>
            </a:solidFill>
          </p:spPr>
          <p:txBody>
            <a:bodyPr wrap="square" rtlCol="0">
              <a:spAutoFit/>
            </a:bodyPr>
            <a:lstStyle/>
            <a:p>
              <a:r>
                <a:rPr lang="en-US" sz="1200" dirty="0">
                  <a:solidFill>
                    <a:schemeClr val="bg1"/>
                  </a:solidFill>
                </a:rPr>
                <a:t>Gates control information flow. (A zero from the activation function closes the gate.)</a:t>
              </a:r>
            </a:p>
          </p:txBody>
        </p:sp>
      </p:grpSp>
      <p:grpSp>
        <p:nvGrpSpPr>
          <p:cNvPr id="6" name="Group 5">
            <a:extLst>
              <a:ext uri="{FF2B5EF4-FFF2-40B4-BE49-F238E27FC236}">
                <a16:creationId xmlns:a16="http://schemas.microsoft.com/office/drawing/2014/main" id="{EF3B7467-AB37-6744-A047-70C49BA8A6AF}"/>
              </a:ext>
            </a:extLst>
          </p:cNvPr>
          <p:cNvGrpSpPr/>
          <p:nvPr/>
        </p:nvGrpSpPr>
        <p:grpSpPr>
          <a:xfrm>
            <a:off x="265426" y="5075164"/>
            <a:ext cx="4807615" cy="1400112"/>
            <a:chOff x="265426" y="5075164"/>
            <a:chExt cx="4807615" cy="1400112"/>
          </a:xfrm>
        </p:grpSpPr>
        <p:pic>
          <p:nvPicPr>
            <p:cNvPr id="7172" name="Picture 4">
              <a:extLst>
                <a:ext uri="{FF2B5EF4-FFF2-40B4-BE49-F238E27FC236}">
                  <a16:creationId xmlns:a16="http://schemas.microsoft.com/office/drawing/2014/main" id="{36B3649E-B690-BA46-9071-1C27FE5F59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426" y="5075164"/>
              <a:ext cx="4533245" cy="140011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1EA9B7E-F583-A94C-85FE-9E6CC39F6D08}"/>
                </a:ext>
              </a:extLst>
            </p:cNvPr>
            <p:cNvSpPr txBox="1"/>
            <p:nvPr/>
          </p:nvSpPr>
          <p:spPr>
            <a:xfrm>
              <a:off x="2532048" y="5121370"/>
              <a:ext cx="2540993" cy="461665"/>
            </a:xfrm>
            <a:prstGeom prst="rect">
              <a:avLst/>
            </a:prstGeom>
            <a:solidFill>
              <a:schemeClr val="accent6"/>
            </a:solidFill>
          </p:spPr>
          <p:txBody>
            <a:bodyPr wrap="square" rtlCol="0">
              <a:spAutoFit/>
            </a:bodyPr>
            <a:lstStyle/>
            <a:p>
              <a:r>
                <a:rPr lang="en-US" sz="1200" b="1" dirty="0">
                  <a:solidFill>
                    <a:schemeClr val="accent4"/>
                  </a:solidFill>
                </a:rPr>
                <a:t>Forget gate </a:t>
              </a:r>
              <a:r>
                <a:rPr lang="en-US" sz="1200" dirty="0">
                  <a:solidFill>
                    <a:schemeClr val="bg1"/>
                  </a:solidFill>
                </a:rPr>
                <a:t>decides if we want to keep previous information.</a:t>
              </a:r>
            </a:p>
          </p:txBody>
        </p:sp>
      </p:grpSp>
      <p:grpSp>
        <p:nvGrpSpPr>
          <p:cNvPr id="7" name="Group 6">
            <a:extLst>
              <a:ext uri="{FF2B5EF4-FFF2-40B4-BE49-F238E27FC236}">
                <a16:creationId xmlns:a16="http://schemas.microsoft.com/office/drawing/2014/main" id="{E596D818-7160-FE44-AEE1-E0E1AC342D77}"/>
              </a:ext>
            </a:extLst>
          </p:cNvPr>
          <p:cNvGrpSpPr/>
          <p:nvPr/>
        </p:nvGrpSpPr>
        <p:grpSpPr>
          <a:xfrm>
            <a:off x="5526359" y="1479058"/>
            <a:ext cx="6515674" cy="1611245"/>
            <a:chOff x="5526359" y="1479058"/>
            <a:chExt cx="6515674" cy="1611245"/>
          </a:xfrm>
        </p:grpSpPr>
        <p:pic>
          <p:nvPicPr>
            <p:cNvPr id="7174" name="Picture 6">
              <a:extLst>
                <a:ext uri="{FF2B5EF4-FFF2-40B4-BE49-F238E27FC236}">
                  <a16:creationId xmlns:a16="http://schemas.microsoft.com/office/drawing/2014/main" id="{7937DBC6-707D-874C-B07B-3A72A49C50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5186" y="1479058"/>
              <a:ext cx="5216847" cy="161124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018EF230-F757-CD48-A2A4-FFEBB7B3B9A7}"/>
                </a:ext>
              </a:extLst>
            </p:cNvPr>
            <p:cNvSpPr txBox="1"/>
            <p:nvPr/>
          </p:nvSpPr>
          <p:spPr>
            <a:xfrm>
              <a:off x="5526359" y="1949768"/>
              <a:ext cx="1436615" cy="830997"/>
            </a:xfrm>
            <a:prstGeom prst="rect">
              <a:avLst/>
            </a:prstGeom>
            <a:solidFill>
              <a:schemeClr val="accent6"/>
            </a:solidFill>
          </p:spPr>
          <p:txBody>
            <a:bodyPr wrap="square" rtlCol="0">
              <a:spAutoFit/>
            </a:bodyPr>
            <a:lstStyle/>
            <a:p>
              <a:r>
                <a:rPr lang="en-US" sz="1200" b="1" dirty="0">
                  <a:solidFill>
                    <a:schemeClr val="accent4"/>
                  </a:solidFill>
                </a:rPr>
                <a:t>Input gate </a:t>
              </a:r>
              <a:r>
                <a:rPr lang="en-US" sz="1200" dirty="0">
                  <a:solidFill>
                    <a:schemeClr val="bg1"/>
                  </a:solidFill>
                </a:rPr>
                <a:t>decides if we want to keep the current information.</a:t>
              </a:r>
            </a:p>
          </p:txBody>
        </p:sp>
      </p:grpSp>
      <p:grpSp>
        <p:nvGrpSpPr>
          <p:cNvPr id="8" name="Group 7">
            <a:extLst>
              <a:ext uri="{FF2B5EF4-FFF2-40B4-BE49-F238E27FC236}">
                <a16:creationId xmlns:a16="http://schemas.microsoft.com/office/drawing/2014/main" id="{1EC40061-5633-9F41-87E9-384AE1ECAADE}"/>
              </a:ext>
            </a:extLst>
          </p:cNvPr>
          <p:cNvGrpSpPr/>
          <p:nvPr/>
        </p:nvGrpSpPr>
        <p:grpSpPr>
          <a:xfrm>
            <a:off x="5526359" y="3325365"/>
            <a:ext cx="6584800" cy="1572345"/>
            <a:chOff x="5526359" y="3325365"/>
            <a:chExt cx="6584800" cy="1572345"/>
          </a:xfrm>
        </p:grpSpPr>
        <p:pic>
          <p:nvPicPr>
            <p:cNvPr id="7176" name="Picture 8">
              <a:extLst>
                <a:ext uri="{FF2B5EF4-FFF2-40B4-BE49-F238E27FC236}">
                  <a16:creationId xmlns:a16="http://schemas.microsoft.com/office/drawing/2014/main" id="{97397169-9FD0-EF4C-A5E3-02A21473C9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20262" y="3325365"/>
              <a:ext cx="5090897" cy="157234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7FAB0EF2-60D4-B94B-B1F0-62735AF559DC}"/>
                </a:ext>
              </a:extLst>
            </p:cNvPr>
            <p:cNvSpPr txBox="1"/>
            <p:nvPr/>
          </p:nvSpPr>
          <p:spPr>
            <a:xfrm>
              <a:off x="5526359" y="3726592"/>
              <a:ext cx="1436615" cy="830997"/>
            </a:xfrm>
            <a:prstGeom prst="rect">
              <a:avLst/>
            </a:prstGeom>
            <a:solidFill>
              <a:schemeClr val="accent6"/>
            </a:solidFill>
          </p:spPr>
          <p:txBody>
            <a:bodyPr wrap="square" rtlCol="0">
              <a:spAutoFit/>
            </a:bodyPr>
            <a:lstStyle/>
            <a:p>
              <a:r>
                <a:rPr lang="en-US" sz="1200" dirty="0">
                  <a:solidFill>
                    <a:schemeClr val="bg1"/>
                  </a:solidFill>
                </a:rPr>
                <a:t>Combine old and current state to create the new state.</a:t>
              </a:r>
            </a:p>
          </p:txBody>
        </p:sp>
      </p:grpSp>
      <p:grpSp>
        <p:nvGrpSpPr>
          <p:cNvPr id="9" name="Group 8">
            <a:extLst>
              <a:ext uri="{FF2B5EF4-FFF2-40B4-BE49-F238E27FC236}">
                <a16:creationId xmlns:a16="http://schemas.microsoft.com/office/drawing/2014/main" id="{5DA510D2-29CD-E74C-9C77-C604CB24461B}"/>
              </a:ext>
            </a:extLst>
          </p:cNvPr>
          <p:cNvGrpSpPr/>
          <p:nvPr/>
        </p:nvGrpSpPr>
        <p:grpSpPr>
          <a:xfrm>
            <a:off x="5388571" y="5106666"/>
            <a:ext cx="6458387" cy="1490745"/>
            <a:chOff x="5388571" y="5106666"/>
            <a:chExt cx="6458387" cy="1490745"/>
          </a:xfrm>
        </p:grpSpPr>
        <p:pic>
          <p:nvPicPr>
            <p:cNvPr id="7178" name="Picture 10">
              <a:extLst>
                <a:ext uri="{FF2B5EF4-FFF2-40B4-BE49-F238E27FC236}">
                  <a16:creationId xmlns:a16="http://schemas.microsoft.com/office/drawing/2014/main" id="{15A3D425-69EA-F94F-909B-782290094CA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0262" y="5106666"/>
              <a:ext cx="4826696" cy="149074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A1D02E57-1BCA-7848-8FEE-E8A7E4E3B546}"/>
                </a:ext>
              </a:extLst>
            </p:cNvPr>
            <p:cNvSpPr txBox="1"/>
            <p:nvPr/>
          </p:nvSpPr>
          <p:spPr>
            <a:xfrm>
              <a:off x="5388571" y="5482854"/>
              <a:ext cx="1436615" cy="646331"/>
            </a:xfrm>
            <a:prstGeom prst="rect">
              <a:avLst/>
            </a:prstGeom>
            <a:solidFill>
              <a:schemeClr val="accent6"/>
            </a:solidFill>
          </p:spPr>
          <p:txBody>
            <a:bodyPr wrap="square" rtlCol="0">
              <a:spAutoFit/>
            </a:bodyPr>
            <a:lstStyle/>
            <a:p>
              <a:r>
                <a:rPr lang="en-US" sz="1200" dirty="0">
                  <a:solidFill>
                    <a:schemeClr val="bg1"/>
                  </a:solidFill>
                </a:rPr>
                <a:t>Decide what to output based on the current state.</a:t>
              </a:r>
            </a:p>
          </p:txBody>
        </p:sp>
      </p:grpSp>
      <p:sp>
        <p:nvSpPr>
          <p:cNvPr id="10" name="TextBox 9">
            <a:extLst>
              <a:ext uri="{FF2B5EF4-FFF2-40B4-BE49-F238E27FC236}">
                <a16:creationId xmlns:a16="http://schemas.microsoft.com/office/drawing/2014/main" id="{BB61B2AA-8B0B-3A47-A529-3A0B97253559}"/>
              </a:ext>
            </a:extLst>
          </p:cNvPr>
          <p:cNvSpPr txBox="1"/>
          <p:nvPr/>
        </p:nvSpPr>
        <p:spPr>
          <a:xfrm>
            <a:off x="7513420" y="128005"/>
            <a:ext cx="4333538" cy="276999"/>
          </a:xfrm>
          <a:prstGeom prst="rect">
            <a:avLst/>
          </a:prstGeom>
          <a:noFill/>
        </p:spPr>
        <p:txBody>
          <a:bodyPr wrap="square" rtlCol="0">
            <a:spAutoFit/>
          </a:bodyPr>
          <a:lstStyle/>
          <a:p>
            <a:r>
              <a:rPr lang="en-US" sz="1200" dirty="0"/>
              <a:t>Via https://</a:t>
            </a:r>
            <a:r>
              <a:rPr lang="en-US" sz="1200" dirty="0" err="1"/>
              <a:t>colah.github.io</a:t>
            </a:r>
            <a:r>
              <a:rPr lang="en-US" sz="1200" dirty="0"/>
              <a:t>/posts/2015-08-Understanding-LSTMs/</a:t>
            </a:r>
          </a:p>
        </p:txBody>
      </p:sp>
    </p:spTree>
    <p:extLst>
      <p:ext uri="{BB962C8B-B14F-4D97-AF65-F5344CB8AC3E}">
        <p14:creationId xmlns:p14="http://schemas.microsoft.com/office/powerpoint/2010/main" val="114383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2EF7-66F7-2348-A86D-04D878675C86}"/>
              </a:ext>
            </a:extLst>
          </p:cNvPr>
          <p:cNvSpPr>
            <a:spLocks noGrp="1"/>
          </p:cNvSpPr>
          <p:nvPr>
            <p:ph type="title"/>
          </p:nvPr>
        </p:nvSpPr>
        <p:spPr/>
        <p:txBody>
          <a:bodyPr/>
          <a:lstStyle/>
          <a:p>
            <a:r>
              <a:rPr lang="en-US" dirty="0"/>
              <a:t>Other RNNs </a:t>
            </a:r>
          </a:p>
        </p:txBody>
      </p:sp>
      <p:graphicFrame>
        <p:nvGraphicFramePr>
          <p:cNvPr id="8" name="Text Placeholder 3">
            <a:extLst>
              <a:ext uri="{FF2B5EF4-FFF2-40B4-BE49-F238E27FC236}">
                <a16:creationId xmlns:a16="http://schemas.microsoft.com/office/drawing/2014/main" id="{5C6A9AFC-45D7-41A9-A04D-FF240960F84D}"/>
              </a:ext>
            </a:extLst>
          </p:cNvPr>
          <p:cNvGraphicFramePr>
            <a:graphicFrameLocks noGrp="1"/>
          </p:cNvGraphicFramePr>
          <p:nvPr>
            <p:ph idx="1"/>
            <p:extLst>
              <p:ext uri="{D42A27DB-BD31-4B8C-83A1-F6EECF244321}">
                <p14:modId xmlns:p14="http://schemas.microsoft.com/office/powerpoint/2010/main" val="19251500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3">
            <a:extLst>
              <a:ext uri="{FF2B5EF4-FFF2-40B4-BE49-F238E27FC236}">
                <a16:creationId xmlns:a16="http://schemas.microsoft.com/office/drawing/2014/main" id="{20B221EC-7E7D-BC42-AC9C-2DC387126DDC}"/>
              </a:ext>
            </a:extLst>
          </p:cNvPr>
          <p:cNvSpPr txBox="1">
            <a:spLocks/>
          </p:cNvSpPr>
          <p:nvPr/>
        </p:nvSpPr>
        <p:spPr>
          <a:xfrm>
            <a:off x="888434" y="3320963"/>
            <a:ext cx="3932237" cy="9864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374015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TotalTime>
  <Words>931</Words>
  <Application>Microsoft Macintosh PowerPoint</Application>
  <PresentationFormat>Widescreen</PresentationFormat>
  <Paragraphs>76</Paragraphs>
  <Slides>13</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Recurrent Neural Networks</vt:lpstr>
      <vt:lpstr>Feed forward Neuron</vt:lpstr>
      <vt:lpstr>Feedforward Neuron</vt:lpstr>
      <vt:lpstr>Recurrent Neuron</vt:lpstr>
      <vt:lpstr>Recurrent Neuron Over Time</vt:lpstr>
      <vt:lpstr>Designing RNNs</vt:lpstr>
      <vt:lpstr>Long Short-Term Memory (LSTM) Neuron</vt:lpstr>
      <vt:lpstr>LSTM Deconstructed</vt:lpstr>
      <vt:lpstr>Other RNNs </vt:lpstr>
      <vt:lpstr>Why use RNNs?</vt:lpstr>
      <vt:lpstr>Sequence Prediction --- Time Series Data</vt:lpstr>
      <vt:lpstr>What are we predicting? </vt:lpstr>
      <vt:lpstr>RNNs for Sequence 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Grant, Christan E.</dc:creator>
  <cp:lastModifiedBy>Grant, Christan E.</cp:lastModifiedBy>
  <cp:revision>25</cp:revision>
  <dcterms:created xsi:type="dcterms:W3CDTF">2021-07-04T16:17:52Z</dcterms:created>
  <dcterms:modified xsi:type="dcterms:W3CDTF">2021-07-06T04:45:07Z</dcterms:modified>
</cp:coreProperties>
</file>