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1" r:id="rId4"/>
    <p:sldId id="261" r:id="rId5"/>
    <p:sldId id="259" r:id="rId6"/>
    <p:sldId id="269" r:id="rId7"/>
    <p:sldId id="268" r:id="rId8"/>
    <p:sldId id="270" r:id="rId9"/>
    <p:sldId id="263" r:id="rId10"/>
    <p:sldId id="271" r:id="rId11"/>
    <p:sldId id="272" r:id="rId12"/>
    <p:sldId id="273" r:id="rId13"/>
    <p:sldId id="274" r:id="rId14"/>
    <p:sldId id="275" r:id="rId15"/>
    <p:sldId id="284" r:id="rId16"/>
    <p:sldId id="294" r:id="rId17"/>
    <p:sldId id="264" r:id="rId18"/>
    <p:sldId id="292" r:id="rId19"/>
    <p:sldId id="276" r:id="rId20"/>
    <p:sldId id="277" r:id="rId21"/>
    <p:sldId id="279" r:id="rId22"/>
    <p:sldId id="293" r:id="rId23"/>
    <p:sldId id="280" r:id="rId24"/>
    <p:sldId id="295" r:id="rId25"/>
    <p:sldId id="296" r:id="rId26"/>
    <p:sldId id="297" r:id="rId27"/>
    <p:sldId id="265" r:id="rId28"/>
    <p:sldId id="282" r:id="rId29"/>
    <p:sldId id="283" r:id="rId30"/>
    <p:sldId id="285" r:id="rId31"/>
    <p:sldId id="266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6607C"/>
    <a:srgbClr val="282828"/>
    <a:srgbClr val="121212"/>
    <a:srgbClr val="FFB953"/>
    <a:srgbClr val="FFC46D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1DA0-0F7A-4999-947E-A1AC69F0E584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BBCD-FB99-43FF-9B1F-94CE01DA5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ExecutionOrd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Inpu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Rigidbody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hysics.Rayca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hysics.Raycas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1JIK5W3DRU?feature=oembe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A6A8-145C-93D5-9765-0C1BD5CA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1" y="2828925"/>
            <a:ext cx="5425888" cy="1654752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Aldhabi" panose="020F0502020204030204" pitchFamily="2" charset="-78"/>
              </a:rPr>
              <a:t>READING GROUP</a:t>
            </a:r>
            <a:b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Aldhabi" panose="020F0502020204030204" pitchFamily="2" charset="-78"/>
              </a:rPr>
            </a:b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Aldhabi" panose="020F0502020204030204" pitchFamily="2" charset="-78"/>
              </a:rPr>
              <a:t>UNITY</a:t>
            </a:r>
          </a:p>
        </p:txBody>
      </p:sp>
      <p:pic>
        <p:nvPicPr>
          <p:cNvPr id="1026" name="Picture 2" descr="Unity Logo, symbol, meaning, history, PNG, brand">
            <a:extLst>
              <a:ext uri="{FF2B5EF4-FFF2-40B4-BE49-F238E27FC236}">
                <a16:creationId xmlns:a16="http://schemas.microsoft.com/office/drawing/2014/main" id="{4E224300-937D-E049-A052-95C29335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2212764"/>
            <a:ext cx="5132578" cy="28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0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Creating a new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Scripts &gt; Create &gt; C#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2FA86-AEFE-1F99-F3C6-51F14AC5B0CA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514BA-B18E-29F1-D55A-32662F36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8" y="2332945"/>
            <a:ext cx="5009382" cy="33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Execution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79895" cy="4351338"/>
          </a:xfrm>
        </p:spPr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Callbacks to events in core Unity subsystems like physics, rendering, user input,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FAE44-A4BD-22B3-AB5A-0BA35E645898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5DAD-ACD3-A16D-D4B5-72AAE4C6FB1C}"/>
              </a:ext>
            </a:extLst>
          </p:cNvPr>
          <p:cNvSpPr txBox="1"/>
          <p:nvPr/>
        </p:nvSpPr>
        <p:spPr>
          <a:xfrm>
            <a:off x="6864494" y="6142623"/>
            <a:ext cx="4489306" cy="307777"/>
          </a:xfrm>
          <a:prstGeom prst="rect">
            <a:avLst/>
          </a:prstGeom>
          <a:solidFill>
            <a:srgbClr val="28282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9900"/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https://docs.unity3d.com/Manual/ExecutionOrder.html</a:t>
            </a:r>
            <a:endParaRPr lang="en-US" sz="1400" dirty="0">
              <a:solidFill>
                <a:srgbClr val="FF99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DFD280-47D6-BC75-8A1C-CFD534EF5743}"/>
              </a:ext>
            </a:extLst>
          </p:cNvPr>
          <p:cNvGrpSpPr/>
          <p:nvPr/>
        </p:nvGrpSpPr>
        <p:grpSpPr>
          <a:xfrm>
            <a:off x="7988932" y="636213"/>
            <a:ext cx="2240430" cy="4989008"/>
            <a:chOff x="6944402" y="681037"/>
            <a:chExt cx="2240430" cy="4989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83E592-02C0-370C-7115-FB66898858DC}"/>
                </a:ext>
              </a:extLst>
            </p:cNvPr>
            <p:cNvGrpSpPr/>
            <p:nvPr/>
          </p:nvGrpSpPr>
          <p:grpSpPr>
            <a:xfrm>
              <a:off x="6944402" y="681037"/>
              <a:ext cx="2227730" cy="1457178"/>
              <a:chOff x="3179225" y="1971822"/>
              <a:chExt cx="2227730" cy="145717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162208A-4F1F-B294-C7A8-D749BA9E1241}"/>
                  </a:ext>
                </a:extLst>
              </p:cNvPr>
              <p:cNvSpPr/>
              <p:nvPr/>
            </p:nvSpPr>
            <p:spPr>
              <a:xfrm>
                <a:off x="3179225" y="1971822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Awake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48DD46-5E49-F6E4-B849-669C21C0E6B7}"/>
                  </a:ext>
                </a:extLst>
              </p:cNvPr>
              <p:cNvSpPr/>
              <p:nvPr/>
            </p:nvSpPr>
            <p:spPr>
              <a:xfrm>
                <a:off x="3179225" y="2503887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OnEnable</a:t>
                </a: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EAE48DE-A557-E710-0C86-D038E56415FF}"/>
                  </a:ext>
                </a:extLst>
              </p:cNvPr>
              <p:cNvSpPr/>
              <p:nvPr/>
            </p:nvSpPr>
            <p:spPr>
              <a:xfrm>
                <a:off x="3179225" y="3030912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Start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B846853-BF11-BF1F-C453-1C41792B4278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4293090" y="2369910"/>
                <a:ext cx="0" cy="133977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D9BB7F1-AEBC-E737-01A6-C15D98E2586E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4293090" y="2901975"/>
                <a:ext cx="0" cy="128937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DD64CF-CED6-C436-EF82-69B8130EA2CA}"/>
                </a:ext>
              </a:extLst>
            </p:cNvPr>
            <p:cNvGrpSpPr/>
            <p:nvPr/>
          </p:nvGrpSpPr>
          <p:grpSpPr>
            <a:xfrm>
              <a:off x="6944402" y="2714837"/>
              <a:ext cx="2227730" cy="1459339"/>
              <a:chOff x="5520250" y="1971822"/>
              <a:chExt cx="2227730" cy="145933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98D3C03-9D6F-5565-AE31-688F61764192}"/>
                  </a:ext>
                </a:extLst>
              </p:cNvPr>
              <p:cNvSpPr/>
              <p:nvPr/>
            </p:nvSpPr>
            <p:spPr>
              <a:xfrm>
                <a:off x="5520250" y="1971822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FixedUpdate</a:t>
                </a: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2768DA-5FFF-18E9-1B76-B458019B02BF}"/>
                  </a:ext>
                </a:extLst>
              </p:cNvPr>
              <p:cNvSpPr/>
              <p:nvPr/>
            </p:nvSpPr>
            <p:spPr>
              <a:xfrm>
                <a:off x="5520250" y="3033073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Update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BCE167C-66BF-6216-D17B-160B72A65932}"/>
                  </a:ext>
                </a:extLst>
              </p:cNvPr>
              <p:cNvSpPr/>
              <p:nvPr/>
            </p:nvSpPr>
            <p:spPr>
              <a:xfrm>
                <a:off x="5520250" y="2498914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Input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C0284E1-BC68-6BEC-D0EF-80A986F7BD9F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6634115" y="2369910"/>
                <a:ext cx="0" cy="129004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8A06B3-E1A8-6D44-4945-5E73B82DD0A9}"/>
                  </a:ext>
                </a:extLst>
              </p:cNvPr>
              <p:cNvCxnSpPr>
                <a:cxnSpLocks/>
                <a:stCxn id="11" idx="2"/>
                <a:endCxn id="10" idx="0"/>
              </p:cNvCxnSpPr>
              <p:nvPr/>
            </p:nvCxnSpPr>
            <p:spPr>
              <a:xfrm>
                <a:off x="6634115" y="2897002"/>
                <a:ext cx="0" cy="136071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95E7261-187A-8334-61B0-DD2B7E4DB328}"/>
                </a:ext>
              </a:extLst>
            </p:cNvPr>
            <p:cNvGrpSpPr/>
            <p:nvPr/>
          </p:nvGrpSpPr>
          <p:grpSpPr>
            <a:xfrm>
              <a:off x="6944402" y="4744865"/>
              <a:ext cx="2227730" cy="925180"/>
              <a:chOff x="7861275" y="1971822"/>
              <a:chExt cx="2227730" cy="92518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3CFEAF8-AD23-EB35-743B-C2E25E1E8795}"/>
                  </a:ext>
                </a:extLst>
              </p:cNvPr>
              <p:cNvSpPr/>
              <p:nvPr/>
            </p:nvSpPr>
            <p:spPr>
              <a:xfrm>
                <a:off x="7861275" y="1971822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OnDisable</a:t>
                </a: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5F9E0E5-9B36-2825-75BD-D1F62CB0EA79}"/>
                  </a:ext>
                </a:extLst>
              </p:cNvPr>
              <p:cNvSpPr/>
              <p:nvPr/>
            </p:nvSpPr>
            <p:spPr>
              <a:xfrm>
                <a:off x="7861275" y="2498914"/>
                <a:ext cx="2227730" cy="398088"/>
              </a:xfrm>
              <a:prstGeom prst="roundRect">
                <a:avLst/>
              </a:prstGeom>
              <a:solidFill>
                <a:srgbClr val="46607C"/>
              </a:solidFill>
              <a:ln>
                <a:solidFill>
                  <a:srgbClr val="46607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OnDestroy</a:t>
                </a: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36E898B-9C8F-607F-0CCD-BFF2F2E0C9B2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8975140" y="2369910"/>
                <a:ext cx="0" cy="129004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26A1BF-AD01-DBFD-24AF-4C6B95D6D41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8058267" y="2138215"/>
              <a:ext cx="0" cy="576622"/>
            </a:xfrm>
            <a:prstGeom prst="straightConnector1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03A611A-C4AC-0461-D8A4-6574B4FAD73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058267" y="4174176"/>
              <a:ext cx="0" cy="570689"/>
            </a:xfrm>
            <a:prstGeom prst="straightConnector1">
              <a:avLst/>
            </a:prstGeom>
            <a:ln>
              <a:solidFill>
                <a:srgbClr val="FF99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04294A8-DDC0-D0F5-CDC4-F382B8ED09E1}"/>
                </a:ext>
              </a:extLst>
            </p:cNvPr>
            <p:cNvCxnSpPr>
              <a:stCxn id="10" idx="3"/>
              <a:endCxn id="9" idx="3"/>
            </p:cNvCxnSpPr>
            <p:nvPr/>
          </p:nvCxnSpPr>
          <p:spPr>
            <a:xfrm flipV="1">
              <a:off x="9172132" y="2913881"/>
              <a:ext cx="12700" cy="1061251"/>
            </a:xfrm>
            <a:prstGeom prst="bentConnector3">
              <a:avLst>
                <a:gd name="adj1" fmla="val 3776465"/>
              </a:avLst>
            </a:prstGeom>
            <a:ln>
              <a:solidFill>
                <a:srgbClr val="FF99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4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LogWarning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E1333-A4A4-A211-51AC-F68A62E039C1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66F6-909B-A068-5840-512DB89D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00" y="2372992"/>
            <a:ext cx="5132537" cy="24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Inspector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2C47-4F3F-50DE-F035-2FC6F0DC0F6E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3112D-B8EB-C213-4351-45DC2EA8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" r="680"/>
          <a:stretch/>
        </p:blipFill>
        <p:spPr>
          <a:xfrm>
            <a:off x="6367797" y="2597255"/>
            <a:ext cx="3693458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68C7FF-8F49-1929-FF39-7A058B532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"/>
          <a:stretch/>
        </p:blipFill>
        <p:spPr>
          <a:xfrm>
            <a:off x="1283197" y="1825623"/>
            <a:ext cx="379205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5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GetAxis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"Horizontal"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-&gt; float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GetAxis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"Horizontal"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-&gt; float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GetAxis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"Mouse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ScrollWheel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-&gt; float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-&gt;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D9003-467F-7547-39BF-ECC9D4487E20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6087-1E63-9FFC-454C-E043F59F355F}"/>
              </a:ext>
            </a:extLst>
          </p:cNvPr>
          <p:cNvSpPr txBox="1"/>
          <p:nvPr/>
        </p:nvSpPr>
        <p:spPr>
          <a:xfrm>
            <a:off x="6864494" y="6142623"/>
            <a:ext cx="4489306" cy="307777"/>
          </a:xfrm>
          <a:prstGeom prst="rect">
            <a:avLst/>
          </a:prstGeom>
          <a:solidFill>
            <a:srgbClr val="28282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9900"/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https://docs.unity3d.com/ScriptReference/Input.html</a:t>
            </a:r>
            <a:endParaRPr lang="en-US" sz="1400" dirty="0">
              <a:solidFill>
                <a:srgbClr val="FF99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3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Instantiate &amp; 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577-00F3-9B15-A211-C213B9839DC4}"/>
              </a:ext>
            </a:extLst>
          </p:cNvPr>
          <p:cNvSpPr txBox="1"/>
          <p:nvPr/>
        </p:nvSpPr>
        <p:spPr>
          <a:xfrm>
            <a:off x="838200" y="6142623"/>
            <a:ext cx="234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SCRIPTING API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4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5015752" cy="2402657"/>
          </a:xfrm>
        </p:spPr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15448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Physics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936100"/>
            <a:ext cx="5517504" cy="2985797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Rigidbody</a:t>
            </a: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&amp; Collider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Forces &amp; Velocities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Collisions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Triggers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Raycast</a:t>
            </a:r>
            <a:endParaRPr lang="en-US" sz="32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6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Scene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Create a plane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Create a cube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(Optional) Create and apply materials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Play!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3D9EA-EB72-7BC2-3144-9E2144AA7EA7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Rigidbody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&amp;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19282" cy="4351338"/>
          </a:xfrm>
        </p:spPr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Control of an object's position through physics simulation</a:t>
            </a:r>
            <a:r>
              <a:rPr lang="en-US" b="0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3D9EA-EB72-7BC2-3144-9E2144AA7EA7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99F33-672A-2D2B-6880-29492C9F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/>
          <a:stretch/>
        </p:blipFill>
        <p:spPr>
          <a:xfrm>
            <a:off x="6793531" y="2261170"/>
            <a:ext cx="4393858" cy="3210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8A6D3-617E-6006-2DC9-9287F3FC125A}"/>
              </a:ext>
            </a:extLst>
          </p:cNvPr>
          <p:cNvSpPr txBox="1"/>
          <p:nvPr/>
        </p:nvSpPr>
        <p:spPr>
          <a:xfrm>
            <a:off x="6627121" y="6142623"/>
            <a:ext cx="4726679" cy="307777"/>
          </a:xfrm>
          <a:prstGeom prst="rect">
            <a:avLst/>
          </a:prstGeom>
          <a:solidFill>
            <a:srgbClr val="28282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9900"/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https://docs.unity3d.com/ScriptReference/Rigidbody.html</a:t>
            </a:r>
            <a:endParaRPr lang="en-US" sz="1400" dirty="0">
              <a:solidFill>
                <a:srgbClr val="FF99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Agenda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936100"/>
            <a:ext cx="5517504" cy="2985797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Essentials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Scripting API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Physics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Tank Game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Optimization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Communications (ROS2)</a:t>
            </a:r>
          </a:p>
        </p:txBody>
      </p:sp>
    </p:spTree>
    <p:extLst>
      <p:ext uri="{BB962C8B-B14F-4D97-AF65-F5344CB8AC3E}">
        <p14:creationId xmlns:p14="http://schemas.microsoft.com/office/powerpoint/2010/main" val="2682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Forces &amp; Velocities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RequireComponent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Rigidbody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Rigidbody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rigidbody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rigidbody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AddForce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D7125-29E8-AE5C-9E43-8059FC8FF2DD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4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Add another cube (Wall)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Change the tag to “Wall”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OnCollisionEnter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Collision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collision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buFont typeface="Calibri" panose="020F0502020204030204" pitchFamily="34" charset="0"/>
              <a:buChar char="→"/>
            </a:pP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42CB8-81A5-AB0B-9216-2B726071EAFA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9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Add another cube 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TriggerVolume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Set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isTrigger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to true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(Optional) Change to a transparent material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OnTriggerEnter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42CB8-81A5-AB0B-9216-2B726071EAFA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6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Raycast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Ray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Physics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Raycast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RaycastHit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layerMask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CCCCCC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DrawLine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866AB-DC1C-DA2B-90E1-762C151F9AB8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D0AB-1DF6-5769-8E4F-B9A5F2721472}"/>
              </a:ext>
            </a:extLst>
          </p:cNvPr>
          <p:cNvSpPr txBox="1"/>
          <p:nvPr/>
        </p:nvSpPr>
        <p:spPr>
          <a:xfrm>
            <a:off x="6627121" y="6142623"/>
            <a:ext cx="5132880" cy="307777"/>
          </a:xfrm>
          <a:prstGeom prst="rect">
            <a:avLst/>
          </a:prstGeom>
          <a:solidFill>
            <a:srgbClr val="28282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9900"/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https://docs.unity3d.com/ScriptReference/Physics.Raycast.html</a:t>
            </a:r>
            <a:endParaRPr lang="en-US" sz="1400" dirty="0">
              <a:solidFill>
                <a:srgbClr val="FF99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4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5015752" cy="2402657"/>
          </a:xfrm>
        </p:spPr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40563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DDDA9-2505-13E4-A916-A9614A79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15"/>
          <a:stretch/>
        </p:blipFill>
        <p:spPr>
          <a:xfrm>
            <a:off x="4267200" y="3474730"/>
            <a:ext cx="7924800" cy="338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4F237-B74D-A9FF-C26A-89EA1D4C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18" r="2" b="2"/>
          <a:stretch/>
        </p:blipFill>
        <p:spPr>
          <a:xfrm>
            <a:off x="4428908" y="10"/>
            <a:ext cx="7760044" cy="3474720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62" y="2272993"/>
            <a:ext cx="3992700" cy="2403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TankGame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803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TankGame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Fix the navigation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Fix the turret rotation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Fix the turret shooting system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Destroy the target!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ransform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TransformDirection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866AB-DC1C-DA2B-90E1-762C151F9AB8}"/>
              </a:ext>
            </a:extLst>
          </p:cNvPr>
          <p:cNvSpPr txBox="1"/>
          <p:nvPr/>
        </p:nvSpPr>
        <p:spPr>
          <a:xfrm>
            <a:off x="838200" y="6142623"/>
            <a:ext cx="18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PHYSICS</a:t>
            </a:r>
            <a:endParaRPr lang="en-US" b="1" dirty="0">
              <a:solidFill>
                <a:srgbClr val="FFC4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D0AB-1DF6-5769-8E4F-B9A5F2721472}"/>
              </a:ext>
            </a:extLst>
          </p:cNvPr>
          <p:cNvSpPr txBox="1"/>
          <p:nvPr/>
        </p:nvSpPr>
        <p:spPr>
          <a:xfrm>
            <a:off x="6627121" y="6142623"/>
            <a:ext cx="5132880" cy="307777"/>
          </a:xfrm>
          <a:prstGeom prst="rect">
            <a:avLst/>
          </a:prstGeom>
          <a:solidFill>
            <a:srgbClr val="282828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9900"/>
                </a:solidFill>
                <a:latin typeface="Segoe UI Emoji" panose="020B0502040204020203" pitchFamily="34" charset="0"/>
                <a:ea typeface="Segoe UI Emoj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https://docs.unity3d.com/ScriptReference/Physics.Raycast.html</a:t>
            </a:r>
            <a:endParaRPr lang="en-US" sz="1400" dirty="0">
              <a:solidFill>
                <a:srgbClr val="FF99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2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Optimization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936100"/>
            <a:ext cx="5517504" cy="2985797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Object Pooling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Profiler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DOTS</a:t>
            </a:r>
          </a:p>
        </p:txBody>
      </p:sp>
    </p:spTree>
    <p:extLst>
      <p:ext uri="{BB962C8B-B14F-4D97-AF65-F5344CB8AC3E}">
        <p14:creationId xmlns:p14="http://schemas.microsoft.com/office/powerpoint/2010/main" val="367792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Object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8791-7FF7-F5DF-A084-ECAF534C02D7}"/>
              </a:ext>
            </a:extLst>
          </p:cNvPr>
          <p:cNvSpPr txBox="1"/>
          <p:nvPr/>
        </p:nvSpPr>
        <p:spPr>
          <a:xfrm>
            <a:off x="838200" y="6142623"/>
            <a:ext cx="23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OPTIMIZATION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5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38030-2564-5F05-86FC-22D12200D593}"/>
              </a:ext>
            </a:extLst>
          </p:cNvPr>
          <p:cNvSpPr txBox="1"/>
          <p:nvPr/>
        </p:nvSpPr>
        <p:spPr>
          <a:xfrm>
            <a:off x="838200" y="6142623"/>
            <a:ext cx="23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OPTIMIZATION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Time Ghost | Unity 6">
            <a:hlinkClick r:id="" action="ppaction://media"/>
            <a:extLst>
              <a:ext uri="{FF2B5EF4-FFF2-40B4-BE49-F238E27FC236}">
                <a16:creationId xmlns:a16="http://schemas.microsoft.com/office/drawing/2014/main" id="{29B18421-09D2-A5B5-7EE7-51E59DCBD3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4C7BA-C0E5-0B68-74CB-6E75A5E653A0}"/>
              </a:ext>
            </a:extLst>
          </p:cNvPr>
          <p:cNvSpPr txBox="1"/>
          <p:nvPr/>
        </p:nvSpPr>
        <p:spPr>
          <a:xfrm>
            <a:off x="838200" y="6142623"/>
            <a:ext cx="23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OPTIMIZATION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Communications (ROS2)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936100"/>
            <a:ext cx="5517504" cy="2985797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Workspace &amp; Packages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Publisher &amp; Subscriber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Service &amp; Client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ROS-TCP-Connector</a:t>
            </a:r>
          </a:p>
        </p:txBody>
      </p:sp>
    </p:spTree>
    <p:extLst>
      <p:ext uri="{BB962C8B-B14F-4D97-AF65-F5344CB8AC3E}">
        <p14:creationId xmlns:p14="http://schemas.microsoft.com/office/powerpoint/2010/main" val="273470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Workspace &amp;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73888-A3FF-2500-3FF6-D5203EDC3EA7}"/>
              </a:ext>
            </a:extLst>
          </p:cNvPr>
          <p:cNvSpPr txBox="1"/>
          <p:nvPr/>
        </p:nvSpPr>
        <p:spPr>
          <a:xfrm>
            <a:off x="838200" y="6142623"/>
            <a:ext cx="340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COMMUNICATIONS (ROS2)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38095-355D-E917-62E0-DC5473F51A2B}"/>
              </a:ext>
            </a:extLst>
          </p:cNvPr>
          <p:cNvSpPr txBox="1"/>
          <p:nvPr/>
        </p:nvSpPr>
        <p:spPr>
          <a:xfrm>
            <a:off x="838200" y="6142623"/>
            <a:ext cx="340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COMMUNICATIONS (ROS2)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Publisher &amp;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D22AB-DF79-4E72-B04E-2ED023568C07}"/>
              </a:ext>
            </a:extLst>
          </p:cNvPr>
          <p:cNvSpPr txBox="1"/>
          <p:nvPr/>
        </p:nvSpPr>
        <p:spPr>
          <a:xfrm>
            <a:off x="838200" y="6142623"/>
            <a:ext cx="340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COMMUNICATIONS (ROS2)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Service &amp;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C31FD-CF97-DDDE-8EDC-D27B1A14C7E0}"/>
              </a:ext>
            </a:extLst>
          </p:cNvPr>
          <p:cNvSpPr txBox="1"/>
          <p:nvPr/>
        </p:nvSpPr>
        <p:spPr>
          <a:xfrm>
            <a:off x="838200" y="6142623"/>
            <a:ext cx="340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COMMUNICATIONS (ROS2)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0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ROS-TCP-Connector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85CE-70E6-1F88-FA82-C565F67F179C}"/>
              </a:ext>
            </a:extLst>
          </p:cNvPr>
          <p:cNvSpPr txBox="1"/>
          <p:nvPr/>
        </p:nvSpPr>
        <p:spPr>
          <a:xfrm>
            <a:off x="838200" y="6142623"/>
            <a:ext cx="340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COMMUNICATIONS (ROS2)</a:t>
            </a:r>
            <a:endParaRPr lang="en-US" b="1" dirty="0">
              <a:solidFill>
                <a:srgbClr val="FFC4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0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Essentials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936100"/>
            <a:ext cx="5517504" cy="2985797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Editor layout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Project structure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32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GameObjects</a:t>
            </a:r>
            <a:endParaRPr lang="en-US" sz="32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188364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Editor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Scene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Hierarchy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Inspector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Project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Console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913108-3A43-D6DA-0622-A429A6CA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4" y="1690688"/>
            <a:ext cx="7851186" cy="4220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E2E79-1603-101D-5BDB-AE850D46B2FB}"/>
              </a:ext>
            </a:extLst>
          </p:cNvPr>
          <p:cNvSpPr txBox="1"/>
          <p:nvPr/>
        </p:nvSpPr>
        <p:spPr>
          <a:xfrm>
            <a:off x="838200" y="6142623"/>
            <a:ext cx="20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ESSENTIALS</a:t>
            </a:r>
            <a:endParaRPr lang="en-US" b="1" dirty="0">
              <a:solidFill>
                <a:srgbClr val="FFC46D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04C4C-B1AD-59A1-2B25-13C582D4BA90}"/>
              </a:ext>
            </a:extLst>
          </p:cNvPr>
          <p:cNvSpPr/>
          <p:nvPr/>
        </p:nvSpPr>
        <p:spPr>
          <a:xfrm>
            <a:off x="5387975" y="1952999"/>
            <a:ext cx="4600576" cy="280315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6F8A9-3404-CADD-CAA3-392BA5BB7AA5}"/>
              </a:ext>
            </a:extLst>
          </p:cNvPr>
          <p:cNvSpPr/>
          <p:nvPr/>
        </p:nvSpPr>
        <p:spPr>
          <a:xfrm>
            <a:off x="3619500" y="1952997"/>
            <a:ext cx="1845470" cy="211655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EF099-0A41-E6E9-E03F-C44DC194BED6}"/>
              </a:ext>
            </a:extLst>
          </p:cNvPr>
          <p:cNvSpPr/>
          <p:nvPr/>
        </p:nvSpPr>
        <p:spPr>
          <a:xfrm>
            <a:off x="9915524" y="1952997"/>
            <a:ext cx="1626189" cy="3917578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C95F2-10D9-42A4-3A65-E449095CB35D}"/>
              </a:ext>
            </a:extLst>
          </p:cNvPr>
          <p:cNvSpPr/>
          <p:nvPr/>
        </p:nvSpPr>
        <p:spPr>
          <a:xfrm>
            <a:off x="3619500" y="4016374"/>
            <a:ext cx="1845470" cy="1854200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639B8-EA3C-F282-1222-0C3704458A0A}"/>
              </a:ext>
            </a:extLst>
          </p:cNvPr>
          <p:cNvSpPr/>
          <p:nvPr/>
        </p:nvSpPr>
        <p:spPr>
          <a:xfrm>
            <a:off x="5387975" y="4679950"/>
            <a:ext cx="4600576" cy="119062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Materials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Models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Prefabs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Scenes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Scripts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7471-BECE-B4D9-1897-624EAEE85433}"/>
              </a:ext>
            </a:extLst>
          </p:cNvPr>
          <p:cNvSpPr txBox="1"/>
          <p:nvPr/>
        </p:nvSpPr>
        <p:spPr>
          <a:xfrm>
            <a:off x="838200" y="6142623"/>
            <a:ext cx="20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ESSENTIALS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8A23D-998A-10BF-282A-4B895032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51" y="1690688"/>
            <a:ext cx="435353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GameObjects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Add an empty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GameObject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6DA1-A656-C5F9-26A2-340F0D67A67A}"/>
              </a:ext>
            </a:extLst>
          </p:cNvPr>
          <p:cNvSpPr txBox="1"/>
          <p:nvPr/>
        </p:nvSpPr>
        <p:spPr>
          <a:xfrm>
            <a:off x="838200" y="6142623"/>
            <a:ext cx="20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ESSENTIALS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8FB5B-4501-588A-DCE4-E7EC160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5491"/>
            <a:ext cx="4324954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B398E-12EB-5359-839D-B0047C10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7880"/>
            <a:ext cx="6420746" cy="2000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F4E4C-AD40-D567-9403-0567E161A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460" y="2545491"/>
            <a:ext cx="268642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5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Calibri" panose="020F0502020204030204" pitchFamily="34" charset="0"/>
              <a:buChar char="→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Functional pieces that define the behavior of a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GameObject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F2986-A265-1B55-7EA0-3F0CE5EC044D}"/>
              </a:ext>
            </a:extLst>
          </p:cNvPr>
          <p:cNvSpPr txBox="1"/>
          <p:nvPr/>
        </p:nvSpPr>
        <p:spPr>
          <a:xfrm>
            <a:off x="838200" y="6142623"/>
            <a:ext cx="20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RG-UNITY/</a:t>
            </a:r>
            <a:r>
              <a:rPr lang="en-US" sz="1600" b="1" dirty="0">
                <a:solidFill>
                  <a:srgbClr val="FFC46D"/>
                </a:solidFill>
              </a:rPr>
              <a:t>ESSENTIALS</a:t>
            </a:r>
            <a:endParaRPr lang="en-US" b="1" dirty="0">
              <a:solidFill>
                <a:srgbClr val="FFC46D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E67365-F8EA-1CBC-093A-58FA9879E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18" b="25734"/>
          <a:stretch/>
        </p:blipFill>
        <p:spPr>
          <a:xfrm>
            <a:off x="838200" y="2698376"/>
            <a:ext cx="4963218" cy="282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8C2283-C655-A508-275D-C807D8875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62"/>
          <a:stretch/>
        </p:blipFill>
        <p:spPr>
          <a:xfrm>
            <a:off x="6096000" y="2698376"/>
            <a:ext cx="4963218" cy="1742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41D47D-887C-6597-F6CC-7B8F1AAC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5104343"/>
            <a:ext cx="497274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3CC-E7FF-C955-ED03-A82770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227669"/>
            <a:ext cx="4513728" cy="2402657"/>
          </a:xfrm>
        </p:spPr>
        <p:txBody>
          <a:bodyPr/>
          <a:lstStyle/>
          <a:p>
            <a:r>
              <a:rPr lang="en-US" sz="4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Scripting API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0222-948F-3043-40F3-DCEA6AF0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95" y="1558598"/>
            <a:ext cx="5517504" cy="3740798"/>
          </a:xfrm>
        </p:spPr>
        <p:txBody>
          <a:bodyPr anchor="ctr">
            <a:normAutofit/>
          </a:bodyPr>
          <a:lstStyle/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Creating a new script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Execution order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Debug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Inspector variables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Input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Instantiate &amp; Destroy</a:t>
            </a:r>
          </a:p>
        </p:txBody>
      </p:sp>
    </p:spTree>
    <p:extLst>
      <p:ext uri="{BB962C8B-B14F-4D97-AF65-F5344CB8AC3E}">
        <p14:creationId xmlns:p14="http://schemas.microsoft.com/office/powerpoint/2010/main" val="111421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</TotalTime>
  <Words>645</Words>
  <Application>Microsoft Office PowerPoint</Application>
  <PresentationFormat>Widescreen</PresentationFormat>
  <Paragraphs>161</Paragraphs>
  <Slides>36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Roboto</vt:lpstr>
      <vt:lpstr>Segoe UI Black</vt:lpstr>
      <vt:lpstr>Segoe UI Emoji</vt:lpstr>
      <vt:lpstr>Segoe UI Symbol</vt:lpstr>
      <vt:lpstr>Office Theme</vt:lpstr>
      <vt:lpstr>READING GROUP UNITY</vt:lpstr>
      <vt:lpstr>Agenda</vt:lpstr>
      <vt:lpstr>PowerPoint Presentation</vt:lpstr>
      <vt:lpstr>Essentials</vt:lpstr>
      <vt:lpstr>Editor layout</vt:lpstr>
      <vt:lpstr>Project structure</vt:lpstr>
      <vt:lpstr>GameObjects</vt:lpstr>
      <vt:lpstr>Components</vt:lpstr>
      <vt:lpstr>Scripting API</vt:lpstr>
      <vt:lpstr>Creating a new script</vt:lpstr>
      <vt:lpstr>Execution order</vt:lpstr>
      <vt:lpstr>Debug</vt:lpstr>
      <vt:lpstr>Inspector variables</vt:lpstr>
      <vt:lpstr>Input</vt:lpstr>
      <vt:lpstr>Instantiate &amp; Destroy</vt:lpstr>
      <vt:lpstr>Questions so far?</vt:lpstr>
      <vt:lpstr>Physics</vt:lpstr>
      <vt:lpstr>Scene setup</vt:lpstr>
      <vt:lpstr>Rigidbody &amp; Collider</vt:lpstr>
      <vt:lpstr>Forces &amp; Velocities</vt:lpstr>
      <vt:lpstr>Collisions</vt:lpstr>
      <vt:lpstr>Triggers</vt:lpstr>
      <vt:lpstr>Raycast</vt:lpstr>
      <vt:lpstr>Questions so far?</vt:lpstr>
      <vt:lpstr>TankGame!</vt:lpstr>
      <vt:lpstr>TankGame</vt:lpstr>
      <vt:lpstr>Optimization</vt:lpstr>
      <vt:lpstr>Object Pooling</vt:lpstr>
      <vt:lpstr>Profiler</vt:lpstr>
      <vt:lpstr>DOTS</vt:lpstr>
      <vt:lpstr>Communications (ROS2)</vt:lpstr>
      <vt:lpstr>Workspace &amp; Packages</vt:lpstr>
      <vt:lpstr>Nodes</vt:lpstr>
      <vt:lpstr>Publisher &amp; Subscriber</vt:lpstr>
      <vt:lpstr>Service &amp; Client</vt:lpstr>
      <vt:lpstr>ROS-TCP-Connector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on Unity Pro today</dc:title>
  <dc:creator>Javier Carrera</dc:creator>
  <cp:lastModifiedBy>Javier José Carrera Fresneda</cp:lastModifiedBy>
  <cp:revision>24</cp:revision>
  <dcterms:created xsi:type="dcterms:W3CDTF">2024-09-25T08:50:42Z</dcterms:created>
  <dcterms:modified xsi:type="dcterms:W3CDTF">2024-09-26T13:19:36Z</dcterms:modified>
</cp:coreProperties>
</file>