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21"/>
  </p:notesMasterIdLst>
  <p:handoutMasterIdLst>
    <p:handoutMasterId r:id="rId22"/>
  </p:handoutMasterIdLst>
  <p:sldIdLst>
    <p:sldId id="277" r:id="rId2"/>
    <p:sldId id="594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>
        <p:scale>
          <a:sx n="80" d="100"/>
          <a:sy n="80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05/04/2017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05/04/2017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4/5/2017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</a:t>
            </a:r>
            <a:r>
              <a:rPr lang="es-ES" dirty="0" smtClean="0">
                <a:solidFill>
                  <a:schemeClr val="tx1"/>
                </a:solidFill>
              </a:rPr>
              <a:t>ANIMACIONES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Fondo animado</a:t>
            </a: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9572" y="1780060"/>
            <a:ext cx="7704856" cy="5016758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id="matrix"&gt;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class="d3 f1" style="left:30px;"&gt;hgd4ldhbc9kpugccsrq&lt;/div&gt;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class="d1 f2 c1" style="left:60px;"&gt;trzews0yfkldf4cvgbhjn&lt;/div&gt;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class="d2 f1" style="left:80px;"&gt;sodhr49whuyfbsrnlepjh&lt;/div&gt;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class="d4 c3 de" style="left:110px;"&gt;fue73sjf0tbkxpowfvn&lt;/div&gt;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class="d2 c1" style="left:140px;"&gt;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sjdhfgueiwfgivecjowxkwpkpomvcjoeuur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class="d3 f2 c1" style="left:170px;"&gt;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trzhfggh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class="d1 c1" style="left:185px;"&gt;thgpmsrthdvytfv09876tqfgv&lt;/div&gt;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class="d3 de" style="left:200px;"&gt;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dhiwgfduesrjm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class="d4 f1" style="left:250px;"&gt;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osadharshdyfeujm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class="d2 de" style="left:290px;"&gt;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fwedjsdjhlgmrghftdercwewergjm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class="d3 f2" style="left:310px;"&gt;sodhr49whayfbsrnlepjh&lt;/div&gt;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class="d1 f1" style="left:350px;"&gt;p00oi0nf5sujhgdgbrjs36gdrgjpo&lt;/div&gt;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class="d4 c1" style="left:390px;"&gt;h68kgdetklbfbeswk&lt;/div&gt;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class="d2 de" style="left:410px;"&gt;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dfrttvbscfsr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class="d1 c1 de" style="left:4430px;"&gt;sgfyb0hfrese4kc&lt;/div&gt;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class="d3 f1" style="left:530px;"&gt;hgd4ldhbc9kpugccsrq&lt;/div&gt;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class="d1 f2 c1" style="left:560px;"&gt;trzews0yfkldf4cvgbhjn&lt;/div&gt;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class="d2 f1" style="left:580px;"&gt;sodhr49whuyfbsrnlepjh&lt;/div&gt;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class="d4 c3 de" style="left:610px;"&gt;fue73sjf0tbkxpowfvn&lt;/div&gt;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class="d2 c1" style="left:740px;"&gt;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sjdhfgueiwfgivecjowxkwpkpomvcjoeuur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class="d3 f2 c1" style="left:770px;"&gt;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trzhfggh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class="d1 c1" style="left:785px;"&gt;thgpmsrthdvytfv09876tqfgv&lt;/div&gt;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class="d3 de" style="left:800px;"&gt;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dhiwgfduesrjm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class="d4 f1" style="left:850px;"&gt;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osadharshdyfeujm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class="d2 de" style="left:890px;"&gt;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fwedjsdjhlgmrghftdercwewergjm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class="d3 f2" style="left:910px;"&gt;sodhr49whayfbsrnlepjh&lt;/div&gt;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class="d1 f1" style="left:950px;"&gt;p00oi0nf5sujhgdgbrjs36gdrgjpo&lt;/div&gt;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class="d4 c1" style="left:990px;"&gt;h68kgdetklbfbeswk&lt;/div&gt;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class="d2 de" style="left:1010px;"&gt;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dfrttvbscfsr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class="d1 c1 de" style="left:1030px;"&gt;sgfyb0hfrese4kc&lt;/div&gt;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alt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Fondo nevado</a:t>
            </a:r>
          </a:p>
          <a:p>
            <a:pPr marL="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En </a:t>
            </a:r>
            <a:r>
              <a:rPr lang="es-ES" sz="1600" dirty="0">
                <a:latin typeface="+mj-lt"/>
              </a:rPr>
              <a:t>este ejemplo veremos un ejemplo de un fondo con copos de nieve que caen por nuestra pantalla, con movimientos de forma </a:t>
            </a:r>
            <a:r>
              <a:rPr lang="es-ES" sz="1600" dirty="0" smtClean="0">
                <a:latin typeface="+mj-lt"/>
              </a:rPr>
              <a:t>ondulante.</a:t>
            </a:r>
          </a:p>
          <a:p>
            <a:pPr marL="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Primero el código </a:t>
            </a:r>
            <a:r>
              <a:rPr lang="es-ES" sz="1600" dirty="0" err="1">
                <a:latin typeface="+mj-lt"/>
              </a:rPr>
              <a:t>CSS</a:t>
            </a:r>
            <a:r>
              <a:rPr lang="es-ES" sz="1600" dirty="0">
                <a:latin typeface="+mj-lt"/>
              </a:rPr>
              <a:t> necesario para crear nuestro fondo. 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A </a:t>
            </a:r>
            <a:r>
              <a:rPr lang="es-ES" sz="1600" dirty="0">
                <a:latin typeface="+mj-lt"/>
              </a:rPr>
              <a:t>continuación damos propiedades al conjunto de la nieve en general y luego a cada copo en particular.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07829" y="3069759"/>
            <a:ext cx="5976664" cy="1384995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#snow{</a:t>
            </a:r>
          </a:p>
          <a:p>
            <a:pPr marL="35560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 #666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(“images/fondo-nieve.jpg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”) no-repeat; </a:t>
            </a:r>
          </a:p>
          <a:p>
            <a:pPr marL="35560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width: 400px;</a:t>
            </a:r>
          </a:p>
          <a:p>
            <a:pPr marL="35560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300px; </a:t>
            </a:r>
          </a:p>
          <a:p>
            <a:pPr marL="35560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relative;</a:t>
            </a:r>
          </a:p>
          <a:p>
            <a:pPr marL="35560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margin: 30px auto;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22512" y="5151815"/>
            <a:ext cx="5976664" cy="156966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nieve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5560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{top: -10px;}</a:t>
            </a:r>
          </a:p>
          <a:p>
            <a:pPr marL="35560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 {top: 450px;}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copos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560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0% {transform: rotate(-180deg) translate(0px, 0px);} </a:t>
            </a:r>
          </a:p>
          <a:p>
            <a:pPr marL="35560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100% {transform: rotate(180deg) translate(10px, 75px);}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9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Fondo nevado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 smtClean="0">
                <a:latin typeface="+mj-lt"/>
              </a:rPr>
              <a:t>Con </a:t>
            </a:r>
            <a:r>
              <a:rPr lang="es-ES" sz="1800" dirty="0">
                <a:latin typeface="+mj-lt"/>
              </a:rPr>
              <a:t>el </a:t>
            </a:r>
            <a:r>
              <a:rPr lang="es-ES" sz="1800" dirty="0" smtClean="0">
                <a:latin typeface="+mj-lt"/>
              </a:rPr>
              <a:t>primer fotograma </a:t>
            </a:r>
            <a:r>
              <a:rPr lang="es-ES" sz="1800" dirty="0">
                <a:latin typeface="+mj-lt"/>
              </a:rPr>
              <a:t>decidimos que los copos vayan de la parte superior a la inferior, del tal forma que parezca que aparecen por arriba y desaparecen por abajo. En el segundo lo que le decimos es que cada copo va ir girando haciendo una semicircunferencia, saliendo el copo desde 10px para finalizar en 75px.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>
                <a:latin typeface="+mj-lt"/>
              </a:rPr>
              <a:t>Una vez que tenemos ya nuestros fotogramas clave nos queda darle propiedades a nuestras animaciones. Para ello creamos un estilo para las animaciones nieve y copos y aparte, una serie de estilos para cada copo en particular. Podemos crear todos los copos que necesitemos.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55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Fondo nevado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916832"/>
            <a:ext cx="5976664" cy="4708981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#snow div {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absolute; 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top: -40px;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animation-name: 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nieve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copos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animation-iteration-count: infinite;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animation-direction: normal;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animation-timing-function: ease-in;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copos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color: #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 1em;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.copos.f1 { 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left: 40px;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animation-duration: 5s;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.copos.f2 {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 1.8em; 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left: 120px;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animation-duration: 7s;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.copos.f3 { left: 200px;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animation-duration: 8s;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.copos.f4 {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 1.5em; 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left: 280px;</a:t>
            </a:r>
          </a:p>
          <a:p>
            <a:pPr marL="35560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animation-duration: 6s;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40776" y="3486492"/>
            <a:ext cx="3672408" cy="156966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id="snow"&gt;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copos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f1"&gt;*&lt;/div&gt;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copos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f2"&gt;*&lt;/div&gt;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copos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f3"&gt;*&lt;/div&gt;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copos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f4"&gt;*&lt;/div&gt;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983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Dibujo animado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1600" dirty="0" smtClean="0">
                <a:latin typeface="+mj-lt"/>
              </a:rPr>
              <a:t>Lo </a:t>
            </a:r>
            <a:r>
              <a:rPr lang="es-ES" sz="1600" dirty="0">
                <a:latin typeface="+mj-lt"/>
              </a:rPr>
              <a:t>primero que vamos a hacer es crear un fondo simple para nuestra animación:</a:t>
            </a: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800" dirty="0">
              <a:latin typeface="+mj-lt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800" dirty="0" smtClean="0">
              <a:latin typeface="+mj-lt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1600" dirty="0" smtClean="0">
                <a:latin typeface="+mj-lt"/>
              </a:rPr>
              <a:t>A </a:t>
            </a:r>
            <a:r>
              <a:rPr lang="es-ES" sz="1600" dirty="0">
                <a:latin typeface="+mj-lt"/>
              </a:rPr>
              <a:t>continuación </a:t>
            </a:r>
            <a:r>
              <a:rPr lang="es-ES" sz="1600" dirty="0" smtClean="0">
                <a:latin typeface="+mj-lt"/>
              </a:rPr>
              <a:t>creamos una </a:t>
            </a:r>
            <a:r>
              <a:rPr lang="es-ES" sz="1600" dirty="0">
                <a:latin typeface="+mj-lt"/>
              </a:rPr>
              <a:t>nube, que </a:t>
            </a:r>
            <a:r>
              <a:rPr lang="es-ES" sz="1600" dirty="0" smtClean="0">
                <a:latin typeface="+mj-lt"/>
              </a:rPr>
              <a:t>moverá por </a:t>
            </a:r>
            <a:r>
              <a:rPr lang="es-ES" sz="1600" dirty="0">
                <a:latin typeface="+mj-lt"/>
              </a:rPr>
              <a:t>el cielo de nuestro dibujo. Una vez que tenemos la nube (una imagen en el </a:t>
            </a:r>
            <a:r>
              <a:rPr lang="es-ES" sz="1600" dirty="0" err="1">
                <a:latin typeface="+mj-lt"/>
              </a:rPr>
              <a:t>html</a:t>
            </a:r>
            <a:r>
              <a:rPr lang="es-ES" sz="1600" dirty="0">
                <a:latin typeface="+mj-lt"/>
              </a:rPr>
              <a:t>), colocamos en nuestro archivo </a:t>
            </a:r>
            <a:r>
              <a:rPr lang="es-ES" sz="1600" dirty="0" err="1">
                <a:latin typeface="+mj-lt"/>
              </a:rPr>
              <a:t>CSS</a:t>
            </a:r>
            <a:r>
              <a:rPr lang="es-ES" sz="1600" dirty="0">
                <a:latin typeface="+mj-lt"/>
              </a:rPr>
              <a:t> el siguiente código:</a:t>
            </a: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22512" y="2079505"/>
            <a:ext cx="5657800" cy="1107996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#container{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 #666 </a:t>
            </a:r>
            <a:r>
              <a:rPr lang="en-US" alt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(images/fondo-muneco2.jpg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no-repeat; 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width: 600px;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400px; 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relative;</a:t>
            </a:r>
          </a:p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22512" y="4070030"/>
            <a:ext cx="5657800" cy="263149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nube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{</a:t>
            </a:r>
          </a:p>
          <a:p>
            <a:pPr marL="7239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left: 100px; opacity: 1;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}to {</a:t>
            </a:r>
          </a:p>
          <a:p>
            <a:pPr marL="7239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left: 300px; opacity: 0;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nube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55600" indent="0" eaLnBrk="1" hangingPunct="1">
              <a:buNone/>
            </a:pP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position:relative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animation-name: </a:t>
            </a: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nube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animation-duration: 3s;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animation-iteration-count: infinite;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animation-direction: alternate;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animation-timing-function: ease-in;</a:t>
            </a:r>
          </a:p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3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Dibujo animado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200" dirty="0" smtClean="0">
                <a:latin typeface="+mj-lt"/>
              </a:rPr>
              <a:t>El </a:t>
            </a:r>
            <a:r>
              <a:rPr lang="es-ES" sz="2200" dirty="0">
                <a:latin typeface="+mj-lt"/>
              </a:rPr>
              <a:t>fotograma clave va de 100px a 300px y va perdiendo opacidad, es decir, va haciéndose más transparente a medida que se mueve hacia la derecha, con lo que va desapareciendo de nuestro dibujo.</a:t>
            </a:r>
          </a:p>
          <a:p>
            <a:pPr marL="0" indent="-36576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200" dirty="0">
                <a:latin typeface="+mj-lt"/>
              </a:rPr>
              <a:t>Ahora vamos a animar el árbol para que veamos como caen sus hojas, para ello creamos dos hojas (imágenes en el </a:t>
            </a:r>
            <a:r>
              <a:rPr lang="es-ES" sz="2200" dirty="0" err="1">
                <a:latin typeface="+mj-lt"/>
              </a:rPr>
              <a:t>html</a:t>
            </a:r>
            <a:r>
              <a:rPr lang="es-ES" sz="2200" dirty="0">
                <a:latin typeface="+mj-lt"/>
              </a:rPr>
              <a:t>) y colocamos el siguiente código en nuestro </a:t>
            </a:r>
            <a:r>
              <a:rPr lang="es-ES" sz="2200" dirty="0" err="1">
                <a:latin typeface="+mj-lt"/>
              </a:rPr>
              <a:t>CSS</a:t>
            </a:r>
            <a:r>
              <a:rPr lang="es-ES" sz="2200" dirty="0">
                <a:latin typeface="+mj-lt"/>
              </a:rPr>
              <a:t>:</a:t>
            </a: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1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Dibujo animado</a:t>
            </a: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1476" y="2002413"/>
            <a:ext cx="7241048" cy="4708981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hojas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{</a:t>
            </a:r>
          </a:p>
          <a:p>
            <a:pPr marL="712788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top: 150px; opacity: 1;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}to {</a:t>
            </a:r>
          </a:p>
          <a:p>
            <a:pPr marL="712788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top: 400px; opacity: 0;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hoja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0% { transform: rotate(-180deg) translate(0px, 0px);}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100% { transform: rotate(180deg) translate(10px, 75px);}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hoja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div {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absolute;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top: -40px;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animation-name: 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hoja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hojas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animation-iteration-count: infinite;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animation-direction: normal;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animation-timing-function: ease-in;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hojas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.hojas.f1 {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left: 40px;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animation-duration: 5s;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.hojas.f2 {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left: 100px;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animation-duration: 7s;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24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Dibujo animado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1400" dirty="0" smtClean="0">
                <a:latin typeface="+mj-lt"/>
              </a:rPr>
              <a:t>Por </a:t>
            </a:r>
            <a:r>
              <a:rPr lang="es-ES" sz="1400" dirty="0">
                <a:latin typeface="+mj-lt"/>
              </a:rPr>
              <a:t>último nos queda la animación del muñeco que hemos colocado. Para ello hemos realizado un dibujo con el tronco, las piernas y la cabeza y después hemos dibujado los brazos por separado que son los que se van a mover. Su código </a:t>
            </a:r>
            <a:r>
              <a:rPr lang="es-ES" sz="1400" dirty="0" err="1">
                <a:latin typeface="+mj-lt"/>
              </a:rPr>
              <a:t>CSS</a:t>
            </a:r>
            <a:r>
              <a:rPr lang="es-ES" sz="1400" dirty="0">
                <a:latin typeface="+mj-lt"/>
              </a:rPr>
              <a:t> es el siguiente:</a:t>
            </a: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5696" y="2474158"/>
            <a:ext cx="5305175" cy="424731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situacion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absolute;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left: 300px;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top: 200px;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mano2 {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0% {transform: rotate(0deg) translate(0px,0px);}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100% {transform: rotate(-60deg) translate(0px,0px);}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manoderecha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absolute;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top:250px;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left:279px;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width:-10px;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manoizquierda</a:t>
            </a: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absolute;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top:250px;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left:340px; 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width:8px;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animation-name: mano2;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animation-duration: 3s;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animation-iteration-count: infinite;</a:t>
            </a:r>
          </a:p>
          <a:p>
            <a:pPr marL="361950" indent="0" eaLnBrk="1" hangingPunct="1">
              <a:buNone/>
            </a:pPr>
            <a:r>
              <a:rPr lang="en-US" altLang="es-E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animation-direction: alternate;</a:t>
            </a:r>
          </a:p>
          <a:p>
            <a:pPr marL="0" indent="0" eaLnBrk="1" hangingPunct="1">
              <a:buNone/>
            </a:pPr>
            <a:r>
              <a:rPr lang="en-US" alt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Dibujo animado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1800" dirty="0" smtClean="0">
                <a:latin typeface="+mj-lt"/>
              </a:rPr>
              <a:t>El </a:t>
            </a:r>
            <a:r>
              <a:rPr lang="es-ES" sz="1800" dirty="0">
                <a:latin typeface="+mj-lt"/>
              </a:rPr>
              <a:t>código de arriba lo que hace es dejarnos la mano derecha fija y la izquierda nos está saludando. Con esto terminamos nuestro código </a:t>
            </a:r>
            <a:r>
              <a:rPr lang="es-ES" sz="1800" dirty="0" err="1">
                <a:latin typeface="+mj-lt"/>
              </a:rPr>
              <a:t>CSS</a:t>
            </a:r>
            <a:r>
              <a:rPr lang="es-ES" sz="1800" dirty="0">
                <a:latin typeface="+mj-lt"/>
              </a:rPr>
              <a:t> para las animaciones y nos falta un estilo más para nuestro ejemplo.</a:t>
            </a: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7584" y="3140968"/>
            <a:ext cx="7488832" cy="1938992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id=container&gt;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nube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="images/nube2.png"&gt;&lt;/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situacion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="images/tronco-muneco2.png"&gt;&lt;/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manoizquierda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="images/mano-izquierda.png"&gt;&lt;/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manoderecha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="images/mano-derecha.png"&gt;&lt;/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hoja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7127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hojas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f1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="images/hoja.png"&gt;&lt;/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7127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hojas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f2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="images/hoja.png"&gt;&lt;/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339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Dibujo animado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200" dirty="0" smtClean="0">
                <a:latin typeface="+mj-lt"/>
              </a:rPr>
              <a:t>Hay </a:t>
            </a:r>
            <a:r>
              <a:rPr lang="es-ES" sz="2200" dirty="0">
                <a:latin typeface="+mj-lt"/>
              </a:rPr>
              <a:t>tantos div hojas f1 como hojas queremos que se caigan, en nuestro caso 2, pero podría haber más si quisiéramos.</a:t>
            </a: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0" indent="-36576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22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6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Fotograma clave</a:t>
            </a:r>
          </a:p>
          <a:p>
            <a:pPr marL="342900" lvl="2" indent="-34290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dirty="0" smtClean="0">
                <a:latin typeface="+mj-lt"/>
              </a:rPr>
              <a:t>Los </a:t>
            </a:r>
            <a:r>
              <a:rPr lang="es-ES" sz="1600" dirty="0">
                <a:latin typeface="+mj-lt"/>
              </a:rPr>
              <a:t>fotogramas claves son valores iniciales y finales que debe tener la animación. Siempre tenemos que conocer en qué punto vamos a empezar y en cual vamos a terminar la animación, así como su duración. A parte de los fotogramas clave de inicio y fin se pueden definir, otros fotogramas claves que se correspondan con puntos intermedios del movimiento. </a:t>
            </a:r>
          </a:p>
          <a:p>
            <a:pPr marL="342900" lvl="2" indent="-34290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</a:endParaRPr>
          </a:p>
          <a:p>
            <a:pPr marL="342900" lvl="2" indent="-34290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dirty="0">
                <a:latin typeface="+mj-lt"/>
              </a:rPr>
              <a:t>Esta animación estaría compuesta de 4 fotogramas clave, el porcentaje es el momento de la animación en el que va a producirse ese fotograma. En este caso definen distintas posiciones para un elemento.</a:t>
            </a:r>
          </a:p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99792" y="4062594"/>
            <a:ext cx="4392488" cy="2462213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nombre_fotograma_clave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0% {</a:t>
            </a:r>
          </a:p>
          <a:p>
            <a:pPr marL="7239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left: 100px;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}40% {</a:t>
            </a:r>
          </a:p>
          <a:p>
            <a:pPr marL="7239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left: 150px;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}60% {</a:t>
            </a:r>
          </a:p>
          <a:p>
            <a:pPr marL="7239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left: 75px;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}100% {</a:t>
            </a:r>
          </a:p>
          <a:p>
            <a:pPr marL="7239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left: 100px;</a:t>
            </a:r>
          </a:p>
          <a:p>
            <a:pPr marL="355600" indent="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>
                <a:latin typeface="+mj-lt"/>
              </a:rPr>
              <a:t>Tenemos una serie de </a:t>
            </a:r>
            <a:r>
              <a:rPr lang="es-ES" sz="1800" dirty="0" smtClean="0">
                <a:latin typeface="+mj-lt"/>
              </a:rPr>
              <a:t>propiedades para las animaciones:</a:t>
            </a:r>
            <a:endParaRPr lang="es-ES" sz="1800" dirty="0">
              <a:latin typeface="+mj-lt"/>
            </a:endParaRPr>
          </a:p>
          <a:p>
            <a:pPr marL="56007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animation-name</a:t>
            </a:r>
            <a:r>
              <a:rPr lang="es-ES" sz="1800" b="1" dirty="0">
                <a:latin typeface="+mj-lt"/>
              </a:rPr>
              <a:t>:</a:t>
            </a:r>
            <a:r>
              <a:rPr lang="es-ES" sz="1800" dirty="0">
                <a:latin typeface="+mj-lt"/>
              </a:rPr>
              <a:t> el nombre del fotograma </a:t>
            </a:r>
            <a:r>
              <a:rPr lang="es-ES" sz="1800" dirty="0" smtClean="0">
                <a:latin typeface="+mj-lt"/>
              </a:rPr>
              <a:t>clave.</a:t>
            </a:r>
          </a:p>
          <a:p>
            <a:pPr marL="56007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animation-duration</a:t>
            </a:r>
            <a:r>
              <a:rPr lang="es-ES" sz="1800" b="1" dirty="0">
                <a:latin typeface="+mj-lt"/>
              </a:rPr>
              <a:t>:</a:t>
            </a:r>
            <a:r>
              <a:rPr lang="es-ES" sz="1800" dirty="0">
                <a:latin typeface="+mj-lt"/>
              </a:rPr>
              <a:t> la duración de la animación.</a:t>
            </a:r>
          </a:p>
          <a:p>
            <a:pPr marL="56007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animation-iteration-count</a:t>
            </a:r>
            <a:r>
              <a:rPr lang="es-ES" sz="1800" b="1" dirty="0">
                <a:latin typeface="+mj-lt"/>
              </a:rPr>
              <a:t>:</a:t>
            </a:r>
            <a:r>
              <a:rPr lang="es-ES" sz="1800" dirty="0">
                <a:latin typeface="+mj-lt"/>
              </a:rPr>
              <a:t> las veces que se repite.</a:t>
            </a:r>
          </a:p>
          <a:p>
            <a:pPr marL="56007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animation-timing-function</a:t>
            </a:r>
            <a:r>
              <a:rPr lang="es-ES" sz="1800" b="1" dirty="0">
                <a:latin typeface="+mj-lt"/>
              </a:rPr>
              <a:t>:</a:t>
            </a:r>
            <a:r>
              <a:rPr lang="es-ES" sz="1800" dirty="0">
                <a:latin typeface="+mj-lt"/>
              </a:rPr>
              <a:t> se aplica entre los fotogramas clave, no sobre toda la animación y describe como progresa la animación a lo largo de un ciclo.</a:t>
            </a:r>
          </a:p>
          <a:p>
            <a:pPr marL="56007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animation-direction</a:t>
            </a:r>
            <a:r>
              <a:rPr lang="es-ES" sz="1800" b="1" dirty="0">
                <a:latin typeface="+mj-lt"/>
              </a:rPr>
              <a:t>: </a:t>
            </a:r>
            <a:r>
              <a:rPr lang="es-ES" sz="1800" dirty="0">
                <a:latin typeface="+mj-lt"/>
              </a:rPr>
              <a:t>establece la dirección de la animación. Puede tomar cuatro valores: normal, reverse, </a:t>
            </a:r>
            <a:r>
              <a:rPr lang="es-ES" sz="1800" dirty="0" err="1">
                <a:latin typeface="+mj-lt"/>
              </a:rPr>
              <a:t>alternate</a:t>
            </a:r>
            <a:r>
              <a:rPr lang="es-ES" sz="1800" dirty="0">
                <a:latin typeface="+mj-lt"/>
              </a:rPr>
              <a:t> y </a:t>
            </a:r>
            <a:r>
              <a:rPr lang="es-ES" sz="1800" dirty="0" err="1">
                <a:latin typeface="+mj-lt"/>
              </a:rPr>
              <a:t>alternate</a:t>
            </a:r>
            <a:r>
              <a:rPr lang="es-ES" sz="1800" dirty="0">
                <a:latin typeface="+mj-lt"/>
              </a:rPr>
              <a:t>-reverse. Por defecto se aplica el valor </a:t>
            </a:r>
            <a:r>
              <a:rPr lang="es-ES" sz="1800" dirty="0" smtClean="0">
                <a:latin typeface="+mj-lt"/>
              </a:rPr>
              <a:t>normal. Reverse</a:t>
            </a:r>
            <a:r>
              <a:rPr lang="es-ES" sz="1800" dirty="0">
                <a:latin typeface="+mj-lt"/>
              </a:rPr>
              <a:t>, invierte la dirección de la animación, mostrando los fotogramas en la dirección opuesta a como han sido declarados. El valor </a:t>
            </a:r>
            <a:r>
              <a:rPr lang="es-ES" sz="1800" dirty="0" err="1">
                <a:latin typeface="+mj-lt"/>
              </a:rPr>
              <a:t>alternate</a:t>
            </a:r>
            <a:r>
              <a:rPr lang="es-ES" sz="1800" dirty="0">
                <a:latin typeface="+mj-lt"/>
              </a:rPr>
              <a:t> mezcla los ciclos de animación, reproduciendo los que tienen un índice impar en dirección normal y el resto en dirección opuesta. </a:t>
            </a:r>
            <a:r>
              <a:rPr lang="es-ES" sz="1800" dirty="0" smtClean="0">
                <a:latin typeface="+mj-lt"/>
              </a:rPr>
              <a:t>El </a:t>
            </a:r>
            <a:r>
              <a:rPr lang="es-ES" sz="1800" dirty="0">
                <a:latin typeface="+mj-lt"/>
              </a:rPr>
              <a:t>valor </a:t>
            </a:r>
            <a:r>
              <a:rPr lang="es-ES" sz="1800" dirty="0" err="1">
                <a:latin typeface="+mj-lt"/>
              </a:rPr>
              <a:t>alternate</a:t>
            </a:r>
            <a:r>
              <a:rPr lang="es-ES" sz="1800" dirty="0">
                <a:latin typeface="+mj-lt"/>
              </a:rPr>
              <a:t>-reverse hace lo mismo que </a:t>
            </a:r>
            <a:r>
              <a:rPr lang="es-ES" sz="1800" dirty="0" err="1">
                <a:latin typeface="+mj-lt"/>
              </a:rPr>
              <a:t>alternate</a:t>
            </a:r>
            <a:r>
              <a:rPr lang="es-ES" sz="1800" dirty="0">
                <a:latin typeface="+mj-lt"/>
              </a:rPr>
              <a:t>, pero al revés.</a:t>
            </a:r>
          </a:p>
          <a:p>
            <a:pPr marL="56007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animation-delay</a:t>
            </a:r>
            <a:r>
              <a:rPr lang="es-ES" sz="1800" b="1" dirty="0">
                <a:latin typeface="+mj-lt"/>
              </a:rPr>
              <a:t>:</a:t>
            </a:r>
            <a:r>
              <a:rPr lang="es-ES" sz="1800" dirty="0">
                <a:latin typeface="+mj-lt"/>
              </a:rPr>
              <a:t> propiedad que nos indica el momento en el que comenzará la animación. Si el valor es 0 se ejecuta en cuanto se carga la página.</a:t>
            </a:r>
          </a:p>
          <a:p>
            <a:pPr marL="56007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animation</a:t>
            </a:r>
            <a:r>
              <a:rPr lang="es-ES" sz="1800" b="1" dirty="0">
                <a:latin typeface="+mj-lt"/>
              </a:rPr>
              <a:t>:</a:t>
            </a:r>
            <a:r>
              <a:rPr lang="es-ES" sz="1800" dirty="0">
                <a:latin typeface="+mj-lt"/>
              </a:rPr>
              <a:t> esta propiedad combina las anteriores de una forma resumida.</a:t>
            </a:r>
          </a:p>
          <a:p>
            <a:pPr marL="560070" lvl="3" indent="-28575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b="1" dirty="0" err="1" smtClean="0">
                <a:latin typeface="+mj-lt"/>
              </a:rPr>
              <a:t>animation-play-state</a:t>
            </a:r>
            <a:r>
              <a:rPr lang="es-ES" sz="1800" b="1" dirty="0">
                <a:latin typeface="+mj-lt"/>
              </a:rPr>
              <a:t>: </a:t>
            </a:r>
            <a:r>
              <a:rPr lang="es-ES" sz="1800" dirty="0">
                <a:latin typeface="+mj-lt"/>
              </a:rPr>
              <a:t>determina si una animación está en ejecución o en pausa. Sus valores son </a:t>
            </a:r>
            <a:r>
              <a:rPr lang="es-ES" sz="1800" dirty="0" err="1">
                <a:latin typeface="+mj-lt"/>
              </a:rPr>
              <a:t>paused</a:t>
            </a:r>
            <a:r>
              <a:rPr lang="es-ES" sz="1800" dirty="0">
                <a:latin typeface="+mj-lt"/>
              </a:rPr>
              <a:t> y running.</a:t>
            </a:r>
          </a:p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9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Ejemplo</a:t>
            </a: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dirty="0" smtClean="0">
                <a:latin typeface="+mj-lt"/>
              </a:rPr>
              <a:t>Este </a:t>
            </a:r>
            <a:r>
              <a:rPr lang="es-ES" sz="1600" dirty="0">
                <a:latin typeface="+mj-lt"/>
              </a:rPr>
              <a:t>ejemplo no muestra una animación en la que una caja se mueve desde la esquina superior izquierda en diagonal hasta posicionarse 100px más abajo y más a la derecha, ese movimiento va a tardar 5 segundos y se va a repetir 10 veces.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75756" y="2751157"/>
            <a:ext cx="4392488" cy="3970318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animation-name: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movimiento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-diagonal;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animation-duration: 5s;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animation-iteration-count: 10;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background-color:#003399;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width:100px;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100px;</a:t>
            </a:r>
          </a:p>
          <a:p>
            <a:pPr marL="355600" indent="0" eaLnBrk="1" hangingPunct="1">
              <a:buNone/>
            </a:pP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position:absolute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movimiento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-diagonal {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{</a:t>
            </a:r>
          </a:p>
          <a:p>
            <a:pPr marL="7239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left: 0;</a:t>
            </a:r>
          </a:p>
          <a:p>
            <a:pPr marL="7239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top: 0;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}to {</a:t>
            </a:r>
          </a:p>
          <a:p>
            <a:pPr marL="7239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left: 100px; </a:t>
            </a:r>
          </a:p>
          <a:p>
            <a:pPr marL="7239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top: 100px;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Mi primera animación</a:t>
            </a:r>
          </a:p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Tenemos </a:t>
            </a:r>
            <a:r>
              <a:rPr lang="es-ES" sz="1600" dirty="0">
                <a:latin typeface="+mj-lt"/>
              </a:rPr>
              <a:t>una capa "div" que tiene una imagen de fondo. Esa capa se mueve por la pantalla con tres fotogramas clave</a:t>
            </a:r>
            <a:r>
              <a:rPr lang="es-ES" sz="1600" dirty="0" smtClean="0">
                <a:latin typeface="+mj-lt"/>
              </a:rPr>
              <a:t>.</a:t>
            </a:r>
            <a:endParaRPr lang="es-E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90125" y="2564904"/>
            <a:ext cx="7163750" cy="353943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circulo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(images/circulo.png); 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100px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relative;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width: 100px;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gira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3s alternate infinite;</a:t>
            </a: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gira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0% {top: 0; left: 600px; transform: rotate(0deg);}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50% {top: 130px; left: 200px; transform: rotate(180deg);}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100% {top: 400px; left: 600px; transform: rotate(360deg);}</a:t>
            </a: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circulo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Animación de un texto</a:t>
            </a: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Vamos </a:t>
            </a:r>
            <a:r>
              <a:rPr lang="es-ES" sz="1600" dirty="0">
                <a:latin typeface="+mj-lt"/>
              </a:rPr>
              <a:t>a crear un texto dentro de un div, y vamos a hacer que se mueva de izquierda a derecha y viceversa, por un tiempo infinito.</a:t>
            </a: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Lo </a:t>
            </a:r>
            <a:r>
              <a:rPr lang="es-ES" sz="1600" dirty="0">
                <a:latin typeface="+mj-lt"/>
              </a:rPr>
              <a:t>primero que tenemos que hacer es crear los fotogramas clave en la hoja de estilos:</a:t>
            </a: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Lo </a:t>
            </a:r>
            <a:r>
              <a:rPr lang="es-ES" sz="1600" dirty="0">
                <a:latin typeface="+mj-lt"/>
              </a:rPr>
              <a:t>que se ha definido en el código anterior es un par de fotogramas clave, que corresponden con el inicio y el fin de la animación. En la práctica esto hace que se nos mueva nuestro texto, de izquierda a derecha de 0px a 100px.</a:t>
            </a: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55776" y="3096833"/>
            <a:ext cx="3600400" cy="1600438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movimiento-texto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{</a:t>
            </a:r>
          </a:p>
          <a:p>
            <a:pPr marL="7239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left: 0;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}to {</a:t>
            </a:r>
          </a:p>
          <a:p>
            <a:pPr marL="7239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left: 100px;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Animación de un texto</a:t>
            </a: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+mj-lt"/>
              </a:rPr>
              <a:t>Una vez que tenemos este primer paso, vamos a darle las propiedades necesarias a la capa div, para terminar de definir nuestra animación:</a:t>
            </a:r>
          </a:p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27684" y="2828264"/>
            <a:ext cx="5688632" cy="353943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animation-name: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movimiento-texto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animation-duration: 3s;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animation-iteration-count: infinite;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animation-direction: alternate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width: 100px;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 teal;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color: 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relative;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padding: 2px;</a:t>
            </a:r>
          </a:p>
          <a:p>
            <a:pPr marL="0" indent="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55600" indent="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"&gt;Esto es una animación&lt;/div&gt;</a:t>
            </a:r>
          </a:p>
          <a:p>
            <a:pPr marL="0" indent="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Fondo animado</a:t>
            </a: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400" dirty="0">
                <a:latin typeface="+mj-lt"/>
              </a:rPr>
              <a:t>Vamos a crear un fondo de letras que se mueven en la vertical. Lo primero que tenemos que crear es un fotograma clave y las propiedades de la animación:</a:t>
            </a: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4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400" dirty="0" smtClean="0">
                <a:latin typeface="+mj-lt"/>
              </a:rPr>
              <a:t>La </a:t>
            </a:r>
            <a:r>
              <a:rPr lang="es-ES" sz="1400" dirty="0">
                <a:latin typeface="+mj-lt"/>
              </a:rPr>
              <a:t>transformación de rotar 90 grados, es para que las letras caigan y no vayan de izquierda a derecha.</a:t>
            </a: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66528" y="2276872"/>
            <a:ext cx="5688632" cy="3985706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fondo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 {top: -100%;}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 {top: 100%;}</a:t>
            </a:r>
          </a:p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body{margin:0;}</a:t>
            </a:r>
            <a:endParaRPr lang="en-US" alt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#matrix{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width: 100%;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100%; 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overflow: hidden; 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 #000;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color: </a:t>
            </a: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 255, 0, .7);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text-shadow: </a:t>
            </a: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(255, 255, 255, .8) 0px </a:t>
            </a: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4px; 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relative;</a:t>
            </a:r>
          </a:p>
          <a:p>
            <a:pPr marL="0" indent="0" eaLnBrk="1" hangingPunct="1">
              <a:buNone/>
            </a:pPr>
            <a:r>
              <a:rPr lang="en-US" alt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#matrix div{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absolute; 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top: 0;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transform-origin: 0%;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transform: rotate(90deg);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animation-name: </a:t>
            </a:r>
            <a:r>
              <a:rPr lang="en-US" alt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fondo</a:t>
            </a: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animation-iteration-count: infinite;</a:t>
            </a:r>
          </a:p>
          <a:p>
            <a:pPr marL="3556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animation-direction: normal;</a:t>
            </a:r>
          </a:p>
          <a:p>
            <a:pPr marL="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3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Ejemplos a</a:t>
            </a:r>
            <a:r>
              <a:rPr lang="es-ES" sz="4000" dirty="0" smtClean="0"/>
              <a:t>nimaciones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Fondo animado</a:t>
            </a:r>
          </a:p>
          <a:p>
            <a:pPr marL="0" lvl="2" indent="0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 smtClean="0">
                <a:latin typeface="+mj-lt"/>
              </a:rPr>
              <a:t>Los </a:t>
            </a:r>
            <a:r>
              <a:rPr lang="es-ES" sz="1800" dirty="0">
                <a:latin typeface="+mj-lt"/>
              </a:rPr>
              <a:t>estilos que vemos a continuación lo que van a hacer es que los textos bajen a diferentes velocidades y en distintos intervalos de tiempo.</a:t>
            </a:r>
          </a:p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87624" y="2852936"/>
            <a:ext cx="5688632" cy="1815882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f1{font-size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1.2em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f2{font-size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.9em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c1{color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(0, 255, 0, .5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d1{animation-duration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4s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d2{animation-duration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6s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d3{animation-duration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8s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d4{animation-duration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10s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d5{animation-delay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3s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50647</TotalTime>
  <Words>2573</Words>
  <Application>Microsoft Office PowerPoint</Application>
  <PresentationFormat>Presentación en pantalla (4:3)</PresentationFormat>
  <Paragraphs>511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Flujo</vt:lpstr>
      <vt:lpstr>CSS – ANIMACIONES</vt:lpstr>
      <vt:lpstr>Animaciones</vt:lpstr>
      <vt:lpstr>Animaciones</vt:lpstr>
      <vt:lpstr>Animaciones</vt:lpstr>
      <vt:lpstr>Ejemplos animaciones</vt:lpstr>
      <vt:lpstr>Ejemplos animaciones</vt:lpstr>
      <vt:lpstr>Ejemplos animaciones</vt:lpstr>
      <vt:lpstr>Ejemplos animaciones</vt:lpstr>
      <vt:lpstr>Ejemplos animaciones</vt:lpstr>
      <vt:lpstr>Ejemplos animaciones</vt:lpstr>
      <vt:lpstr>Ejemplos animaciones</vt:lpstr>
      <vt:lpstr>Ejemplos animaciones</vt:lpstr>
      <vt:lpstr>Ejemplos animaciones</vt:lpstr>
      <vt:lpstr>Ejemplos animaciones</vt:lpstr>
      <vt:lpstr>Ejemplos animaciones</vt:lpstr>
      <vt:lpstr>Ejemplos animaciones</vt:lpstr>
      <vt:lpstr>Ejemplos animaciones</vt:lpstr>
      <vt:lpstr>Ejemplos animaciones</vt:lpstr>
      <vt:lpstr>Ejemplos animaciones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Ainara Montoya</cp:lastModifiedBy>
  <cp:revision>1654</cp:revision>
  <cp:lastPrinted>2015-09-21T12:13:15Z</cp:lastPrinted>
  <dcterms:created xsi:type="dcterms:W3CDTF">2012-04-05T17:12:23Z</dcterms:created>
  <dcterms:modified xsi:type="dcterms:W3CDTF">2017-04-05T20:36:13Z</dcterms:modified>
</cp:coreProperties>
</file>