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11691" y="5824120"/>
            <a:ext cx="56646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6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9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6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10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62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56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4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9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2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23BE7C-5C2A-430F-9552-0C50299DABF6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30BBE1-E7C1-4F77-9637-853A50BABA08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820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umroad.com/d/9b580823f23fa095b7504905a9cce058" TargetMode="External"/><Relationship Id="rId2" Type="http://schemas.openxmlformats.org/officeDocument/2006/relationships/hyperlink" Target="https://www.sylexiad.com/fonts/purchase/sylexiad-s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dyslexiefont.com/en/hom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ccessibility/ARIA/Roles" TargetMode="External"/><Relationship Id="rId2" Type="http://schemas.openxmlformats.org/officeDocument/2006/relationships/hyperlink" Target="https://developer.mozilla.org/en-US/docs/Web/Accessibility/ARIA/ARIA_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paciellogroup.com/resources/aview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sableyaccesible.com/textosalternativosaccesibles/mapa_decision_texto_alternativo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6FE5AC6-1857-4E42-9CFA-BB73479C2A25}"/>
              </a:ext>
            </a:extLst>
          </p:cNvPr>
          <p:cNvSpPr txBox="1">
            <a:spLocks/>
          </p:cNvSpPr>
          <p:nvPr/>
        </p:nvSpPr>
        <p:spPr>
          <a:xfrm>
            <a:off x="2832612" y="1559169"/>
            <a:ext cx="6526775" cy="1869831"/>
          </a:xfrm>
          <a:prstGeom prst="rect">
            <a:avLst/>
          </a:prstGeom>
          <a:effectLst>
            <a:outerShdw blurRad="76200" dist="12700" dir="2700000" sy="-23000" kx="-800400" algn="bl" rotWithShape="0">
              <a:schemeClr val="tx1">
                <a:lumMod val="95000"/>
                <a:lumOff val="5000"/>
                <a:alpha val="28000"/>
              </a:schemeClr>
            </a:outerShdw>
            <a:reflection blurRad="6350" stA="66000" dist="76200" dir="5400000" sy="-100000" algn="bl" rotWithShape="0"/>
          </a:effectLst>
        </p:spPr>
        <p:txBody>
          <a:bodyPr vert="horz" lIns="0" rIns="0" bIns="0" anchor="b"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TÉCNICAS ACCESIBILIDAD WEB</a:t>
            </a:r>
          </a:p>
        </p:txBody>
      </p:sp>
    </p:spTree>
    <p:extLst>
      <p:ext uri="{BB962C8B-B14F-4D97-AF65-F5344CB8AC3E}">
        <p14:creationId xmlns:p14="http://schemas.microsoft.com/office/powerpoint/2010/main" val="162598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E528F77-1E59-49CF-9A80-66FF83F6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143000"/>
            <a:ext cx="11903242" cy="5181600"/>
          </a:xfrm>
        </p:spPr>
        <p:txBody>
          <a:bodyPr>
            <a:normAutofit fontScale="92500" lnSpcReduction="20000"/>
          </a:bodyPr>
          <a:lstStyle/>
          <a:p>
            <a:pPr marL="548640" indent="-457200">
              <a:lnSpc>
                <a:spcPct val="115000"/>
              </a:lnSpc>
              <a:buFont typeface="+mj-lt"/>
              <a:buAutoNum type="arabicPeriod" startAt="18"/>
            </a:pPr>
            <a:r>
              <a:rPr lang="es-ES" sz="1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Tipografía: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Efecto río: Evitar grandes huecos en blanco: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Alinear a la izquierda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Efecto borroso (negro-blanco puros o textos grandes)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Efecto lavado: Texto débil (Mirar las fuentes y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evitar cur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siva)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Utilizar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texto real 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 no imágenes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Frases cortas (10-15 palabras/frase). Párrafos cortos.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Crear una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hoja de estilo para la impresión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 espacio entre líneas (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interlineado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es de, al menos,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 espacio y medio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dentro de los párrafos y el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espacio entre párrafos es, al menos, 1.5 veces ma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yor que el espacio entre líneas.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 texto se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ajusta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sin ayudas técnicas hasta un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200 por ciento 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 modo tal que no requiere un desplazamiento horizontal para leer una línea de texto en una ventana a pantalla completa.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Definir el tamaño del texto y de los elementos con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medidas relativas 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(% o em)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Utiliza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fuentes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especiales para la </a:t>
            </a:r>
            <a:r>
              <a:rPr lang="es-ES" sz="17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dislexia</a:t>
            </a: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pPr marL="1325880" lvl="2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https://www.sylexiad.com/fonts/purchase/sylexiad-sans</a:t>
            </a: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554480" indent="0">
              <a:lnSpc>
                <a:spcPct val="115000"/>
              </a:lnSpc>
              <a:buNone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s-ES" sz="1700" u="sng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OpenDyslexic</a:t>
            </a:r>
            <a:r>
              <a:rPr lang="es-ES" sz="17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 (gumroad.com)</a:t>
            </a:r>
            <a:endParaRPr lang="es-ES" sz="17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25880" lvl="2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4"/>
              </a:rPr>
              <a:t>https://www.dyslexiefont.com/en/home/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1325880" lvl="2" indent="-2286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 las comunes: </a:t>
            </a:r>
            <a:r>
              <a:rPr lang="es-ES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Helvetica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Courier, Arial, y </a:t>
            </a:r>
            <a:r>
              <a:rPr lang="es-ES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Verdana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5E541C6-3B43-4BDD-9882-EA8ACA5B39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Técnicas para problemas más comunes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0E65BD5-2444-4A26-9FAE-855FDC62D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325" y="5187616"/>
            <a:ext cx="463867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5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A33669A-4D03-49CA-BF25-A39BF67AC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283368"/>
            <a:ext cx="11454063" cy="5041232"/>
          </a:xfrm>
        </p:spPr>
        <p:txBody>
          <a:bodyPr/>
          <a:lstStyle/>
          <a:p>
            <a:pPr marL="617220" indent="-342900">
              <a:lnSpc>
                <a:spcPct val="115000"/>
              </a:lnSpc>
              <a:buFont typeface="+mj-lt"/>
              <a:buAutoNum type="arabicPeriod" startAt="19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diseño web adaptable o adaptativo:</a:t>
            </a:r>
          </a:p>
          <a:p>
            <a:pPr marL="685800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Separar el contenido (</a:t>
            </a:r>
            <a:r>
              <a:rPr lang="es-E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la presentación (</a:t>
            </a:r>
            <a:r>
              <a:rPr lang="es-E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 el comportamiento de la página (</a:t>
            </a:r>
            <a:r>
              <a:rPr lang="es-E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jss</a:t>
            </a: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685800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s-E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</a:t>
            </a:r>
            <a:r>
              <a:rPr lang="es-E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quieries</a:t>
            </a:r>
            <a:endParaRPr lang="es-E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</a:t>
            </a:r>
            <a:r>
              <a:rPr lang="es-E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endParaRPr lang="es-E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Viewport</a:t>
            </a: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bien configurado y sin límites de zoom</a:t>
            </a:r>
          </a:p>
          <a:p>
            <a:pPr marL="685800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 DOM para contenido dinámico</a:t>
            </a:r>
          </a:p>
          <a:p>
            <a:pPr marL="685800" indent="-2286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las páginas como si no fueran a soportar JavaScript y sobre ellas añadiremos una capa de programación JavaScript no intrusivo como mejora.</a:t>
            </a:r>
          </a:p>
          <a:p>
            <a:pPr marL="1051560" lvl="1" indent="-2286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11A1A74-2C59-4E42-BAC3-7D7E6CE3A6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Técnicas para problemas más comunes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A4B6ABE-B2A2-43C7-84B1-C92C40355E55}"/>
              </a:ext>
            </a:extLst>
          </p:cNvPr>
          <p:cNvSpPr txBox="1"/>
          <p:nvPr/>
        </p:nvSpPr>
        <p:spPr>
          <a:xfrm>
            <a:off x="128337" y="4463716"/>
            <a:ext cx="3898230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es-E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intrusivo:</a:t>
            </a:r>
          </a:p>
          <a:p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id=”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=”pulsa aquí”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();” /&gt;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E8A291B-DD9D-4BCF-BD89-B79B1DD5438F}"/>
              </a:ext>
            </a:extLst>
          </p:cNvPr>
          <p:cNvSpPr txBox="1"/>
          <p:nvPr/>
        </p:nvSpPr>
        <p:spPr>
          <a:xfrm>
            <a:off x="4219072" y="4260301"/>
            <a:ext cx="7844590" cy="2523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es-E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 intrusivo:</a:t>
            </a:r>
          </a:p>
          <a:p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id=”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=”pulsa aquí”/&gt;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Y en head (o en un archivo 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 externo) pondríamos el código del 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siguiente forma:</a:t>
            </a:r>
          </a:p>
          <a:p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(“hola”);}</a:t>
            </a:r>
          </a:p>
          <a:p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s-E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7B1A39DA-66D7-4663-B7E8-8E8B3A9F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516" y="-905839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9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C50AFE-D0FB-4D62-8C5A-3B1E4BEC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WAI-ARIA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5ADF44-F172-47B4-A628-1F8EE215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Especificación del W3C, una taxonomía de roles, estados y propiedades que ayudan a definir los elementos de la interfaz para que lo definido en la página con </a:t>
            </a:r>
            <a:r>
              <a:rPr lang="es-ES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html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sea descriptivo a un lector de pantalla</a:t>
            </a:r>
          </a:p>
          <a:p>
            <a:pPr marL="0" indent="0">
              <a:buNone/>
            </a:pPr>
            <a:endParaRPr lang="es-ES" sz="1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 HTML5 hay muchas etiquetas descriptivas y se puede evitar el uso de ARIA: </a:t>
            </a:r>
            <a:r>
              <a:rPr lang="es-ES" sz="1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section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article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nav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button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….. Es mejor utilizar una etiqueta HTML a utilizar ARIA</a:t>
            </a:r>
          </a:p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Pasos: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ES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Tabindex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poder recibir el foco:  </a:t>
            </a:r>
            <a:r>
              <a:rPr lang="es-ES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Tabindex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en todos los elementos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Roles de ARIA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ñadir a la etiqueta del elemento role=”[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nombre_del_rol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]”.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6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A9F483E-8668-41C7-B32E-157B946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0" y="1234440"/>
            <a:ext cx="6432885" cy="56235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s-ES" sz="2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Listado de los 81 roles: 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s-ES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Listado1 roles </a:t>
            </a:r>
            <a:endParaRPr lang="es-ES" u="sng" dirty="0">
              <a:solidFill>
                <a:srgbClr val="0000F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s-ES" u="sng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Listado2 </a:t>
            </a:r>
            <a:r>
              <a:rPr lang="es-ES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roles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endParaRPr lang="es-ES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s-ES" sz="2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Existen dos tipos de roles: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Definen </a:t>
            </a:r>
            <a:r>
              <a:rPr lang="es-E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elementos</a:t>
            </a: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la interfaz (árboles, alertas, sliders, etc.)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Definen la </a:t>
            </a:r>
            <a:r>
              <a:rPr lang="es-E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estructura</a:t>
            </a: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la página (cabecera, navegación, pie)</a:t>
            </a:r>
          </a:p>
          <a:p>
            <a:pPr marL="685800">
              <a:lnSpc>
                <a:spcPct val="115000"/>
              </a:lnSpc>
            </a:pP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Dentro de los que definen la estructura de la página se distinguen los </a:t>
            </a:r>
            <a:r>
              <a:rPr lang="es-E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landmark</a:t>
            </a: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roles, que se usan para identificar áreas separadas de la página y transmitir la naturaleza de las mismas. De esta manera añadimos características útiles de navegación global que transmiten información de la estructura de la página e información semántica sobre estas zonas.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3"/>
            </a:pPr>
            <a:r>
              <a:rPr lang="es-ES" sz="2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Estados y propiedades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los elementos dinámicos que cambian de estado (caso de los </a:t>
            </a:r>
            <a:r>
              <a:rPr lang="es-E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checkbox</a:t>
            </a:r>
            <a:r>
              <a:rPr lang="es-E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listas expandidas o no,…) además del rol se les puede asociar el estado (desplegado, seleccionado,…)</a:t>
            </a:r>
          </a:p>
          <a:p>
            <a:pPr marL="411480" indent="0">
              <a:lnSpc>
                <a:spcPct val="115000"/>
              </a:lnSpc>
              <a:buNone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47CE4D7-1021-474D-B19A-AAFF4CE71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74" y="780799"/>
            <a:ext cx="5839326" cy="4271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248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A9F483E-8668-41C7-B32E-157B946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0" y="1234440"/>
            <a:ext cx="6432885" cy="562356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3"/>
            </a:pPr>
            <a:r>
              <a:rPr lang="es-E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Estados y propiedades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los elementos dinámicos que cambian de estado (caso de los </a:t>
            </a:r>
            <a:r>
              <a:rPr lang="es-ES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checkbox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listas expandidas o no,…) además del rol se les puede asociar el estado (desplegado, seleccionado,…).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Hay 48 estados</a:t>
            </a:r>
            <a:endParaRPr lang="es-ES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11480" indent="0">
              <a:lnSpc>
                <a:spcPct val="115000"/>
              </a:lnSpc>
              <a:buNone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D0B40FC-73FA-4CE6-8F1F-CA0A9A945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42" y="2935705"/>
            <a:ext cx="10034538" cy="3922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201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A9F483E-8668-41C7-B32E-157B946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0" y="1234440"/>
            <a:ext cx="11839075" cy="5623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3 propiedades fundamentales para etiquetar o asociar descripciones:</a:t>
            </a:r>
          </a:p>
          <a:p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endParaRPr lang="es-E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endParaRPr lang="es-E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describedby</a:t>
            </a:r>
            <a:endParaRPr lang="es-E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u-ES" sz="1900" u="sng" dirty="0">
                <a:latin typeface="Verdana" panose="020B0604030504040204" pitchFamily="34" charset="0"/>
                <a:ea typeface="Verdana" panose="020B0604030504040204" pitchFamily="34" charset="0"/>
              </a:rPr>
              <a:t>aria-label</a:t>
            </a:r>
            <a:r>
              <a:rPr lang="eu-ES" sz="19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Con este atributo indicamos directamente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el contenido de la etiqueta del elemento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&lt;button aria-label="Cerrar"&gt;X&lt;/button&gt; </a:t>
            </a:r>
          </a:p>
          <a:p>
            <a:pPr marL="0" indent="0">
              <a:buNone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Es muy importante saber que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anula la etiqueta nativa. Es decir, el lector de pantalla no leerá “botón X” ni “botón X Cerrar” sino “botón Cerrar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”. </a:t>
            </a:r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También podemos usarlo para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ampliar la información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de un enlace que en principio podría ser confuso: 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&lt;a </a:t>
            </a:r>
            <a:r>
              <a:rPr lang="es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href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=““ aria-</a:t>
            </a:r>
            <a:r>
              <a:rPr lang="es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=“Leer más sobre accesibilidad web"&gt;Leer más&lt;/a&gt; </a:t>
            </a: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Otro uso habitual es para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distinguir zonas de la página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landmark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roles) del mismo tipo, por ejemplo, si tenemos dos zonas de navegación: </a:t>
            </a:r>
          </a:p>
          <a:p>
            <a:pPr marL="0" indent="0">
              <a:buNone/>
            </a:pP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&lt;div 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navigation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aria-label="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Menú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secundario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</p:spTree>
    <p:extLst>
      <p:ext uri="{BB962C8B-B14F-4D97-AF65-F5344CB8AC3E}">
        <p14:creationId xmlns:p14="http://schemas.microsoft.com/office/powerpoint/2010/main" val="218280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618" y="1143000"/>
            <a:ext cx="11745191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u-ES" sz="1800" u="sng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u-ES" sz="1800" u="sng" dirty="0" err="1"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u-ES" sz="1800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u-ES" sz="1800" u="sng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Tanto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como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se usan para indicar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el contenido de la etiqueta del elemento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. Sin embargo, si el nombre de la etiqueta está visible en la página, es mejor usar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, referenciando el id del elemento (o 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ids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 de elementos) que contiene dicha información. </a:t>
            </a: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Los atributos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se anulan entre sí y no tiene sentido usarlos juntos. Además, al igual que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también anula la etiqueta nativa. </a:t>
            </a:r>
          </a:p>
          <a:p>
            <a:pPr marL="0" indent="0">
              <a:buNone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En este ejemplo, el lector anunciará el enlace como “</a:t>
            </a:r>
            <a:r>
              <a:rPr lang="es-E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Informe anual </a:t>
            </a:r>
            <a:r>
              <a:rPr lang="es-ES" sz="1600" dirty="0" smtClean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Descargar </a:t>
            </a:r>
            <a:r>
              <a:rPr lang="es-ES" sz="16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PDF (25 KB)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” en vez de anunciarlo como “enlace PDF (25 KB)”, es decir, concatenará la etiqueta de los dos elementos referenciados. </a:t>
            </a:r>
          </a:p>
          <a:p>
            <a:pPr marL="0" indent="0">
              <a:buNone/>
            </a:pP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&lt;h2 id=“</a:t>
            </a:r>
            <a:r>
              <a:rPr lang="eu-ES" sz="1600" b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informe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  <a:r>
              <a:rPr lang="eu-ES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Informe </a:t>
            </a:r>
            <a:r>
              <a:rPr lang="eu-ES" sz="16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anual</a:t>
            </a:r>
            <a:r>
              <a:rPr lang="eu-E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h2&gt; 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&lt;p&gt;&lt;a aria-</a:t>
            </a:r>
            <a:r>
              <a:rPr lang="es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informe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solidFill>
                  <a:srgbClr val="92D05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pdf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</a:t>
            </a:r>
            <a:r>
              <a:rPr lang="es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href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="" id="</a:t>
            </a:r>
            <a:r>
              <a:rPr lang="es-ES" sz="1600" b="1" dirty="0" err="1">
                <a:solidFill>
                  <a:srgbClr val="92D05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pdf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  <a:r>
              <a:rPr lang="es-ES" sz="1600" dirty="0">
                <a:solidFill>
                  <a:srgbClr val="92D05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Descargar PDF (25 KB) </a:t>
            </a:r>
            <a:r>
              <a:rPr lang="eu-E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a&gt;&lt;/p&gt; </a:t>
            </a:r>
            <a:endParaRPr lang="eu-ES" sz="1600" dirty="0" smtClean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u-ES" sz="16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Del mismo modo podemos usar el atributo 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alt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de una imagen para conseguir el mismo efecto:</a:t>
            </a:r>
            <a:r>
              <a:rPr lang="es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u-E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h2 id=“informe"&gt; </a:t>
            </a:r>
            <a:r>
              <a:rPr lang="eu-E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Informe </a:t>
            </a:r>
            <a:r>
              <a:rPr lang="eu-ES" sz="16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anual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u-E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&lt;/h2&gt; </a:t>
            </a:r>
            <a:endParaRPr lang="eu-ES" sz="16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&lt;p&gt;&lt;a aria-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="informe 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pdf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href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="" id="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pdf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&lt;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=“ico.gif” 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alt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</a:t>
            </a:r>
            <a:r>
              <a:rPr lang="eu-ES" sz="16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Descargar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PDF” /&gt; (25 KB) </a:t>
            </a:r>
            <a:r>
              <a:rPr lang="eu-E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lang="eu-E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a&gt;&lt;/p&gt; </a:t>
            </a:r>
            <a:endParaRPr lang="eu-ES" sz="1600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</p:spTree>
    <p:extLst>
      <p:ext uri="{BB962C8B-B14F-4D97-AF65-F5344CB8AC3E}">
        <p14:creationId xmlns:p14="http://schemas.microsoft.com/office/powerpoint/2010/main" val="358484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399" y="1143000"/>
            <a:ext cx="11786755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Otro ejemplo de uso habitual se da en los </a:t>
            </a:r>
            <a:r>
              <a:rPr lang="es-ES" sz="1800" b="1" dirty="0">
                <a:latin typeface="Verdana" panose="020B0604030504040204" pitchFamily="34" charset="0"/>
                <a:ea typeface="Verdana" panose="020B0604030504040204" pitchFamily="34" charset="0"/>
              </a:rPr>
              <a:t>formularios de búsqueda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En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el siguiente caso, el lector anunciará el campo como “Buscar” aprovechando una etiqueta ya disponible en la página, esto es, la del botón adyacente. </a:t>
            </a:r>
            <a:endParaRPr lang="es-E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&lt;input name="</a:t>
            </a:r>
            <a:r>
              <a:rPr lang="en-U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searchtxt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type="text" aria-</a:t>
            </a:r>
            <a:r>
              <a:rPr lang="en-U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</a:t>
            </a:r>
            <a:r>
              <a:rPr 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btn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&lt;input name="</a:t>
            </a:r>
            <a:r>
              <a:rPr lang="en-U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searchbtn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id="</a:t>
            </a:r>
            <a:r>
              <a:rPr 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btn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type="submit" value=“</a:t>
            </a:r>
            <a:r>
              <a:rPr lang="en-U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Buscar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  <a:endParaRPr lang="en-US" sz="1800" dirty="0" smtClean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También podemos usar </a:t>
            </a:r>
            <a:r>
              <a:rPr lang="es-ES" sz="18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800" i="1" dirty="0" err="1"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s-ES" sz="18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con el </a:t>
            </a:r>
            <a:r>
              <a:rPr lang="es-ES" sz="1800" b="1" dirty="0">
                <a:latin typeface="Verdana" panose="020B0604030504040204" pitchFamily="34" charset="0"/>
                <a:ea typeface="Verdana" panose="020B0604030504040204" pitchFamily="34" charset="0"/>
              </a:rPr>
              <a:t>valor de los campos de un formulario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En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este ejemplo el lector anunciará el campo como “</a:t>
            </a:r>
            <a:r>
              <a:rPr lang="es-E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Extender el tiempo a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 minutos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” (en vez de “Extender el tiempo a 20”). </a:t>
            </a:r>
            <a:endParaRPr lang="es-E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&lt;label </a:t>
            </a:r>
            <a:r>
              <a:rPr lang="eu-E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</a:t>
            </a:r>
            <a:r>
              <a:rPr lang="eu-E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duration</a:t>
            </a: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id="</a:t>
            </a:r>
            <a:r>
              <a:rPr lang="eu-E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timeout</a:t>
            </a: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  <a:r>
              <a:rPr lang="eu-ES" sz="1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Extender</a:t>
            </a:r>
            <a:r>
              <a:rPr lang="eu-E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u-E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el </a:t>
            </a:r>
            <a:r>
              <a:rPr lang="eu-E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tiempo</a:t>
            </a:r>
            <a:r>
              <a:rPr lang="eu-E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a </a:t>
            </a:r>
            <a:r>
              <a:rPr lang="eu-E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label&gt; </a:t>
            </a:r>
            <a:endParaRPr lang="en-US" sz="1800" dirty="0" smtClean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input type="text" id="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duration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 value</a:t>
            </a:r>
            <a:r>
              <a:rPr lang="en-US" sz="18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20</a:t>
            </a:r>
            <a:r>
              <a:rPr lang="en-US" sz="18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 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n-U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timeout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duration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unit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eu-E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span</a:t>
            </a: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id="</a:t>
            </a:r>
            <a:r>
              <a:rPr lang="eu-E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unit</a:t>
            </a: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"&gt; </a:t>
            </a:r>
            <a:r>
              <a:rPr lang="eu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minutos</a:t>
            </a:r>
            <a:r>
              <a:rPr lang="eu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u-ES" sz="18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lang="eu-ES" sz="18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span</a:t>
            </a:r>
            <a:r>
              <a:rPr lang="eu-E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 </a:t>
            </a:r>
            <a:endParaRPr lang="eu-ES" sz="18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14" y="2198110"/>
            <a:ext cx="240030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27" y="5041755"/>
            <a:ext cx="2286000" cy="390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956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399" y="1143000"/>
            <a:ext cx="11786755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También podemos usar </a:t>
            </a:r>
            <a:r>
              <a:rPr lang="es-ES" sz="1800" dirty="0" smtClean="0"/>
              <a:t>para </a:t>
            </a:r>
            <a:r>
              <a:rPr lang="es-ES" sz="1800" dirty="0"/>
              <a:t>etiquetar </a:t>
            </a:r>
            <a:r>
              <a:rPr lang="es-ES" sz="1800" b="1" dirty="0"/>
              <a:t>imágenes </a:t>
            </a:r>
            <a:r>
              <a:rPr lang="es-ES" sz="1800" dirty="0"/>
              <a:t>como en el siguiente ejemplo: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aria-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labelledby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puntos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0" indent="0">
              <a:buNone/>
            </a:pP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="estrella_rellena.png"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=""/&gt; </a:t>
            </a:r>
          </a:p>
          <a:p>
            <a:pPr marL="0" indent="0">
              <a:buNone/>
            </a:pP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="estrella_rellena.png"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=""/&gt; </a:t>
            </a:r>
          </a:p>
          <a:p>
            <a:pPr marL="0" indent="0">
              <a:buNone/>
            </a:pP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="estrella_rellena.png"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=""/&gt; </a:t>
            </a:r>
          </a:p>
          <a:p>
            <a:pPr marL="0" indent="0">
              <a:buNone/>
            </a:pP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="estrella_rellena.png"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=""/&gt; </a:t>
            </a:r>
          </a:p>
          <a:p>
            <a:pPr marL="0" indent="0">
              <a:buNone/>
            </a:pP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="estrella_vacia.png" 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=""/&gt;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u-E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puntos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</a:t>
            </a:r>
            <a:r>
              <a:rPr lang="eu-E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u-E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u-E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u-E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=“oculto”&gt;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puntuación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u-E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de 5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 </a:t>
            </a:r>
            <a:endParaRPr lang="eu-ES" sz="18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306" y="1581537"/>
            <a:ext cx="2647260" cy="8686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2399" y="5042238"/>
            <a:ext cx="11939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El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lector ignorará las estrellas (porque tienen </a:t>
            </a:r>
            <a:r>
              <a:rPr lang="es-ES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</a:t>
            </a:r>
            <a:r>
              <a:rPr lang="es-ES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=““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</a:p>
          <a:p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Anunciará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capa como una imagen con la etiqueta asociada “puntuación 4 de 5”. </a:t>
            </a:r>
            <a:endParaRPr lang="es-ES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utiliza el atributo </a:t>
            </a:r>
            <a:r>
              <a:rPr lang="es-ES" i="1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i="1" dirty="0" err="1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hidden</a:t>
            </a:r>
            <a:r>
              <a:rPr lang="es-ES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 que el producto de apoyo no anuncie después el contenido del </a:t>
            </a:r>
            <a:r>
              <a:rPr lang="es-ES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div,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pues sería innecesario y redundante. </a:t>
            </a:r>
            <a:endParaRPr lang="es-ES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oculta visualmente el texto “puntuación”, en este caso da igual con qué técnica, porque no será anunciado en ningún caso por el lector de pantalla. 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399" y="1143000"/>
            <a:ext cx="11786755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u-ES" sz="1800" u="sng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u-ES" sz="1800" u="sng" dirty="0" err="1">
                <a:latin typeface="Verdana" panose="020B0604030504040204" pitchFamily="34" charset="0"/>
                <a:ea typeface="Verdana" panose="020B0604030504040204" pitchFamily="34" charset="0"/>
              </a:rPr>
              <a:t>describedby</a:t>
            </a:r>
            <a:r>
              <a:rPr lang="eu-ES" sz="1800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Permite referenciar el id del elemento que queremos que funcione como descripción de otro, es decir, que proporcione una </a:t>
            </a:r>
            <a:r>
              <a:rPr lang="es-ES" sz="1800" b="1" dirty="0">
                <a:latin typeface="Verdana" panose="020B0604030504040204" pitchFamily="34" charset="0"/>
                <a:ea typeface="Verdana" panose="020B0604030504040204" pitchFamily="34" charset="0"/>
              </a:rPr>
              <a:t>información adicional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a la de su etiqueta.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u-E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aria-label="</a:t>
            </a:r>
            <a:r>
              <a:rPr lang="eu-E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Cerrar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aria-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describedby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descClose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&lt;/</a:t>
            </a:r>
            <a:r>
              <a:rPr lang="eu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u-E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descClose</a:t>
            </a: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eu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Cerrar 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 ventana descartará cualquier cambio realizado y regresará a la página principal. </a:t>
            </a:r>
          </a:p>
          <a:p>
            <a:pPr marL="0" indent="0">
              <a:buNone/>
            </a:pPr>
            <a:r>
              <a:rPr lang="eu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u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s-ES" sz="1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Tendremos una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ventana con un botón cerrar, cierto </a:t>
            </a:r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contenido (X)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y al final de la ventana un mensaje de aviso. </a:t>
            </a:r>
            <a:endParaRPr lang="es-E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Asociándolo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de esta manera, el lector anunciará: “</a:t>
            </a:r>
            <a:r>
              <a:rPr lang="es-ES" sz="18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Botón Cerrar</a:t>
            </a:r>
            <a:r>
              <a:rPr lang="es-E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Cerrar esta ventana descartará cualquier cambio realizado y regresará a la página principal</a:t>
            </a:r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.”</a:t>
            </a:r>
          </a:p>
          <a:p>
            <a:pPr marL="0" indent="0">
              <a:buNone/>
            </a:pPr>
            <a:r>
              <a:rPr lang="es-E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Es un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añadido a la etiqueta, evitando que la información le pase desapercibida al usuario de lector de pantalla.</a:t>
            </a:r>
            <a:endParaRPr lang="eu-ES" sz="18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</p:spTree>
    <p:extLst>
      <p:ext uri="{BB962C8B-B14F-4D97-AF65-F5344CB8AC3E}">
        <p14:creationId xmlns:p14="http://schemas.microsoft.com/office/powerpoint/2010/main" val="23260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5ECDA0-FFBE-4AE2-94B7-17FD1F8E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Principios-&gt;Pautas-&gt;Criterios-&gt; Técnicas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8093D9C4-B1F8-4277-A235-524EF6A40B4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10840"/>
          <a:stretch/>
        </p:blipFill>
        <p:spPr bwMode="auto">
          <a:xfrm>
            <a:off x="609600" y="1955359"/>
            <a:ext cx="5588000" cy="447930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7AB700A-08A3-42A7-8809-2DE05C85E0DE}"/>
              </a:ext>
            </a:extLst>
          </p:cNvPr>
          <p:cNvSpPr txBox="1"/>
          <p:nvPr/>
        </p:nvSpPr>
        <p:spPr>
          <a:xfrm>
            <a:off x="6293556" y="1955359"/>
            <a:ext cx="5808133" cy="2546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Por cada principio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Varias pautas </a:t>
            </a:r>
            <a:r>
              <a:rPr lang="es-ES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 verificables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Por cada pauta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Varios </a:t>
            </a:r>
            <a:r>
              <a:rPr lang="es-ES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criterios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conformidad </a:t>
            </a:r>
            <a:r>
              <a:rPr lang="es-ES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verificables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Por cada criterio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Técnicas suficientes, técnicas recomendables para alcanzarlo y errores que dificultan</a:t>
            </a:r>
            <a:endParaRPr lang="eu-ES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2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399" y="1143000"/>
            <a:ext cx="11786755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Otra forma de usar </a:t>
            </a:r>
            <a:r>
              <a:rPr lang="es-ES" sz="18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800" i="1" dirty="0" err="1">
                <a:latin typeface="Verdana" panose="020B0604030504040204" pitchFamily="34" charset="0"/>
                <a:ea typeface="Verdana" panose="020B0604030504040204" pitchFamily="34" charset="0"/>
              </a:rPr>
              <a:t>describedby</a:t>
            </a:r>
            <a:r>
              <a:rPr lang="es-ES" sz="18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es para </a:t>
            </a:r>
            <a:r>
              <a:rPr lang="es-ES" sz="1800" b="1" dirty="0">
                <a:latin typeface="Verdana" panose="020B0604030504040204" pitchFamily="34" charset="0"/>
                <a:ea typeface="Verdana" panose="020B0604030504040204" pitchFamily="34" charset="0"/>
              </a:rPr>
              <a:t>asociar un campo de texto a su ayuda contextual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0" indent="0">
              <a:buNone/>
            </a:pP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</a:t>
            </a:r>
            <a:r>
              <a:rPr lang="eu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u-E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  <a:r>
              <a:rPr lang="eu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u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obligatorio</a:t>
            </a:r>
            <a:r>
              <a:rPr lang="eu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u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label&gt; </a:t>
            </a:r>
          </a:p>
          <a:p>
            <a:pPr marL="0" indent="0">
              <a:buNone/>
            </a:pP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u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u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</a:t>
            </a:r>
            <a:r>
              <a:rPr lang="eu-E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describedby</a:t>
            </a:r>
            <a:r>
              <a:rPr lang="eu-E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descripcionContra</a:t>
            </a:r>
            <a:r>
              <a:rPr lang="eu-E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</a:t>
            </a:r>
            <a:r>
              <a:rPr lang="eu-ES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u-E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u-E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u-E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</a:t>
            </a:r>
            <a:r>
              <a:rPr lang="es-ES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descripcionContra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="ayuda"&gt; </a:t>
            </a:r>
            <a:r>
              <a:rPr lang="es-E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</a:t>
            </a:r>
            <a:r>
              <a:rPr lang="es-E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contraseña debe tener mínimo 6 caracteres </a:t>
            </a:r>
            <a:r>
              <a:rPr lang="eu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u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eu-ES" sz="16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28" y="2785110"/>
            <a:ext cx="3276600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76199" y="3502342"/>
            <a:ext cx="12008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lector anuncia el </a:t>
            </a:r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campo: </a:t>
            </a:r>
          </a:p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s-E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Contraseña obligatorio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Campo de edición contraseña. </a:t>
            </a:r>
            <a:r>
              <a:rPr lang="es-ES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Requerido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s-ES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contraseña debe tener mínimo 6 caracteres.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En blanco”. 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4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207716"/>
            <a:ext cx="6021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Mejorar el uso accesible: navegación en pestañas 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3" y="1641764"/>
            <a:ext cx="5238750" cy="18192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86400" y="1641764"/>
            <a:ext cx="6192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Código original</a:t>
            </a:r>
            <a:endParaRPr lang="eu-E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u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pestañas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 --&gt; &lt;ul&gt; </a:t>
            </a:r>
          </a:p>
          <a:p>
            <a:pPr lvl="1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&lt;li&gt;&lt;a href="#cap1"&gt;Capítulo 1&lt;/a&gt;&lt;/li&gt; </a:t>
            </a:r>
          </a:p>
          <a:p>
            <a:pPr lvl="1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&lt;li&gt;&lt;a href="#cap2"&gt;Capítulo 2&lt;/a&gt;&lt;/li&gt; </a:t>
            </a:r>
          </a:p>
          <a:p>
            <a:pPr lvl="1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&lt;li&gt;&lt;a href="#cap3"&gt;Capítulo 3&lt;/a&gt;&lt;/li&gt; </a:t>
            </a:r>
          </a:p>
          <a:p>
            <a:r>
              <a:rPr lang="eu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&lt;/ul&gt; &lt;!-- </a:t>
            </a:r>
            <a:r>
              <a:rPr lang="eu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contenidos</a:t>
            </a:r>
            <a:r>
              <a:rPr lang="eu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</a:p>
          <a:p>
            <a:r>
              <a:rPr lang="eu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 id="cap1"&gt; En un 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lugar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Mancha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... &lt;/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 id="cap2"&gt; ... &lt;/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 id="cap3"&gt; ... &lt;/</a:t>
            </a:r>
            <a:r>
              <a:rPr lang="eu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u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19737" y="4568802"/>
            <a:ext cx="11603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Cuando se pulsa en las pestañas, mediante </a:t>
            </a:r>
            <a:r>
              <a:rPr lang="es-ES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intrusivo y CSS, se muestra el contenido del capítulo correspondiente. Sin embargo, los productos de apoyo no entenderán la verdadera función de la lista ni su relación con las secciones. </a:t>
            </a:r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Hay que mejorar 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 accesibilidad con ARIA. 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87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11280" y="1143000"/>
            <a:ext cx="1176943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Indicar 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 la lista se va a comportar como una lista de pestañas (</a:t>
            </a:r>
            <a:r>
              <a:rPr lang="es-ES" sz="1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role=</a:t>
            </a:r>
            <a:r>
              <a:rPr lang="es-ES" sz="1600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tablist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y darle una etiqueta con </a:t>
            </a:r>
            <a:r>
              <a:rPr lang="es-ES" sz="1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r>
              <a:rPr lang="es-ES" sz="1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es-ES" sz="1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s-ES" sz="1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1600" i="1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E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ul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role="</a:t>
            </a:r>
            <a:r>
              <a:rPr lang="es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tablist</a:t>
            </a:r>
            <a:r>
              <a:rPr lang="es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 aria-</a:t>
            </a:r>
            <a:r>
              <a:rPr lang="es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label</a:t>
            </a:r>
            <a:r>
              <a:rPr lang="es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=“Capítulos del Quijote”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endParaRPr lang="es-E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endParaRPr lang="es-ES" sz="1400" b="1" i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Indicar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que cada elemento de la lista cumple el rol de presentación de contenidos (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role=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presentation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) para que se anuncie su contenido pero no su rol 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nativo </a:t>
            </a:r>
          </a:p>
          <a:p>
            <a:pPr algn="ctr"/>
            <a:r>
              <a:rPr lang="eu-E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u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 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role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presentation</a:t>
            </a:r>
            <a:r>
              <a:rPr lang="eu-E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u-E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ctr"/>
            <a:endParaRPr lang="es-ES" sz="1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Cuando 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role=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presentation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se aplica a una imagen, es como aplicar un 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alt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=””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hidden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, el contenido es ignorado por el lector de pantalla. Pero cuando se aplica a otro elemento, el lector anuncia su contenido textual pero eliminado la información semántica de su rol, es decir, sin anunciar que es una lista, una tabla o un </a:t>
            </a:r>
            <a:r>
              <a:rPr lang="es-E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encabezado.</a:t>
            </a:r>
          </a:p>
          <a:p>
            <a:endParaRPr lang="es-E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los enlaces se les tienen que añadir varios atributos: </a:t>
            </a:r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s-E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3.1 Primero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, el rol de pestaña (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role=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tab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  <a:endParaRPr lang="es-E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	3.2 A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continuación, qué contenido (sección) controla (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controls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=cap1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  <a:endParaRPr lang="es-E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	3.3 Si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está seleccionado o no (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selected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=true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) que deberá cambiarse dinámicamente por JavaScript cada vez que </a:t>
            </a:r>
            <a:r>
              <a:rPr lang="es-E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	el usuario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pulse una pestaña. </a:t>
            </a:r>
            <a:endParaRPr lang="es-E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	3.4 Por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último, 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posinset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setsize</a:t>
            </a:r>
            <a:r>
              <a:rPr lang="es-ES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para indicar qué posición ocupa y cuántas pestañas hay. </a:t>
            </a:r>
            <a:endParaRPr lang="es-E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u-E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&lt;a </a:t>
            </a:r>
            <a:r>
              <a:rPr lang="eu-E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href</a:t>
            </a:r>
            <a:r>
              <a:rPr lang="eu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="#cap1” 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tabindex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="0" 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role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tab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 </a:t>
            </a:r>
            <a:r>
              <a:rPr lang="eu-E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aria-</a:t>
            </a:r>
            <a:r>
              <a:rPr lang="eu-E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controls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="cap1" aria-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selected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 aria-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posinset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="1" aria-	</a:t>
            </a:r>
            <a:r>
              <a:rPr lang="eu-E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setsize</a:t>
            </a:r>
            <a:r>
              <a:rPr lang="eu-E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="3"</a:t>
            </a:r>
            <a:r>
              <a:rPr lang="eu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u-E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Capítulo</a:t>
            </a:r>
            <a:r>
              <a:rPr lang="eu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1&lt;/a&gt;&lt;/li&gt; </a:t>
            </a:r>
          </a:p>
        </p:txBody>
      </p:sp>
    </p:spTree>
    <p:extLst>
      <p:ext uri="{BB962C8B-B14F-4D97-AF65-F5344CB8AC3E}">
        <p14:creationId xmlns:p14="http://schemas.microsoft.com/office/powerpoint/2010/main" val="398947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9772" y="948633"/>
            <a:ext cx="1185602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Por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último, a cada sección se le deben añadir los atributos: </a:t>
            </a: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	4.1 cuál es su rol (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role=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tabpanel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es-E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u-E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id="cap1" </a:t>
            </a:r>
            <a:r>
              <a:rPr lang="eu-E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u-E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u-E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u-E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 aria-</a:t>
            </a:r>
            <a:r>
              <a:rPr lang="eu-E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labelledby</a:t>
            </a:r>
            <a:r>
              <a:rPr lang="eu-E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=“cap1”</a:t>
            </a:r>
            <a:r>
              <a:rPr lang="eu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	4.2 Para que pueda coger el foco con </a:t>
            </a:r>
            <a:r>
              <a:rPr lang="es-ES" sz="1600" i="1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tabindex</a:t>
            </a:r>
            <a:r>
              <a:rPr lang="es-ES" sz="1600" i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=0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para facilitar a los productos de apoyo moverse 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fácilmente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hasta 	ella, especialmente si dentro del panel no hay un elemento que pueda coger el foco. </a:t>
            </a: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	4.3 Si el método utilizado para ocultar las pestañas solo las oculta visualmente necesitaremos el 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atributo </a:t>
            </a:r>
            <a:r>
              <a:rPr lang="es-ES" sz="1600" i="1" dirty="0" smtClean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 smtClean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hidden</a:t>
            </a:r>
            <a:r>
              <a:rPr lang="es-ES" sz="1600" i="1" dirty="0" smtClean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=true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que indica que se oculte también al lector de pantalla, y deberá cambiarse 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también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dinámicamente su 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valor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por JavaScript a medida que el usuario pulse las pestañas. </a:t>
            </a:r>
          </a:p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	4.4 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Tendremos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que añadirle el atributo </a:t>
            </a:r>
            <a:r>
              <a:rPr lang="es-ES" sz="1600" i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aria-</a:t>
            </a:r>
            <a:r>
              <a:rPr lang="es-ES" sz="1600" i="1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labelledby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para etiquetarla con el nombre de su pestaña. </a:t>
            </a:r>
            <a:endParaRPr lang="es-ES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&lt;!--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pestañas --&gt; </a:t>
            </a:r>
            <a:endParaRPr lang="es-E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role="</a:t>
            </a:r>
            <a:r>
              <a:rPr lang="es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tablist</a:t>
            </a:r>
            <a:r>
              <a:rPr lang="es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 aria-</a:t>
            </a:r>
            <a:r>
              <a:rPr lang="es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label</a:t>
            </a:r>
            <a:r>
              <a:rPr lang="es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=“Capítulos del Quijote”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</a:p>
          <a:p>
            <a:r>
              <a:rPr lang="eu-E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&lt;</a:t>
            </a:r>
            <a:r>
              <a:rPr lang="eu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 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role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presentation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u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&gt;&lt;a </a:t>
            </a:r>
            <a:r>
              <a:rPr lang="eu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href</a:t>
            </a:r>
            <a:r>
              <a:rPr lang="eu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="#cap1” 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tabindex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="0" 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role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tab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 </a:t>
            </a:r>
            <a:r>
              <a:rPr lang="eu-E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aria-</a:t>
            </a:r>
            <a:r>
              <a:rPr lang="eu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controls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="cap1" aria-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selected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 aria-</a:t>
            </a:r>
            <a:r>
              <a:rPr lang="eu-E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posinset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="1" </a:t>
            </a:r>
            <a:r>
              <a:rPr lang="eu-E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aria-	</a:t>
            </a:r>
            <a:r>
              <a:rPr lang="eu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setsize</a:t>
            </a:r>
            <a:r>
              <a:rPr lang="eu-E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="3"</a:t>
            </a:r>
            <a:r>
              <a:rPr lang="eu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u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Capítulo</a:t>
            </a:r>
            <a:r>
              <a:rPr lang="eu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1&lt;/a&gt;&lt;/li&gt; 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&lt;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 role="presentation"&gt;&lt;a href="#cap2" tabindex="-1" role="tab" </a:t>
            </a:r>
            <a:r>
              <a:rPr lang="it-IT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aria-controls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="cap2" aria-posinset="2" aria-setsize="3"&gt; Capítulo 2&lt;/a&gt;&lt;/li&gt; 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&lt;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 role="presentation"&gt;&lt;a href="#cap3" tabindex="-1" role="tab" </a:t>
            </a:r>
            <a:r>
              <a:rPr lang="it-IT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aria-controls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="cap3" aria-posinset="3" aria-setsize="3"&gt;Capítulo 3&lt;/a&gt;&lt;/li&gt; </a:t>
            </a:r>
          </a:p>
          <a:p>
            <a:r>
              <a:rPr lang="eu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&lt;/ul&gt; </a:t>
            </a:r>
            <a:endParaRPr lang="eu-E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contenidos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</a:p>
          <a:p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id="cap1" 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 aria-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labelledby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=“cap1”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En un 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lugar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Mancha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&lt;/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id="cap2" 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</a:t>
            </a:r>
            <a:r>
              <a:rPr lang="eu-E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u-E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 aria-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labelledby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=“cap2”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... &lt;/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id="cap3" 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aria-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 aria-</a:t>
            </a:r>
            <a:r>
              <a:rPr lang="eu-E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labelledby</a:t>
            </a:r>
            <a:r>
              <a:rPr lang="eu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=“cap3”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&lt;/</a:t>
            </a:r>
            <a:r>
              <a:rPr lang="eu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u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u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8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573" y="1142999"/>
            <a:ext cx="11693236" cy="56110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u-ES" sz="4500" b="1" dirty="0" err="1">
                <a:latin typeface="Verdana" panose="020B0604030504040204" pitchFamily="34" charset="0"/>
                <a:ea typeface="Verdana" panose="020B0604030504040204" pitchFamily="34" charset="0"/>
              </a:rPr>
              <a:t>Buenas</a:t>
            </a:r>
            <a:r>
              <a:rPr lang="eu-ES" sz="45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sz="4500" b="1" dirty="0" err="1">
                <a:latin typeface="Verdana" panose="020B0604030504040204" pitchFamily="34" charset="0"/>
                <a:ea typeface="Verdana" panose="020B0604030504040204" pitchFamily="34" charset="0"/>
              </a:rPr>
              <a:t>prácticas</a:t>
            </a:r>
            <a:r>
              <a:rPr lang="eu-ES" sz="45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u-ES" sz="4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4000" b="1" dirty="0">
                <a:latin typeface="Verdana" panose="020B0604030504040204" pitchFamily="34" charset="0"/>
                <a:ea typeface="Verdana" panose="020B0604030504040204" pitchFamily="34" charset="0"/>
              </a:rPr>
              <a:t>Mal usado, ARIA es un peligro. </a:t>
            </a:r>
            <a:r>
              <a:rPr lang="es-ES" sz="4000" dirty="0">
                <a:latin typeface="Verdana" panose="020B0604030504040204" pitchFamily="34" charset="0"/>
                <a:ea typeface="Verdana" panose="020B0604030504040204" pitchFamily="34" charset="0"/>
              </a:rPr>
              <a:t>ARIA tiene el poder de dotar de semántica a la interfaz, de describir casi cualquier componente de manera que los productos de apoyo los puedan interpretar... pero anulando la semántica original, lo cual, si se hace inadvertidamente o por una incorrecta aplicación del estándar, puede confundir más que ayudar. </a:t>
            </a:r>
          </a:p>
          <a:p>
            <a:pPr marL="0" indent="0">
              <a:buNone/>
            </a:pPr>
            <a:r>
              <a:rPr lang="es-ES" sz="4000" dirty="0">
                <a:latin typeface="Verdana" panose="020B0604030504040204" pitchFamily="34" charset="0"/>
                <a:ea typeface="Verdana" panose="020B0604030504040204" pitchFamily="34" charset="0"/>
              </a:rPr>
              <a:t>Para mitigar este problema, el W3C recomienda: </a:t>
            </a:r>
          </a:p>
          <a:p>
            <a:pPr marL="514350" indent="-514350">
              <a:buAutoNum type="arabicPeriod"/>
            </a:pPr>
            <a:r>
              <a:rPr lang="es-ES" sz="3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 </a:t>
            </a:r>
            <a:r>
              <a:rPr lang="es-ES" sz="3400" b="1" dirty="0">
                <a:latin typeface="Verdana" panose="020B0604030504040204" pitchFamily="34" charset="0"/>
                <a:ea typeface="Verdana" panose="020B0604030504040204" pitchFamily="34" charset="0"/>
              </a:rPr>
              <a:t>utilices ARIA si no es necesario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Usa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siempre que puedas etiquetas estándar de HTML de manera estándar. Si puedes usar </a:t>
            </a:r>
            <a:r>
              <a:rPr lang="es-ES" sz="3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&lt;input </a:t>
            </a:r>
            <a:r>
              <a:rPr lang="es-ES" sz="34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type</a:t>
            </a:r>
            <a:r>
              <a:rPr lang="es-ES" sz="3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</a:t>
            </a:r>
            <a:r>
              <a:rPr lang="es-ES" sz="34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checkbox</a:t>
            </a:r>
            <a:r>
              <a:rPr lang="es-ES" sz="3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”&gt;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button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úsalos en vez de 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&lt;div role=“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checkbox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”&gt;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&lt;div role=“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button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&gt;.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Recuerda que el rol ARIA anula el rol nativo. </a:t>
            </a:r>
            <a:endParaRPr lang="es-ES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3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s-ES" sz="3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Un </a:t>
            </a:r>
            <a:r>
              <a:rPr lang="es-ES" sz="3400" b="1" dirty="0">
                <a:latin typeface="Verdana" panose="020B0604030504040204" pitchFamily="34" charset="0"/>
                <a:ea typeface="Verdana" panose="020B0604030504040204" pitchFamily="34" charset="0"/>
              </a:rPr>
              <a:t>rol es una promesa. </a:t>
            </a:r>
            <a:endParaRPr lang="es-ES" sz="3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indicas que un 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&lt;div&gt;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es un botón (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role=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button</a:t>
            </a: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),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esto no hace que los navegadores proporcionen a ese elemento el estilo o el comportamiento de un botón, solo conseguimos que sea anunciado como un botón, pero será responsabilidad tuya que se comporte como tal. </a:t>
            </a:r>
            <a:endParaRPr lang="es-ES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3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s-ES" sz="3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Usa </a:t>
            </a:r>
            <a:r>
              <a:rPr lang="es-ES" sz="3400" b="1" dirty="0">
                <a:latin typeface="Verdana" panose="020B0604030504040204" pitchFamily="34" charset="0"/>
                <a:ea typeface="Verdana" panose="020B0604030504040204" pitchFamily="34" charset="0"/>
              </a:rPr>
              <a:t>los roles y las propiedades según la especificación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Recuerda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que el rol no debe cambiar dinámicamente, solo se cambian las propiedades y estados. Debes marcar la estructura del </a:t>
            </a:r>
            <a:r>
              <a:rPr lang="es-ES" sz="3400" dirty="0" err="1">
                <a:latin typeface="Verdana" panose="020B0604030504040204" pitchFamily="34" charset="0"/>
                <a:ea typeface="Verdana" panose="020B0604030504040204" pitchFamily="34" charset="0"/>
              </a:rPr>
              <a:t>widget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menubar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tablist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…) y las relaciones entre sus elementos (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aria-control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…). </a:t>
            </a:r>
            <a:endParaRPr lang="es-ES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3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s-ES" sz="3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Evita </a:t>
            </a:r>
            <a:r>
              <a:rPr lang="es-ES" sz="3400" b="1" dirty="0">
                <a:latin typeface="Verdana" panose="020B0604030504040204" pitchFamily="34" charset="0"/>
                <a:ea typeface="Verdana" panose="020B0604030504040204" pitchFamily="34" charset="0"/>
              </a:rPr>
              <a:t>los conflictos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añadas ARIA a etiquetas si pueden entrar en conflicto con su propia semántica. Por ejemplo, si redefinimos el comportamiento de un 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radio 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button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como si fuera un 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checkbox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(&lt;input 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type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=“radio” role=“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checkbox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 /&gt;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), cada agente de usuario podría implementarlo de una forma diferente, el comportamiento sería caótico, y se perdería la robustez del código</a:t>
            </a: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3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s-ES" sz="3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Evita </a:t>
            </a:r>
            <a:r>
              <a:rPr lang="es-ES" sz="3400" b="1" dirty="0">
                <a:latin typeface="Verdana" panose="020B0604030504040204" pitchFamily="34" charset="0"/>
                <a:ea typeface="Verdana" panose="020B0604030504040204" pitchFamily="34" charset="0"/>
              </a:rPr>
              <a:t>la redundancia. </a:t>
            </a:r>
            <a:endParaRPr lang="es-ES" sz="3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3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 </a:t>
            </a:r>
            <a:r>
              <a:rPr lang="es-ES" sz="3400" dirty="0">
                <a:latin typeface="Verdana" panose="020B0604030504040204" pitchFamily="34" charset="0"/>
                <a:ea typeface="Verdana" panose="020B0604030504040204" pitchFamily="34" charset="0"/>
              </a:rPr>
              <a:t>añadas ARIA a los controles nativos con el mismo valor, ya que es redundantes. Por ejemplo, estos ejemplos serían absurdos: 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&lt;input 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type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checkbox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 role=“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checkbox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 /&gt; &lt;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alt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=“Enviar” aria-</a:t>
            </a:r>
            <a:r>
              <a:rPr lang="es-ES" sz="35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</a:t>
            </a:r>
            <a:r>
              <a:rPr lang="es-ES" sz="35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=“Enviar” /&gt;.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</p:spTree>
    <p:extLst>
      <p:ext uri="{BB962C8B-B14F-4D97-AF65-F5344CB8AC3E}">
        <p14:creationId xmlns:p14="http://schemas.microsoft.com/office/powerpoint/2010/main" val="113100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963" y="1270460"/>
            <a:ext cx="11869881" cy="526542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ES" sz="29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Cambia </a:t>
            </a:r>
            <a:r>
              <a:rPr lang="es-ES" sz="2900" b="1" dirty="0">
                <a:latin typeface="Verdana" panose="020B0604030504040204" pitchFamily="34" charset="0"/>
                <a:ea typeface="Verdana" panose="020B0604030504040204" pitchFamily="34" charset="0"/>
              </a:rPr>
              <a:t>los estados y las propiedades en respuesta a los eventos. </a:t>
            </a:r>
          </a:p>
          <a:p>
            <a:pPr marL="0" indent="0">
              <a:buNone/>
            </a:pP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Si indicamos que un árbol está abierto con </a:t>
            </a:r>
            <a:r>
              <a:rPr lang="es-ES" sz="29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sz="29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expanded</a:t>
            </a:r>
            <a:r>
              <a:rPr lang="es-ES" sz="29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=true</a:t>
            </a: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, cuando el usuario lo cierre, debemos cambiar la propiedad por JavaScript y ponerla a false, para que el producto de apoyo pueda anunciar adecuadamente que ahora está cerrado. </a:t>
            </a:r>
            <a:endParaRPr lang="es-ES" sz="2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2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s-ES" sz="29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Accesible </a:t>
            </a:r>
            <a:r>
              <a:rPr lang="es-ES" sz="2900" b="1" dirty="0">
                <a:latin typeface="Verdana" panose="020B0604030504040204" pitchFamily="34" charset="0"/>
                <a:ea typeface="Verdana" panose="020B0604030504040204" pitchFamily="34" charset="0"/>
              </a:rPr>
              <a:t>por teclado. </a:t>
            </a:r>
          </a:p>
          <a:p>
            <a:pPr marL="0" indent="0">
              <a:buNone/>
            </a:pP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En HTML los elementos que pueden coger el foco por defecto son los elementos de formulario, los botones y enlaces. A cualquier otro elemento que queramos dotar de interacción (un div, un elemento de lista, etc.) deberemos incluirle el atributo </a:t>
            </a:r>
            <a:r>
              <a:rPr lang="es-ES" sz="2900" dirty="0" err="1">
                <a:latin typeface="Verdana" panose="020B0604030504040204" pitchFamily="34" charset="0"/>
                <a:ea typeface="Verdana" panose="020B0604030504040204" pitchFamily="34" charset="0"/>
              </a:rPr>
              <a:t>tabindex</a:t>
            </a: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=0 (o </a:t>
            </a:r>
            <a:r>
              <a:rPr lang="es-ES" sz="2900" dirty="0" err="1">
                <a:latin typeface="Verdana" panose="020B0604030504040204" pitchFamily="34" charset="0"/>
                <a:ea typeface="Verdana" panose="020B0604030504040204" pitchFamily="34" charset="0"/>
              </a:rPr>
              <a:t>tabindex</a:t>
            </a: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=“-1” si solo queremos que coja el foco por programación). </a:t>
            </a:r>
            <a:endParaRPr lang="es-ES" sz="2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2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s-ES" sz="29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Sincroniza </a:t>
            </a:r>
            <a:r>
              <a:rPr lang="es-ES" sz="2900" b="1" dirty="0">
                <a:latin typeface="Verdana" panose="020B0604030504040204" pitchFamily="34" charset="0"/>
                <a:ea typeface="Verdana" panose="020B0604030504040204" pitchFamily="34" charset="0"/>
              </a:rPr>
              <a:t>la interfaz visual con la interfaz accesible</a:t>
            </a: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2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2900" dirty="0" smtClean="0"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un elemento cambia su estado de seleccionado a no seleccionado, cambia también su estilo: </a:t>
            </a:r>
          </a:p>
          <a:p>
            <a:pPr marL="365760" lvl="1" indent="0">
              <a:buNone/>
            </a:pPr>
            <a:r>
              <a:rPr lang="en-U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treeitem</a:t>
            </a:r>
            <a:r>
              <a:rPr lang="en-U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[role="</a:t>
            </a:r>
            <a:r>
              <a:rPr lang="en-U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treeitem</a:t>
            </a:r>
            <a:r>
              <a:rPr lang="en-U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"][aria-selected="true"] { </a:t>
            </a:r>
          </a:p>
          <a:p>
            <a:pPr marL="365760" lvl="1" indent="0">
              <a:buNone/>
            </a:pPr>
            <a:r>
              <a:rPr lang="en-U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color: #000; </a:t>
            </a:r>
          </a:p>
          <a:p>
            <a:pPr marL="365760" lvl="1" indent="0">
              <a:buNone/>
            </a:pP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background-color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 #f2f2f2; </a:t>
            </a:r>
          </a:p>
          <a:p>
            <a:pPr marL="365760" lvl="1" indent="0">
              <a:buNone/>
            </a:pP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 </a:t>
            </a:r>
          </a:p>
          <a:p>
            <a:pPr marL="365760" lvl="1" indent="0">
              <a:buNone/>
            </a:pP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treeitem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treeitem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"][aria-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selected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false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"] { </a:t>
            </a:r>
          </a:p>
          <a:p>
            <a:pPr marL="365760" lvl="1" indent="0">
              <a:buNone/>
            </a:pP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color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 #f2f2f2; </a:t>
            </a:r>
          </a:p>
          <a:p>
            <a:pPr marL="365760" lvl="1" indent="0">
              <a:buNone/>
            </a:pP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u-ES" sz="27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background-color</a:t>
            </a: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 #000; </a:t>
            </a:r>
          </a:p>
          <a:p>
            <a:pPr marL="365760" lvl="1" indent="0">
              <a:buNone/>
            </a:pPr>
            <a:r>
              <a:rPr lang="eu-ES" sz="27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ES" sz="29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JavaScript </a:t>
            </a:r>
            <a:r>
              <a:rPr lang="es-ES" sz="2900" b="1" dirty="0">
                <a:latin typeface="Verdana" panose="020B0604030504040204" pitchFamily="34" charset="0"/>
                <a:ea typeface="Verdana" panose="020B0604030504040204" pitchFamily="34" charset="0"/>
              </a:rPr>
              <a:t>no intrusivo </a:t>
            </a:r>
            <a:endParaRPr lang="es-ES" sz="29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2900" dirty="0" smtClean="0">
                <a:latin typeface="Verdana" panose="020B0604030504040204" pitchFamily="34" charset="0"/>
                <a:ea typeface="Verdana" panose="020B0604030504040204" pitchFamily="34" charset="0"/>
              </a:rPr>
              <a:t>Aunque </a:t>
            </a: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ya no es necesario que la página funcione sin JavaScript activo, sino que basta hacerlo accesible de forma nativa, programa utilizando </a:t>
            </a:r>
            <a:r>
              <a:rPr lang="es-ES" sz="2900" dirty="0" smtClean="0"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s-ES" sz="2900" dirty="0">
                <a:latin typeface="Verdana" panose="020B0604030504040204" pitchFamily="34" charset="0"/>
                <a:ea typeface="Verdana" panose="020B0604030504040204" pitchFamily="34" charset="0"/>
              </a:rPr>
              <a:t>sigue el principio de mejora progresiva. </a:t>
            </a:r>
            <a:endParaRPr lang="es-ES" sz="2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sz="2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s-ES" sz="29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Revisión</a:t>
            </a:r>
          </a:p>
          <a:p>
            <a:pPr marL="0" indent="0">
              <a:buNone/>
            </a:pPr>
            <a:r>
              <a:rPr lang="es-ES" sz="2900" dirty="0" smtClean="0">
                <a:latin typeface="Verdana" panose="020B0604030504040204" pitchFamily="34" charset="0"/>
                <a:ea typeface="Verdana" panose="020B0604030504040204" pitchFamily="34" charset="0"/>
              </a:rPr>
              <a:t>Si aplicas el estándar ARIA revísalo siempre con algunas de las herramientas.</a:t>
            </a:r>
            <a:endParaRPr lang="eu-ES" sz="2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u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</p:spTree>
    <p:extLst>
      <p:ext uri="{BB962C8B-B14F-4D97-AF65-F5344CB8AC3E}">
        <p14:creationId xmlns:p14="http://schemas.microsoft.com/office/powerpoint/2010/main" val="148288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00891" y="1143000"/>
            <a:ext cx="11582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Revisión de 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manera más recomendable de revisar nuestra página es </a:t>
            </a:r>
            <a:r>
              <a:rPr lang="es-ES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acceder con un lector de pantalla 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como NVDA o </a:t>
            </a:r>
            <a:r>
              <a:rPr lang="es-ES" sz="1600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VoiceOver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Solo así podemos escuchar cómo se anuncia cada elemento, si es comprensible, si necesita más información, y las diferencias al incluir roles y atributos ARIA</a:t>
            </a:r>
            <a:r>
              <a:rPr lang="es-E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Otro 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tipo de herramienta muy útil es aquella que nos permite </a:t>
            </a:r>
            <a:r>
              <a:rPr lang="es-ES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conocer la información expuesta por el navegador a la API de accesibilidad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Por ejemplo, tenemos la herramienta gratuita </a:t>
            </a:r>
            <a:r>
              <a:rPr lang="es-ES" sz="1600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Accessibility</a:t>
            </a:r>
            <a:r>
              <a:rPr lang="es-ES" sz="1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Viewer</a:t>
            </a:r>
            <a:r>
              <a:rPr lang="es-E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E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 Windows, que permite consultar cómo se expone la información a diferentes API de accesibilidad e inspeccionar específicamente los roles y atributos ARIA </a:t>
            </a:r>
            <a:r>
              <a:rPr lang="es-E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u-ES" sz="1600" i="1" dirty="0">
                <a:hlinkClick r:id="rId2"/>
              </a:rPr>
              <a:t>https://developer.paciellogroup.com/resources/aviewer/ </a:t>
            </a:r>
            <a:r>
              <a:rPr lang="es-E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53" y="3958936"/>
            <a:ext cx="6598194" cy="275046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0891" y="3501737"/>
            <a:ext cx="53698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Otra opción es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auditar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si estamos aplicando correctamente ARIA según la especificación. En la pestaña 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Audits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de las “Herramientas para desarrolladores” del navegador 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Chrome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, hay un apartado de “Accesibilidad”, y dentro de este apartado el epígrafe 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ARIA 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Attributes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Follow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Best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Practices</a:t>
            </a:r>
            <a:r>
              <a:rPr lang="es-ES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que valida aspectos formales específicos de ARIA: si estamos utilizando un atributo no permitido para un rol determinado, si el rol tiene sus atributos obligatorios, si los atributos tienen valores correctos, si el rol tiene los padres o hijos necesarios, etc. </a:t>
            </a:r>
            <a:endParaRPr lang="eu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53571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036" y="1142999"/>
            <a:ext cx="12004963" cy="57150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u-ES" b="1" dirty="0" err="1">
                <a:latin typeface="Verdana" panose="020B0604030504040204" pitchFamily="34" charset="0"/>
                <a:ea typeface="Verdana" panose="020B0604030504040204" pitchFamily="34" charset="0"/>
              </a:rPr>
              <a:t>técnicas</a:t>
            </a: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b="1" dirty="0" err="1">
                <a:latin typeface="Verdana" panose="020B0604030504040204" pitchFamily="34" charset="0"/>
                <a:ea typeface="Verdana" panose="020B0604030504040204" pitchFamily="34" charset="0"/>
              </a:rPr>
              <a:t>específicas</a:t>
            </a: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 de ARIA 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Las WCAG 2.1 incluyen 20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técnicas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específicas para la tecnología ARIA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Usa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 propiedad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describedby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para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describir los controles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 interfaz de usuario.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Identifica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los campos obligatorios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la propiedad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required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Utiliza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los roles para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informar del rol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 cada componente de interfaz de usuario.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Utiliza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los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estados y propiedades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para informar del estado de cada componente de interfaz de usuario. 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Etiqueta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objetos 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Define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objetivo del enlace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Define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objetivo del enlace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Crea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una etiqueta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concatenando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varios nodos de texto 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s-ES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u-ES" dirty="0" smtClean="0">
                <a:latin typeface="Verdana" panose="020B0604030504040204" pitchFamily="34" charset="0"/>
                <a:ea typeface="Verdana" panose="020B0604030504040204" pitchFamily="34" charset="0"/>
              </a:rPr>
              <a:t>Usa </a:t>
            </a:r>
            <a:r>
              <a:rPr lang="eu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u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u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para </a:t>
            </a:r>
            <a:r>
              <a:rPr lang="eu-ES" dirty="0" err="1">
                <a:latin typeface="Verdana" panose="020B0604030504040204" pitchFamily="34" charset="0"/>
                <a:ea typeface="Verdana" panose="020B0604030504040204" pitchFamily="34" charset="0"/>
              </a:rPr>
              <a:t>para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dirty="0" err="1">
                <a:latin typeface="Verdana" panose="020B0604030504040204" pitchFamily="34" charset="0"/>
                <a:ea typeface="Verdana" panose="020B0604030504040204" pitchFamily="34" charset="0"/>
              </a:rPr>
              <a:t>dar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u-ES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texto</a:t>
            </a: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b="1" dirty="0" err="1">
                <a:latin typeface="Verdana" panose="020B0604030504040204" pitchFamily="34" charset="0"/>
                <a:ea typeface="Verdana" panose="020B0604030504040204" pitchFamily="34" charset="0"/>
              </a:rPr>
              <a:t>alternativo</a:t>
            </a: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u-ES" dirty="0" err="1">
                <a:latin typeface="Verdana" panose="020B0604030504040204" pitchFamily="34" charset="0"/>
                <a:ea typeface="Verdana" panose="020B0604030504040204" pitchFamily="34" charset="0"/>
              </a:rPr>
              <a:t>contenido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 no </a:t>
            </a:r>
            <a:r>
              <a:rPr lang="eu-ES" dirty="0" err="1">
                <a:latin typeface="Verdana" panose="020B0604030504040204" pitchFamily="34" charset="0"/>
                <a:ea typeface="Verdana" panose="020B0604030504040204" pitchFamily="34" charset="0"/>
              </a:rPr>
              <a:t>textual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Usa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los roles 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landmarks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para identificar las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zonas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 la página.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Identifica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encabezados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role=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heading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Nombra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regiones y </a:t>
            </a:r>
            <a:r>
              <a:rPr lang="es-ES" b="1" dirty="0" err="1">
                <a:latin typeface="Verdana" panose="020B0604030504040204" pitchFamily="34" charset="0"/>
                <a:ea typeface="Verdana" panose="020B0604030504040204" pitchFamily="34" charset="0"/>
              </a:rPr>
              <a:t>landmarks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s-ES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Provee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etiquetas invisibles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cuando no puedas usar etiquetas visibles.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Describe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imágenes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describedby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Nombra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controles de interfaz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 usuario 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labelledby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Usa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roles de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agrupación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para identificar controles de formulario relacionados. </a:t>
            </a:r>
          </a:p>
          <a:p>
            <a:pPr marL="514350" indent="-514350">
              <a:buFont typeface="+mj-lt"/>
              <a:buAutoNum type="arabicPeriod"/>
            </a:pPr>
            <a:r>
              <a:rPr lang="eu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Identifica</a:t>
            </a:r>
            <a:r>
              <a:rPr lang="eu-E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b="1" dirty="0" err="1">
                <a:latin typeface="Verdana" panose="020B0604030504040204" pitchFamily="34" charset="0"/>
                <a:ea typeface="Verdana" panose="020B0604030504040204" pitchFamily="34" charset="0"/>
              </a:rPr>
              <a:t>errores</a:t>
            </a: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u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</a:t>
            </a:r>
            <a:r>
              <a:rPr lang="eu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u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alertdialo</a:t>
            </a:r>
            <a:r>
              <a:rPr lang="eu-ES" i="1" dirty="0" err="1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u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Identifica</a:t>
            </a:r>
            <a:r>
              <a:rPr lang="eu-E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b="1" dirty="0" err="1">
                <a:latin typeface="Verdana" panose="020B0604030504040204" pitchFamily="34" charset="0"/>
                <a:ea typeface="Verdana" panose="020B0604030504040204" pitchFamily="34" charset="0"/>
              </a:rPr>
              <a:t>errores</a:t>
            </a: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u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</a:t>
            </a:r>
            <a:r>
              <a:rPr lang="eu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u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alert</a:t>
            </a:r>
            <a:r>
              <a:rPr lang="eu-ES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o con </a:t>
            </a:r>
            <a:r>
              <a:rPr lang="eu-ES" i="1" dirty="0" err="1">
                <a:latin typeface="Verdana" panose="020B0604030504040204" pitchFamily="34" charset="0"/>
                <a:ea typeface="Verdana" panose="020B0604030504040204" pitchFamily="34" charset="0"/>
              </a:rPr>
              <a:t>live</a:t>
            </a:r>
            <a:r>
              <a:rPr lang="eu-ES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i="1" dirty="0" err="1">
                <a:latin typeface="Verdana" panose="020B0604030504040204" pitchFamily="34" charset="0"/>
                <a:ea typeface="Verdana" panose="020B0604030504040204" pitchFamily="34" charset="0"/>
              </a:rPr>
              <a:t>regions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u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Identifica</a:t>
            </a:r>
            <a:r>
              <a:rPr lang="eu-E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b="1" dirty="0" err="1">
                <a:latin typeface="Verdana" panose="020B0604030504040204" pitchFamily="34" charset="0"/>
                <a:ea typeface="Verdana" panose="020B0604030504040204" pitchFamily="34" charset="0"/>
              </a:rPr>
              <a:t>regiones</a:t>
            </a:r>
            <a:r>
              <a:rPr lang="eu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de la </a:t>
            </a:r>
            <a:r>
              <a:rPr lang="eu-ES" dirty="0" err="1">
                <a:latin typeface="Verdana" panose="020B0604030504040204" pitchFamily="34" charset="0"/>
                <a:ea typeface="Verdana" panose="020B0604030504040204" pitchFamily="34" charset="0"/>
              </a:rPr>
              <a:t>página</a:t>
            </a:r>
            <a:r>
              <a:rPr lang="eu-ES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u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</a:t>
            </a:r>
            <a:r>
              <a:rPr lang="eu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u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region</a:t>
            </a:r>
            <a:r>
              <a:rPr lang="eu-ES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u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Identifica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los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campos con errores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 </a:t>
            </a:r>
            <a:r>
              <a:rPr lang="es-ES" i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aria-</a:t>
            </a:r>
            <a:r>
              <a:rPr lang="es-ES" i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invalid</a:t>
            </a:r>
            <a:r>
              <a:rPr lang="es-ES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34248D-1384-43DB-8050-1E18DB8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WAI-ARIA</a:t>
            </a:r>
          </a:p>
        </p:txBody>
      </p:sp>
    </p:spTree>
    <p:extLst>
      <p:ext uri="{BB962C8B-B14F-4D97-AF65-F5344CB8AC3E}">
        <p14:creationId xmlns:p14="http://schemas.microsoft.com/office/powerpoint/2010/main" val="31247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28CB01-E501-4EFA-BBF2-C2AFB1D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s-ES" dirty="0"/>
              <a:t>Técnicas para problemas más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92373D8-44F3-4D73-92E3-836A7726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4440"/>
            <a:ext cx="11436626" cy="43891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Captcha: mínimo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 formatos 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 el mismo (visual, auditivo, cognitivo)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s-ES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115000"/>
              </a:lnSpc>
              <a:buFont typeface="Wingdings 2"/>
              <a:buAutoNum type="arabicPeriod"/>
            </a:pPr>
            <a:r>
              <a:rPr lang="es-E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Imágenes: </a:t>
            </a:r>
            <a:r>
              <a:rPr lang="es-E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Todas con </a:t>
            </a:r>
            <a:r>
              <a:rPr lang="es-ES" sz="18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alt</a:t>
            </a:r>
            <a:endParaRPr lang="es-ES" sz="18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alphaUcParenR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Decorativa con 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alt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vacío (no aporta información)</a:t>
            </a: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Font typeface="+mj-lt"/>
              <a:buAutoNum type="alphaUcParenR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Relevante con 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alt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(o 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longdesc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si es largo lo que hay que explicar)  descriptivo (no utilizar nombres genéricos: foto, icono,…)</a:t>
            </a: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Enlace Mapa decisión texto de la imagen</a:t>
            </a:r>
            <a:endParaRPr lang="es-ES" sz="2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3"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Audio y video: 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Añadir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transcripciones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(subtítulos) ,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alternativas de audio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,…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Añadir </a:t>
            </a:r>
            <a:r>
              <a:rPr lang="es-E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controles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permitan apagar, parar,…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&lt;video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autoplay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muted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loop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controls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&gt;</a:t>
            </a: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s-ES" sz="1800" kern="1400" spc="25" dirty="0">
              <a:solidFill>
                <a:srgbClr val="17365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3964879"/>
            <a:ext cx="2225040" cy="16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8"/>
          <a:stretch/>
        </p:blipFill>
        <p:spPr bwMode="auto">
          <a:xfrm>
            <a:off x="840105" y="5237409"/>
            <a:ext cx="4051935" cy="153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AC46711-A391-4A34-AA12-C14E774157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74684" y="1195734"/>
            <a:ext cx="3417053" cy="1384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81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2742EB1-8021-4E22-BCAF-1CD3702E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1127760"/>
            <a:ext cx="11860695" cy="5730239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lnSpc>
                <a:spcPct val="115000"/>
              </a:lnSpc>
              <a:buFont typeface="+mj-lt"/>
              <a:buAutoNum type="arabicPeriod" startAt="5"/>
            </a:pPr>
            <a:r>
              <a:rPr lang="es-E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Animaciones: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Nada que destelle más de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 veces por segundo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Movimiento, parpadeo, desplazamiento que comienza automáticamente que no dure más de 5 segundos. Sino, tiene que tener un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mecanismo para pararlo.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s-ES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 startAt="6"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Tiempo: Se requiere realizar una acción en un tiempo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 puede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parar, apagar, alargar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… (hay excepciones que no pueden permitirse parar el tiempo: contenido en tiempo real)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6"/>
            </a:pPr>
            <a:r>
              <a:rPr lang="es-E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Encabezados:  Los lectores de pantalla navegan por ellos.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Esquema lógico de encabezados 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(anidados de forma lógica)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Deben contener texto (no encabezados sólo con imágenes)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Claros y descriptivos.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6"/>
            </a:pPr>
            <a:r>
              <a:rPr lang="es-E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Elementos semánticos: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 utilizar párrafos vacíos para separar elementos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Cada párrafo: una idea principal.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8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Énfasis</a:t>
            </a:r>
            <a:r>
              <a:rPr lang="fr-FR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fr-FR" sz="18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Utilizar</a:t>
            </a:r>
            <a:r>
              <a:rPr lang="fr-FR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fr-FR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</a:t>
            </a:r>
            <a:r>
              <a:rPr lang="fr-FR" sz="18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strong</a:t>
            </a:r>
            <a:r>
              <a:rPr lang="fr-FR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en </a:t>
            </a:r>
            <a:r>
              <a:rPr lang="fr-FR" sz="18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vez</a:t>
            </a:r>
            <a:r>
              <a:rPr lang="fr-FR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css</a:t>
            </a:r>
            <a:r>
              <a:rPr lang="fr-FR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(Font-style/Font-</a:t>
            </a:r>
            <a:r>
              <a:rPr lang="fr-FR" sz="18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weight</a:t>
            </a:r>
            <a:r>
              <a:rPr lang="fr-FR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6"/>
            </a:pPr>
            <a:r>
              <a:rPr lang="fr-FR" sz="2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Idioma</a:t>
            </a:r>
            <a:r>
              <a:rPr lang="fr-FR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: </a:t>
            </a:r>
            <a:r>
              <a:rPr lang="fr-FR" sz="2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Atributo</a:t>
            </a:r>
            <a:r>
              <a:rPr lang="fr-FR" sz="20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lang</a:t>
            </a:r>
            <a:endParaRPr lang="es-ES" sz="20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 </a:t>
            </a:r>
            <a:r>
              <a:rPr lang="fr-FR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inicio</a:t>
            </a:r>
            <a:r>
              <a:rPr lang="fr-FR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del</a:t>
            </a:r>
            <a:r>
              <a:rPr lang="fr-FR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documento</a:t>
            </a: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 cada parte que se necesite (inclusión de un párrafo literal en otro idioma)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4F8AB8B-2E09-44A8-AA04-EB008C51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s-ES" dirty="0"/>
              <a:t>Técnicas para problemas más comunes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70" y="2836697"/>
            <a:ext cx="3935730" cy="176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95" y="3429000"/>
            <a:ext cx="14001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5956935"/>
            <a:ext cx="40862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9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63C6C38-D059-4648-B0DE-AB19C8CD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43000"/>
            <a:ext cx="11741426" cy="5540999"/>
          </a:xfrm>
        </p:spPr>
        <p:txBody>
          <a:bodyPr vert="horz">
            <a:normAutofit fontScale="47500" lnSpcReduction="20000"/>
          </a:bodyPr>
          <a:lstStyle/>
          <a:p>
            <a:pPr marL="457200" indent="-457200">
              <a:lnSpc>
                <a:spcPct val="115000"/>
              </a:lnSpc>
              <a:buFont typeface="+mj-lt"/>
              <a:buAutoNum type="arabicPeriod" startAt="10"/>
            </a:pPr>
            <a:r>
              <a:rPr lang="fr-FR" sz="3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Tablas : </a:t>
            </a:r>
            <a:endParaRPr lang="es-ES" sz="3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Evitar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utilizarlas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maquetar</a:t>
            </a:r>
            <a:endParaRPr lang="es-ES" sz="27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Tablas accesibles : Lógica a la hora de programarla desde 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html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(el lector lee seguido)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Etiquetas: </a:t>
            </a:r>
            <a:r>
              <a:rPr lang="fr-FR" sz="2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caption</a:t>
            </a:r>
            <a:r>
              <a:rPr lang="fr-FR" sz="27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scope con th, id y headers (th)</a:t>
            </a:r>
            <a:endParaRPr lang="es-ES" sz="27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 startAt="10"/>
            </a:pPr>
            <a:endParaRPr lang="es-ES" sz="2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 startAt="10"/>
            </a:pPr>
            <a:r>
              <a:rPr lang="fr-FR" sz="31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Redacción</a:t>
            </a:r>
            <a:r>
              <a:rPr lang="fr-FR" sz="3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31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del</a:t>
            </a:r>
            <a:r>
              <a:rPr lang="fr-FR" sz="3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31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contenido</a:t>
            </a:r>
            <a:r>
              <a:rPr lang="fr-FR" sz="3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s-ES" sz="3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Evitar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jerga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evitar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abreviaturas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no 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comunes</a:t>
            </a:r>
            <a:endParaRPr lang="es-ES" sz="27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Ortografía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Acentuación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correcta</a:t>
            </a:r>
            <a:r>
              <a:rPr lang="fr-FR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s-ES" sz="27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Evitar indicaciones relativas solamente a ubicación-forma-color. Añadir alternativa textual a los botones.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s-ES" sz="3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3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3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&gt;Reproducir vídeo&lt;/</a:t>
            </a:r>
            <a:r>
              <a:rPr lang="es-ES" sz="3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3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sz="3600" dirty="0">
              <a:highlight>
                <a:srgbClr val="FFFF00"/>
              </a:highlight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 startAt="10"/>
            </a:pPr>
            <a:r>
              <a:rPr lang="es-ES" sz="3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Formularios: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Label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=id del control al que hace referencia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 elemento </a:t>
            </a:r>
            <a:r>
              <a:rPr lang="es-ES" sz="2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label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debe usarse con los elementos: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textarea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”,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select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”, y los “input” de tipo: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text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”,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checkbox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”, “radio”, “file” y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password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“input” de tipo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image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 se etiquetan utilizando el atributo </a:t>
            </a:r>
            <a:r>
              <a:rPr lang="es-ES" sz="2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alt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“input” de tipo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submit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 o 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reset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 se etiquetan con su atributo </a:t>
            </a:r>
            <a:r>
              <a:rPr lang="es-ES" sz="2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value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button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”, usa su contenido como etiqueta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Cuando no es posible utilizar 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label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utilizar </a:t>
            </a:r>
            <a:r>
              <a:rPr lang="es-ES" sz="27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title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Mantener coherencia de nombres (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labels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titles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,…)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Elementos </a:t>
            </a:r>
            <a:r>
              <a:rPr lang="es-ES" sz="27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agrupadores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fieldset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s-ES" sz="27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optgroup</a:t>
            </a:r>
            <a:endParaRPr lang="es-ES" sz="27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Identificar </a:t>
            </a:r>
            <a:r>
              <a:rPr lang="es-ES" sz="27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campos</a:t>
            </a:r>
            <a:r>
              <a:rPr lang="es-ES" sz="2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sz="27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obligatorios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 startAt="10"/>
            </a:pPr>
            <a:endParaRPr lang="es-E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E120410-5EA5-48DB-BBED-B4495795B39D}"/>
              </a:ext>
            </a:extLst>
          </p:cNvPr>
          <p:cNvSpPr txBox="1">
            <a:spLocks/>
          </p:cNvSpPr>
          <p:nvPr/>
        </p:nvSpPr>
        <p:spPr>
          <a:xfrm>
            <a:off x="0" y="-163872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Técnicas para problemas más comunes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775491" y="854580"/>
            <a:ext cx="2278459" cy="2443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9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44981A0-B2C9-4132-82B8-0863753CC5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Técnicas para problemas más comunes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5558289C-BB91-4200-B00A-DB8920C9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43000"/>
            <a:ext cx="11741426" cy="5540999"/>
          </a:xfrm>
        </p:spPr>
        <p:txBody>
          <a:bodyPr vert="horz"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13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Título de la página- Poner siempre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3"/>
            </a:pPr>
            <a:r>
              <a:rPr lang="es-ES" sz="17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Enlaces. Utilizar también atributos que los hacen accesibles: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5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target</a:t>
            </a: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indicar si se abre en la misma página o en otra. target=“_</a:t>
            </a:r>
            <a:r>
              <a:rPr lang="es-ES" sz="15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blank</a:t>
            </a: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	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5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title</a:t>
            </a: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incluir información adicional sobre el enlace (</a:t>
            </a:r>
            <a:r>
              <a:rPr lang="es-ES" sz="15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tooltip</a:t>
            </a: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Tipos: Perceptibles, operables y comprensibles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Perceptibles: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Destacar con color  (Contraste con el fondo) y subrayado 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Distinguir visitados/no visitados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Operables: Que no dependan de </a:t>
            </a:r>
            <a:r>
              <a:rPr lang="es-ES" sz="15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javascript</a:t>
            </a: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abrirse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Comprensibles: enlaces descriptivos (evitar Leer más, pinche aquí,….) </a:t>
            </a:r>
            <a:endParaRPr lang="es-ES" sz="1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 texto de enlace descriptivo indica:</a:t>
            </a:r>
          </a:p>
          <a:p>
            <a:pPr marL="70866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 formato y tamaño del recurso al que enlaza, cuando este no es una página web (por ejemplo un archivo PDF)</a:t>
            </a:r>
          </a:p>
          <a:p>
            <a:pPr marL="70866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 se abre en ventana nueva (porque incluye el atributo target=”</a:t>
            </a:r>
            <a:r>
              <a:rPr lang="es-ES" sz="15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blank</a:t>
            </a: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”);</a:t>
            </a:r>
          </a:p>
          <a:p>
            <a:pPr marL="70866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 navega a un sitio web diferente</a:t>
            </a:r>
          </a:p>
          <a:p>
            <a:pPr marL="708660" lvl="1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 abre otro programa, por ejemplo el gestor de correo del usuario cuando el destino del enlace es un email.</a:t>
            </a:r>
          </a:p>
          <a:p>
            <a:pPr marL="0" indent="0">
              <a:lnSpc>
                <a:spcPct val="115000"/>
              </a:lnSpc>
              <a:buNone/>
            </a:pPr>
            <a:endParaRPr lang="es-E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050736" y="1249680"/>
            <a:ext cx="4130040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 title="HOME - HTML Code Tutorials“ target=“_blank"&gt; Click to visit home page.&lt;/a&gt;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3" b="17618"/>
          <a:stretch/>
        </p:blipFill>
        <p:spPr bwMode="auto">
          <a:xfrm>
            <a:off x="8897302" y="2103121"/>
            <a:ext cx="2581275" cy="396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824DD2C-2950-4EE4-98D0-25AE480469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542" y="6106397"/>
            <a:ext cx="5236210" cy="466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BF168AD8-7C22-4E0A-ABF9-EDFAAE977504}"/>
              </a:ext>
            </a:extLst>
          </p:cNvPr>
          <p:cNvSpPr txBox="1"/>
          <p:nvPr/>
        </p:nvSpPr>
        <p:spPr>
          <a:xfrm>
            <a:off x="6096000" y="6106397"/>
            <a:ext cx="107423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u="sng" dirty="0">
                <a:solidFill>
                  <a:schemeClr val="bg2">
                    <a:lumMod val="25000"/>
                  </a:schemeClr>
                </a:solidFill>
              </a:rPr>
              <a:t>Abrir correo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DB320A1-417D-40B0-87A2-67C4FA06FB59}"/>
              </a:ext>
            </a:extLst>
          </p:cNvPr>
          <p:cNvSpPr txBox="1"/>
          <p:nvPr/>
        </p:nvSpPr>
        <p:spPr>
          <a:xfrm>
            <a:off x="7465784" y="6106397"/>
            <a:ext cx="143151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u="sng" dirty="0">
                <a:solidFill>
                  <a:schemeClr val="bg2">
                    <a:lumMod val="25000"/>
                  </a:schemeClr>
                </a:solidFill>
              </a:rPr>
              <a:t>Ir al cuestionario</a:t>
            </a:r>
          </a:p>
        </p:txBody>
      </p:sp>
    </p:spTree>
    <p:extLst>
      <p:ext uri="{BB962C8B-B14F-4D97-AF65-F5344CB8AC3E}">
        <p14:creationId xmlns:p14="http://schemas.microsoft.com/office/powerpoint/2010/main" val="5749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44981A0-B2C9-4132-82B8-0863753CC5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Técnicas para problemas más comunes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5558289C-BB91-4200-B00A-DB8920C9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43000"/>
            <a:ext cx="11741426" cy="5540999"/>
          </a:xfrm>
        </p:spPr>
        <p:txBody>
          <a:bodyPr vert="horz">
            <a:normAutofit lnSpcReduction="10000"/>
          </a:bodyPr>
          <a:lstStyle/>
          <a:p>
            <a:pPr marL="0" indent="0">
              <a:buNone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La URL del enlace no se considera descriptiva y por tanto no debe ser el texto del enlace</a:t>
            </a:r>
          </a:p>
          <a:p>
            <a:pPr marL="0" indent="0">
              <a:buNone/>
            </a:pPr>
            <a:endParaRPr lang="es-E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1800" b="1" dirty="0">
                <a:latin typeface="Verdana" panose="020B0604030504040204" pitchFamily="34" charset="0"/>
                <a:ea typeface="Verdana" panose="020B0604030504040204" pitchFamily="34" charset="0"/>
              </a:rPr>
              <a:t>Excepción</a:t>
            </a: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 para no clarificar un enlace: </a:t>
            </a:r>
          </a:p>
          <a:p>
            <a:pPr marL="365760" lvl="1" indent="0">
              <a:buNone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“Aquellos enlaces cuyo propósito es ambiguo para todos los usuarios, ya que las personas con discapacidad no tendrán ninguna desventaja frente al resto de usuarios”. </a:t>
            </a:r>
          </a:p>
          <a:p>
            <a:pPr marL="365760" lvl="1" indent="0">
              <a:buNone/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(juegos en los que no se puede descubrir a dónde te lleva un enlace u otro)”</a:t>
            </a:r>
          </a:p>
          <a:p>
            <a:pPr marL="0" indent="0">
              <a:buNone/>
            </a:pPr>
            <a:endParaRPr lang="es-E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5"/>
            </a:pP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Navegación a saltos: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Para evitar tener que leer varias veces la cabecera de varias páginas de un mismo sitio, se propone incluir un enlace interno en cada página que indique: “</a:t>
            </a:r>
            <a:r>
              <a:rPr lang="es-E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Salta al contenido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 que puede ser </a:t>
            </a:r>
            <a:r>
              <a:rPr lang="es-E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oculto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pero disponible para los lectores de pantalla posicionando el texto fuera de pantalla con “</a:t>
            </a:r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text-indent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</a:t>
            </a:r>
          </a:p>
          <a:p>
            <a:pPr lvl="2" indent="0" algn="just">
              <a:lnSpc>
                <a:spcPct val="115000"/>
              </a:lnSpc>
              <a:buNone/>
            </a:pP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6"/>
            </a:pP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Navegación por teclado: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 anular el efecto de destacar el elemento donde está el foco por una cuestión estética..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Orden del foco: O por </a:t>
            </a:r>
            <a:r>
              <a:rPr lang="es-ES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html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 utilizando el atributo </a:t>
            </a:r>
            <a:r>
              <a:rPr lang="es-ES" sz="16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tabindex</a:t>
            </a: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 trampas al foco: Evitar ventanas, …. Que no se puedan cerrar si no es utilizando un ratón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Evitar cambios de contexto (página) al recibir el foco sin previo aviso.</a:t>
            </a:r>
          </a:p>
          <a:p>
            <a:pPr marL="1143000" lvl="2" indent="-228600" algn="just">
              <a:lnSpc>
                <a:spcPct val="115000"/>
              </a:lnSpc>
              <a:buFont typeface="+mj-lt"/>
              <a:buAutoNum type="alphaLcParenR"/>
            </a:pPr>
            <a:endParaRPr lang="es-E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s-E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14566B7-DB4F-45B9-9A41-0F8F6DAE7B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Técnicas para problemas más comunes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5ED8B0B4-5757-4F80-AC7B-DEBA599B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43000"/>
            <a:ext cx="9252839" cy="5540999"/>
          </a:xfrm>
        </p:spPr>
        <p:txBody>
          <a:bodyPr vert="horz">
            <a:normAutofit/>
          </a:bodyPr>
          <a:lstStyle/>
          <a:p>
            <a:pPr marL="228600" lvl="0" indent="-228600">
              <a:lnSpc>
                <a:spcPct val="115000"/>
              </a:lnSpc>
              <a:buFont typeface="+mj-lt"/>
              <a:buAutoNum type="arabicPeriod" startAt="17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Múltiples vías, ubicación, consistencia</a:t>
            </a:r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Llegar a un sitio por muchos caminos: Mapa del sitio, Mapa de contenido, Buscar, Menú de navegación con acceso a todos los lugares.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s-ES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Migas de Pan: Siempre en el mismo lugar de las páginas, maquetadas con listas (aunque se vean en línea), Separadores visuales (/), deben ser enlaces e indicar el camino recorrido.</a:t>
            </a:r>
          </a:p>
          <a:p>
            <a:pPr marL="457200" lvl="1" indent="0">
              <a:lnSpc>
                <a:spcPct val="115000"/>
              </a:lnSpc>
              <a:buNone/>
            </a:pP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endParaRPr lang="es-ES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endParaRPr lang="es-ES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Menús siempre en el mismo orden, siempre con los mismos nombres.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buFont typeface="+mj-lt"/>
              <a:buAutoNum type="alphaLcParenR"/>
            </a:pPr>
            <a:endParaRPr lang="es-E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s-E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129BD8E-3C2E-4AD5-B16C-110BC64B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2" y="3428999"/>
            <a:ext cx="3236244" cy="822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BD1A4183-A67F-46AB-B6FA-2F626BC1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270" y="1143000"/>
            <a:ext cx="2219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8556CC1-D54B-420C-AD62-BDCDEBE60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Técnicas para problemas más comunes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5D87EC56-541B-47E8-B5D1-F6615655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43000"/>
            <a:ext cx="9252839" cy="5540999"/>
          </a:xfrm>
        </p:spPr>
        <p:txBody>
          <a:bodyPr vert="horz">
            <a:normAutofit/>
          </a:bodyPr>
          <a:lstStyle/>
          <a:p>
            <a:pPr marL="228600" lvl="0" indent="-228600">
              <a:lnSpc>
                <a:spcPct val="115000"/>
              </a:lnSpc>
              <a:buFont typeface="+mj-lt"/>
              <a:buAutoNum type="arabicPeriod" startAt="18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Diseño: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Contraste: Elegir colores que tengan alto contraste (nivel AA: 4,5 para el tamaño normal del texto y de 3 para el tamaño del texto grande.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s-E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Color: que no sea el color el único medio para transmitir información (pincha botón rojo)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buFont typeface="+mj-lt"/>
              <a:buAutoNum type="alphaLcParenR"/>
            </a:pPr>
            <a:endParaRPr lang="es-E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s-E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DFE992D-B3D3-4611-8D53-0948CE48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531" y="2502568"/>
            <a:ext cx="3105469" cy="41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8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3459</Words>
  <Application>Microsoft Office PowerPoint</Application>
  <PresentationFormat>Panorámica</PresentationFormat>
  <Paragraphs>362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</vt:lpstr>
      <vt:lpstr>Constantia</vt:lpstr>
      <vt:lpstr>Courier New</vt:lpstr>
      <vt:lpstr>Symbol</vt:lpstr>
      <vt:lpstr>Times New Roman</vt:lpstr>
      <vt:lpstr>Verdana</vt:lpstr>
      <vt:lpstr>Wingdings</vt:lpstr>
      <vt:lpstr>Wingdings 2</vt:lpstr>
      <vt:lpstr>Flujo</vt:lpstr>
      <vt:lpstr>Presentación de PowerPoint</vt:lpstr>
      <vt:lpstr>Principios-&gt;Pautas-&gt;Criterios-&gt; Técnicas</vt:lpstr>
      <vt:lpstr>Técnicas para problemas más comunes</vt:lpstr>
      <vt:lpstr>Técnicas para problemas más comunes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  <vt:lpstr>WAI-ARIA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dw2</dc:creator>
  <cp:lastModifiedBy>Amaia</cp:lastModifiedBy>
  <cp:revision>27</cp:revision>
  <dcterms:created xsi:type="dcterms:W3CDTF">2021-12-16T08:01:29Z</dcterms:created>
  <dcterms:modified xsi:type="dcterms:W3CDTF">2021-12-16T18:08:41Z</dcterms:modified>
</cp:coreProperties>
</file>