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15"/>
  </p:notesMasterIdLst>
  <p:handoutMasterIdLst>
    <p:handoutMasterId r:id="rId16"/>
  </p:handoutMasterIdLst>
  <p:sldIdLst>
    <p:sldId id="277" r:id="rId2"/>
    <p:sldId id="521" r:id="rId3"/>
    <p:sldId id="523" r:id="rId4"/>
    <p:sldId id="529" r:id="rId5"/>
    <p:sldId id="527" r:id="rId6"/>
    <p:sldId id="526" r:id="rId7"/>
    <p:sldId id="531" r:id="rId8"/>
    <p:sldId id="530" r:id="rId9"/>
    <p:sldId id="532" r:id="rId10"/>
    <p:sldId id="533" r:id="rId11"/>
    <p:sldId id="534" r:id="rId12"/>
    <p:sldId id="535" r:id="rId13"/>
    <p:sldId id="536" r:id="rId14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9112" autoAdjust="0"/>
  </p:normalViewPr>
  <p:slideViewPr>
    <p:cSldViewPr>
      <p:cViewPr varScale="1">
        <p:scale>
          <a:sx n="70" d="100"/>
          <a:sy n="70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es/Divulgacion/GuiasReferencia/CSS21/#porcentaje" TargetMode="External"/><Relationship Id="rId2" Type="http://schemas.openxmlformats.org/officeDocument/2006/relationships/hyperlink" Target="http://www.w3c.es/Divulgacion/GuiasReferencia/CSS21/#longitudesRelativ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POSICIONAMIENTO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absoluto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El </a:t>
            </a:r>
            <a:r>
              <a:rPr lang="es-ES" sz="1700" dirty="0">
                <a:latin typeface="+mj-lt"/>
              </a:rPr>
              <a:t>desplazamiento de la caja se controla con </a:t>
            </a:r>
            <a:r>
              <a:rPr lang="es-ES" sz="1700" dirty="0" smtClean="0">
                <a:latin typeface="+mj-lt"/>
              </a:rPr>
              <a:t>las propiedades </a:t>
            </a:r>
            <a:r>
              <a:rPr lang="es-ES" sz="1700" dirty="0">
                <a:latin typeface="+mj-lt"/>
              </a:rPr>
              <a:t>top, </a:t>
            </a:r>
            <a:r>
              <a:rPr lang="es-ES" sz="1700" dirty="0" err="1">
                <a:latin typeface="+mj-lt"/>
              </a:rPr>
              <a:t>right</a:t>
            </a:r>
            <a:r>
              <a:rPr lang="es-ES" sz="1700" dirty="0">
                <a:latin typeface="+mj-lt"/>
              </a:rPr>
              <a:t>, </a:t>
            </a:r>
            <a:r>
              <a:rPr lang="es-ES" sz="1700" dirty="0" err="1">
                <a:latin typeface="+mj-lt"/>
              </a:rPr>
              <a:t>bottom</a:t>
            </a:r>
            <a:r>
              <a:rPr lang="es-ES" sz="1700" dirty="0">
                <a:latin typeface="+mj-lt"/>
              </a:rPr>
              <a:t> y </a:t>
            </a:r>
            <a:r>
              <a:rPr lang="es-ES" sz="1700" dirty="0" err="1" smtClean="0">
                <a:latin typeface="+mj-lt"/>
              </a:rPr>
              <a:t>left</a:t>
            </a:r>
            <a:r>
              <a:rPr lang="es-ES" sz="1700" dirty="0" smtClean="0">
                <a:latin typeface="+mj-lt"/>
              </a:rPr>
              <a:t>, igual que en el posicionamiento relativo.</a:t>
            </a: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smtClean="0">
                <a:solidFill>
                  <a:srgbClr val="FF0000"/>
                </a:solidFill>
                <a:latin typeface="+mj-lt"/>
              </a:rPr>
              <a:t>Pero a diferencia del posicionamiento relativo, la </a:t>
            </a:r>
            <a:r>
              <a:rPr lang="es-ES" sz="1700" b="1" dirty="0">
                <a:solidFill>
                  <a:srgbClr val="FF0000"/>
                </a:solidFill>
                <a:latin typeface="+mj-lt"/>
              </a:rPr>
              <a:t>referencia de estos valores es el origen de coordenadas de su primer elemento contenedor posicionado!!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Pasos para </a:t>
            </a:r>
            <a:r>
              <a:rPr lang="es-ES" sz="1700" b="1" dirty="0">
                <a:latin typeface="+mj-lt"/>
              </a:rPr>
              <a:t>determinar el origen de coordenadas</a:t>
            </a:r>
            <a:r>
              <a:rPr lang="es-ES" sz="1700" dirty="0">
                <a:latin typeface="+mj-lt"/>
              </a:rPr>
              <a:t>: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600" dirty="0">
                <a:latin typeface="+mj-lt"/>
              </a:rPr>
              <a:t>Se recorren todos los contenedores empezando por el más cercano a la caja </a:t>
            </a:r>
            <a:r>
              <a:rPr lang="es-ES" sz="1600" dirty="0" smtClean="0">
                <a:latin typeface="+mj-lt"/>
              </a:rPr>
              <a:t> </a:t>
            </a:r>
            <a:r>
              <a:rPr lang="es-ES" sz="1600" dirty="0">
                <a:latin typeface="+mj-lt"/>
              </a:rPr>
              <a:t>llegando hasta el &lt;</a:t>
            </a:r>
            <a:r>
              <a:rPr lang="es-ES" sz="1600" dirty="0" err="1">
                <a:latin typeface="+mj-lt"/>
              </a:rPr>
              <a:t>body</a:t>
            </a:r>
            <a:r>
              <a:rPr lang="es-ES" sz="1600" dirty="0" smtClean="0">
                <a:latin typeface="+mj-lt"/>
              </a:rPr>
              <a:t>&gt;.</a:t>
            </a:r>
            <a:endParaRPr lang="es-ES" sz="1600" dirty="0">
              <a:latin typeface="+mj-lt"/>
            </a:endParaRP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600" dirty="0">
                <a:latin typeface="+mj-lt"/>
              </a:rPr>
              <a:t>El navegador se queda con el primer elemento contenedor que esté posicionado </a:t>
            </a:r>
            <a:r>
              <a:rPr lang="es-ES" sz="1600" b="1" dirty="0" smtClean="0">
                <a:latin typeface="+mj-lt"/>
              </a:rPr>
              <a:t>(position ≠</a:t>
            </a:r>
            <a:r>
              <a:rPr lang="es-ES" sz="1600" b="1" dirty="0" err="1" smtClean="0">
                <a:latin typeface="+mj-lt"/>
              </a:rPr>
              <a:t>static</a:t>
            </a:r>
            <a:r>
              <a:rPr lang="es-ES" sz="1600" b="1" dirty="0" smtClean="0">
                <a:latin typeface="+mj-lt"/>
              </a:rPr>
              <a:t>)</a:t>
            </a:r>
            <a:endParaRPr lang="es-ES" sz="1600" b="1" dirty="0">
              <a:latin typeface="+mj-lt"/>
            </a:endParaRP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600" dirty="0">
                <a:latin typeface="+mj-lt"/>
              </a:rPr>
              <a:t>La esquina superior izquierda de ese elemento contenedor posicionado es el origen de coordenadas</a:t>
            </a:r>
            <a:r>
              <a:rPr lang="es-ES" sz="1600" dirty="0" smtClean="0">
                <a:latin typeface="+mj-lt"/>
              </a:rPr>
              <a:t>.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Para posicionar </a:t>
            </a:r>
            <a:r>
              <a:rPr lang="es-ES" sz="1700" dirty="0">
                <a:latin typeface="+mj-lt"/>
              </a:rPr>
              <a:t>un elemento de forma absoluta respecto de su elemento contenedor.</a:t>
            </a:r>
          </a:p>
          <a:p>
            <a:pPr marL="813753" lvl="3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Es imprescindible </a:t>
            </a:r>
            <a:r>
              <a:rPr lang="es-ES" sz="1700" b="1" dirty="0">
                <a:latin typeface="+mj-lt"/>
              </a:rPr>
              <a:t>posicionar el elemento contenedor</a:t>
            </a:r>
            <a:r>
              <a:rPr lang="es-ES" sz="1700" dirty="0">
                <a:latin typeface="+mj-lt"/>
              </a:rPr>
              <a:t>. </a:t>
            </a:r>
          </a:p>
          <a:p>
            <a:pPr marL="813753" lvl="3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Para ello, sólo es necesario añadir la propiedad </a:t>
            </a:r>
            <a:r>
              <a:rPr lang="es-ES" sz="1700" b="1" dirty="0">
                <a:latin typeface="+mj-lt"/>
              </a:rPr>
              <a:t>position: </a:t>
            </a:r>
            <a:r>
              <a:rPr lang="es-ES" sz="1700" b="1" dirty="0" err="1" smtClean="0">
                <a:latin typeface="+mj-lt"/>
              </a:rPr>
              <a:t>relative</a:t>
            </a:r>
            <a:r>
              <a:rPr lang="es-ES" sz="1700" dirty="0" smtClean="0">
                <a:latin typeface="+mj-lt"/>
              </a:rPr>
              <a:t> (no es necesario desplazarlo con añadir esta  propiedad es suficiente).</a:t>
            </a: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6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absoluto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b="1" dirty="0" smtClean="0">
                <a:latin typeface="+mj-lt"/>
              </a:rPr>
              <a:t>Ejemplo 1</a:t>
            </a:r>
            <a:endParaRPr lang="es-ES" b="1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dirty="0">
                <a:latin typeface="+mj-lt"/>
              </a:rPr>
              <a:t>L</a:t>
            </a:r>
            <a:r>
              <a:rPr lang="es-ES" sz="1600" dirty="0" smtClean="0">
                <a:latin typeface="+mj-lt"/>
              </a:rPr>
              <a:t>a imagen que está dentro del div posicionada de </a:t>
            </a:r>
            <a:r>
              <a:rPr lang="es-ES" sz="1600" dirty="0">
                <a:latin typeface="+mj-lt"/>
              </a:rPr>
              <a:t>forma </a:t>
            </a:r>
            <a:r>
              <a:rPr lang="es-ES" sz="1600" dirty="0" smtClean="0">
                <a:latin typeface="+mj-lt"/>
              </a:rPr>
              <a:t>normal se posiciona de forma absoluta </a:t>
            </a:r>
            <a:r>
              <a:rPr lang="es-ES" sz="1600" dirty="0" smtClean="0">
                <a:latin typeface="+mj-lt"/>
              </a:rPr>
              <a:t>desplazándose </a:t>
            </a:r>
            <a:r>
              <a:rPr lang="es-ES" sz="1600" dirty="0" smtClean="0">
                <a:latin typeface="+mj-lt"/>
              </a:rPr>
              <a:t>50px hacia abajo y 50px hacia la </a:t>
            </a:r>
            <a:r>
              <a:rPr lang="es-ES" sz="1600" dirty="0" smtClean="0">
                <a:latin typeface="+mj-lt"/>
              </a:rPr>
              <a:t>derecha respecto del </a:t>
            </a:r>
            <a:r>
              <a:rPr lang="es-ES" sz="1600" dirty="0" err="1" smtClean="0">
                <a:latin typeface="+mj-lt"/>
              </a:rPr>
              <a:t>body</a:t>
            </a:r>
            <a:r>
              <a:rPr lang="es-ES" sz="1600" dirty="0" smtClean="0">
                <a:latin typeface="+mj-lt"/>
              </a:rPr>
              <a:t>:</a:t>
            </a:r>
            <a:endParaRPr lang="es-ES" sz="16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3923928" y="3068960"/>
            <a:ext cx="720080" cy="360716"/>
          </a:xfrm>
          <a:prstGeom prst="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86516" y="4474498"/>
            <a:ext cx="7455029" cy="209288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6700" indent="-1588" eaLnBrk="1" hangingPunct="1">
              <a:buNone/>
            </a:pP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</a:t>
            </a:r>
            <a:r>
              <a:rPr lang="en-US" altLang="es-E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66700" indent="-1588" eaLnBrk="1" hangingPunct="1">
              <a:buNone/>
            </a:pPr>
            <a:r>
              <a:rPr lang="en-US" altLang="es-E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50px;</a:t>
            </a:r>
          </a:p>
          <a:p>
            <a:pPr marL="1435100" indent="-1169988" eaLnBrk="1" hangingPunct="1">
              <a:buNone/>
            </a:pP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left: 50px</a:t>
            </a:r>
            <a:r>
              <a:rPr lang="en-US" altLang="es-E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435100" indent="-1435100" eaLnBrk="1" hangingPunct="1">
              <a:buNone/>
            </a:pPr>
            <a:r>
              <a:rPr lang="en-US" altLang="es-E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n-US" altLang="es-E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355600" indent="0" eaLnBrk="1" hangingPunct="1">
              <a:buNone/>
            </a:pP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imagenes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/imagen.png" alt="Imagen </a:t>
            </a:r>
            <a:r>
              <a:rPr lang="en-U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genérica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55600" indent="0" eaLnBrk="1" hangingPunct="1">
              <a:buNone/>
            </a:pP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p&gt;Lorem 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ipsum dolor sit </a:t>
            </a:r>
            <a:r>
              <a:rPr lang="en-U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consectetuer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…&lt;/</a:t>
            </a: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266700" indent="-266700" eaLnBrk="1" hangingPunct="1">
              <a:buNone/>
            </a:pPr>
            <a:r>
              <a:rPr lang="en-U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t="11575" r="1986" b="3099"/>
          <a:stretch/>
        </p:blipFill>
        <p:spPr bwMode="auto">
          <a:xfrm>
            <a:off x="1309299" y="2547997"/>
            <a:ext cx="1966557" cy="1461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-1298" r="1776" b="4100"/>
          <a:stretch/>
        </p:blipFill>
        <p:spPr bwMode="auto">
          <a:xfrm>
            <a:off x="5148064" y="2536520"/>
            <a:ext cx="2803003" cy="1472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absoluto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b="1" dirty="0" smtClean="0">
                <a:latin typeface="+mj-lt"/>
              </a:rPr>
              <a:t>Ejemplo </a:t>
            </a:r>
            <a:r>
              <a:rPr lang="es-ES" b="1" dirty="0" smtClean="0">
                <a:latin typeface="+mj-lt"/>
              </a:rPr>
              <a:t>2</a:t>
            </a:r>
            <a:endParaRPr lang="es-ES" b="1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dirty="0">
                <a:latin typeface="+mj-lt"/>
              </a:rPr>
              <a:t>L</a:t>
            </a:r>
            <a:r>
              <a:rPr lang="es-ES" sz="1600" dirty="0" smtClean="0">
                <a:latin typeface="+mj-lt"/>
              </a:rPr>
              <a:t>a imagen que está dentro del div se posiciona de forma absoluta pero esta vez respecto al elemento que la contiene, el div:</a:t>
            </a:r>
            <a:endParaRPr lang="es-ES" sz="16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b="1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b="1" dirty="0" smtClean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4139952" y="3059886"/>
            <a:ext cx="720080" cy="360716"/>
          </a:xfrm>
          <a:prstGeom prst="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48203" y="4367741"/>
            <a:ext cx="7424197" cy="2462213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{position: relative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6700" indent="-1588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</a:t>
            </a:r>
          </a:p>
          <a:p>
            <a:pPr marL="266700" indent="-1588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top: 50px;</a:t>
            </a:r>
          </a:p>
          <a:p>
            <a:pPr marL="1435100" indent="-1169988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left: 50px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imagenes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/imagen.png" alt="Imagen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genérica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p&gt;Lorem 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ipsum dolor sit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consectetuer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…&lt;/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t="11575" r="1986" b="3099"/>
          <a:stretch/>
        </p:blipFill>
        <p:spPr bwMode="auto">
          <a:xfrm>
            <a:off x="1428975" y="2420888"/>
            <a:ext cx="2278929" cy="1693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71024"/>
            <a:ext cx="3267256" cy="1771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3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fijo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400" dirty="0" smtClean="0">
                <a:latin typeface="+mj-lt"/>
              </a:rPr>
              <a:t>Es </a:t>
            </a:r>
            <a:r>
              <a:rPr lang="es-ES" sz="2400" dirty="0">
                <a:latin typeface="+mj-lt"/>
              </a:rPr>
              <a:t>un </a:t>
            </a:r>
            <a:r>
              <a:rPr lang="es-ES" sz="2400" b="1" dirty="0">
                <a:latin typeface="+mj-lt"/>
              </a:rPr>
              <a:t>caso particular </a:t>
            </a:r>
            <a:r>
              <a:rPr lang="es-ES" sz="2400" dirty="0">
                <a:latin typeface="+mj-lt"/>
              </a:rPr>
              <a:t>del posicionamiento </a:t>
            </a:r>
            <a:r>
              <a:rPr lang="es-ES" sz="2400" b="1" dirty="0" smtClean="0">
                <a:latin typeface="+mj-lt"/>
              </a:rPr>
              <a:t>absoluto.</a:t>
            </a:r>
            <a:endParaRPr lang="es-ES" sz="24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400" dirty="0" smtClean="0">
                <a:latin typeface="+mj-lt"/>
              </a:rPr>
              <a:t>La </a:t>
            </a:r>
            <a:r>
              <a:rPr lang="es-ES" sz="2400" dirty="0">
                <a:latin typeface="+mj-lt"/>
              </a:rPr>
              <a:t>principal característica de una caja posicionada de forma fija es que su </a:t>
            </a:r>
            <a:r>
              <a:rPr lang="es-ES" sz="2400" b="1" dirty="0">
                <a:latin typeface="+mj-lt"/>
              </a:rPr>
              <a:t>posición</a:t>
            </a:r>
            <a:r>
              <a:rPr lang="es-ES" sz="2400" dirty="0">
                <a:latin typeface="+mj-lt"/>
              </a:rPr>
              <a:t> es </a:t>
            </a:r>
            <a:r>
              <a:rPr lang="es-ES" sz="2400" b="1" dirty="0">
                <a:latin typeface="+mj-lt"/>
              </a:rPr>
              <a:t>inamovible</a:t>
            </a:r>
            <a:r>
              <a:rPr lang="es-ES" sz="2400" dirty="0">
                <a:latin typeface="+mj-lt"/>
              </a:rPr>
              <a:t> dentro de la ventana del </a:t>
            </a:r>
            <a:r>
              <a:rPr lang="es-ES" sz="2400" dirty="0" smtClean="0">
                <a:latin typeface="+mj-lt"/>
              </a:rPr>
              <a:t>navegador (aunque el usuario se mueva con el </a:t>
            </a:r>
            <a:r>
              <a:rPr lang="es-ES" sz="2400" dirty="0" err="1" smtClean="0">
                <a:latin typeface="+mj-lt"/>
              </a:rPr>
              <a:t>scroll</a:t>
            </a:r>
            <a:r>
              <a:rPr lang="es-ES" sz="2400" dirty="0" smtClean="0">
                <a:latin typeface="+mj-lt"/>
              </a:rPr>
              <a:t> la caja permanece fija ). </a:t>
            </a:r>
            <a:endParaRPr lang="es-ES" sz="24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89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968552"/>
          </a:xfrm>
        </p:spPr>
        <p:txBody>
          <a:bodyPr>
            <a:noAutofit/>
          </a:bodyPr>
          <a:lstStyle/>
          <a:p>
            <a:pPr marL="428625" lvl="2" indent="-34290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Los </a:t>
            </a:r>
            <a:r>
              <a:rPr lang="es-ES" sz="2000" dirty="0">
                <a:latin typeface="+mj-lt"/>
              </a:rPr>
              <a:t>navegadores crean y posicionan de forma automática todas las cajas que forman </a:t>
            </a:r>
            <a:r>
              <a:rPr lang="es-ES" sz="2000" dirty="0" smtClean="0">
                <a:latin typeface="+mj-lt"/>
              </a:rPr>
              <a:t>una página </a:t>
            </a:r>
            <a:r>
              <a:rPr lang="es-ES" sz="2000" dirty="0">
                <a:latin typeface="+mj-lt"/>
              </a:rPr>
              <a:t>HTML. </a:t>
            </a:r>
          </a:p>
          <a:p>
            <a:pPr marL="428625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CSS </a:t>
            </a:r>
            <a:r>
              <a:rPr lang="es-ES" sz="2000" dirty="0">
                <a:latin typeface="+mj-lt"/>
              </a:rPr>
              <a:t>permite </a:t>
            </a:r>
            <a:r>
              <a:rPr lang="es-ES" sz="2000" dirty="0" smtClean="0">
                <a:latin typeface="+mj-lt"/>
              </a:rPr>
              <a:t>modificar </a:t>
            </a:r>
            <a:r>
              <a:rPr lang="es-ES" sz="2000" dirty="0">
                <a:latin typeface="+mj-lt"/>
              </a:rPr>
              <a:t>la posición en la que se muestra cada </a:t>
            </a:r>
            <a:r>
              <a:rPr lang="es-ES" sz="2000" dirty="0" smtClean="0">
                <a:latin typeface="+mj-lt"/>
              </a:rPr>
              <a:t>caja:</a:t>
            </a:r>
            <a:endParaRPr lang="es-ES" sz="2000" dirty="0">
              <a:latin typeface="+mj-lt"/>
            </a:endParaRPr>
          </a:p>
          <a:p>
            <a:pPr marL="882332" lvl="4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b="1" dirty="0">
                <a:latin typeface="+mj-lt"/>
              </a:rPr>
              <a:t>Posicionamiento </a:t>
            </a:r>
            <a:r>
              <a:rPr lang="es-ES" b="1" dirty="0" smtClean="0">
                <a:latin typeface="+mj-lt"/>
              </a:rPr>
              <a:t>estático</a:t>
            </a:r>
            <a:r>
              <a:rPr lang="es-ES" b="1" dirty="0">
                <a:latin typeface="+mj-lt"/>
              </a:rPr>
              <a:t>: </a:t>
            </a:r>
            <a:r>
              <a:rPr lang="es-ES" dirty="0">
                <a:latin typeface="+mj-lt"/>
              </a:rPr>
              <a:t>se trata del posicionamiento que utilizan los navegadores si no se indica lo contrario.</a:t>
            </a:r>
          </a:p>
          <a:p>
            <a:pPr marL="882332" lvl="4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b="1" dirty="0">
                <a:latin typeface="+mj-lt"/>
              </a:rPr>
              <a:t>Posicionamiento relativo: </a:t>
            </a:r>
            <a:r>
              <a:rPr lang="es-ES" dirty="0">
                <a:latin typeface="+mj-lt"/>
              </a:rPr>
              <a:t>variante del posicionamiento normal que consiste en posicionar una caja según el posicionamiento normal y </a:t>
            </a:r>
            <a:r>
              <a:rPr lang="es-ES" dirty="0" smtClean="0">
                <a:latin typeface="+mj-lt"/>
              </a:rPr>
              <a:t>luego desplazarla </a:t>
            </a:r>
            <a:r>
              <a:rPr lang="es-ES" dirty="0">
                <a:latin typeface="+mj-lt"/>
              </a:rPr>
              <a:t>respecto de su posición original.</a:t>
            </a:r>
          </a:p>
          <a:p>
            <a:pPr marL="817245" lvl="4" indent="-277813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b="1" dirty="0">
                <a:latin typeface="+mj-lt"/>
              </a:rPr>
              <a:t>Posicionamiento absoluto: </a:t>
            </a:r>
            <a:r>
              <a:rPr lang="es-ES" dirty="0">
                <a:latin typeface="+mj-lt"/>
              </a:rPr>
              <a:t>la posición de una caja se establece de forma absoluta respecto de su </a:t>
            </a:r>
            <a:r>
              <a:rPr lang="es-ES" b="1" dirty="0">
                <a:latin typeface="+mj-lt"/>
              </a:rPr>
              <a:t>elemento contenedor </a:t>
            </a:r>
            <a:r>
              <a:rPr lang="es-ES" dirty="0">
                <a:latin typeface="+mj-lt"/>
              </a:rPr>
              <a:t>y el resto de elementos de la página ignoran la nueva posición del elemento</a:t>
            </a:r>
            <a:r>
              <a:rPr lang="es-ES" dirty="0" smtClean="0">
                <a:latin typeface="+mj-lt"/>
              </a:rPr>
              <a:t>.</a:t>
            </a:r>
          </a:p>
          <a:p>
            <a:pPr marL="817245" lvl="4" indent="-277813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b="1" dirty="0">
                <a:latin typeface="+mj-lt"/>
              </a:rPr>
              <a:t>Posicionamiento fijo: </a:t>
            </a:r>
            <a:r>
              <a:rPr lang="es-ES" dirty="0">
                <a:latin typeface="+mj-lt"/>
              </a:rPr>
              <a:t>variante del posicionamiento absoluto que convierte una caja en un elemento</a:t>
            </a:r>
            <a:r>
              <a:rPr lang="es-ES" b="1" dirty="0">
                <a:latin typeface="+mj-lt"/>
              </a:rPr>
              <a:t> inamovible</a:t>
            </a:r>
            <a:r>
              <a:rPr lang="es-ES" dirty="0">
                <a:latin typeface="+mj-lt"/>
              </a:rPr>
              <a:t>, de forma que su posición en la pantalla siempre es la misma independientemente del resto de elementos e independientemente de si el usuario sube o baja la página en la ventana del navegador</a:t>
            </a:r>
            <a:r>
              <a:rPr lang="es-ES" dirty="0" smtClean="0">
                <a:latin typeface="+mj-lt"/>
              </a:rPr>
              <a:t>.</a:t>
            </a:r>
            <a:endParaRPr lang="es-ES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19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617220" lvl="2" indent="-34290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b="1" dirty="0" smtClean="0">
                <a:latin typeface="+mj-lt"/>
              </a:rPr>
              <a:t>Position: </a:t>
            </a:r>
            <a:r>
              <a:rPr lang="es-ES" sz="2000" dirty="0" smtClean="0">
                <a:latin typeface="+mj-lt"/>
              </a:rPr>
              <a:t>el posicionamiento de una caja se establece mediante la propiedad position que puede tener los siguientes valores. </a:t>
            </a:r>
          </a:p>
          <a:p>
            <a:pPr marL="1233170" lvl="5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b="1" dirty="0" err="1" smtClean="0">
                <a:latin typeface="+mj-lt"/>
              </a:rPr>
              <a:t>static</a:t>
            </a:r>
            <a:r>
              <a:rPr lang="es-ES" sz="2000" dirty="0">
                <a:latin typeface="+mj-lt"/>
              </a:rPr>
              <a:t>: corresponde al posicionamiento normal o estático. </a:t>
            </a:r>
            <a:endParaRPr lang="es-ES" sz="2000" dirty="0" smtClean="0">
              <a:latin typeface="+mj-lt"/>
            </a:endParaRPr>
          </a:p>
          <a:p>
            <a:pPr marL="1233170" lvl="5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b="1" dirty="0" err="1">
                <a:latin typeface="+mj-lt"/>
              </a:rPr>
              <a:t>relative</a:t>
            </a:r>
            <a:r>
              <a:rPr lang="es-ES" sz="2000" dirty="0">
                <a:latin typeface="+mj-lt"/>
              </a:rPr>
              <a:t>: corresponde al posicionamiento relativo. </a:t>
            </a:r>
          </a:p>
          <a:p>
            <a:pPr marL="1233170" lvl="5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b="1" dirty="0" err="1" smtClean="0">
                <a:latin typeface="+mj-lt"/>
              </a:rPr>
              <a:t>absolute</a:t>
            </a:r>
            <a:r>
              <a:rPr lang="es-ES" sz="2000" dirty="0" smtClean="0">
                <a:latin typeface="+mj-lt"/>
              </a:rPr>
              <a:t>: </a:t>
            </a:r>
            <a:r>
              <a:rPr lang="es-ES" sz="2000" dirty="0">
                <a:latin typeface="+mj-lt"/>
              </a:rPr>
              <a:t>corresponde al posicionamiento </a:t>
            </a:r>
            <a:r>
              <a:rPr lang="es-ES" sz="2000" dirty="0" smtClean="0">
                <a:latin typeface="+mj-lt"/>
              </a:rPr>
              <a:t>absoluto. </a:t>
            </a:r>
          </a:p>
          <a:p>
            <a:pPr marL="1233170" lvl="5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b="1" dirty="0" err="1" smtClean="0">
                <a:latin typeface="+mj-lt"/>
              </a:rPr>
              <a:t>fixed</a:t>
            </a:r>
            <a:r>
              <a:rPr lang="es-ES" sz="2000" dirty="0">
                <a:latin typeface="+mj-lt"/>
              </a:rPr>
              <a:t>: corresponde al posicionamiento fijo. </a:t>
            </a:r>
            <a:endParaRPr lang="es-ES" sz="2000" dirty="0" smtClean="0">
              <a:latin typeface="+mj-lt"/>
            </a:endParaRPr>
          </a:p>
          <a:p>
            <a:pPr marL="684530" lvl="3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200" dirty="0" err="1">
                <a:latin typeface="+mj-lt"/>
              </a:rPr>
              <a:t>CSS</a:t>
            </a:r>
            <a:r>
              <a:rPr lang="es-ES" sz="2200" dirty="0">
                <a:latin typeface="+mj-lt"/>
              </a:rPr>
              <a:t> define cuatro propiedades llamadas </a:t>
            </a:r>
            <a:r>
              <a:rPr lang="es-ES" sz="2200" b="1" dirty="0">
                <a:latin typeface="+mj-lt"/>
              </a:rPr>
              <a:t>top, </a:t>
            </a:r>
            <a:r>
              <a:rPr lang="es-ES" sz="2200" b="1" dirty="0" err="1">
                <a:latin typeface="+mj-lt"/>
              </a:rPr>
              <a:t>right</a:t>
            </a:r>
            <a:r>
              <a:rPr lang="es-ES" sz="2200" b="1" dirty="0">
                <a:latin typeface="+mj-lt"/>
              </a:rPr>
              <a:t>, </a:t>
            </a:r>
            <a:r>
              <a:rPr lang="es-ES" sz="2200" b="1" dirty="0" err="1">
                <a:latin typeface="+mj-lt"/>
              </a:rPr>
              <a:t>bottom</a:t>
            </a:r>
            <a:r>
              <a:rPr lang="es-ES" sz="2200" b="1" dirty="0">
                <a:latin typeface="+mj-lt"/>
              </a:rPr>
              <a:t> y </a:t>
            </a:r>
            <a:r>
              <a:rPr lang="es-ES" sz="2200" b="1" dirty="0" err="1">
                <a:latin typeface="+mj-lt"/>
              </a:rPr>
              <a:t>left</a:t>
            </a:r>
            <a:r>
              <a:rPr lang="es-ES" sz="2200" b="1" dirty="0">
                <a:latin typeface="+mj-lt"/>
              </a:rPr>
              <a:t> </a:t>
            </a:r>
            <a:r>
              <a:rPr lang="es-ES" sz="2200" dirty="0">
                <a:latin typeface="+mj-lt"/>
              </a:rPr>
              <a:t>para controlar el desplazamiento de las cajas </a:t>
            </a:r>
            <a:r>
              <a:rPr lang="es-ES" sz="2200" dirty="0" smtClean="0">
                <a:latin typeface="+mj-lt"/>
              </a:rPr>
              <a:t>posicionadas</a:t>
            </a:r>
            <a:endParaRPr lang="es-ES" sz="2200" dirty="0">
              <a:latin typeface="+mj-lt"/>
            </a:endParaRPr>
          </a:p>
          <a:p>
            <a:pPr marL="684530" lvl="3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200" dirty="0">
              <a:latin typeface="+mj-lt"/>
            </a:endParaRPr>
          </a:p>
          <a:p>
            <a:pPr marL="684530" lvl="3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200" dirty="0">
              <a:latin typeface="+mj-lt"/>
            </a:endParaRPr>
          </a:p>
          <a:p>
            <a:pPr marL="684530" lvl="3" indent="-342900" algn="just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200" dirty="0" smtClean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0443"/>
              </p:ext>
            </p:extLst>
          </p:nvPr>
        </p:nvGraphicFramePr>
        <p:xfrm>
          <a:off x="446856" y="4483992"/>
          <a:ext cx="8229600" cy="190501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141856">
                  <a:extLst>
                    <a:ext uri="{9D8B030D-6E8A-4147-A177-3AD203B41FA5}">
                      <a16:colId xmlns:a16="http://schemas.microsoft.com/office/drawing/2014/main" val="152166509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040219732"/>
                    </a:ext>
                  </a:extLst>
                </a:gridCol>
                <a:gridCol w="3487344">
                  <a:extLst>
                    <a:ext uri="{9D8B030D-6E8A-4147-A177-3AD203B41FA5}">
                      <a16:colId xmlns:a16="http://schemas.microsoft.com/office/drawing/2014/main" val="2709083589"/>
                    </a:ext>
                  </a:extLst>
                </a:gridCol>
              </a:tblGrid>
              <a:tr h="237072"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Propiedad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Descripción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Valores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585622032"/>
                  </a:ext>
                </a:extLst>
              </a:tr>
              <a:tr h="414876"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+mj-lt"/>
                        </a:rPr>
                        <a:t>position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Esquema de posicionamiento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[ static | relative | absolute | fixed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4108304644"/>
                  </a:ext>
                </a:extLst>
              </a:tr>
              <a:tr h="770483"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top</a:t>
                      </a:r>
                      <a:br>
                        <a:rPr lang="es-ES" sz="1800">
                          <a:latin typeface="+mj-lt"/>
                        </a:rPr>
                      </a:br>
                      <a:r>
                        <a:rPr lang="es-ES" sz="1800">
                          <a:latin typeface="+mj-lt"/>
                        </a:rPr>
                        <a:t>right</a:t>
                      </a:r>
                      <a:br>
                        <a:rPr lang="es-ES" sz="1800">
                          <a:latin typeface="+mj-lt"/>
                        </a:rPr>
                      </a:br>
                      <a:r>
                        <a:rPr lang="es-ES" sz="1800">
                          <a:latin typeface="+mj-lt"/>
                        </a:rPr>
                        <a:t>bottom</a:t>
                      </a:r>
                      <a:br>
                        <a:rPr lang="es-ES" sz="1800">
                          <a:latin typeface="+mj-lt"/>
                        </a:rPr>
                      </a:br>
                      <a:r>
                        <a:rPr lang="es-ES" sz="1800">
                          <a:latin typeface="+mj-lt"/>
                        </a:rPr>
                        <a:t>left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Desplazamiento de la caja (respecto al límite superior, derecho, inferior o izquierdo del contenedor)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800" dirty="0">
                          <a:effectLst/>
                          <a:latin typeface="+mj-lt"/>
                          <a:hlinkClick r:id="rId2"/>
                        </a:rPr>
                        <a:t>longitud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800" dirty="0">
                          <a:effectLst/>
                          <a:latin typeface="+mj-lt"/>
                          <a:hlinkClick r:id="rId3"/>
                        </a:rPr>
                        <a:t>porcentaje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 auto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130043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6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estático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Es </a:t>
            </a:r>
            <a:r>
              <a:rPr lang="es-ES" sz="1800" dirty="0">
                <a:latin typeface="+mj-lt"/>
              </a:rPr>
              <a:t>el modelo que utilizan </a:t>
            </a:r>
            <a:r>
              <a:rPr lang="es-ES" sz="1800" b="1" dirty="0">
                <a:latin typeface="+mj-lt"/>
              </a:rPr>
              <a:t>por defecto </a:t>
            </a:r>
            <a:r>
              <a:rPr lang="es-ES" sz="1800" dirty="0">
                <a:latin typeface="+mj-lt"/>
              </a:rPr>
              <a:t>los navegadores para mostrar los elementos de las páginas.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>
                <a:latin typeface="+mj-lt"/>
              </a:rPr>
              <a:t>En este modelo, ninguna caja se desplaza respecto de su posición original, por lo que sólo se tiene en cuenta si el elemento es de bloque o </a:t>
            </a:r>
            <a:r>
              <a:rPr lang="es-ES" sz="1800" dirty="0" smtClean="0">
                <a:latin typeface="+mj-lt"/>
              </a:rPr>
              <a:t>de </a:t>
            </a:r>
            <a:r>
              <a:rPr lang="es-ES" sz="1800" dirty="0">
                <a:latin typeface="+mj-lt"/>
              </a:rPr>
              <a:t>línea</a:t>
            </a:r>
            <a:r>
              <a:rPr lang="es-ES" sz="1800" dirty="0" smtClean="0">
                <a:latin typeface="+mj-lt"/>
              </a:rPr>
              <a:t>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330" y="4731681"/>
            <a:ext cx="3506102" cy="1974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57200" y="2820627"/>
            <a:ext cx="4044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lvl="2" algn="just"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</a:pPr>
            <a:r>
              <a:rPr lang="es-ES" b="1" dirty="0">
                <a:solidFill>
                  <a:prstClr val="black"/>
                </a:solidFill>
                <a:latin typeface="Calibri"/>
              </a:rPr>
              <a:t>Los elementos de </a:t>
            </a:r>
            <a:r>
              <a:rPr lang="es-ES" b="1" dirty="0" smtClean="0">
                <a:solidFill>
                  <a:prstClr val="black"/>
                </a:solidFill>
                <a:latin typeface="Calibri"/>
              </a:rPr>
              <a:t>bloque: </a:t>
            </a:r>
            <a:r>
              <a:rPr lang="es-ES" dirty="0" smtClean="0">
                <a:solidFill>
                  <a:prstClr val="black"/>
                </a:solidFill>
                <a:latin typeface="Calibri"/>
              </a:rPr>
              <a:t>se </a:t>
            </a:r>
            <a:r>
              <a:rPr lang="es-ES" dirty="0">
                <a:solidFill>
                  <a:prstClr val="black"/>
                </a:solidFill>
                <a:latin typeface="Calibri"/>
              </a:rPr>
              <a:t>muestran uno debajo de otro, comenzando desde el principio del elemento contenedor. La distancia entre las cajas se controla mediante los márgenes verticales.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583145" y="2819141"/>
            <a:ext cx="4248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7938" algn="just"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</a:pPr>
            <a:r>
              <a:rPr lang="es-ES" b="1" dirty="0">
                <a:solidFill>
                  <a:prstClr val="black"/>
                </a:solidFill>
                <a:latin typeface="Calibri"/>
              </a:rPr>
              <a:t>Los elementos en </a:t>
            </a:r>
            <a:r>
              <a:rPr lang="es-ES" b="1" dirty="0" smtClean="0">
                <a:solidFill>
                  <a:prstClr val="black"/>
                </a:solidFill>
                <a:latin typeface="Calibri"/>
              </a:rPr>
              <a:t>línea: </a:t>
            </a:r>
            <a:r>
              <a:rPr lang="es-ES" dirty="0" smtClean="0">
                <a:solidFill>
                  <a:prstClr val="black"/>
                </a:solidFill>
                <a:latin typeface="Calibri"/>
              </a:rPr>
              <a:t>Se </a:t>
            </a:r>
            <a:r>
              <a:rPr lang="es-ES" dirty="0">
                <a:solidFill>
                  <a:prstClr val="black"/>
                </a:solidFill>
                <a:latin typeface="Calibri"/>
              </a:rPr>
              <a:t>muestran uno detrás de otro de forma horizontal comenzando desde la posición más a la izquierda de su elemento contenedor. La distancia entre las cajas se controla mediante los márgenes laterales.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89" y="4828228"/>
            <a:ext cx="3340488" cy="189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est</a:t>
            </a:r>
            <a:r>
              <a:rPr lang="es-ES" sz="4000" dirty="0" smtClean="0"/>
              <a:t>ático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44450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Si </a:t>
            </a:r>
            <a:r>
              <a:rPr lang="es-ES" sz="1800" dirty="0">
                <a:latin typeface="+mj-lt"/>
              </a:rPr>
              <a:t>un elemento se encuentra dentro de otro, el elemento padre se llama </a:t>
            </a:r>
            <a:r>
              <a:rPr lang="es-ES" sz="1800" b="1" i="1" dirty="0">
                <a:latin typeface="+mj-lt"/>
              </a:rPr>
              <a:t>"elemento contenedor" </a:t>
            </a:r>
            <a:r>
              <a:rPr lang="es-ES" sz="1800" dirty="0" smtClean="0">
                <a:latin typeface="+mj-lt"/>
              </a:rPr>
              <a:t>y determina </a:t>
            </a:r>
            <a:r>
              <a:rPr lang="es-ES" sz="1800" dirty="0">
                <a:latin typeface="+mj-lt"/>
              </a:rPr>
              <a:t>tanto la posición como el tamaño de todas sus cajas interiores.</a:t>
            </a:r>
          </a:p>
          <a:p>
            <a:pPr marL="44450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>
                <a:latin typeface="+mj-lt"/>
              </a:rPr>
              <a:t>Si un elemento no se encuentra dentro de un elemento contenedor, entonces su </a:t>
            </a:r>
            <a:r>
              <a:rPr lang="es-ES" sz="1800" dirty="0" smtClean="0">
                <a:latin typeface="+mj-lt"/>
              </a:rPr>
              <a:t>elemento contenedor </a:t>
            </a:r>
            <a:r>
              <a:rPr lang="es-ES" sz="1800" dirty="0">
                <a:latin typeface="+mj-lt"/>
              </a:rPr>
              <a:t>es el elemento &lt;</a:t>
            </a:r>
            <a:r>
              <a:rPr lang="es-ES" sz="1800" b="1" dirty="0" err="1">
                <a:latin typeface="+mj-lt"/>
              </a:rPr>
              <a:t>body</a:t>
            </a:r>
            <a:r>
              <a:rPr lang="es-ES" sz="1800" dirty="0" smtClean="0">
                <a:latin typeface="+mj-lt"/>
              </a:rPr>
              <a:t>&gt;. </a:t>
            </a:r>
            <a:endParaRPr lang="es-ES" sz="1800" dirty="0" smtClean="0">
              <a:latin typeface="+mj-lt"/>
            </a:endParaRPr>
          </a:p>
          <a:p>
            <a:pPr marL="44450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Normalmente</a:t>
            </a:r>
            <a:r>
              <a:rPr lang="es-ES" sz="1800" dirty="0">
                <a:latin typeface="+mj-lt"/>
              </a:rPr>
              <a:t>, la anchura de los elementos </a:t>
            </a:r>
            <a:r>
              <a:rPr lang="es-ES" sz="1800" dirty="0" smtClean="0">
                <a:latin typeface="+mj-lt"/>
              </a:rPr>
              <a:t>de bloque </a:t>
            </a:r>
            <a:r>
              <a:rPr lang="es-ES" sz="1800" dirty="0">
                <a:latin typeface="+mj-lt"/>
              </a:rPr>
              <a:t>está limitada a la anchura de su elemento contenedor, aunque en algunos casos </a:t>
            </a:r>
            <a:r>
              <a:rPr lang="es-ES" sz="1800" dirty="0" smtClean="0">
                <a:latin typeface="+mj-lt"/>
              </a:rPr>
              <a:t>sus contenidos </a:t>
            </a:r>
            <a:r>
              <a:rPr lang="es-ES" sz="1800" dirty="0">
                <a:latin typeface="+mj-lt"/>
              </a:rPr>
              <a:t>pueden desbordar el espacio disponible</a:t>
            </a:r>
            <a:r>
              <a:rPr lang="es-ES" sz="1800" dirty="0" smtClean="0">
                <a:latin typeface="+mj-lt"/>
              </a:rPr>
              <a:t>.</a:t>
            </a:r>
          </a:p>
          <a:p>
            <a:pPr marL="44450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En el caso de las cajas en línea pueden darse dos situaciones:</a:t>
            </a:r>
          </a:p>
          <a:p>
            <a:pPr marL="901700" lvl="4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800" dirty="0" smtClean="0">
                <a:latin typeface="+mj-lt"/>
              </a:rPr>
              <a:t>Las </a:t>
            </a:r>
            <a:r>
              <a:rPr lang="es-ES" sz="1800" dirty="0">
                <a:latin typeface="+mj-lt"/>
              </a:rPr>
              <a:t>cajas en línea ocupan más espacio del disponible en su propia línea, </a:t>
            </a:r>
            <a:r>
              <a:rPr lang="es-ES" sz="1800" dirty="0" smtClean="0">
                <a:latin typeface="+mj-lt"/>
              </a:rPr>
              <a:t>en este caso el </a:t>
            </a:r>
            <a:r>
              <a:rPr lang="es-ES" sz="1800" dirty="0">
                <a:latin typeface="+mj-lt"/>
              </a:rPr>
              <a:t>resto de cajas </a:t>
            </a:r>
            <a:r>
              <a:rPr lang="es-ES" sz="1800" dirty="0" smtClean="0">
                <a:latin typeface="+mj-lt"/>
              </a:rPr>
              <a:t>se muestran </a:t>
            </a:r>
            <a:r>
              <a:rPr lang="es-ES" sz="1800" dirty="0">
                <a:latin typeface="+mj-lt"/>
              </a:rPr>
              <a:t>en las líneas inferiores. </a:t>
            </a:r>
            <a:endParaRPr lang="es-ES" sz="1800" dirty="0" smtClean="0">
              <a:latin typeface="+mj-lt"/>
            </a:endParaRPr>
          </a:p>
          <a:p>
            <a:pPr marL="901700" lvl="4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800" dirty="0" smtClean="0">
                <a:latin typeface="+mj-lt"/>
              </a:rPr>
              <a:t>Las </a:t>
            </a:r>
            <a:r>
              <a:rPr lang="es-ES" sz="1800" dirty="0">
                <a:latin typeface="+mj-lt"/>
              </a:rPr>
              <a:t>cajas en línea ocupan un espacio menor que su </a:t>
            </a:r>
            <a:r>
              <a:rPr lang="es-ES" sz="1800" dirty="0" smtClean="0">
                <a:latin typeface="+mj-lt"/>
              </a:rPr>
              <a:t>propia línea</a:t>
            </a:r>
            <a:r>
              <a:rPr lang="es-ES" sz="1800" dirty="0">
                <a:latin typeface="+mj-lt"/>
              </a:rPr>
              <a:t>, </a:t>
            </a:r>
            <a:r>
              <a:rPr lang="es-ES" sz="1800" dirty="0" smtClean="0">
                <a:latin typeface="+mj-lt"/>
              </a:rPr>
              <a:t>en este caso se </a:t>
            </a:r>
            <a:r>
              <a:rPr lang="es-ES" sz="1800" dirty="0">
                <a:latin typeface="+mj-lt"/>
              </a:rPr>
              <a:t>puede controlar la distribución de las cajas mediante la </a:t>
            </a:r>
            <a:r>
              <a:rPr lang="es-ES" sz="1800" dirty="0" smtClean="0">
                <a:latin typeface="+mj-lt"/>
              </a:rPr>
              <a:t>propiedad </a:t>
            </a:r>
            <a:r>
              <a:rPr lang="es-ES" sz="1800" b="1" dirty="0" err="1">
                <a:latin typeface="+mj-lt"/>
              </a:rPr>
              <a:t>text-align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smtClean="0">
                <a:latin typeface="+mj-lt"/>
              </a:rPr>
              <a:t>para centrarlas</a:t>
            </a:r>
            <a:r>
              <a:rPr lang="es-ES" sz="1800" dirty="0">
                <a:latin typeface="+mj-lt"/>
              </a:rPr>
              <a:t>, alinearlas a la derecha o justificarlas.</a:t>
            </a:r>
          </a:p>
          <a:p>
            <a:pPr marL="834390" lvl="3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8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1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relativo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El </a:t>
            </a:r>
            <a:r>
              <a:rPr lang="es-ES" sz="1800" dirty="0">
                <a:latin typeface="+mj-lt"/>
              </a:rPr>
              <a:t>posicionamiento relativo permite desplazar una caja respecto de su posición original establecida mediante el posicionamiento </a:t>
            </a:r>
            <a:r>
              <a:rPr lang="es-ES" sz="1800" dirty="0" smtClean="0">
                <a:latin typeface="+mj-lt"/>
              </a:rPr>
              <a:t>est</a:t>
            </a:r>
            <a:r>
              <a:rPr lang="es-ES" sz="1800" dirty="0" smtClean="0">
                <a:latin typeface="+mj-lt"/>
              </a:rPr>
              <a:t>ático</a:t>
            </a:r>
            <a:r>
              <a:rPr lang="es-ES" sz="1800" dirty="0" smtClean="0">
                <a:latin typeface="+mj-lt"/>
              </a:rPr>
              <a:t>. 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El </a:t>
            </a:r>
            <a:r>
              <a:rPr lang="es-ES" sz="1800" dirty="0">
                <a:latin typeface="+mj-lt"/>
              </a:rPr>
              <a:t>desplazamiento de una caja </a:t>
            </a:r>
            <a:r>
              <a:rPr lang="es-ES" sz="1800" b="1" dirty="0">
                <a:latin typeface="+mj-lt"/>
              </a:rPr>
              <a:t>no afecta al resto de cajas adyacentes</a:t>
            </a:r>
            <a:r>
              <a:rPr lang="es-ES" sz="1800" dirty="0">
                <a:latin typeface="+mj-lt"/>
              </a:rPr>
              <a:t>, que se muestran en la misma posición que si la caja desplazada no se hubiera movido de su posición original.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>
                <a:latin typeface="+mj-lt"/>
              </a:rPr>
              <a:t>Como el resto de cajas no modifican su posición, se </a:t>
            </a:r>
            <a:r>
              <a:rPr lang="es-ES" sz="1800" dirty="0" smtClean="0">
                <a:latin typeface="+mj-lt"/>
              </a:rPr>
              <a:t>pueden producir </a:t>
            </a:r>
            <a:r>
              <a:rPr lang="es-ES" sz="1800" b="1" dirty="0">
                <a:latin typeface="+mj-lt"/>
              </a:rPr>
              <a:t>solapamientos</a:t>
            </a:r>
            <a:r>
              <a:rPr lang="es-ES" sz="1800" dirty="0">
                <a:latin typeface="+mj-lt"/>
              </a:rPr>
              <a:t> entre los contenidos de las cajas.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72" y="3944783"/>
            <a:ext cx="6492528" cy="228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1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relativo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285750" lvl="1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El </a:t>
            </a:r>
            <a:r>
              <a:rPr lang="es-ES" sz="1700" dirty="0">
                <a:latin typeface="+mj-lt"/>
              </a:rPr>
              <a:t>desplazamiento de la caja </a:t>
            </a:r>
            <a:r>
              <a:rPr lang="es-ES" sz="1700" dirty="0" smtClean="0">
                <a:latin typeface="+mj-lt"/>
              </a:rPr>
              <a:t>(</a:t>
            </a:r>
            <a:r>
              <a:rPr lang="es-ES" sz="1700" dirty="0" smtClean="0">
                <a:latin typeface="+mj-lt"/>
              </a:rPr>
              <a:t>respecto a su posición por defecto) </a:t>
            </a:r>
            <a:r>
              <a:rPr lang="es-ES" sz="1700" dirty="0" smtClean="0">
                <a:latin typeface="+mj-lt"/>
              </a:rPr>
              <a:t>se controla con las siguientes propiedades:</a:t>
            </a:r>
            <a:endParaRPr lang="es-ES" sz="1700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700" b="1" dirty="0" err="1">
                <a:latin typeface="+mj-lt"/>
              </a:rPr>
              <a:t>left</a:t>
            </a:r>
            <a:r>
              <a:rPr lang="es-ES" sz="1700" dirty="0">
                <a:latin typeface="+mj-lt"/>
              </a:rPr>
              <a:t> desplaza la caja hacia su </a:t>
            </a:r>
            <a:r>
              <a:rPr lang="es-ES" sz="1700" b="1" dirty="0" smtClean="0">
                <a:latin typeface="+mj-lt"/>
              </a:rPr>
              <a:t>derecha.</a:t>
            </a:r>
            <a:endParaRPr lang="es-ES" sz="1700" b="1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700" b="1" dirty="0" err="1">
                <a:latin typeface="+mj-lt"/>
              </a:rPr>
              <a:t>right</a:t>
            </a:r>
            <a:r>
              <a:rPr lang="es-ES" sz="1700" dirty="0">
                <a:latin typeface="+mj-lt"/>
              </a:rPr>
              <a:t> la desplaza hacia su </a:t>
            </a:r>
            <a:r>
              <a:rPr lang="es-ES" sz="1700" b="1" dirty="0" smtClean="0">
                <a:latin typeface="+mj-lt"/>
              </a:rPr>
              <a:t>izquierda.</a:t>
            </a:r>
            <a:endParaRPr lang="es-ES" sz="1700" b="1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700" b="1" dirty="0">
                <a:latin typeface="+mj-lt"/>
              </a:rPr>
              <a:t>top</a:t>
            </a:r>
            <a:r>
              <a:rPr lang="es-ES" sz="1700" dirty="0">
                <a:latin typeface="+mj-lt"/>
              </a:rPr>
              <a:t> desplaza la caja de forma </a:t>
            </a:r>
            <a:r>
              <a:rPr lang="es-ES" sz="1700" b="1" dirty="0" smtClean="0">
                <a:latin typeface="+mj-lt"/>
              </a:rPr>
              <a:t>descendente.</a:t>
            </a:r>
            <a:endParaRPr lang="es-ES" sz="1700" b="1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700" b="1" dirty="0" err="1">
                <a:latin typeface="+mj-lt"/>
              </a:rPr>
              <a:t>bottom</a:t>
            </a:r>
            <a:r>
              <a:rPr lang="es-ES" sz="1700" dirty="0">
                <a:latin typeface="+mj-lt"/>
              </a:rPr>
              <a:t> desplaza la caja de forma </a:t>
            </a:r>
            <a:r>
              <a:rPr lang="es-ES" sz="1700" b="1" dirty="0" smtClean="0">
                <a:latin typeface="+mj-lt"/>
              </a:rPr>
              <a:t>ascendente.</a:t>
            </a:r>
          </a:p>
          <a:p>
            <a:pPr marL="268288" lvl="3" indent="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95000"/>
              <a:buNone/>
              <a:tabLst>
                <a:tab pos="268288" algn="l"/>
              </a:tabLst>
            </a:pPr>
            <a:r>
              <a:rPr lang="es-ES" sz="1700" dirty="0" smtClean="0">
                <a:latin typeface="+mj-lt"/>
              </a:rPr>
              <a:t>Si </a:t>
            </a:r>
            <a:r>
              <a:rPr lang="es-ES" sz="1700" dirty="0">
                <a:latin typeface="+mj-lt"/>
              </a:rPr>
              <a:t>se utilizan valores negativos en estas propiedades, su efecto es justamente el </a:t>
            </a:r>
            <a:r>
              <a:rPr lang="es-ES" sz="1700" dirty="0" smtClean="0">
                <a:latin typeface="+mj-lt"/>
              </a:rPr>
              <a:t>inverso.</a:t>
            </a: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dirty="0" smtClean="0">
                <a:latin typeface="+mj-lt"/>
              </a:rPr>
              <a:t>No se puede pueden valores a </a:t>
            </a:r>
            <a:r>
              <a:rPr lang="es-ES" sz="1700" dirty="0" err="1" smtClean="0">
                <a:latin typeface="+mj-lt"/>
              </a:rPr>
              <a:t>left</a:t>
            </a:r>
            <a:r>
              <a:rPr lang="es-ES" sz="1700" dirty="0" smtClean="0">
                <a:latin typeface="+mj-lt"/>
              </a:rPr>
              <a:t> y </a:t>
            </a:r>
            <a:r>
              <a:rPr lang="es-ES" sz="1700" dirty="0" err="1" smtClean="0">
                <a:latin typeface="+mj-lt"/>
              </a:rPr>
              <a:t>right</a:t>
            </a:r>
            <a:r>
              <a:rPr lang="es-ES" sz="1700" dirty="0" smtClean="0">
                <a:latin typeface="+mj-lt"/>
              </a:rPr>
              <a:t> simultáneamente</a:t>
            </a: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dirty="0" smtClean="0">
                <a:latin typeface="+mj-lt"/>
              </a:rPr>
              <a:t>No se puede dar valores a top y </a:t>
            </a:r>
            <a:r>
              <a:rPr lang="es-ES" sz="1700" dirty="0" err="1" smtClean="0">
                <a:latin typeface="+mj-lt"/>
              </a:rPr>
              <a:t>bottom</a:t>
            </a:r>
            <a:r>
              <a:rPr lang="es-ES" sz="1700" dirty="0" smtClean="0">
                <a:latin typeface="+mj-lt"/>
              </a:rPr>
              <a:t> simultáneamente</a:t>
            </a: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3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relativo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b="1" dirty="0" smtClean="0">
                <a:latin typeface="+mj-lt"/>
              </a:rPr>
              <a:t>Ejemplo </a:t>
            </a:r>
            <a:endParaRPr lang="es-ES" b="1" dirty="0" smtClean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dirty="0" smtClean="0">
                <a:latin typeface="+mj-lt"/>
              </a:rPr>
              <a:t>La </a:t>
            </a:r>
            <a:r>
              <a:rPr lang="es-ES" sz="1700" dirty="0" smtClean="0">
                <a:latin typeface="+mj-lt"/>
              </a:rPr>
              <a:t>siguiente imagen muestra tres imágenes posicionadas de forma normal y el resultado de posicionar relativamente  la primera imagen </a:t>
            </a:r>
            <a:r>
              <a:rPr lang="es-ES" sz="1700" dirty="0" smtClean="0">
                <a:latin typeface="+mj-lt"/>
              </a:rPr>
              <a:t>desplazándola </a:t>
            </a:r>
            <a:r>
              <a:rPr lang="es-ES" sz="1700" dirty="0" smtClean="0">
                <a:latin typeface="+mj-lt"/>
              </a:rPr>
              <a:t>de forma descendente: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74320" lvl="2" indent="0" algn="just"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dirty="0">
                <a:latin typeface="+mj-lt"/>
              </a:rPr>
              <a:t>El resto de imágenes no varían su posición y por tanto no ocupan el hueco dejado por la </a:t>
            </a:r>
            <a:r>
              <a:rPr lang="es-ES" sz="1700" dirty="0" smtClean="0">
                <a:latin typeface="+mj-lt"/>
              </a:rPr>
              <a:t>primera </a:t>
            </a:r>
            <a:r>
              <a:rPr lang="es-ES" sz="1700" dirty="0" smtClean="0">
                <a:latin typeface="+mj-lt"/>
              </a:rPr>
              <a:t>imagen.</a:t>
            </a: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t="18189" r="6080" b="17019"/>
          <a:stretch/>
        </p:blipFill>
        <p:spPr bwMode="auto">
          <a:xfrm>
            <a:off x="576584" y="2636315"/>
            <a:ext cx="2952328" cy="139625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17800" r="6081" b="2420"/>
          <a:stretch/>
        </p:blipFill>
        <p:spPr bwMode="auto">
          <a:xfrm>
            <a:off x="5292080" y="2607880"/>
            <a:ext cx="2866390" cy="16644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4172801" y="3079408"/>
            <a:ext cx="720080" cy="360716"/>
          </a:xfrm>
          <a:prstGeom prst="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43606" y="5017746"/>
            <a:ext cx="6978469" cy="156966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img.desplazada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alt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relative;</a:t>
            </a:r>
          </a:p>
          <a:p>
            <a:pPr marL="266700" indent="-266700" eaLnBrk="1" hangingPunct="1">
              <a:buNone/>
            </a:pPr>
            <a:r>
              <a:rPr lang="en-US" altLang="es-E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</a:t>
            </a:r>
            <a:r>
              <a:rPr lang="en-US" alt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8em;</a:t>
            </a: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desplazada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/imagen.png" alt="Imagen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genérica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/imagen.png" alt="Imagen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genérica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/imagen.png" alt="Imagen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genérica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Posicionamiento absoluto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El </a:t>
            </a:r>
            <a:r>
              <a:rPr lang="es-ES" sz="2000" dirty="0">
                <a:latin typeface="+mj-lt"/>
              </a:rPr>
              <a:t>posicionamiento absoluto se emplea para establecer de </a:t>
            </a:r>
            <a:r>
              <a:rPr lang="es-ES" sz="2000" b="1" dirty="0">
                <a:latin typeface="+mj-lt"/>
              </a:rPr>
              <a:t>forma precisa </a:t>
            </a:r>
            <a:r>
              <a:rPr lang="es-ES" sz="2000" dirty="0">
                <a:latin typeface="+mj-lt"/>
              </a:rPr>
              <a:t>la posición </a:t>
            </a:r>
            <a:r>
              <a:rPr lang="es-ES" sz="2000" dirty="0" smtClean="0">
                <a:latin typeface="+mj-lt"/>
              </a:rPr>
              <a:t>de una caja </a:t>
            </a:r>
            <a:r>
              <a:rPr lang="es-ES" sz="2000" b="1" dirty="0" smtClean="0">
                <a:latin typeface="+mj-lt"/>
              </a:rPr>
              <a:t>respecto de su primer elemento contenedor posicionado</a:t>
            </a:r>
            <a:r>
              <a:rPr lang="es-ES" sz="2000" dirty="0" smtClean="0">
                <a:latin typeface="+mj-lt"/>
              </a:rPr>
              <a:t>.</a:t>
            </a:r>
            <a:endParaRPr lang="es-ES" sz="20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Cuando </a:t>
            </a:r>
            <a:r>
              <a:rPr lang="es-ES" sz="2000" dirty="0">
                <a:latin typeface="+mj-lt"/>
              </a:rPr>
              <a:t>una caja se posiciona de forma absoluta, </a:t>
            </a:r>
            <a:r>
              <a:rPr lang="es-ES" sz="2000" b="1" dirty="0">
                <a:latin typeface="+mj-lt"/>
              </a:rPr>
              <a:t>el resto de elementos de la página </a:t>
            </a:r>
            <a:r>
              <a:rPr lang="es-ES" sz="2000" dirty="0">
                <a:latin typeface="+mj-lt"/>
              </a:rPr>
              <a:t>la ignoran y </a:t>
            </a:r>
            <a:r>
              <a:rPr lang="es-ES" sz="2000" b="1" dirty="0">
                <a:latin typeface="+mj-lt"/>
              </a:rPr>
              <a:t>ocupan el lugar original</a:t>
            </a:r>
            <a:r>
              <a:rPr lang="es-ES" sz="2000" dirty="0">
                <a:latin typeface="+mj-lt"/>
              </a:rPr>
              <a:t> ocupado por la caja posicionada</a:t>
            </a:r>
            <a:r>
              <a:rPr lang="es-ES" sz="2000" dirty="0" smtClean="0">
                <a:latin typeface="+mj-lt"/>
              </a:rPr>
              <a:t>.</a:t>
            </a: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Se </a:t>
            </a:r>
            <a:r>
              <a:rPr lang="es-ES" sz="2000" dirty="0">
                <a:latin typeface="+mj-lt"/>
              </a:rPr>
              <a:t>pueden producir </a:t>
            </a:r>
            <a:r>
              <a:rPr lang="es-ES" sz="2000" b="1" dirty="0">
                <a:latin typeface="+mj-lt"/>
              </a:rPr>
              <a:t>solapamientos</a:t>
            </a:r>
            <a:r>
              <a:rPr lang="es-ES" sz="2000" dirty="0">
                <a:latin typeface="+mj-lt"/>
              </a:rPr>
              <a:t> con otras cajas.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92" y="4077072"/>
            <a:ext cx="6336704" cy="219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1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51354</TotalTime>
  <Words>1205</Words>
  <Application>Microsoft Office PowerPoint</Application>
  <PresentationFormat>Presentación en pantalla (4:3)</PresentationFormat>
  <Paragraphs>294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Flujo</vt:lpstr>
      <vt:lpstr>CSS – POSICIONAMIENTO</vt:lpstr>
      <vt:lpstr>Posicionamiento</vt:lpstr>
      <vt:lpstr>Posicionamiento</vt:lpstr>
      <vt:lpstr>Posicionamiento estático</vt:lpstr>
      <vt:lpstr>Posicionamiento estático</vt:lpstr>
      <vt:lpstr>Posicionamiento relativo</vt:lpstr>
      <vt:lpstr>Posicionamiento relativo</vt:lpstr>
      <vt:lpstr>Posicionamiento relativo</vt:lpstr>
      <vt:lpstr>Posicionamiento absoluto</vt:lpstr>
      <vt:lpstr>Posicionamiento absoluto</vt:lpstr>
      <vt:lpstr>Posicionamiento absoluto</vt:lpstr>
      <vt:lpstr>Posicionamiento absoluto</vt:lpstr>
      <vt:lpstr>Posicionamiento fijo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1647</cp:revision>
  <cp:lastPrinted>2015-09-21T12:13:15Z</cp:lastPrinted>
  <dcterms:created xsi:type="dcterms:W3CDTF">2012-04-05T17:12:23Z</dcterms:created>
  <dcterms:modified xsi:type="dcterms:W3CDTF">2017-03-30T10:13:02Z</dcterms:modified>
</cp:coreProperties>
</file>