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30"/>
  </p:notesMasterIdLst>
  <p:handoutMasterIdLst>
    <p:handoutMasterId r:id="rId31"/>
  </p:handoutMasterIdLst>
  <p:sldIdLst>
    <p:sldId id="277" r:id="rId2"/>
    <p:sldId id="551" r:id="rId3"/>
    <p:sldId id="554" r:id="rId4"/>
    <p:sldId id="562" r:id="rId5"/>
    <p:sldId id="563" r:id="rId6"/>
    <p:sldId id="564" r:id="rId7"/>
    <p:sldId id="565" r:id="rId8"/>
    <p:sldId id="574" r:id="rId9"/>
    <p:sldId id="575" r:id="rId10"/>
    <p:sldId id="576" r:id="rId11"/>
    <p:sldId id="577" r:id="rId12"/>
    <p:sldId id="566" r:id="rId13"/>
    <p:sldId id="568" r:id="rId14"/>
    <p:sldId id="569" r:id="rId15"/>
    <p:sldId id="570" r:id="rId16"/>
    <p:sldId id="571" r:id="rId17"/>
    <p:sldId id="572" r:id="rId18"/>
    <p:sldId id="573" r:id="rId19"/>
    <p:sldId id="553" r:id="rId20"/>
    <p:sldId id="549" r:id="rId21"/>
    <p:sldId id="543" r:id="rId22"/>
    <p:sldId id="557" r:id="rId23"/>
    <p:sldId id="561" r:id="rId24"/>
    <p:sldId id="556" r:id="rId25"/>
    <p:sldId id="578" r:id="rId26"/>
    <p:sldId id="579" r:id="rId27"/>
    <p:sldId id="580" r:id="rId28"/>
    <p:sldId id="581" r:id="rId29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59" d="100"/>
          <a:sy n="59" d="100"/>
        </p:scale>
        <p:origin x="-10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19/10/2018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19/10/2018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articulos/modelo-tabla-css-propiedad-display-explicaciones-ejemplos.html" TargetMode="External"/><Relationship Id="rId2" Type="http://schemas.openxmlformats.org/officeDocument/2006/relationships/hyperlink" Target="http://www.mattboldt.com/kicking-ass-with-display-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-echoplex.net/flexyboxes/" TargetMode="External"/><Relationship Id="rId2" Type="http://schemas.openxmlformats.org/officeDocument/2006/relationships/hyperlink" Target="http://codepen.io/diana_aceves/pen/vXABQ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VISUALIZACIÓN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propiedad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Si uno </a:t>
            </a:r>
            <a:r>
              <a:rPr lang="es-ES" sz="1700" dirty="0">
                <a:latin typeface="+mj-lt"/>
              </a:rPr>
              <a:t>de los elementos no es flexible y tiene un tamaño </a:t>
            </a:r>
            <a:r>
              <a:rPr lang="es-ES" sz="1700" dirty="0" smtClean="0">
                <a:latin typeface="+mj-lt"/>
              </a:rPr>
              <a:t>explícito </a:t>
            </a:r>
            <a:r>
              <a:rPr lang="es-ES" sz="1700" dirty="0">
                <a:latin typeface="+mj-lt"/>
              </a:rPr>
              <a:t>los otros elementos </a:t>
            </a:r>
            <a:r>
              <a:rPr lang="es-ES" sz="1700" dirty="0" smtClean="0">
                <a:latin typeface="+mj-lt"/>
              </a:rPr>
              <a:t>tendrán que repartirse el </a:t>
            </a:r>
            <a:r>
              <a:rPr lang="es-ES" sz="1700" dirty="0">
                <a:latin typeface="+mj-lt"/>
              </a:rPr>
              <a:t>resto del espacio disponible.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La </a:t>
            </a:r>
            <a:r>
              <a:rPr lang="es-ES" sz="1700" dirty="0">
                <a:latin typeface="+mj-lt"/>
              </a:rPr>
              <a:t>primera caja tiene un tamaño de </a:t>
            </a:r>
            <a:r>
              <a:rPr lang="es-ES" sz="1700" dirty="0" smtClean="0">
                <a:latin typeface="+mj-lt"/>
              </a:rPr>
              <a:t>300px</a:t>
            </a:r>
            <a:r>
              <a:rPr lang="es-ES" sz="1700" dirty="0">
                <a:latin typeface="+mj-lt"/>
              </a:rPr>
              <a:t>, por lo que el espacio disponible para distribuir entre el resto de los elementos hijos es de </a:t>
            </a:r>
            <a:r>
              <a:rPr lang="es-ES" sz="1700" dirty="0" smtClean="0">
                <a:latin typeface="+mj-lt"/>
              </a:rPr>
              <a:t>300px </a:t>
            </a:r>
            <a:r>
              <a:rPr lang="es-ES" sz="1700" dirty="0">
                <a:latin typeface="+mj-lt"/>
              </a:rPr>
              <a:t>(es decir: 600 - 300 = 300). El navegador calculará el tamaño de cada caja flexible con la misma fórmula que usamos antes: 300 x 1/3 = 100.</a:t>
            </a: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0" y="2027701"/>
            <a:ext cx="3599815" cy="861695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31640" y="2276872"/>
            <a:ext cx="1728192" cy="249299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0363" indent="-360363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caja1{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#caja3{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#caja4{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propiedad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En </a:t>
            </a:r>
            <a:r>
              <a:rPr lang="es-ES" sz="1700" dirty="0">
                <a:latin typeface="+mj-lt"/>
              </a:rPr>
              <a:t>este ejemplo hemos proporcionado </a:t>
            </a:r>
            <a:r>
              <a:rPr lang="es-ES" sz="1700" dirty="0" smtClean="0">
                <a:latin typeface="+mj-lt"/>
              </a:rPr>
              <a:t>los tres </a:t>
            </a:r>
            <a:r>
              <a:rPr lang="es-ES" sz="1700" dirty="0">
                <a:latin typeface="+mj-lt"/>
              </a:rPr>
              <a:t>parámetros para la propiedad </a:t>
            </a:r>
            <a:r>
              <a:rPr lang="es-ES" sz="1700" dirty="0" err="1" smtClean="0">
                <a:latin typeface="+mj-lt"/>
              </a:rPr>
              <a:t>flex</a:t>
            </a:r>
            <a:r>
              <a:rPr lang="es-ES" sz="1700" dirty="0" smtClean="0">
                <a:latin typeface="+mj-lt"/>
              </a:rPr>
              <a:t>. </a:t>
            </a:r>
            <a:r>
              <a:rPr lang="es-ES" sz="1700" dirty="0">
                <a:latin typeface="+mj-lt"/>
              </a:rPr>
              <a:t>Todas las cajas tienen el valor 1 para el primer parámetro (</a:t>
            </a:r>
            <a:r>
              <a:rPr lang="es-ES" sz="1700" dirty="0" err="1">
                <a:latin typeface="+mj-lt"/>
              </a:rPr>
              <a:t>flex-grow</a:t>
            </a:r>
            <a:r>
              <a:rPr lang="es-ES" sz="1700" dirty="0">
                <a:latin typeface="+mj-lt"/>
              </a:rPr>
              <a:t>) y, por tanto, la misma relación de expansión. </a:t>
            </a:r>
            <a:r>
              <a:rPr lang="es-ES" sz="1700" dirty="0" smtClean="0">
                <a:latin typeface="+mj-lt"/>
              </a:rPr>
              <a:t>El </a:t>
            </a:r>
            <a:r>
              <a:rPr lang="es-ES" sz="1700" dirty="0">
                <a:latin typeface="+mj-lt"/>
              </a:rPr>
              <a:t>parámetro </a:t>
            </a:r>
            <a:r>
              <a:rPr lang="es-ES" sz="1700" dirty="0" err="1">
                <a:latin typeface="+mj-lt"/>
              </a:rPr>
              <a:t>flex-shrink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smtClean="0">
                <a:latin typeface="+mj-lt"/>
              </a:rPr>
              <a:t>es </a:t>
            </a:r>
            <a:r>
              <a:rPr lang="es-ES" sz="1700" dirty="0">
                <a:latin typeface="+mj-lt"/>
              </a:rPr>
              <a:t>1 para la caja 1 pero para el resto de las cajas es igual a 5, lo que </a:t>
            </a:r>
            <a:r>
              <a:rPr lang="es-ES" sz="1700" dirty="0" smtClean="0">
                <a:latin typeface="+mj-lt"/>
              </a:rPr>
              <a:t>en caso de que no haya espacio suficiente para todas las cajas hará que las cajas 2, 3 y 4 encojan 5 veces más que la caja 1.</a:t>
            </a: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08246" y="3429000"/>
            <a:ext cx="4455499" cy="230832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0363" indent="-360363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caja1{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 1 200px;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 5 100px;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#caja3{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 5 100px;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#caja4{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 5 100px;</a:t>
            </a:r>
          </a:p>
          <a:p>
            <a:pPr marL="360363" indent="-360363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flex</a:t>
            </a:r>
            <a:r>
              <a:rPr lang="es-ES" sz="4000" dirty="0" smtClean="0"/>
              <a:t> </a:t>
            </a:r>
            <a:r>
              <a:rPr lang="es-ES" sz="4000" dirty="0" err="1" smtClean="0"/>
              <a:t>direction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La </a:t>
            </a:r>
            <a:r>
              <a:rPr lang="es-ES" sz="1700" dirty="0">
                <a:latin typeface="+mj-lt"/>
              </a:rPr>
              <a:t>propiedad </a:t>
            </a:r>
            <a:r>
              <a:rPr lang="es-ES" sz="1700" b="1" dirty="0" err="1" smtClean="0">
                <a:latin typeface="+mj-lt"/>
              </a:rPr>
              <a:t>flex-direction</a:t>
            </a:r>
            <a:r>
              <a:rPr lang="es-ES" sz="1700" dirty="0" smtClean="0">
                <a:latin typeface="+mj-lt"/>
              </a:rPr>
              <a:t> permite establecer la dirección (ejes) del contenedor </a:t>
            </a:r>
            <a:r>
              <a:rPr lang="es-ES" sz="1700" dirty="0" err="1" smtClean="0">
                <a:latin typeface="+mj-lt"/>
              </a:rPr>
              <a:t>display:flex</a:t>
            </a:r>
            <a:endParaRPr lang="es-ES" sz="1700" dirty="0">
              <a:latin typeface="+mj-lt"/>
            </a:endParaRPr>
          </a:p>
          <a:p>
            <a:pPr marL="813753" lvl="3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err="1" smtClean="0">
                <a:latin typeface="+mj-lt"/>
              </a:rPr>
              <a:t>row</a:t>
            </a:r>
            <a:r>
              <a:rPr lang="es-ES" sz="1700" dirty="0" smtClean="0">
                <a:latin typeface="+mj-lt"/>
              </a:rPr>
              <a:t>: el eje principal es el eje horizontal y distribuye los elementos de izquierda a derecha.</a:t>
            </a:r>
            <a:endParaRPr lang="es-ES" sz="1700" dirty="0">
              <a:latin typeface="+mj-lt"/>
            </a:endParaRPr>
          </a:p>
          <a:p>
            <a:pPr marL="813753" lvl="3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err="1" smtClean="0">
                <a:latin typeface="+mj-lt"/>
              </a:rPr>
              <a:t>row</a:t>
            </a:r>
            <a:r>
              <a:rPr lang="es-ES" sz="1700" b="1" dirty="0" smtClean="0">
                <a:latin typeface="+mj-lt"/>
              </a:rPr>
              <a:t>-reverse</a:t>
            </a:r>
            <a:r>
              <a:rPr lang="es-ES" sz="1700" dirty="0">
                <a:latin typeface="+mj-lt"/>
              </a:rPr>
              <a:t>: el eje principal es el eje horizontal y distribuye los elementos de </a:t>
            </a:r>
            <a:r>
              <a:rPr lang="es-ES" sz="1700" dirty="0" smtClean="0">
                <a:latin typeface="+mj-lt"/>
              </a:rPr>
              <a:t>derecha </a:t>
            </a:r>
            <a:r>
              <a:rPr lang="es-ES" sz="1700" dirty="0">
                <a:latin typeface="+mj-lt"/>
              </a:rPr>
              <a:t>a </a:t>
            </a:r>
            <a:r>
              <a:rPr lang="es-ES" sz="1700" dirty="0" smtClean="0">
                <a:latin typeface="+mj-lt"/>
              </a:rPr>
              <a:t>izquierda.</a:t>
            </a:r>
          </a:p>
          <a:p>
            <a:pPr marL="813753" lvl="3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err="1" smtClean="0">
                <a:latin typeface="+mj-lt"/>
              </a:rPr>
              <a:t>column</a:t>
            </a:r>
            <a:r>
              <a:rPr lang="es-ES" sz="1700" dirty="0">
                <a:latin typeface="+mj-lt"/>
              </a:rPr>
              <a:t>: el eje principal es el eje </a:t>
            </a:r>
            <a:r>
              <a:rPr lang="es-ES" sz="1700" dirty="0" smtClean="0">
                <a:latin typeface="+mj-lt"/>
              </a:rPr>
              <a:t>vertical </a:t>
            </a:r>
            <a:r>
              <a:rPr lang="es-ES" sz="1700" dirty="0">
                <a:latin typeface="+mj-lt"/>
              </a:rPr>
              <a:t>y distribuye los elementos de </a:t>
            </a:r>
            <a:r>
              <a:rPr lang="es-ES" sz="1700" dirty="0" smtClean="0">
                <a:latin typeface="+mj-lt"/>
              </a:rPr>
              <a:t>arriba abajo.</a:t>
            </a:r>
          </a:p>
          <a:p>
            <a:pPr marL="813753" lvl="3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err="1" smtClean="0">
                <a:latin typeface="+mj-lt"/>
              </a:rPr>
              <a:t>column</a:t>
            </a:r>
            <a:r>
              <a:rPr lang="es-ES" sz="1700" b="1" dirty="0" smtClean="0">
                <a:latin typeface="+mj-lt"/>
              </a:rPr>
              <a:t>-reverse</a:t>
            </a:r>
            <a:r>
              <a:rPr lang="es-ES" sz="1700" dirty="0">
                <a:latin typeface="+mj-lt"/>
              </a:rPr>
              <a:t>: el eje principal es el eje vertical y distribuye los elementos de </a:t>
            </a:r>
            <a:r>
              <a:rPr lang="es-ES" sz="1700" dirty="0" smtClean="0">
                <a:latin typeface="+mj-lt"/>
              </a:rPr>
              <a:t>bajo a arriba.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18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- </a:t>
            </a:r>
            <a:r>
              <a:rPr lang="es-ES" sz="4000" dirty="0" err="1" smtClean="0"/>
              <a:t>order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El orden de los elementos hijos también puede ser personalizado. La propiedad </a:t>
            </a:r>
            <a:r>
              <a:rPr lang="es-ES" sz="1700" dirty="0" err="1" smtClean="0">
                <a:latin typeface="+mj-lt"/>
              </a:rPr>
              <a:t>order</a:t>
            </a:r>
            <a:r>
              <a:rPr lang="es-ES" sz="1700" dirty="0" smtClean="0">
                <a:latin typeface="+mj-lt"/>
              </a:rPr>
              <a:t> permite declarar un lugar específico para cada caja. Si el valor se duplica, las cajas afectadas seguirán el orden del código fuente.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 smtClean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84728" y="2636912"/>
            <a:ext cx="2017843" cy="304698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7188" indent="-357188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caja1{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order: 2;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order: 4;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#caja3 {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: 3;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#caja4{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order: 1;</a:t>
            </a:r>
          </a:p>
          <a:p>
            <a:pPr marL="357188" indent="-357188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40225" y="3488607"/>
            <a:ext cx="3599815" cy="5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justify-content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Cuando </a:t>
            </a:r>
            <a:r>
              <a:rPr lang="es-ES" sz="1700" dirty="0">
                <a:latin typeface="+mj-lt"/>
              </a:rPr>
              <a:t>el tamaño de los elementos hijos no llena todo al contenedor, queda un espacio libre que tiene que ser colocado en algún lugar en el </a:t>
            </a:r>
            <a:r>
              <a:rPr lang="es-ES" sz="1700" dirty="0" smtClean="0">
                <a:latin typeface="+mj-lt"/>
              </a:rPr>
              <a:t>diseño. La propiedad </a:t>
            </a:r>
            <a:r>
              <a:rPr lang="es-ES" sz="1700" dirty="0" err="1" smtClean="0">
                <a:latin typeface="+mj-lt"/>
              </a:rPr>
              <a:t>justify-content</a:t>
            </a:r>
            <a:r>
              <a:rPr lang="es-ES" sz="1700" dirty="0" smtClean="0">
                <a:latin typeface="+mj-lt"/>
              </a:rPr>
              <a:t> permite gestionar el espacio libre a lo largo del eje principal.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500" dirty="0" err="1" smtClean="0">
                <a:latin typeface="+mj-lt"/>
              </a:rPr>
              <a:t>justify-content</a:t>
            </a:r>
            <a:r>
              <a:rPr lang="es-ES" sz="1500" dirty="0">
                <a:latin typeface="+mj-lt"/>
              </a:rPr>
              <a:t>: </a:t>
            </a:r>
            <a:r>
              <a:rPr lang="es-ES" sz="1500" dirty="0" err="1">
                <a:latin typeface="+mj-lt"/>
              </a:rPr>
              <a:t>flex-start</a:t>
            </a: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500" dirty="0" err="1" smtClean="0">
                <a:latin typeface="+mj-lt"/>
              </a:rPr>
              <a:t>justify-content</a:t>
            </a:r>
            <a:r>
              <a:rPr lang="es-ES" sz="1500" dirty="0">
                <a:latin typeface="+mj-lt"/>
              </a:rPr>
              <a:t>: </a:t>
            </a:r>
            <a:r>
              <a:rPr lang="es-ES" sz="1500" dirty="0" err="1">
                <a:latin typeface="+mj-lt"/>
              </a:rPr>
              <a:t>flex-end</a:t>
            </a: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500" dirty="0">
                <a:latin typeface="+mj-lt"/>
              </a:rPr>
              <a:t> </a:t>
            </a:r>
            <a:r>
              <a:rPr lang="es-ES" sz="1500" dirty="0" err="1" smtClean="0">
                <a:latin typeface="+mj-lt"/>
              </a:rPr>
              <a:t>justify-content</a:t>
            </a:r>
            <a:r>
              <a:rPr lang="es-ES" sz="1500" dirty="0">
                <a:latin typeface="+mj-lt"/>
              </a:rPr>
              <a:t>: center</a:t>
            </a: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500" dirty="0">
                <a:latin typeface="+mj-lt"/>
              </a:rPr>
              <a:t> </a:t>
            </a:r>
            <a:r>
              <a:rPr lang="es-ES" sz="1500" dirty="0" err="1" smtClean="0">
                <a:latin typeface="+mj-lt"/>
              </a:rPr>
              <a:t>justify-content</a:t>
            </a:r>
            <a:r>
              <a:rPr lang="es-ES" sz="1500" dirty="0">
                <a:latin typeface="+mj-lt"/>
              </a:rPr>
              <a:t>: </a:t>
            </a:r>
            <a:r>
              <a:rPr lang="es-ES" sz="1500" dirty="0" err="1">
                <a:latin typeface="+mj-lt"/>
              </a:rPr>
              <a:t>space-between</a:t>
            </a: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5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500" dirty="0">
                <a:latin typeface="+mj-lt"/>
              </a:rPr>
              <a:t> </a:t>
            </a:r>
            <a:r>
              <a:rPr lang="es-ES" sz="1500" dirty="0" err="1" smtClean="0">
                <a:latin typeface="+mj-lt"/>
              </a:rPr>
              <a:t>justify-content</a:t>
            </a:r>
            <a:r>
              <a:rPr lang="es-ES" sz="1500" dirty="0">
                <a:latin typeface="+mj-lt"/>
              </a:rPr>
              <a:t>: </a:t>
            </a:r>
            <a:r>
              <a:rPr lang="es-ES" sz="1500" dirty="0" err="1">
                <a:latin typeface="+mj-lt"/>
              </a:rPr>
              <a:t>space-around</a:t>
            </a:r>
            <a:endParaRPr lang="es-ES" sz="15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 smtClean="0">
                <a:latin typeface="+mj-lt"/>
              </a:rPr>
              <a:t> 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81906" y="2359460"/>
            <a:ext cx="3599815" cy="75184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81905" y="3233501"/>
            <a:ext cx="3599815" cy="752475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3281904" y="4067112"/>
            <a:ext cx="3599815" cy="751205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923928" y="5108353"/>
            <a:ext cx="3599815" cy="751840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7072" y="5971540"/>
            <a:ext cx="3599815" cy="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align-items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Otra </a:t>
            </a:r>
            <a:r>
              <a:rPr lang="es-ES" sz="1700" dirty="0">
                <a:latin typeface="+mj-lt"/>
              </a:rPr>
              <a:t>propiedad que nos ayudará a distribuir el espacio es </a:t>
            </a:r>
            <a:r>
              <a:rPr lang="es-ES" sz="1700" dirty="0" err="1">
                <a:latin typeface="+mj-lt"/>
              </a:rPr>
              <a:t>align-items</a:t>
            </a:r>
            <a:r>
              <a:rPr lang="es-ES" sz="1700" dirty="0">
                <a:latin typeface="+mj-lt"/>
              </a:rPr>
              <a:t>. Esta propiedad funciona como </a:t>
            </a:r>
            <a:r>
              <a:rPr lang="es-ES" sz="1700" dirty="0" err="1">
                <a:latin typeface="+mj-lt"/>
              </a:rPr>
              <a:t>justify-content</a:t>
            </a:r>
            <a:r>
              <a:rPr lang="es-ES" sz="1700" dirty="0">
                <a:latin typeface="+mj-lt"/>
              </a:rPr>
              <a:t> pero alinea las cajas en el eje </a:t>
            </a:r>
            <a:r>
              <a:rPr lang="es-ES" sz="1700" dirty="0" smtClean="0">
                <a:latin typeface="+mj-lt"/>
              </a:rPr>
              <a:t>transversal.</a:t>
            </a:r>
            <a:endParaRPr lang="es-ES" sz="17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+mj-lt"/>
              </a:rPr>
              <a:t>align-items: </a:t>
            </a:r>
            <a:r>
              <a:rPr lang="en-US" sz="1600" dirty="0">
                <a:latin typeface="+mj-lt"/>
              </a:rPr>
              <a:t>flex-start</a:t>
            </a: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align-items: flex-end</a:t>
            </a: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 align-items: center</a:t>
            </a: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align-items: </a:t>
            </a:r>
            <a:r>
              <a:rPr lang="en-US" sz="1600" dirty="0" smtClean="0">
                <a:latin typeface="+mj-lt"/>
              </a:rPr>
              <a:t>baseline</a:t>
            </a: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 align-items: </a:t>
            </a:r>
            <a:r>
              <a:rPr lang="en-US" sz="1600" dirty="0" smtClean="0">
                <a:latin typeface="+mj-lt"/>
              </a:rPr>
              <a:t>stretch</a:t>
            </a:r>
            <a:endParaRPr lang="en-U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 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06" y="3801479"/>
            <a:ext cx="2160000" cy="87329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06" y="5800261"/>
            <a:ext cx="2160000" cy="89082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06" y="2121018"/>
            <a:ext cx="2160000" cy="63657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906" y="2956098"/>
            <a:ext cx="2160000" cy="75606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906" y="4799423"/>
            <a:ext cx="2160000" cy="8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align-self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A </a:t>
            </a:r>
            <a:r>
              <a:rPr lang="es-ES" sz="1700" dirty="0">
                <a:latin typeface="+mj-lt"/>
              </a:rPr>
              <a:t>veces puede resultar útil alinear las cajas independientemente de la alineación establecida por sus elementos padres o contenedores. La propiedad de </a:t>
            </a:r>
            <a:r>
              <a:rPr lang="es-ES" sz="1700" dirty="0" err="1" smtClean="0">
                <a:latin typeface="+mj-lt"/>
              </a:rPr>
              <a:t>align-­</a:t>
            </a:r>
            <a:r>
              <a:rPr lang="es-ES" sz="1700" dirty="0" err="1">
                <a:latin typeface="+mj-lt"/>
              </a:rPr>
              <a:t>self</a:t>
            </a:r>
            <a:r>
              <a:rPr lang="es-ES" sz="1700" dirty="0">
                <a:latin typeface="+mj-lt"/>
              </a:rPr>
              <a:t> funciona exactamente igual </a:t>
            </a:r>
            <a:r>
              <a:rPr lang="es-ES" sz="1700" dirty="0" err="1">
                <a:latin typeface="+mj-lt"/>
              </a:rPr>
              <a:t>align-items</a:t>
            </a:r>
            <a:r>
              <a:rPr lang="es-ES" sz="1700" dirty="0">
                <a:latin typeface="+mj-lt"/>
              </a:rPr>
              <a:t>, pero para elementos hijos.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8369" y="2420888"/>
            <a:ext cx="4455499" cy="424731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flex; 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border:1px black solid;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padding:10px;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width:600px;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align-items: flex-end;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div{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background-color:#999999;</a:t>
            </a:r>
          </a:p>
          <a:p>
            <a:pPr marL="357188" indent="0" eaLnBrk="1" hangingPunct="1">
              <a:buNone/>
            </a:pPr>
            <a:r>
              <a:rPr lang="en-US" alt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0 5px;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caja1{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align-self: center;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#caja3{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-357188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#caja4 {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57188" indent="0" eaLnBrk="1" hangingPunct="1">
              <a:buNone/>
            </a:pPr>
            <a:r>
              <a:rPr lang="en-US" alt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357188" indent="-357188" eaLnBrk="1" hangingPunct="1">
              <a:buNone/>
            </a:pPr>
            <a:r>
              <a:rPr lang="en-US" altLang="es-E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163027" y="3144034"/>
            <a:ext cx="3599815" cy="14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flex-wrap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Un contenedor flexible puede tener una o más líneas de cajas. La propiedad </a:t>
            </a:r>
            <a:r>
              <a:rPr lang="es-ES" sz="1700" dirty="0" err="1" smtClean="0">
                <a:latin typeface="+mj-lt"/>
              </a:rPr>
              <a:t>flex-wrap</a:t>
            </a:r>
            <a:r>
              <a:rPr lang="es-ES" sz="1700" dirty="0" smtClean="0">
                <a:latin typeface="+mj-lt"/>
              </a:rPr>
              <a:t> establece esta condición mediante tres valores posibles:</a:t>
            </a:r>
          </a:p>
          <a:p>
            <a:pPr marL="834390" lvl="3" indent="-285750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 smtClean="0">
                <a:latin typeface="+mj-lt"/>
              </a:rPr>
              <a:t>flex-wrap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dirty="0" err="1" smtClean="0">
                <a:latin typeface="+mj-lt"/>
              </a:rPr>
              <a:t>wrap</a:t>
            </a:r>
            <a:r>
              <a:rPr lang="es-ES" sz="1600" dirty="0">
                <a:latin typeface="+mj-lt"/>
              </a:rPr>
              <a:t>: establece un contenedor flexible de una sola línea</a:t>
            </a:r>
            <a:endParaRPr lang="es-ES" sz="16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 smtClean="0">
                <a:latin typeface="+mj-lt"/>
              </a:rPr>
              <a:t>flex-wrap:no-wrap</a:t>
            </a:r>
            <a:r>
              <a:rPr lang="es-ES" sz="1600" dirty="0">
                <a:latin typeface="+mj-lt"/>
              </a:rPr>
              <a:t>: declara un contenedor de varias líneas y ordena  las líneas desde el inicio del eje transversal hasta el final de éste</a:t>
            </a:r>
            <a:endParaRPr lang="es-ES" sz="16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 smtClean="0">
                <a:latin typeface="+mj-lt"/>
              </a:rPr>
              <a:t>flex-wrap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dirty="0" err="1" smtClean="0">
                <a:latin typeface="+mj-lt"/>
              </a:rPr>
              <a:t>wrap</a:t>
            </a:r>
            <a:r>
              <a:rPr lang="es-ES" sz="1600" dirty="0" smtClean="0">
                <a:latin typeface="+mj-lt"/>
              </a:rPr>
              <a:t>-reverse</a:t>
            </a:r>
            <a:r>
              <a:rPr lang="es-ES" sz="1600" dirty="0">
                <a:latin typeface="+mj-lt"/>
              </a:rPr>
              <a:t>: declara un contenedor de varias líneas y ordena  las líneas desde el </a:t>
            </a:r>
            <a:r>
              <a:rPr lang="es-ES" sz="1600" dirty="0" smtClean="0">
                <a:latin typeface="+mj-lt"/>
              </a:rPr>
              <a:t>final </a:t>
            </a:r>
            <a:r>
              <a:rPr lang="es-ES" sz="1600" dirty="0">
                <a:latin typeface="+mj-lt"/>
              </a:rPr>
              <a:t>del eje transversal hasta el </a:t>
            </a:r>
            <a:r>
              <a:rPr lang="es-ES" sz="1600" dirty="0" smtClean="0">
                <a:latin typeface="+mj-lt"/>
              </a:rPr>
              <a:t>inicio </a:t>
            </a:r>
            <a:r>
              <a:rPr lang="es-ES" sz="1600" dirty="0">
                <a:latin typeface="+mj-lt"/>
              </a:rPr>
              <a:t>de éste</a:t>
            </a:r>
            <a:endParaRPr lang="es-ES" sz="16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Arial" panose="020B0604020202020204" pitchFamily="34" charset="0"/>
              <a:buChar char="•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2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</a:t>
            </a:r>
            <a:r>
              <a:rPr lang="es-ES" sz="4000" dirty="0" err="1" smtClean="0"/>
              <a:t>align-content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Cuando </a:t>
            </a:r>
            <a:r>
              <a:rPr lang="es-ES" sz="1700" dirty="0">
                <a:latin typeface="+mj-lt"/>
              </a:rPr>
              <a:t>un contenedor flexible tiene múltiples líneas, es posible que haga falta alinearlas. La propiedad </a:t>
            </a:r>
            <a:r>
              <a:rPr lang="es-ES" sz="1700" dirty="0" err="1">
                <a:latin typeface="+mj-lt"/>
              </a:rPr>
              <a:t>align-content</a:t>
            </a:r>
            <a:r>
              <a:rPr lang="es-ES" sz="1700" dirty="0">
                <a:latin typeface="+mj-lt"/>
              </a:rPr>
              <a:t> alinea las líneas dentro de un contenedor </a:t>
            </a:r>
            <a:r>
              <a:rPr lang="es-ES" sz="1700" dirty="0" smtClean="0">
                <a:latin typeface="+mj-lt"/>
              </a:rPr>
              <a:t>flexible.</a:t>
            </a:r>
            <a:endParaRPr lang="es-ES" sz="17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 smtClean="0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flex-start</a:t>
            </a: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flex-end</a:t>
            </a: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 smtClean="0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center</a:t>
            </a: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 smtClean="0">
                <a:latin typeface="+mj-lt"/>
              </a:rPr>
              <a:t>space-­</a:t>
            </a:r>
            <a:r>
              <a:rPr lang="es-ES" sz="1600" dirty="0" err="1">
                <a:latin typeface="+mj-lt"/>
              </a:rPr>
              <a:t>between</a:t>
            </a: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space</a:t>
            </a:r>
            <a:r>
              <a:rPr lang="es-ES" sz="1600" dirty="0" err="1" smtClean="0">
                <a:latin typeface="+mj-lt"/>
              </a:rPr>
              <a:t>­-around</a:t>
            </a: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dirty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600" dirty="0" err="1">
                <a:latin typeface="+mj-lt"/>
              </a:rPr>
              <a:t>align-content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stretch</a:t>
            </a:r>
            <a:endParaRPr lang="es-ES" sz="16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60" y="2708920"/>
            <a:ext cx="3467283" cy="2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visibility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20700" lvl="3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err="1" smtClean="0">
                <a:latin typeface="+mj-lt"/>
              </a:rPr>
              <a:t>hidden</a:t>
            </a:r>
            <a:r>
              <a:rPr lang="es-ES" b="1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convertir una caja en invisible para que no muestre sus contenidos. El resto </a:t>
            </a:r>
            <a:r>
              <a:rPr lang="es-ES" dirty="0" smtClean="0">
                <a:latin typeface="+mj-lt"/>
              </a:rPr>
              <a:t>de elementos </a:t>
            </a:r>
            <a:r>
              <a:rPr lang="es-ES" dirty="0">
                <a:latin typeface="+mj-lt"/>
              </a:rPr>
              <a:t>de la página se muestran como si la caja todavía fuera visible, por lo que en el </a:t>
            </a:r>
            <a:r>
              <a:rPr lang="es-ES" dirty="0" smtClean="0">
                <a:latin typeface="+mj-lt"/>
              </a:rPr>
              <a:t>lugar donde se </a:t>
            </a:r>
            <a:r>
              <a:rPr lang="es-ES" dirty="0">
                <a:latin typeface="+mj-lt"/>
              </a:rPr>
              <a:t>mostraba la caja invisible, </a:t>
            </a:r>
            <a:r>
              <a:rPr lang="es-ES" dirty="0" smtClean="0">
                <a:latin typeface="+mj-lt"/>
              </a:rPr>
              <a:t>se mostrará </a:t>
            </a:r>
            <a:r>
              <a:rPr lang="es-ES" dirty="0">
                <a:latin typeface="+mj-lt"/>
              </a:rPr>
              <a:t>un hueco </a:t>
            </a:r>
            <a:r>
              <a:rPr lang="es-ES" dirty="0" smtClean="0">
                <a:latin typeface="+mj-lt"/>
              </a:rPr>
              <a:t>vacío.</a:t>
            </a:r>
            <a:endParaRPr lang="es-ES" dirty="0">
              <a:latin typeface="+mj-lt"/>
            </a:endParaRPr>
          </a:p>
          <a:p>
            <a:pPr marL="520700" lvl="3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>
                <a:latin typeface="+mj-lt"/>
              </a:rPr>
              <a:t>v</a:t>
            </a:r>
            <a:r>
              <a:rPr lang="es-ES" b="1" dirty="0" smtClean="0">
                <a:latin typeface="+mj-lt"/>
              </a:rPr>
              <a:t>isible </a:t>
            </a:r>
            <a:r>
              <a:rPr lang="es-ES" dirty="0" smtClean="0">
                <a:latin typeface="+mj-lt"/>
              </a:rPr>
              <a:t>muestra una caja que en algún momento se ha hecho invisible.</a:t>
            </a:r>
            <a:r>
              <a:rPr lang="es-ES" b="1" dirty="0" smtClean="0">
                <a:latin typeface="+mj-lt"/>
              </a:rPr>
              <a:t> </a:t>
            </a:r>
          </a:p>
          <a:p>
            <a:pPr marL="520700" lvl="3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err="1">
                <a:latin typeface="+mj-lt"/>
              </a:rPr>
              <a:t>c</a:t>
            </a:r>
            <a:r>
              <a:rPr lang="es-ES" b="1" dirty="0" err="1" smtClean="0">
                <a:latin typeface="+mj-lt"/>
              </a:rPr>
              <a:t>ollapse</a:t>
            </a:r>
            <a:r>
              <a:rPr lang="es-ES" dirty="0">
                <a:latin typeface="+mj-lt"/>
              </a:rPr>
              <a:t> sólo se puede utilizar en las </a:t>
            </a:r>
            <a:r>
              <a:rPr lang="es-ES" dirty="0" smtClean="0">
                <a:latin typeface="+mj-lt"/>
              </a:rPr>
              <a:t>filas, grupos </a:t>
            </a:r>
            <a:r>
              <a:rPr lang="es-ES" dirty="0">
                <a:latin typeface="+mj-lt"/>
              </a:rPr>
              <a:t>de filas, columnas y grupos de columnas de una tabla. Su efecto es similar al de </a:t>
            </a:r>
            <a:r>
              <a:rPr lang="es-ES" dirty="0" smtClean="0">
                <a:latin typeface="+mj-lt"/>
              </a:rPr>
              <a:t>la propiedad </a:t>
            </a:r>
            <a:r>
              <a:rPr lang="es-ES" dirty="0" err="1">
                <a:latin typeface="+mj-lt"/>
              </a:rPr>
              <a:t>display</a:t>
            </a:r>
            <a:r>
              <a:rPr lang="es-ES" dirty="0">
                <a:latin typeface="+mj-lt"/>
              </a:rPr>
              <a:t>, ya que oculta completamente la fila y/o columna y se pueden mostrar </a:t>
            </a:r>
            <a:r>
              <a:rPr lang="es-ES" dirty="0" smtClean="0">
                <a:latin typeface="+mj-lt"/>
              </a:rPr>
              <a:t>otros contenidos </a:t>
            </a:r>
            <a:r>
              <a:rPr lang="es-ES" dirty="0">
                <a:latin typeface="+mj-lt"/>
              </a:rPr>
              <a:t>en ese lugar. </a:t>
            </a:r>
            <a:r>
              <a:rPr lang="es-ES" dirty="0" smtClean="0">
                <a:latin typeface="+mj-lt"/>
              </a:rPr>
              <a:t>Si </a:t>
            </a:r>
            <a:r>
              <a:rPr lang="es-ES" dirty="0">
                <a:latin typeface="+mj-lt"/>
              </a:rPr>
              <a:t>se utiliza </a:t>
            </a:r>
            <a:r>
              <a:rPr lang="es-ES" dirty="0" err="1" smtClean="0">
                <a:latin typeface="+mj-lt"/>
              </a:rPr>
              <a:t>collapse</a:t>
            </a: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sobre </a:t>
            </a:r>
            <a:r>
              <a:rPr lang="es-ES" dirty="0" smtClean="0">
                <a:latin typeface="+mj-lt"/>
              </a:rPr>
              <a:t>otro </a:t>
            </a:r>
            <a:r>
              <a:rPr lang="es-ES" dirty="0">
                <a:latin typeface="+mj-lt"/>
              </a:rPr>
              <a:t>tipo de elemento, </a:t>
            </a:r>
            <a:r>
              <a:rPr lang="es-ES" dirty="0" smtClean="0">
                <a:latin typeface="+mj-lt"/>
              </a:rPr>
              <a:t>su efecto </a:t>
            </a:r>
            <a:r>
              <a:rPr lang="es-ES" dirty="0">
                <a:latin typeface="+mj-lt"/>
              </a:rPr>
              <a:t>es idéntico </a:t>
            </a:r>
            <a:r>
              <a:rPr lang="es-ES" dirty="0" smtClean="0">
                <a:latin typeface="+mj-lt"/>
              </a:rPr>
              <a:t>a </a:t>
            </a:r>
            <a:r>
              <a:rPr lang="es-ES" dirty="0" err="1" smtClean="0">
                <a:latin typeface="+mj-lt"/>
              </a:rPr>
              <a:t>hidden</a:t>
            </a:r>
            <a:r>
              <a:rPr lang="es-ES" dirty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03687"/>
              </p:ext>
            </p:extLst>
          </p:nvPr>
        </p:nvGraphicFramePr>
        <p:xfrm>
          <a:off x="457200" y="1700808"/>
          <a:ext cx="8229600" cy="74846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xmlns="" val="254823316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585908700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xmlns="" val="67049254"/>
                    </a:ext>
                  </a:extLst>
                </a:gridCol>
              </a:tblGrid>
              <a:tr h="237072"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Propiedad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Descripción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Valores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1244770250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800" dirty="0" err="1">
                          <a:latin typeface="+mj-lt"/>
                        </a:rPr>
                        <a:t>visibility</a:t>
                      </a:r>
                      <a:endParaRPr lang="es-ES" sz="18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Visibilidad de las cajas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 visible |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hidden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collapse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177810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b="1" dirty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981075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endParaRPr lang="es-ES" sz="1600" b="1" dirty="0" smtClean="0">
              <a:latin typeface="+mj-lt"/>
            </a:endParaRPr>
          </a:p>
          <a:p>
            <a:pPr marL="46355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smtClean="0">
                <a:latin typeface="+mj-lt"/>
              </a:rPr>
              <a:t>block</a:t>
            </a: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muestra un elemento </a:t>
            </a:r>
            <a:r>
              <a:rPr lang="es-ES" dirty="0" smtClean="0">
                <a:latin typeface="+mj-lt"/>
              </a:rPr>
              <a:t>como si </a:t>
            </a:r>
            <a:r>
              <a:rPr lang="es-ES" dirty="0">
                <a:latin typeface="+mj-lt"/>
              </a:rPr>
              <a:t>fuera un elemento de bloque, independientemente del tipo de elemento que se trate. </a:t>
            </a:r>
            <a:endParaRPr lang="es-ES" dirty="0" smtClean="0">
              <a:latin typeface="+mj-lt"/>
            </a:endParaRPr>
          </a:p>
          <a:p>
            <a:pPr marL="46355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err="1" smtClean="0">
                <a:latin typeface="+mj-lt"/>
              </a:rPr>
              <a:t>inline</a:t>
            </a: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visualiza un elemento en forma de elemento en línea, independientemente del tipo </a:t>
            </a:r>
            <a:r>
              <a:rPr lang="es-ES" dirty="0" smtClean="0">
                <a:latin typeface="+mj-lt"/>
              </a:rPr>
              <a:t>de elemento </a:t>
            </a:r>
            <a:r>
              <a:rPr lang="es-ES" dirty="0">
                <a:latin typeface="+mj-lt"/>
              </a:rPr>
              <a:t>que se trate</a:t>
            </a:r>
            <a:r>
              <a:rPr lang="es-ES" dirty="0" smtClean="0">
                <a:latin typeface="+mj-lt"/>
              </a:rPr>
              <a:t>.</a:t>
            </a:r>
          </a:p>
          <a:p>
            <a:pPr marL="46355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err="1" smtClean="0">
                <a:latin typeface="+mj-lt"/>
              </a:rPr>
              <a:t>inline</a:t>
            </a:r>
            <a:r>
              <a:rPr lang="es-ES" b="1" dirty="0" smtClean="0">
                <a:latin typeface="+mj-lt"/>
              </a:rPr>
              <a:t>-block</a:t>
            </a: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visualiza un elemento en forma de elemento en línea </a:t>
            </a:r>
            <a:r>
              <a:rPr lang="es-ES" dirty="0" smtClean="0">
                <a:latin typeface="+mj-lt"/>
              </a:rPr>
              <a:t>pero comportándose </a:t>
            </a:r>
            <a:r>
              <a:rPr lang="es-ES" dirty="0">
                <a:latin typeface="+mj-lt"/>
              </a:rPr>
              <a:t>como un elemento de </a:t>
            </a:r>
            <a:r>
              <a:rPr lang="es-ES" dirty="0" smtClean="0">
                <a:latin typeface="+mj-lt"/>
              </a:rPr>
              <a:t>bloque.</a:t>
            </a:r>
            <a:endParaRPr lang="es-ES" dirty="0">
              <a:latin typeface="+mj-lt"/>
            </a:endParaRPr>
          </a:p>
          <a:p>
            <a:pPr marL="46355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b="1" dirty="0" err="1" smtClean="0">
                <a:latin typeface="+mj-lt"/>
              </a:rPr>
              <a:t>none</a:t>
            </a: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oculta un elemento y hace que desaparezca de la página. El resto de elementos </a:t>
            </a:r>
            <a:r>
              <a:rPr lang="es-ES" dirty="0" smtClean="0">
                <a:latin typeface="+mj-lt"/>
              </a:rPr>
              <a:t>de la </a:t>
            </a:r>
            <a:r>
              <a:rPr lang="es-ES" dirty="0">
                <a:latin typeface="+mj-lt"/>
              </a:rPr>
              <a:t>página </a:t>
            </a:r>
            <a:r>
              <a:rPr lang="es-ES" dirty="0" smtClean="0">
                <a:latin typeface="+mj-lt"/>
              </a:rPr>
              <a:t>ocupan el espacio </a:t>
            </a:r>
            <a:r>
              <a:rPr lang="es-ES" dirty="0">
                <a:latin typeface="+mj-lt"/>
              </a:rPr>
              <a:t>en el que se debería visualizar el </a:t>
            </a:r>
            <a:r>
              <a:rPr lang="es-ES" dirty="0" smtClean="0">
                <a:latin typeface="+mj-lt"/>
              </a:rPr>
              <a:t>elemento ocultado.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29582"/>
              </p:ext>
            </p:extLst>
          </p:nvPr>
        </p:nvGraphicFramePr>
        <p:xfrm>
          <a:off x="596044" y="1739585"/>
          <a:ext cx="8229600" cy="158157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44824">
                  <a:extLst>
                    <a:ext uri="{9D8B030D-6E8A-4147-A177-3AD203B41FA5}">
                      <a16:colId xmlns:a16="http://schemas.microsoft.com/office/drawing/2014/main" xmlns="" val="323228477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825148962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3479530287"/>
                    </a:ext>
                  </a:extLst>
                </a:gridCol>
              </a:tblGrid>
              <a:tr h="252658"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Propiedad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Descripción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Valores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2280220113"/>
                  </a:ext>
                </a:extLst>
              </a:tr>
              <a:tr h="1220733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+mj-lt"/>
                        </a:rPr>
                        <a:t>display</a:t>
                      </a:r>
                      <a:endParaRPr lang="es-ES" sz="16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+mj-lt"/>
                        </a:rPr>
                        <a:t>Modifica la forma en la que se visualiza un elemento</a:t>
                      </a:r>
                      <a:endParaRPr lang="es-ES" sz="16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inline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block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list-item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run-in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inline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-block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inline-table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table-row-group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table-header-group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table-footer-group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table-row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table-column-group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table-column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table-cell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table-caption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600" dirty="0" smtClean="0">
                          <a:effectLst/>
                          <a:latin typeface="+mj-lt"/>
                        </a:rPr>
                        <a:t> | </a:t>
                      </a:r>
                      <a:r>
                        <a:rPr lang="es-ES" sz="1600" dirty="0" err="1" smtClean="0">
                          <a:effectLst/>
                          <a:latin typeface="+mj-lt"/>
                        </a:rPr>
                        <a:t>flex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235503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visibility</a:t>
            </a:r>
            <a:r>
              <a:rPr lang="es-ES" sz="4000" dirty="0" smtClean="0"/>
              <a:t> vs </a:t>
            </a:r>
            <a:r>
              <a:rPr lang="es-ES" sz="4000" dirty="0" err="1" smtClean="0"/>
              <a:t>display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4120307" cy="21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overflow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0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>
                <a:latin typeface="+mj-lt"/>
              </a:rPr>
              <a:t>visible</a:t>
            </a:r>
            <a:r>
              <a:rPr lang="es-ES" sz="2000" dirty="0">
                <a:latin typeface="+mj-lt"/>
              </a:rPr>
              <a:t>: el contenido no se corta y se muestra sobresaliendo la zona reservada </a:t>
            </a:r>
            <a:r>
              <a:rPr lang="es-ES" sz="2000" dirty="0" smtClean="0">
                <a:latin typeface="+mj-lt"/>
              </a:rPr>
              <a:t>para visualizar </a:t>
            </a:r>
            <a:r>
              <a:rPr lang="es-ES" sz="2000" dirty="0">
                <a:latin typeface="+mj-lt"/>
              </a:rPr>
              <a:t>el elemento. Este es el comportamiento por defecto.</a:t>
            </a:r>
          </a:p>
          <a:p>
            <a:pPr marL="560070" lvl="2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 smtClean="0">
                <a:latin typeface="+mj-lt"/>
              </a:rPr>
              <a:t>hidden</a:t>
            </a:r>
            <a:r>
              <a:rPr lang="es-ES" sz="2000" dirty="0">
                <a:latin typeface="+mj-lt"/>
              </a:rPr>
              <a:t>: el contenido sobrante se oculta y sólo se visualiza la parte del contenido que </a:t>
            </a:r>
            <a:r>
              <a:rPr lang="es-ES" sz="2000" dirty="0" smtClean="0">
                <a:latin typeface="+mj-lt"/>
              </a:rPr>
              <a:t>cabe dentro </a:t>
            </a:r>
            <a:r>
              <a:rPr lang="es-ES" sz="2000" dirty="0">
                <a:latin typeface="+mj-lt"/>
              </a:rPr>
              <a:t>de la zona reservada para el elemento.</a:t>
            </a:r>
          </a:p>
          <a:p>
            <a:pPr marL="560070" lvl="2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err="1" smtClean="0">
                <a:latin typeface="+mj-lt"/>
              </a:rPr>
              <a:t>scroll</a:t>
            </a:r>
            <a:r>
              <a:rPr lang="es-ES" sz="2000" dirty="0">
                <a:latin typeface="+mj-lt"/>
              </a:rPr>
              <a:t>: </a:t>
            </a:r>
            <a:r>
              <a:rPr lang="es-ES" sz="2000" dirty="0" smtClean="0">
                <a:latin typeface="+mj-lt"/>
              </a:rPr>
              <a:t>solo </a:t>
            </a:r>
            <a:r>
              <a:rPr lang="es-ES" sz="2000" dirty="0">
                <a:latin typeface="+mj-lt"/>
              </a:rPr>
              <a:t>se visualiza el contenido que cabe dentro de la zona reservada para </a:t>
            </a:r>
            <a:r>
              <a:rPr lang="es-ES" sz="2000" dirty="0" smtClean="0">
                <a:latin typeface="+mj-lt"/>
              </a:rPr>
              <a:t>el elemento</a:t>
            </a:r>
            <a:r>
              <a:rPr lang="es-ES" sz="2000" dirty="0">
                <a:latin typeface="+mj-lt"/>
              </a:rPr>
              <a:t>, pero también se muestran barras de </a:t>
            </a:r>
            <a:r>
              <a:rPr lang="es-ES" sz="2000" dirty="0" err="1">
                <a:latin typeface="+mj-lt"/>
              </a:rPr>
              <a:t>scroll</a:t>
            </a:r>
            <a:r>
              <a:rPr lang="es-ES" sz="2000" dirty="0">
                <a:latin typeface="+mj-lt"/>
              </a:rPr>
              <a:t> que permiten visualizar el </a:t>
            </a:r>
            <a:r>
              <a:rPr lang="es-ES" sz="2000" dirty="0" smtClean="0">
                <a:latin typeface="+mj-lt"/>
              </a:rPr>
              <a:t>resto.</a:t>
            </a:r>
            <a:endParaRPr lang="es-ES" sz="2000" dirty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b="1" dirty="0" smtClean="0">
                <a:latin typeface="+mj-lt"/>
              </a:rPr>
              <a:t>auto</a:t>
            </a:r>
            <a:r>
              <a:rPr lang="es-ES" sz="2000" dirty="0">
                <a:latin typeface="+mj-lt"/>
              </a:rPr>
              <a:t>: el comportamiento depende del navegador, aunque normalmente es el mismo que </a:t>
            </a:r>
            <a:r>
              <a:rPr lang="es-ES" sz="2000" dirty="0" smtClean="0">
                <a:latin typeface="+mj-lt"/>
              </a:rPr>
              <a:t>la propiedad </a:t>
            </a:r>
            <a:r>
              <a:rPr lang="es-ES" sz="2000" dirty="0" err="1">
                <a:latin typeface="+mj-lt"/>
              </a:rPr>
              <a:t>scroll</a:t>
            </a:r>
            <a:r>
              <a:rPr lang="es-ES" sz="2000" dirty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7468"/>
              </p:ext>
            </p:extLst>
          </p:nvPr>
        </p:nvGraphicFramePr>
        <p:xfrm>
          <a:off x="353987" y="1704476"/>
          <a:ext cx="8229600" cy="850056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1337693">
                  <a:extLst>
                    <a:ext uri="{9D8B030D-6E8A-4147-A177-3AD203B41FA5}">
                      <a16:colId xmlns:a16="http://schemas.microsoft.com/office/drawing/2014/main" xmlns="" val="2873243596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1606027926"/>
                    </a:ext>
                  </a:extLst>
                </a:gridCol>
                <a:gridCol w="3003475">
                  <a:extLst>
                    <a:ext uri="{9D8B030D-6E8A-4147-A177-3AD203B41FA5}">
                      <a16:colId xmlns:a16="http://schemas.microsoft.com/office/drawing/2014/main" xmlns="" val="748150256"/>
                    </a:ext>
                  </a:extLst>
                </a:gridCol>
              </a:tblGrid>
              <a:tr h="237072"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Propiedad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Descripción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Valores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3881374898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+mj-lt"/>
                        </a:rPr>
                        <a:t>overflow</a:t>
                      </a:r>
                      <a:endParaRPr lang="es-ES" sz="16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Comportamiento del contenido si se desborda en la caja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[ visible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hidden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scroll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| auto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295516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overflow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483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overflow</a:t>
            </a:r>
            <a:r>
              <a:rPr lang="es-ES" sz="4000" dirty="0" smtClean="0"/>
              <a:t>-x y </a:t>
            </a:r>
            <a:r>
              <a:rPr lang="es-ES" sz="4000" dirty="0" err="1" smtClean="0"/>
              <a:t>overflow</a:t>
            </a:r>
            <a:r>
              <a:rPr lang="es-ES" sz="4000" dirty="0" smtClean="0"/>
              <a:t>-y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b="1" dirty="0" err="1">
                <a:latin typeface="+mj-lt"/>
              </a:rPr>
              <a:t>overflow</a:t>
            </a:r>
            <a:r>
              <a:rPr lang="es-ES" b="1" dirty="0">
                <a:latin typeface="+mj-lt"/>
              </a:rPr>
              <a:t>-x </a:t>
            </a:r>
            <a:r>
              <a:rPr lang="es-ES" dirty="0">
                <a:latin typeface="+mj-lt"/>
              </a:rPr>
              <a:t>y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overflow</a:t>
            </a:r>
            <a:r>
              <a:rPr lang="es-ES" b="1" dirty="0">
                <a:latin typeface="+mj-lt"/>
              </a:rPr>
              <a:t>-y </a:t>
            </a:r>
            <a:r>
              <a:rPr lang="es-ES" dirty="0">
                <a:latin typeface="+mj-lt"/>
              </a:rPr>
              <a:t>sirven para exactamente lo mismo que </a:t>
            </a:r>
            <a:r>
              <a:rPr lang="es-ES" dirty="0" err="1">
                <a:latin typeface="+mj-lt"/>
              </a:rPr>
              <a:t>overflow</a:t>
            </a:r>
            <a:r>
              <a:rPr lang="es-ES" dirty="0">
                <a:latin typeface="+mj-lt"/>
              </a:rPr>
              <a:t>, pero con la diferencia que permiten especificar los comportamientos del navegador por separado, cuando surge un desbordamiento de un contenido en la horizontal y en la vertical </a:t>
            </a:r>
            <a:r>
              <a:rPr lang="es-ES" dirty="0" smtClean="0">
                <a:latin typeface="+mj-lt"/>
              </a:rPr>
              <a:t>respectivamente.</a:t>
            </a:r>
            <a:endParaRPr lang="es-ES" dirty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z-</a:t>
            </a:r>
            <a:r>
              <a:rPr lang="es-ES" sz="4000" dirty="0" err="1" smtClean="0"/>
              <a:t>index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Cuanto más alto sea el valor numérico de la propiedad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, más cerca del usuario se muestra la caja. Un elemento con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: 10 se muestra por encima de los elementos con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: 8 o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: 9, pero por debajo de elementos con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: 20 o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: 50.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La </a:t>
            </a:r>
            <a:r>
              <a:rPr lang="es-ES" sz="2000" dirty="0">
                <a:latin typeface="+mj-lt"/>
              </a:rPr>
              <a:t>propiedad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 sólo tiene efecto en los elementos posicionados, por lo que es obligatorio que la propiedad z-</a:t>
            </a:r>
            <a:r>
              <a:rPr lang="es-ES" sz="2000" dirty="0" err="1">
                <a:latin typeface="+mj-lt"/>
              </a:rPr>
              <a:t>index</a:t>
            </a:r>
            <a:r>
              <a:rPr lang="es-ES" sz="2000" dirty="0">
                <a:latin typeface="+mj-lt"/>
              </a:rPr>
              <a:t> vaya acompañada de la propiedad position.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Si debes posicionar un elemento pero no quieres moverlo de su posición original ni afectar al resto de elementos de la página, puedes utilizar el posicionamiento relativo (position: </a:t>
            </a:r>
            <a:r>
              <a:rPr lang="es-ES" sz="2000" dirty="0" err="1">
                <a:latin typeface="+mj-lt"/>
              </a:rPr>
              <a:t>relative</a:t>
            </a:r>
            <a:r>
              <a:rPr lang="es-ES" sz="2000" dirty="0">
                <a:latin typeface="+mj-lt"/>
              </a:rPr>
              <a:t>).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b="1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47437"/>
              </p:ext>
            </p:extLst>
          </p:nvPr>
        </p:nvGraphicFramePr>
        <p:xfrm>
          <a:off x="446856" y="1704798"/>
          <a:ext cx="8229600" cy="667176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1316832">
                  <a:extLst>
                    <a:ext uri="{9D8B030D-6E8A-4147-A177-3AD203B41FA5}">
                      <a16:colId xmlns:a16="http://schemas.microsoft.com/office/drawing/2014/main" xmlns="" val="336547742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101110481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4002195199"/>
                    </a:ext>
                  </a:extLst>
                </a:gridCol>
              </a:tblGrid>
              <a:tr h="237072"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Propiedad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Descripción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Valores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3287263740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z-</a:t>
                      </a:r>
                      <a:r>
                        <a:rPr lang="es-ES" sz="1800" dirty="0" err="1">
                          <a:latin typeface="+mj-lt"/>
                        </a:rPr>
                        <a:t>index</a:t>
                      </a:r>
                      <a:endParaRPr lang="es-ES" sz="18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Solapamiento de niveles de capas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 auto | &lt;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entero_con_signo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xmlns="" val="256965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err="1"/>
              <a:t>d</a:t>
            </a:r>
            <a:r>
              <a:rPr lang="es-ES" sz="4000" dirty="0" err="1" smtClean="0"/>
              <a:t>isplay:table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184576"/>
          </a:xfrm>
        </p:spPr>
        <p:txBody>
          <a:bodyPr>
            <a:norm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s-ES" sz="2000" dirty="0" err="1">
                <a:latin typeface="+mj-lt"/>
              </a:rPr>
              <a:t>Display:table</a:t>
            </a:r>
            <a:r>
              <a:rPr lang="es-ES" sz="2000" dirty="0">
                <a:latin typeface="+mj-lt"/>
              </a:rPr>
              <a:t>, junto con otra serie de valores de </a:t>
            </a:r>
            <a:r>
              <a:rPr lang="es-ES" sz="2000" dirty="0">
                <a:latin typeface="+mj-lt"/>
              </a:rPr>
              <a:t>nos </a:t>
            </a:r>
            <a:r>
              <a:rPr lang="es-ES" sz="2000" dirty="0">
                <a:latin typeface="+mj-lt"/>
              </a:rPr>
              <a:t>ofrecen la posibilidad de maquetar contenidos de manera que su comportamiento se parezca al de las tradicionales tablas del HTML (que hacíamos con la etiqueta </a:t>
            </a:r>
            <a:r>
              <a:rPr lang="es-ES" sz="2000" dirty="0" err="1">
                <a:latin typeface="+mj-lt"/>
              </a:rPr>
              <a:t>table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td</a:t>
            </a:r>
            <a:r>
              <a:rPr lang="es-ES" sz="2000" dirty="0">
                <a:latin typeface="+mj-lt"/>
              </a:rPr>
              <a:t>, etc</a:t>
            </a:r>
            <a:r>
              <a:rPr lang="es-ES" sz="2000" dirty="0">
                <a:latin typeface="+mj-lt"/>
              </a:rPr>
              <a:t>.).</a:t>
            </a:r>
          </a:p>
          <a:p>
            <a:pPr marL="0" indent="0" algn="just">
              <a:buClr>
                <a:schemeClr val="accent1">
                  <a:lumMod val="75000"/>
                </a:schemeClr>
              </a:buClr>
              <a:buNone/>
            </a:pPr>
            <a:endParaRPr lang="es-E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Dentro </a:t>
            </a:r>
            <a:r>
              <a:rPr lang="es-ES" sz="2000" dirty="0">
                <a:latin typeface="+mj-lt"/>
              </a:rPr>
              <a:t>de un elemento que hayamos marcado como </a:t>
            </a:r>
            <a:r>
              <a:rPr lang="es-ES" sz="2000" dirty="0" err="1">
                <a:latin typeface="+mj-lt"/>
              </a:rPr>
              <a:t>display</a:t>
            </a:r>
            <a:r>
              <a:rPr lang="es-ES" sz="2000" dirty="0">
                <a:latin typeface="+mj-lt"/>
              </a:rPr>
              <a:t>: </a:t>
            </a:r>
            <a:r>
              <a:rPr lang="es-ES" sz="2000" dirty="0" err="1">
                <a:latin typeface="+mj-lt"/>
              </a:rPr>
              <a:t>table</a:t>
            </a:r>
            <a:r>
              <a:rPr lang="es-ES" sz="2000" dirty="0">
                <a:latin typeface="+mj-lt"/>
              </a:rPr>
              <a:t> podemos usar otra serie de valores de </a:t>
            </a:r>
            <a:r>
              <a:rPr lang="es-ES" sz="2000" dirty="0" err="1">
                <a:latin typeface="+mj-lt"/>
              </a:rPr>
              <a:t>display</a:t>
            </a:r>
            <a:r>
              <a:rPr lang="es-ES" sz="2000" dirty="0">
                <a:latin typeface="+mj-lt"/>
              </a:rPr>
              <a:t>, que corresponden con los roles de distintas etiquetas HTML que usas en las tablas tradicionales:</a:t>
            </a: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table-row</a:t>
            </a:r>
            <a:r>
              <a:rPr lang="es-ES" sz="1800" dirty="0">
                <a:latin typeface="+mj-lt"/>
              </a:rPr>
              <a:t>: se comporta como la etiqueta </a:t>
            </a:r>
            <a:r>
              <a:rPr lang="es-ES" sz="1800" dirty="0" err="1">
                <a:latin typeface="+mj-lt"/>
              </a:rPr>
              <a:t>tr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table-cell</a:t>
            </a:r>
            <a:r>
              <a:rPr lang="es-ES" sz="1800" dirty="0">
                <a:latin typeface="+mj-lt"/>
              </a:rPr>
              <a:t>: se comporta como la etiqueta </a:t>
            </a:r>
            <a:r>
              <a:rPr lang="es-ES" sz="1800" dirty="0" err="1">
                <a:latin typeface="+mj-lt"/>
              </a:rPr>
              <a:t>td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table-caption</a:t>
            </a:r>
            <a:r>
              <a:rPr lang="es-ES" sz="1800" dirty="0">
                <a:latin typeface="+mj-lt"/>
              </a:rPr>
              <a:t>: se comportan como la etiqueta </a:t>
            </a:r>
            <a:r>
              <a:rPr lang="es-ES" sz="1800" dirty="0" err="1">
                <a:latin typeface="+mj-lt"/>
              </a:rPr>
              <a:t>caption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table-column</a:t>
            </a:r>
            <a:r>
              <a:rPr lang="es-ES" sz="1800" dirty="0">
                <a:latin typeface="+mj-lt"/>
              </a:rPr>
              <a:t>: se comportan como la etiqueta col</a:t>
            </a: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table-column-group</a:t>
            </a:r>
            <a:r>
              <a:rPr lang="es-ES" sz="1800" dirty="0">
                <a:latin typeface="+mj-lt"/>
              </a:rPr>
              <a:t>: se comportan como la etiqueta </a:t>
            </a:r>
            <a:r>
              <a:rPr lang="es-ES" sz="1800" dirty="0" err="1">
                <a:latin typeface="+mj-lt"/>
              </a:rPr>
              <a:t>colgroup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table-footer-group</a:t>
            </a:r>
            <a:r>
              <a:rPr lang="es-ES" sz="1800" dirty="0">
                <a:latin typeface="+mj-lt"/>
              </a:rPr>
              <a:t>: se comportan como la etiqueta </a:t>
            </a:r>
            <a:r>
              <a:rPr lang="es-ES" sz="1800" dirty="0" err="1">
                <a:latin typeface="+mj-lt"/>
              </a:rPr>
              <a:t>tfoot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table-header-group</a:t>
            </a:r>
            <a:r>
              <a:rPr lang="es-ES" sz="1800" dirty="0">
                <a:latin typeface="+mj-lt"/>
              </a:rPr>
              <a:t>: comportamiento como la etiqueta </a:t>
            </a:r>
            <a:r>
              <a:rPr lang="es-ES" sz="1800" dirty="0" err="1">
                <a:latin typeface="+mj-lt"/>
              </a:rPr>
              <a:t>thead</a:t>
            </a:r>
            <a:endParaRPr lang="es-ES" sz="1800" dirty="0">
              <a:latin typeface="+mj-lt"/>
            </a:endParaRPr>
          </a:p>
          <a:p>
            <a:pPr marL="891540" lvl="3" indent="-342900" algn="just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q"/>
            </a:pPr>
            <a:r>
              <a:rPr lang="es-ES" sz="1800" dirty="0" err="1">
                <a:latin typeface="+mj-lt"/>
              </a:rPr>
              <a:t>display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table-row-group</a:t>
            </a:r>
            <a:r>
              <a:rPr lang="es-ES" sz="1800" dirty="0">
                <a:latin typeface="+mj-lt"/>
              </a:rPr>
              <a:t>: comportamiento como la etiqueta </a:t>
            </a:r>
            <a:r>
              <a:rPr lang="es-ES" sz="1800" dirty="0" err="1">
                <a:latin typeface="+mj-lt"/>
              </a:rPr>
              <a:t>tbody</a:t>
            </a:r>
            <a:endParaRPr lang="es-ES" sz="1800" dirty="0">
              <a:latin typeface="+mj-lt"/>
            </a:endParaRP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s-ES" sz="2000" dirty="0">
              <a:latin typeface="+mj-lt"/>
            </a:endParaRP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07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5544616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s-ES" sz="2400" dirty="0">
                <a:latin typeface="+mj-lt"/>
              </a:rPr>
              <a:t>A continuación se muestra un ejemplo con tres párrafos de texto que tienen la propiedad </a:t>
            </a:r>
            <a:r>
              <a:rPr lang="es-ES" sz="2400" dirty="0" err="1">
                <a:latin typeface="+mj-lt"/>
              </a:rPr>
              <a:t>display</a:t>
            </a:r>
            <a:r>
              <a:rPr lang="es-ES" sz="2400" dirty="0">
                <a:latin typeface="+mj-lt"/>
              </a:rPr>
              <a:t>: </a:t>
            </a:r>
            <a:r>
              <a:rPr lang="es-ES" sz="2400" dirty="0" err="1">
                <a:latin typeface="+mj-lt"/>
              </a:rPr>
              <a:t>table-cell</a:t>
            </a:r>
            <a:r>
              <a:rPr lang="es-ES" sz="2400" dirty="0" smtClean="0">
                <a:latin typeface="+mj-lt"/>
              </a:rPr>
              <a:t>:</a:t>
            </a:r>
            <a:endParaRPr lang="es-ES" sz="2400" dirty="0">
              <a:latin typeface="+mj-lt"/>
            </a:endParaRPr>
          </a:p>
          <a:p>
            <a:pPr marL="0" indent="0">
              <a:buNone/>
            </a:pPr>
            <a:endParaRPr lang="es-ES" sz="2400" dirty="0">
              <a:latin typeface="+mj-lt"/>
            </a:endParaRPr>
          </a:p>
          <a:p>
            <a:pPr marL="0" indent="0">
              <a:buNone/>
            </a:pPr>
            <a:endParaRPr lang="es-ES" sz="2400" dirty="0">
              <a:latin typeface="+mj-lt"/>
            </a:endParaRPr>
          </a:p>
          <a:p>
            <a:pPr marL="0" indent="0">
              <a:buNone/>
            </a:pPr>
            <a:endParaRPr lang="es-ES" sz="2400" dirty="0">
              <a:latin typeface="+mj-lt"/>
            </a:endParaRPr>
          </a:p>
          <a:p>
            <a:pPr marL="0" indent="0">
              <a:buNone/>
            </a:pPr>
            <a:endParaRPr lang="es-ES" sz="2400" dirty="0">
              <a:latin typeface="+mj-lt"/>
            </a:endParaRPr>
          </a:p>
          <a:p>
            <a:endParaRPr lang="es-ES" sz="2400" dirty="0" smtClean="0">
              <a:latin typeface="+mj-lt"/>
            </a:endParaRPr>
          </a:p>
          <a:p>
            <a:endParaRPr lang="es-ES" sz="2400" dirty="0">
              <a:latin typeface="+mj-lt"/>
            </a:endParaRPr>
          </a:p>
          <a:p>
            <a:endParaRPr lang="es-ES" sz="2400" dirty="0" smtClean="0">
              <a:latin typeface="+mj-lt"/>
            </a:endParaRPr>
          </a:p>
          <a:p>
            <a:endParaRPr lang="es-ES" sz="2400" dirty="0" smtClean="0">
              <a:latin typeface="+mj-lt"/>
            </a:endParaRPr>
          </a:p>
          <a:p>
            <a:r>
              <a:rPr lang="es-ES" sz="2400" dirty="0" smtClean="0">
                <a:latin typeface="+mj-lt"/>
              </a:rPr>
              <a:t>La </a:t>
            </a:r>
            <a:r>
              <a:rPr lang="es-ES" sz="2400" dirty="0">
                <a:latin typeface="+mj-lt"/>
              </a:rPr>
              <a:t>propiedad </a:t>
            </a:r>
            <a:r>
              <a:rPr lang="es-ES" sz="2400" dirty="0" err="1">
                <a:latin typeface="+mj-lt"/>
              </a:rPr>
              <a:t>display</a:t>
            </a:r>
            <a:r>
              <a:rPr lang="es-ES" sz="2400" dirty="0">
                <a:latin typeface="+mj-lt"/>
              </a:rPr>
              <a:t>: </a:t>
            </a:r>
            <a:r>
              <a:rPr lang="es-ES" sz="2400" dirty="0" err="1">
                <a:latin typeface="+mj-lt"/>
              </a:rPr>
              <a:t>table-cell</a:t>
            </a:r>
            <a:r>
              <a:rPr lang="es-ES" sz="2400" dirty="0">
                <a:latin typeface="+mj-lt"/>
              </a:rPr>
              <a:t> hace que cualquier elemento se muestre como si fuera una celda de una tabla. </a:t>
            </a:r>
            <a:r>
              <a:rPr lang="es-ES" sz="2400" dirty="0" smtClean="0">
                <a:latin typeface="+mj-lt"/>
              </a:rPr>
              <a:t>En </a:t>
            </a:r>
            <a:r>
              <a:rPr lang="es-ES" sz="2400" dirty="0">
                <a:latin typeface="+mj-lt"/>
              </a:rPr>
              <a:t>el ejemplo </a:t>
            </a:r>
            <a:r>
              <a:rPr lang="es-ES" sz="2400" dirty="0" smtClean="0">
                <a:latin typeface="+mj-lt"/>
              </a:rPr>
              <a:t>anterior, tres </a:t>
            </a:r>
            <a:r>
              <a:rPr lang="es-ES" sz="2400" dirty="0">
                <a:latin typeface="+mj-lt"/>
              </a:rPr>
              <a:t>elementos &lt;p&gt; utilizan la propiedad </a:t>
            </a:r>
            <a:r>
              <a:rPr lang="es-ES" sz="2400" dirty="0" err="1">
                <a:latin typeface="+mj-lt"/>
              </a:rPr>
              <a:t>display</a:t>
            </a:r>
            <a:r>
              <a:rPr lang="es-ES" sz="2400" dirty="0">
                <a:latin typeface="+mj-lt"/>
              </a:rPr>
              <a:t>: </a:t>
            </a:r>
            <a:r>
              <a:rPr lang="es-ES" sz="2400" dirty="0" err="1" smtClean="0">
                <a:latin typeface="+mj-lt"/>
              </a:rPr>
              <a:t>table-cell</a:t>
            </a:r>
            <a:r>
              <a:rPr lang="es-ES" sz="2400" dirty="0" smtClean="0">
                <a:latin typeface="+mj-lt"/>
              </a:rPr>
              <a:t>. El </a:t>
            </a:r>
            <a:r>
              <a:rPr lang="es-ES" sz="2400" dirty="0">
                <a:latin typeface="+mj-lt"/>
              </a:rPr>
              <a:t>resultado es visualmente idéntico a utilizar una tabla y tres elementos &lt;</a:t>
            </a:r>
            <a:r>
              <a:rPr lang="es-ES" sz="2400" dirty="0" err="1">
                <a:latin typeface="+mj-lt"/>
              </a:rPr>
              <a:t>td</a:t>
            </a:r>
            <a:r>
              <a:rPr lang="es-ES" sz="2400" dirty="0" smtClean="0">
                <a:latin typeface="+mj-lt"/>
              </a:rPr>
              <a:t>&gt;.</a:t>
            </a:r>
          </a:p>
          <a:p>
            <a:r>
              <a:rPr lang="es-ES" sz="2400" dirty="0" smtClean="0">
                <a:latin typeface="+mj-lt"/>
              </a:rPr>
              <a:t>Ventajas: </a:t>
            </a:r>
          </a:p>
          <a:p>
            <a:pPr lvl="1"/>
            <a:r>
              <a:rPr lang="es-ES" dirty="0" smtClean="0">
                <a:latin typeface="+mj-lt"/>
              </a:rPr>
              <a:t>Todas </a:t>
            </a:r>
            <a:r>
              <a:rPr lang="es-ES" dirty="0">
                <a:latin typeface="+mj-lt"/>
              </a:rPr>
              <a:t>las celdas de una fila siempre tienen la misma </a:t>
            </a:r>
            <a:r>
              <a:rPr lang="es-ES" dirty="0" smtClean="0">
                <a:latin typeface="+mj-lt"/>
              </a:rPr>
              <a:t>altura</a:t>
            </a:r>
          </a:p>
          <a:p>
            <a:pPr lvl="1"/>
            <a:r>
              <a:rPr lang="es-ES" dirty="0">
                <a:latin typeface="+mj-lt"/>
              </a:rPr>
              <a:t>L</a:t>
            </a:r>
            <a:r>
              <a:rPr lang="es-ES" dirty="0" smtClean="0">
                <a:latin typeface="+mj-lt"/>
              </a:rPr>
              <a:t>a </a:t>
            </a:r>
            <a:r>
              <a:rPr lang="es-ES" dirty="0">
                <a:latin typeface="+mj-lt"/>
              </a:rPr>
              <a:t>estructura creada con una tabla nunca se rompe, ya que las celdas de datos nunca se visualizan una debajo de otra cuando la ventana del navegador se hace muy pequeña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err="1"/>
              <a:t>d</a:t>
            </a:r>
            <a:r>
              <a:rPr lang="es-ES" sz="4000" dirty="0" err="1" smtClean="0"/>
              <a:t>isplay:table</a:t>
            </a:r>
            <a:endParaRPr lang="es-ES" sz="4000" dirty="0"/>
          </a:p>
        </p:txBody>
      </p:sp>
      <p:pic>
        <p:nvPicPr>
          <p:cNvPr id="9" name="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871920"/>
            <a:ext cx="7382932" cy="22051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4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err="1"/>
              <a:t>d</a:t>
            </a:r>
            <a:r>
              <a:rPr lang="es-ES" sz="4000" dirty="0" err="1" smtClean="0"/>
              <a:t>isplay:table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1311732"/>
            <a:ext cx="7920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>
                <a:latin typeface="+mj-lt"/>
              </a:rPr>
              <a:t>Ejemplo</a:t>
            </a:r>
            <a:r>
              <a:rPr lang="es-ES" sz="2000" dirty="0">
                <a:latin typeface="+mj-lt"/>
              </a:rPr>
              <a:t>: página con tres columnas: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5" y="1628800"/>
            <a:ext cx="562420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23950"/>
            <a:ext cx="3059832" cy="416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98182"/>
            <a:ext cx="54387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8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err="1"/>
              <a:t>d</a:t>
            </a:r>
            <a:r>
              <a:rPr lang="es-ES" sz="4000" dirty="0" err="1" smtClean="0"/>
              <a:t>isplay:table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131173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>
                <a:latin typeface="+mj-lt"/>
              </a:rPr>
              <a:t>Ejemplo</a:t>
            </a:r>
            <a:r>
              <a:rPr lang="es-ES" sz="2000" dirty="0">
                <a:latin typeface="+mj-lt"/>
              </a:rPr>
              <a:t>: </a:t>
            </a:r>
            <a:r>
              <a:rPr lang="es-ES" sz="2000" dirty="0">
                <a:latin typeface="+mj-lt"/>
              </a:rPr>
              <a:t>información tabulada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4512"/>
            <a:ext cx="3096344" cy="456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67372"/>
            <a:ext cx="2438920" cy="330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" b="6464"/>
          <a:stretch/>
        </p:blipFill>
        <p:spPr bwMode="auto">
          <a:xfrm>
            <a:off x="6220184" y="1556792"/>
            <a:ext cx="2811522" cy="202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</a:rPr>
              <a:t>Con </a:t>
            </a:r>
            <a:r>
              <a:rPr lang="es-ES" sz="1800" b="1" dirty="0" err="1">
                <a:latin typeface="+mj-lt"/>
              </a:rPr>
              <a:t>display:inline-block</a:t>
            </a:r>
            <a:r>
              <a:rPr lang="es-ES" sz="1800" dirty="0">
                <a:latin typeface="+mj-lt"/>
              </a:rPr>
              <a:t> es posible conseguir que las cajas que son elementos en bloque se coloquen en línea sin perder sus características de elementos en bloque, es decir, manteniendo la anchura asignada.</a:t>
            </a: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15687" y="3100800"/>
            <a:ext cx="4455499" cy="341632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.content{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background-color:#EAEAEA;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660px;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cajasInline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s-ES" alt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s-ES" alt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-block; 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width:200px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5px 8px;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#F90;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color:#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s-E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Solución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 inline-block&lt;/h3&gt;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class="content"&gt;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cajasInline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1&lt;/div&gt;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cajasInline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2&lt;/div&gt;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cajasInline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Caja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7" b="20287"/>
          <a:stretch/>
        </p:blipFill>
        <p:spPr bwMode="auto">
          <a:xfrm>
            <a:off x="1362075" y="2405392"/>
            <a:ext cx="65627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8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table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  <a:hlinkClick r:id="rId2"/>
              </a:rPr>
              <a:t>http://www.mattboldt.com/kicking-ass-with-display-table</a:t>
            </a:r>
            <a:r>
              <a:rPr lang="es-ES" sz="1800" dirty="0" smtClean="0">
                <a:latin typeface="+mj-lt"/>
                <a:hlinkClick r:id="rId2"/>
              </a:rPr>
              <a:t>/</a:t>
            </a:r>
            <a:endParaRPr lang="es-ES" sz="18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  <a:hlinkClick r:id="rId3"/>
              </a:rPr>
              <a:t>https://</a:t>
            </a:r>
            <a:r>
              <a:rPr lang="es-ES" sz="1700" dirty="0" smtClean="0">
                <a:latin typeface="+mj-lt"/>
                <a:hlinkClick r:id="rId3"/>
              </a:rPr>
              <a:t>desarrolloweb.com/articulos/modelo-tabla-css-propiedad-display-explicaciones-ejemplos.html</a:t>
            </a: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>
                <a:latin typeface="+mj-lt"/>
                <a:hlinkClick r:id="rId2"/>
              </a:rPr>
              <a:t>http://</a:t>
            </a:r>
            <a:r>
              <a:rPr lang="es-ES" sz="1800" dirty="0" smtClean="0">
                <a:latin typeface="+mj-lt"/>
                <a:hlinkClick r:id="rId2"/>
              </a:rPr>
              <a:t>codepen.io/diana_aceves/pen/vXABQm</a:t>
            </a:r>
            <a:endParaRPr lang="es-ES" sz="18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  <a:hlinkClick r:id="rId3"/>
              </a:rPr>
              <a:t>http://the-echoplex.net/flexyboxes</a:t>
            </a:r>
            <a:r>
              <a:rPr lang="es-ES" sz="1700" dirty="0" smtClean="0">
                <a:latin typeface="+mj-lt"/>
                <a:hlinkClick r:id="rId3"/>
              </a:rPr>
              <a:t>/</a:t>
            </a: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Un contenedor flexible es un elemento que permite que su contenido se adapte.</a:t>
            </a: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Un contenedor flexible se define por la propiedad </a:t>
            </a:r>
            <a:r>
              <a:rPr lang="es-ES" sz="1700" dirty="0" err="1">
                <a:latin typeface="+mj-lt"/>
              </a:rPr>
              <a:t>display</a:t>
            </a:r>
            <a:r>
              <a:rPr lang="es-ES" sz="1700" dirty="0">
                <a:latin typeface="+mj-lt"/>
              </a:rPr>
              <a:t> y se puede ser descrito como un elemento de bloque con el valor </a:t>
            </a:r>
            <a:r>
              <a:rPr lang="es-ES" sz="1700" dirty="0" err="1">
                <a:latin typeface="+mj-lt"/>
              </a:rPr>
              <a:t>flex</a:t>
            </a:r>
            <a:r>
              <a:rPr lang="es-ES" sz="1700" dirty="0">
                <a:latin typeface="+mj-lt"/>
              </a:rPr>
              <a:t> o como un elemento en línea con el valor </a:t>
            </a:r>
            <a:r>
              <a:rPr lang="es-ES" sz="1700" dirty="0" err="1">
                <a:latin typeface="+mj-lt"/>
              </a:rPr>
              <a:t>inline-flex</a:t>
            </a:r>
            <a:r>
              <a:rPr lang="es-ES" sz="1700" dirty="0">
                <a:latin typeface="+mj-lt"/>
              </a:rPr>
              <a:t>. Vamos a darle a nuestro contenedor el valor </a:t>
            </a:r>
            <a:r>
              <a:rPr lang="es-ES" sz="1700" dirty="0" err="1">
                <a:latin typeface="+mj-lt"/>
              </a:rPr>
              <a:t>flex</a:t>
            </a:r>
            <a:r>
              <a:rPr lang="es-ES" sz="1700" dirty="0" smtClean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7784" y="4222057"/>
            <a:ext cx="4455499" cy="249299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flex;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id="contenedor"&gt;</a:t>
            </a:r>
          </a:p>
          <a:p>
            <a:pPr marL="355600" indent="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id="caja1"&gt;Caja 1&lt;/div&gt;</a:t>
            </a:r>
          </a:p>
          <a:p>
            <a:pPr marL="355600" indent="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id="caja2"&gt;Caja 2&lt;/div&gt;</a:t>
            </a:r>
          </a:p>
          <a:p>
            <a:pPr marL="355600" indent="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id="caja3"&gt;Caja 3&lt;/div&gt;</a:t>
            </a:r>
          </a:p>
          <a:p>
            <a:pPr marL="355600" indent="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id="caja4"&gt;Caja 4&lt;/div&gt;</a:t>
            </a:r>
          </a:p>
          <a:p>
            <a:pPr marL="266700" indent="-266700" eaLnBrk="1" hangingPunct="1">
              <a:buNone/>
            </a:pP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- ejes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70360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Un </a:t>
            </a:r>
            <a:r>
              <a:rPr lang="es-ES" sz="1700" dirty="0">
                <a:latin typeface="+mj-lt"/>
              </a:rPr>
              <a:t>contenedor </a:t>
            </a:r>
            <a:r>
              <a:rPr lang="es-ES" sz="1700" dirty="0" err="1">
                <a:latin typeface="+mj-lt"/>
              </a:rPr>
              <a:t>flex</a:t>
            </a:r>
            <a:r>
              <a:rPr lang="es-ES" sz="1700" dirty="0">
                <a:latin typeface="+mj-lt"/>
              </a:rPr>
              <a:t> utiliza </a:t>
            </a:r>
            <a:r>
              <a:rPr lang="es-ES" sz="1700" dirty="0" smtClean="0">
                <a:latin typeface="+mj-lt"/>
              </a:rPr>
              <a:t>dos ejes </a:t>
            </a:r>
            <a:r>
              <a:rPr lang="es-ES" sz="1700" dirty="0">
                <a:latin typeface="+mj-lt"/>
              </a:rPr>
              <a:t>para describir la orientación de su </a:t>
            </a:r>
            <a:r>
              <a:rPr lang="es-ES" sz="1700" dirty="0" smtClean="0">
                <a:latin typeface="+mj-lt"/>
              </a:rPr>
              <a:t>contenido: </a:t>
            </a:r>
            <a:r>
              <a:rPr lang="es-ES" sz="1700" dirty="0">
                <a:latin typeface="+mj-lt"/>
              </a:rPr>
              <a:t>el eje principal y el eje transversal. En el eje principal es distribuido el </a:t>
            </a:r>
            <a:r>
              <a:rPr lang="es-ES" sz="1700" dirty="0" smtClean="0">
                <a:latin typeface="+mj-lt"/>
              </a:rPr>
              <a:t>contenido: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Los elementos se organizan desde </a:t>
            </a:r>
            <a:r>
              <a:rPr lang="es-ES" sz="1700" dirty="0">
                <a:latin typeface="+mj-lt"/>
              </a:rPr>
              <a:t>los extremos de cada eje: inicio del eje principal (</a:t>
            </a:r>
            <a:r>
              <a:rPr lang="es-ES" sz="1700" dirty="0" err="1">
                <a:latin typeface="+mj-lt"/>
              </a:rPr>
              <a:t>main-start</a:t>
            </a:r>
            <a:r>
              <a:rPr lang="es-ES" sz="1700" dirty="0">
                <a:latin typeface="+mj-lt"/>
              </a:rPr>
              <a:t>), final del eje principal (</a:t>
            </a:r>
            <a:r>
              <a:rPr lang="es-ES" sz="1700" dirty="0" err="1">
                <a:latin typeface="+mj-lt"/>
              </a:rPr>
              <a:t>main-end</a:t>
            </a:r>
            <a:r>
              <a:rPr lang="es-ES" sz="1700" dirty="0">
                <a:latin typeface="+mj-lt"/>
              </a:rPr>
              <a:t>), inicio del eje transversal (</a:t>
            </a:r>
            <a:r>
              <a:rPr lang="es-ES" sz="1700" dirty="0" err="1">
                <a:latin typeface="+mj-lt"/>
              </a:rPr>
              <a:t>cross-start</a:t>
            </a:r>
            <a:r>
              <a:rPr lang="es-ES" sz="1700" dirty="0">
                <a:latin typeface="+mj-lt"/>
              </a:rPr>
              <a:t>) y final del eje transversal (</a:t>
            </a:r>
            <a:r>
              <a:rPr lang="es-ES" sz="1700" dirty="0" err="1">
                <a:latin typeface="+mj-lt"/>
              </a:rPr>
              <a:t>cross-end</a:t>
            </a:r>
            <a:r>
              <a:rPr lang="es-ES" sz="1700" dirty="0">
                <a:latin typeface="+mj-lt"/>
              </a:rPr>
              <a:t>). 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3" name="Imagen 12" descr="flex_term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264696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propiedad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Para </a:t>
            </a:r>
            <a:r>
              <a:rPr lang="es-ES" sz="1700" dirty="0">
                <a:latin typeface="+mj-lt"/>
              </a:rPr>
              <a:t>que un elemento dentro de un contenedor flexible sea también flexible tiene que ser declarado como tal mediante la propiedad </a:t>
            </a:r>
            <a:r>
              <a:rPr lang="es-ES" sz="1700" b="1" dirty="0" err="1">
                <a:latin typeface="+mj-lt"/>
              </a:rPr>
              <a:t>flex</a:t>
            </a:r>
            <a:r>
              <a:rPr lang="es-ES" sz="1700" dirty="0">
                <a:latin typeface="+mj-lt"/>
              </a:rPr>
              <a:t>. </a:t>
            </a:r>
            <a:r>
              <a:rPr lang="es-ES" sz="1700" dirty="0" smtClean="0">
                <a:latin typeface="+mj-lt"/>
              </a:rPr>
              <a:t>Esta  propiedad puede </a:t>
            </a:r>
            <a:r>
              <a:rPr lang="es-ES" sz="1700" dirty="0">
                <a:latin typeface="+mj-lt"/>
              </a:rPr>
              <a:t>usar tres posibles parámetros, separados por un </a:t>
            </a:r>
            <a:r>
              <a:rPr lang="es-ES" sz="1700" dirty="0" smtClean="0">
                <a:latin typeface="+mj-lt"/>
              </a:rPr>
              <a:t>espacio (si sólo hay un valor se corresponde con </a:t>
            </a:r>
            <a:r>
              <a:rPr lang="es-ES" sz="1700" dirty="0" err="1" smtClean="0">
                <a:latin typeface="+mj-lt"/>
              </a:rPr>
              <a:t>flex-grow</a:t>
            </a:r>
            <a:r>
              <a:rPr lang="es-ES" sz="1700" dirty="0" smtClean="0">
                <a:latin typeface="+mj-lt"/>
              </a:rPr>
              <a:t>):</a:t>
            </a:r>
            <a:endParaRPr lang="es-ES" sz="1600" dirty="0" smtClean="0">
              <a:latin typeface="+mj-lt"/>
            </a:endParaRPr>
          </a:p>
          <a:p>
            <a:pPr marL="1088073" lvl="4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latin typeface="+mj-lt"/>
              </a:rPr>
              <a:t> </a:t>
            </a:r>
            <a:r>
              <a:rPr lang="es-ES" sz="1600" b="1" dirty="0" err="1" smtClean="0">
                <a:latin typeface="+mj-lt"/>
              </a:rPr>
              <a:t>flex-grow</a:t>
            </a:r>
            <a:r>
              <a:rPr lang="es-ES" sz="1600" b="1" dirty="0" smtClean="0">
                <a:latin typeface="+mj-lt"/>
              </a:rPr>
              <a:t>:</a:t>
            </a:r>
            <a:r>
              <a:rPr lang="es-ES" sz="1600" dirty="0">
                <a:latin typeface="+mj-lt"/>
              </a:rPr>
              <a:t> especifica el factor de crecimiento de un elemento </a:t>
            </a:r>
            <a:r>
              <a:rPr lang="es-ES" sz="1600" dirty="0" smtClean="0">
                <a:latin typeface="+mj-lt"/>
              </a:rPr>
              <a:t>flexible, es decir,  que proporción del espacio sobrante le corresponde respecto de los otros elementos. Si el valor es 0 el elemento no crecerá para ocupar el espacio sobrante. El valor por defecto es  0.</a:t>
            </a:r>
          </a:p>
          <a:p>
            <a:pPr marL="1088073" lvl="4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err="1" smtClean="0">
                <a:latin typeface="+mj-lt"/>
              </a:rPr>
              <a:t>flex-shrink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dirty="0">
                <a:latin typeface="+mj-lt"/>
              </a:rPr>
              <a:t>especifica el factor de </a:t>
            </a:r>
            <a:r>
              <a:rPr lang="es-ES" sz="1600" dirty="0" smtClean="0">
                <a:latin typeface="+mj-lt"/>
              </a:rPr>
              <a:t>encogimiento </a:t>
            </a:r>
            <a:r>
              <a:rPr lang="es-ES" sz="1600" dirty="0">
                <a:latin typeface="+mj-lt"/>
              </a:rPr>
              <a:t>de un elemento flexible, es decir,  </a:t>
            </a:r>
            <a:r>
              <a:rPr lang="es-ES" sz="1600" dirty="0" smtClean="0">
                <a:latin typeface="+mj-lt"/>
              </a:rPr>
              <a:t>si no entran todos los elementos que proporción del espacio que falta se le va a quitar a este elemento respecto de los otros elementos. Si el valor es 0 el elemento no se reducirá para adaptarse al espacio del contenedor</a:t>
            </a:r>
            <a:r>
              <a:rPr lang="es-ES" sz="1600" dirty="0">
                <a:latin typeface="+mj-lt"/>
              </a:rPr>
              <a:t>. El valor por defecto es  </a:t>
            </a:r>
            <a:r>
              <a:rPr lang="es-ES" sz="1600" dirty="0" smtClean="0">
                <a:latin typeface="+mj-lt"/>
              </a:rPr>
              <a:t>1</a:t>
            </a:r>
            <a:endParaRPr lang="es-ES" sz="1600" dirty="0">
              <a:latin typeface="+mj-lt"/>
            </a:endParaRPr>
          </a:p>
          <a:p>
            <a:pPr marL="1088073" lvl="4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err="1" smtClean="0">
                <a:latin typeface="+mj-lt"/>
              </a:rPr>
              <a:t>flex-basis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dirty="0">
                <a:latin typeface="+mj-lt"/>
              </a:rPr>
              <a:t>indica un tamaño inicial para el </a:t>
            </a:r>
            <a:r>
              <a:rPr lang="es-ES" sz="1600" dirty="0" smtClean="0">
                <a:latin typeface="+mj-lt"/>
              </a:rPr>
              <a:t>elemento, el tamaño final del elemento podrá aumentar o disminuir despendiendo si sobra o falta espacio en el contenedor. El valor por defecto es auto (es tamaño que necesite el elemento).</a:t>
            </a: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3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propiedad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El </a:t>
            </a:r>
            <a:r>
              <a:rPr lang="es-ES" sz="1700" dirty="0">
                <a:latin typeface="+mj-lt"/>
              </a:rPr>
              <a:t>tamaño de cada caja se calcula multiplicando el tamaño de la caja contenedora por el valor de su propiedad </a:t>
            </a:r>
            <a:r>
              <a:rPr lang="es-ES" sz="1700" dirty="0" err="1">
                <a:latin typeface="+mj-lt"/>
              </a:rPr>
              <a:t>flex</a:t>
            </a:r>
            <a:r>
              <a:rPr lang="es-ES" sz="1700" dirty="0">
                <a:latin typeface="+mj-lt"/>
              </a:rPr>
              <a:t> y luego dividiendo el resultado entre la suma de los valores </a:t>
            </a:r>
            <a:r>
              <a:rPr lang="es-ES" sz="1700" dirty="0" err="1">
                <a:latin typeface="+mj-lt"/>
              </a:rPr>
              <a:t>flex-grow</a:t>
            </a:r>
            <a:r>
              <a:rPr lang="es-ES" sz="1700" dirty="0">
                <a:latin typeface="+mj-lt"/>
              </a:rPr>
              <a:t> de todos los elementos </a:t>
            </a:r>
            <a:r>
              <a:rPr lang="es-ES" sz="1700" dirty="0" smtClean="0">
                <a:latin typeface="+mj-lt"/>
              </a:rPr>
              <a:t>hijos (para las cajas de nuestro ejemplo 600 </a:t>
            </a:r>
            <a:r>
              <a:rPr lang="es-ES" sz="1700" dirty="0">
                <a:latin typeface="+mj-lt"/>
              </a:rPr>
              <a:t>x 1/4 = </a:t>
            </a:r>
            <a:r>
              <a:rPr lang="es-ES" sz="1700" dirty="0" smtClean="0">
                <a:latin typeface="+mj-lt"/>
              </a:rPr>
              <a:t>150). 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20072" y="2417648"/>
            <a:ext cx="3194582" cy="433965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flex; 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600px;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border:1px black solid;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padding:10px;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background-color:#999999;</a:t>
            </a:r>
          </a:p>
          <a:p>
            <a:pPr marL="360363" indent="0" eaLnBrk="1" hangingPunct="1">
              <a:buNone/>
            </a:pP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0 5px;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#caja1{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#caja3{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#caja4{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055749"/>
            <a:ext cx="359981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display</a:t>
            </a:r>
            <a:r>
              <a:rPr lang="es-ES" sz="4000" dirty="0" smtClean="0"/>
              <a:t>: </a:t>
            </a:r>
            <a:r>
              <a:rPr lang="es-ES" sz="4000" dirty="0" err="1" smtClean="0"/>
              <a:t>flex</a:t>
            </a:r>
            <a:r>
              <a:rPr lang="es-ES" sz="4000" dirty="0" smtClean="0"/>
              <a:t> – propiedad </a:t>
            </a:r>
            <a:r>
              <a:rPr lang="es-ES" sz="4000" dirty="0" err="1" smtClean="0"/>
              <a:t>flex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Ahora </a:t>
            </a:r>
            <a:r>
              <a:rPr lang="es-ES" sz="1700" dirty="0">
                <a:latin typeface="+mj-lt"/>
              </a:rPr>
              <a:t>la fórmula para calcular el tamaño de </a:t>
            </a:r>
            <a:r>
              <a:rPr lang="es-ES" sz="1700" dirty="0" smtClean="0">
                <a:latin typeface="+mj-lt"/>
              </a:rPr>
              <a:t>caja 1 es: </a:t>
            </a:r>
            <a:r>
              <a:rPr lang="es-ES" sz="1700" dirty="0">
                <a:latin typeface="+mj-lt"/>
              </a:rPr>
              <a:t>600 x 2/5 = 240</a:t>
            </a:r>
            <a:r>
              <a:rPr lang="es-ES" sz="1700" dirty="0" smtClean="0">
                <a:latin typeface="+mj-lt"/>
              </a:rPr>
              <a:t>. </a:t>
            </a:r>
            <a:r>
              <a:rPr lang="es-ES" sz="1700" dirty="0">
                <a:latin typeface="+mj-lt"/>
              </a:rPr>
              <a:t>La fórmula para calcular el tamaño del resto de los elementos </a:t>
            </a:r>
            <a:r>
              <a:rPr lang="es-ES" sz="1700" dirty="0" smtClean="0">
                <a:latin typeface="+mj-lt"/>
              </a:rPr>
              <a:t>es </a:t>
            </a:r>
            <a:r>
              <a:rPr lang="es-ES" sz="1700" dirty="0">
                <a:latin typeface="+mj-lt"/>
              </a:rPr>
              <a:t>por tanto: 600 x 1/5 = 120.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36087" y="4467901"/>
            <a:ext cx="3599815" cy="851535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08246" y="1877214"/>
            <a:ext cx="4455499" cy="230832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0363" indent="-360363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caja1{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2;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#caja2{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#caja3{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#caja4{</a:t>
            </a:r>
          </a:p>
          <a:p>
            <a:pPr marL="360363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flex: 1;</a:t>
            </a:r>
          </a:p>
          <a:p>
            <a:pPr marL="360363" indent="-360363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6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53851</TotalTime>
  <Words>2351</Words>
  <Application>Microsoft Office PowerPoint</Application>
  <PresentationFormat>Presentación en pantalla (4:3)</PresentationFormat>
  <Paragraphs>872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Flujo</vt:lpstr>
      <vt:lpstr>CSS – VISUALIZACIÓN</vt:lpstr>
      <vt:lpstr>display</vt:lpstr>
      <vt:lpstr>display</vt:lpstr>
      <vt:lpstr>display: table</vt:lpstr>
      <vt:lpstr>display: flex</vt:lpstr>
      <vt:lpstr>display: flex - ejes</vt:lpstr>
      <vt:lpstr>display: flex – propiedad flex</vt:lpstr>
      <vt:lpstr>display: flex – propiedad flex</vt:lpstr>
      <vt:lpstr>display: flex – propiedad flex</vt:lpstr>
      <vt:lpstr>display: flex – propiedad flex</vt:lpstr>
      <vt:lpstr>display: flex – propiedad flex</vt:lpstr>
      <vt:lpstr>display: flex – flex direction</vt:lpstr>
      <vt:lpstr>display: flex - order</vt:lpstr>
      <vt:lpstr>display: flex – justify-content</vt:lpstr>
      <vt:lpstr>display: flex – align-items</vt:lpstr>
      <vt:lpstr>display: flex – align-self</vt:lpstr>
      <vt:lpstr>display: flex – flex-wrap</vt:lpstr>
      <vt:lpstr>display: flex – align-content</vt:lpstr>
      <vt:lpstr>visibility</vt:lpstr>
      <vt:lpstr>visibility vs display</vt:lpstr>
      <vt:lpstr>overflow</vt:lpstr>
      <vt:lpstr>overflow</vt:lpstr>
      <vt:lpstr>overflow-x y overflow-y</vt:lpstr>
      <vt:lpstr>z-index</vt:lpstr>
      <vt:lpstr>display:table</vt:lpstr>
      <vt:lpstr>display:table</vt:lpstr>
      <vt:lpstr>display:table</vt:lpstr>
      <vt:lpstr>display:table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dw2</cp:lastModifiedBy>
  <cp:revision>1681</cp:revision>
  <cp:lastPrinted>2015-09-21T12:13:15Z</cp:lastPrinted>
  <dcterms:created xsi:type="dcterms:W3CDTF">2012-04-05T17:12:23Z</dcterms:created>
  <dcterms:modified xsi:type="dcterms:W3CDTF">2018-10-19T11:09:58Z</dcterms:modified>
</cp:coreProperties>
</file>