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803" r:id="rId1"/>
  </p:sldMasterIdLst>
  <p:notesMasterIdLst>
    <p:notesMasterId r:id="rId7"/>
  </p:notesMasterIdLst>
  <p:handoutMasterIdLst>
    <p:handoutMasterId r:id="rId8"/>
  </p:handoutMasterIdLst>
  <p:sldIdLst>
    <p:sldId id="277" r:id="rId2"/>
    <p:sldId id="522" r:id="rId3"/>
    <p:sldId id="561" r:id="rId4"/>
    <p:sldId id="562" r:id="rId5"/>
    <p:sldId id="563" r:id="rId6"/>
  </p:sldIdLst>
  <p:sldSz cx="9144000" cy="6858000" type="screen4x3"/>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B200"/>
    <a:srgbClr val="F2B800"/>
    <a:srgbClr val="E1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5" autoAdjust="0"/>
    <p:restoredTop sz="99112" autoAdjust="0"/>
  </p:normalViewPr>
  <p:slideViewPr>
    <p:cSldViewPr>
      <p:cViewPr varScale="1">
        <p:scale>
          <a:sx n="70" d="100"/>
          <a:sy n="70" d="100"/>
        </p:scale>
        <p:origin x="155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20"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190EE77-5F38-457B-96A8-67CE15DC456B}" type="datetimeFigureOut">
              <a:rPr lang="es-ES" smtClean="0"/>
              <a:pPr/>
              <a:t>04/04/2017</a:t>
            </a:fld>
            <a:endParaRPr lang="es-ES"/>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F8415D2-09C9-45E9-8984-F1E4AAC1ABA2}" type="slidenum">
              <a:rPr lang="es-ES" smtClean="0"/>
              <a:pPr/>
              <a:t>‹Nº›</a:t>
            </a:fld>
            <a:endParaRPr lang="es-ES"/>
          </a:p>
        </p:txBody>
      </p:sp>
    </p:spTree>
    <p:extLst>
      <p:ext uri="{BB962C8B-B14F-4D97-AF65-F5344CB8AC3E}">
        <p14:creationId xmlns:p14="http://schemas.microsoft.com/office/powerpoint/2010/main" val="4068256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6011E10-B218-48E2-B7C9-DEE9015F2796}" type="datetimeFigureOut">
              <a:rPr lang="es-ES" smtClean="0"/>
              <a:pPr/>
              <a:t>04/04/2017</a:t>
            </a:fld>
            <a:endParaRPr lang="es-ES"/>
          </a:p>
        </p:txBody>
      </p:sp>
      <p:sp>
        <p:nvSpPr>
          <p:cNvPr id="4" name="3 Marcador de imagen de diapositiva"/>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93F345-9B85-45FE-A289-6E9AEA1DBE5E}" type="slidenum">
              <a:rPr lang="es-ES" smtClean="0"/>
              <a:pPr/>
              <a:t>‹Nº›</a:t>
            </a:fld>
            <a:endParaRPr lang="es-ES"/>
          </a:p>
        </p:txBody>
      </p:sp>
    </p:spTree>
    <p:extLst>
      <p:ext uri="{BB962C8B-B14F-4D97-AF65-F5344CB8AC3E}">
        <p14:creationId xmlns:p14="http://schemas.microsoft.com/office/powerpoint/2010/main" val="7357167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C93F345-9B85-45FE-A289-6E9AEA1DBE5E}" type="slidenum">
              <a:rPr lang="es-ES" smtClean="0"/>
              <a:pPr/>
              <a:t>1</a:t>
            </a:fld>
            <a:endParaRPr lang="es-ES"/>
          </a:p>
        </p:txBody>
      </p:sp>
    </p:spTree>
    <p:extLst>
      <p:ext uri="{BB962C8B-B14F-4D97-AF65-F5344CB8AC3E}">
        <p14:creationId xmlns:p14="http://schemas.microsoft.com/office/powerpoint/2010/main" val="255171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pPr eaLnBrk="1" latinLnBrk="0" hangingPunct="1"/>
            <a:fld id="{EC8F5EBE-D15D-4979-B44E-9A846C4182D8}" type="datetime1">
              <a:rPr lang="en-US" smtClean="0"/>
              <a:t>4/4/2017</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pPr eaLnBrk="1" latinLnBrk="0" hangingPunct="1"/>
            <a:fld id="{91974DF9-AD47-4691-BA21-BBFCE3637A9A}" type="slidenum">
              <a:rPr kumimoji="0" lang="en-US" smtClean="0"/>
              <a:pPr eaLnBrk="1" latinLnBrk="0" hangingPunct="1"/>
              <a:t>‹Nº›</a:t>
            </a:fld>
            <a:endParaRPr kumimoji="0" lang="en-US" dirty="0"/>
          </a:p>
        </p:txBody>
      </p:sp>
      <p:sp>
        <p:nvSpPr>
          <p:cNvPr id="7" name="Rectangle 1"/>
          <p:cNvSpPr>
            <a:spLocks noChangeArrowheads="1"/>
          </p:cNvSpPr>
          <p:nvPr userDrawn="1"/>
        </p:nvSpPr>
        <p:spPr bwMode="auto">
          <a:xfrm>
            <a:off x="2483768" y="5824119"/>
            <a:ext cx="424847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dirty="0" smtClean="0">
                <a:ln>
                  <a:noFill/>
                </a:ln>
                <a:solidFill>
                  <a:schemeClr val="tx2">
                    <a:lumMod val="25000"/>
                  </a:schemeClr>
                </a:solidFill>
                <a:effectLst/>
                <a:latin typeface="+mj-lt"/>
                <a:ea typeface="Times New Roman" pitchFamily="18" charset="0"/>
                <a:cs typeface="Arial" pitchFamily="34" charset="0"/>
              </a:rPr>
              <a:t>I.E.S. </a:t>
            </a:r>
            <a:r>
              <a:rPr kumimoji="0" lang="es-ES_tradnl" sz="2400" b="1" i="0" u="none" strike="noStrike" cap="none" normalizeH="0" baseline="0" dirty="0" err="1" smtClean="0">
                <a:ln>
                  <a:noFill/>
                </a:ln>
                <a:solidFill>
                  <a:schemeClr val="tx2">
                    <a:lumMod val="25000"/>
                  </a:schemeClr>
                </a:solidFill>
                <a:effectLst/>
                <a:latin typeface="+mj-lt"/>
                <a:ea typeface="Times New Roman" pitchFamily="18" charset="0"/>
                <a:cs typeface="Arial" pitchFamily="34" charset="0"/>
              </a:rPr>
              <a:t>Txurdinaga-Artabe</a:t>
            </a:r>
            <a:endParaRPr kumimoji="0" lang="es-ES_tradnl" sz="2400" b="1" i="0" u="none" strike="noStrike" cap="none" normalizeH="0" baseline="0" dirty="0" smtClean="0">
              <a:ln>
                <a:noFill/>
              </a:ln>
              <a:solidFill>
                <a:schemeClr val="tx2">
                  <a:lumMod val="25000"/>
                </a:schemeClr>
              </a:solidFill>
              <a:effectLst/>
              <a:latin typeface="+mj-lt"/>
              <a:ea typeface="Times New Roman" pitchFamily="18"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D2FC5A4F-CAD3-4D49-8F7F-C0223B70D2EE}" type="datetime1">
              <a:rPr lang="en-US" smtClean="0"/>
              <a:t>4/4/2017</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BD3D7A2B-CEF8-4F8B-85EC-76CD387D8B13}" type="datetime1">
              <a:rPr lang="en-US" smtClean="0"/>
              <a:t>4/4/2017</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962596F2-6DAB-484A-B3EA-2A00C6A078B3}" type="datetime1">
              <a:rPr lang="en-US" smtClean="0"/>
              <a:t>4/4/2017</a:t>
            </a:fld>
            <a:endParaRPr lang="en-US"/>
          </a:p>
        </p:txBody>
      </p:sp>
      <p:sp>
        <p:nvSpPr>
          <p:cNvPr id="5" name="Footer Placeholder 4"/>
          <p:cNvSpPr>
            <a:spLocks noGrp="1"/>
          </p:cNvSpPr>
          <p:nvPr>
            <p:ph type="ftr" sz="quarter" idx="11"/>
          </p:nvPr>
        </p:nvSpPr>
        <p:spPr/>
        <p:txBody>
          <a:bodyPr/>
          <a:lstStyle/>
          <a:p>
            <a:pPr algn="ctr"/>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pPr eaLnBrk="1" latinLnBrk="0" hangingPunct="1"/>
            <a:fld id="{6E45677C-7103-4026-AEC7-719DD3604233}" type="datetime1">
              <a:rPr lang="en-US" smtClean="0"/>
              <a:t>4/4/2017</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eaLnBrk="1" latinLnBrk="0" hangingPunct="1"/>
            <a:fld id="{33F78F60-EF38-4D24-9E29-087DF885C579}" type="datetime1">
              <a:rPr lang="en-US" smtClean="0"/>
              <a:t>4/4/2017</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pPr eaLnBrk="1" latinLnBrk="0" hangingPunct="1"/>
            <a:fld id="{B328C616-A571-4B28-9F11-B9706C3AA4F6}" type="datetime1">
              <a:rPr lang="en-US" smtClean="0"/>
              <a:t>4/4/2017</a:t>
            </a:fld>
            <a:endParaRPr lang="en-US"/>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pPr eaLnBrk="1" latinLnBrk="0" hangingPunct="1"/>
            <a:fld id="{71701934-CBED-4B3E-ACCF-0BC2CF96F07F}" type="datetime1">
              <a:rPr lang="en-US" smtClean="0"/>
              <a:t>4/4/2017</a:t>
            </a:fld>
            <a:endParaRPr lang="en-US"/>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12520F7D-3AF7-4B81-AC04-DECB38F90354}" type="datetime1">
              <a:rPr lang="en-US" smtClean="0"/>
              <a:t>4/4/2017</a:t>
            </a:fld>
            <a:endParaRPr lang="en-US"/>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eaLnBrk="1" latinLnBrk="0" hangingPunct="1"/>
            <a:fld id="{BDE42B5D-E325-420D-8A79-7C7E7112DD93}" type="datetime1">
              <a:rPr lang="en-US" smtClean="0"/>
              <a:t>4/4/2017</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pPr eaLnBrk="1" latinLnBrk="0" hangingPunct="1"/>
            <a:fld id="{8BF23FF8-97B8-4246-AF60-916A0235E389}" type="datetime1">
              <a:rPr lang="en-US" smtClean="0"/>
              <a:t>4/4/2017</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a:xfrm>
            <a:off x="8077200" y="6356350"/>
            <a:ext cx="609600" cy="365125"/>
          </a:xfrm>
        </p:spPr>
        <p:txBody>
          <a:bodyPr/>
          <a:lstStyle/>
          <a:p>
            <a:fld id="{19C3D5FF-1D01-428C-BF4E-6C13885CA336}" type="slidenum">
              <a:rPr lang="es-ES" smtClean="0"/>
              <a:pPr/>
              <a:t>‹Nº›</a:t>
            </a:fld>
            <a:endParaRPr lang="es-E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eaLnBrk="1" latinLnBrk="0" hangingPunct="1"/>
            <a:fld id="{B37FA328-F8CC-4DA5-9300-48729342F3F3}" type="datetime1">
              <a:rPr lang="en-US" smtClean="0"/>
              <a:t>4/4/2017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C3D5FF-1D01-428C-BF4E-6C13885CA336}" type="slidenum">
              <a:rPr lang="es-ES" smtClean="0"/>
              <a:pPr/>
              <a:t>‹Nº›</a:t>
            </a:fld>
            <a:endParaRPr lang="es-E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4804"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Lst>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css/css_link.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5175" y="3717032"/>
            <a:ext cx="7772400" cy="1362456"/>
          </a:xfrm>
        </p:spPr>
        <p:txBody>
          <a:bodyPr>
            <a:normAutofit/>
          </a:bodyPr>
          <a:lstStyle/>
          <a:p>
            <a:pPr algn="ctr"/>
            <a:r>
              <a:rPr lang="es-ES" dirty="0" err="1" smtClean="0">
                <a:solidFill>
                  <a:schemeClr val="tx1"/>
                </a:solidFill>
              </a:rPr>
              <a:t>CSS</a:t>
            </a:r>
            <a:r>
              <a:rPr lang="es-ES" dirty="0" smtClean="0">
                <a:solidFill>
                  <a:schemeClr val="tx1"/>
                </a:solidFill>
              </a:rPr>
              <a:t> – </a:t>
            </a:r>
            <a:r>
              <a:rPr lang="es-ES" dirty="0" smtClean="0">
                <a:solidFill>
                  <a:schemeClr val="tx1"/>
                </a:solidFill>
              </a:rPr>
              <a:t>ENLACES</a:t>
            </a:r>
            <a:endParaRPr lang="es-ES" dirty="0">
              <a:solidFill>
                <a:schemeClr val="tx1"/>
              </a:solidFill>
            </a:endParaRPr>
          </a:p>
        </p:txBody>
      </p:sp>
      <p:sp>
        <p:nvSpPr>
          <p:cNvPr id="3" name="AutoShape 4"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4" name="AutoShape 6"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8" name="Marcador de número de diapositiva 7"/>
          <p:cNvSpPr>
            <a:spLocks noGrp="1"/>
          </p:cNvSpPr>
          <p:nvPr>
            <p:ph type="sldNum" sz="quarter" idx="12"/>
          </p:nvPr>
        </p:nvSpPr>
        <p:spPr/>
        <p:txBody>
          <a:bodyPr/>
          <a:lstStyle/>
          <a:p>
            <a:fld id="{19C3D5FF-1D01-428C-BF4E-6C13885CA336}" type="slidenum">
              <a:rPr lang="es-ES" smtClean="0"/>
              <a:pPr/>
              <a:t>1</a:t>
            </a:fld>
            <a:endParaRPr lang="es-ES" dirty="0"/>
          </a:p>
        </p:txBody>
      </p:sp>
      <p:sp>
        <p:nvSpPr>
          <p:cNvPr id="5" name="AutoShape 2" descr="Resultado de imagen de cs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p:cNvPicPr>
            <a:picLocks noChangeAspect="1"/>
          </p:cNvPicPr>
          <p:nvPr/>
        </p:nvPicPr>
        <p:blipFill>
          <a:blip r:embed="rId3"/>
          <a:stretch>
            <a:fillRect/>
          </a:stretch>
        </p:blipFill>
        <p:spPr>
          <a:xfrm>
            <a:off x="3563888" y="1484784"/>
            <a:ext cx="2133600" cy="1905000"/>
          </a:xfrm>
          <a:prstGeom prst="rect">
            <a:avLst/>
          </a:prstGeom>
        </p:spPr>
      </p:pic>
    </p:spTree>
    <p:extLst>
      <p:ext uri="{BB962C8B-B14F-4D97-AF65-F5344CB8AC3E}">
        <p14:creationId xmlns:p14="http://schemas.microsoft.com/office/powerpoint/2010/main" val="1032040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Enlaces</a:t>
            </a:r>
            <a:endParaRPr lang="es-ES" sz="4000" dirty="0"/>
          </a:p>
        </p:txBody>
      </p:sp>
      <p:sp>
        <p:nvSpPr>
          <p:cNvPr id="3" name="Marcador de contenido 2"/>
          <p:cNvSpPr>
            <a:spLocks noGrp="1"/>
          </p:cNvSpPr>
          <p:nvPr>
            <p:ph idx="1"/>
          </p:nvPr>
        </p:nvSpPr>
        <p:spPr>
          <a:xfrm>
            <a:off x="467544" y="1484784"/>
            <a:ext cx="8208912" cy="4968552"/>
          </a:xfrm>
        </p:spPr>
        <p:txBody>
          <a:bodyPr>
            <a:noAutofit/>
          </a:bodyPr>
          <a:lstStyle/>
          <a:p>
            <a:pPr marL="0" lvl="2" indent="0" algn="just">
              <a:spcBef>
                <a:spcPts val="0"/>
              </a:spcBef>
              <a:spcAft>
                <a:spcPts val="600"/>
              </a:spcAft>
              <a:buClr>
                <a:schemeClr val="accent1">
                  <a:lumMod val="75000"/>
                </a:schemeClr>
              </a:buClr>
              <a:buSzPct val="95000"/>
              <a:buNone/>
            </a:pPr>
            <a:r>
              <a:rPr lang="es-ES" sz="2000" dirty="0">
                <a:latin typeface="+mj-lt"/>
                <a:hlinkClick r:id="rId2"/>
              </a:rPr>
              <a:t>https://</a:t>
            </a:r>
            <a:r>
              <a:rPr lang="es-ES" sz="2000" dirty="0" smtClean="0">
                <a:latin typeface="+mj-lt"/>
                <a:hlinkClick r:id="rId2"/>
              </a:rPr>
              <a:t>www.w3schools.com/css/css_link.asp</a:t>
            </a:r>
            <a:endParaRPr lang="es-ES" sz="2000" dirty="0" smtClean="0">
              <a:latin typeface="+mj-lt"/>
            </a:endParaRPr>
          </a:p>
          <a:p>
            <a:pPr marL="0" lvl="2" indent="0" algn="just">
              <a:spcBef>
                <a:spcPts val="0"/>
              </a:spcBef>
              <a:spcAft>
                <a:spcPts val="600"/>
              </a:spcAft>
              <a:buClr>
                <a:schemeClr val="accent1">
                  <a:lumMod val="75000"/>
                </a:schemeClr>
              </a:buClr>
              <a:buSzPct val="95000"/>
              <a:buNone/>
            </a:pPr>
            <a:endParaRPr lang="es-ES" sz="2000" dirty="0" smtClean="0">
              <a:latin typeface="+mj-lt"/>
            </a:endParaRPr>
          </a:p>
          <a:p>
            <a:pPr marL="539433" lvl="2" indent="-265113" algn="just">
              <a:spcBef>
                <a:spcPts val="0"/>
              </a:spcBef>
              <a:spcAft>
                <a:spcPts val="600"/>
              </a:spcAft>
              <a:buClr>
                <a:srgbClr val="0F6FC6">
                  <a:lumMod val="75000"/>
                </a:srgbClr>
              </a:buClr>
              <a:buSzPct val="95000"/>
            </a:pPr>
            <a:r>
              <a:rPr lang="es-ES" sz="1800" dirty="0" err="1">
                <a:solidFill>
                  <a:prstClr val="black"/>
                </a:solidFill>
                <a:latin typeface="Calibri"/>
              </a:rPr>
              <a:t>CSS</a:t>
            </a:r>
            <a:r>
              <a:rPr lang="es-ES" sz="1800" dirty="0">
                <a:solidFill>
                  <a:prstClr val="black"/>
                </a:solidFill>
                <a:latin typeface="Calibri"/>
              </a:rPr>
              <a:t> define las siguientes cuatro </a:t>
            </a:r>
            <a:r>
              <a:rPr lang="es-ES" sz="1800" dirty="0" err="1">
                <a:solidFill>
                  <a:prstClr val="black"/>
                </a:solidFill>
                <a:latin typeface="Calibri"/>
              </a:rPr>
              <a:t>pseudo</a:t>
            </a:r>
            <a:r>
              <a:rPr lang="es-ES" sz="1800" dirty="0">
                <a:solidFill>
                  <a:prstClr val="black"/>
                </a:solidFill>
                <a:latin typeface="Calibri"/>
              </a:rPr>
              <a:t>-clases:</a:t>
            </a:r>
          </a:p>
          <a:p>
            <a:pPr marL="834390" lvl="3" indent="-285750" algn="just">
              <a:spcBef>
                <a:spcPts val="0"/>
              </a:spcBef>
              <a:spcAft>
                <a:spcPts val="600"/>
              </a:spcAft>
              <a:buClr>
                <a:srgbClr val="0F6FC6">
                  <a:lumMod val="75000"/>
                </a:srgbClr>
              </a:buClr>
              <a:buSzPct val="95000"/>
              <a:buFont typeface="Wingdings" panose="05000000000000000000" pitchFamily="2" charset="2"/>
              <a:buChar char="q"/>
            </a:pPr>
            <a:r>
              <a:rPr lang="es-ES" sz="1800" b="1" dirty="0">
                <a:solidFill>
                  <a:prstClr val="black"/>
                </a:solidFill>
                <a:latin typeface="Calibri"/>
              </a:rPr>
              <a:t>:link</a:t>
            </a:r>
            <a:r>
              <a:rPr lang="es-ES" sz="1800" dirty="0">
                <a:solidFill>
                  <a:prstClr val="black"/>
                </a:solidFill>
                <a:latin typeface="Calibri"/>
              </a:rPr>
              <a:t>, permite aplicar estilos para los enlaces que aún no han sido visitados.</a:t>
            </a:r>
          </a:p>
          <a:p>
            <a:pPr marL="834390" lvl="3" indent="-285750" algn="just">
              <a:spcBef>
                <a:spcPts val="0"/>
              </a:spcBef>
              <a:spcAft>
                <a:spcPts val="600"/>
              </a:spcAft>
              <a:buClr>
                <a:srgbClr val="0F6FC6">
                  <a:lumMod val="75000"/>
                </a:srgbClr>
              </a:buClr>
              <a:buSzPct val="95000"/>
              <a:buFont typeface="Wingdings" panose="05000000000000000000" pitchFamily="2" charset="2"/>
              <a:buChar char="q"/>
            </a:pPr>
            <a:r>
              <a:rPr lang="es-ES" sz="1800" b="1" dirty="0">
                <a:solidFill>
                  <a:prstClr val="black"/>
                </a:solidFill>
                <a:latin typeface="Calibri"/>
              </a:rPr>
              <a:t>:</a:t>
            </a:r>
            <a:r>
              <a:rPr lang="es-ES" sz="1800" b="1" dirty="0" err="1">
                <a:solidFill>
                  <a:prstClr val="black"/>
                </a:solidFill>
                <a:latin typeface="Calibri"/>
              </a:rPr>
              <a:t>visited</a:t>
            </a:r>
            <a:r>
              <a:rPr lang="es-ES" sz="1800" dirty="0">
                <a:solidFill>
                  <a:prstClr val="black"/>
                </a:solidFill>
                <a:latin typeface="Calibri"/>
              </a:rPr>
              <a:t>, aplica estilos a los enlaces que han sido pinchados anteriormente.</a:t>
            </a:r>
          </a:p>
          <a:p>
            <a:pPr marL="834390" lvl="3" indent="-285750" algn="just">
              <a:spcBef>
                <a:spcPts val="0"/>
              </a:spcBef>
              <a:spcAft>
                <a:spcPts val="600"/>
              </a:spcAft>
              <a:buClr>
                <a:srgbClr val="0F6FC6">
                  <a:lumMod val="75000"/>
                </a:srgbClr>
              </a:buClr>
              <a:buSzPct val="95000"/>
              <a:buFont typeface="Wingdings" panose="05000000000000000000" pitchFamily="2" charset="2"/>
              <a:buChar char="q"/>
            </a:pPr>
            <a:r>
              <a:rPr lang="es-ES" sz="1800" b="1" dirty="0">
                <a:solidFill>
                  <a:prstClr val="black"/>
                </a:solidFill>
                <a:latin typeface="Calibri"/>
              </a:rPr>
              <a:t>:</a:t>
            </a:r>
            <a:r>
              <a:rPr lang="es-ES" sz="1800" b="1" dirty="0" err="1">
                <a:solidFill>
                  <a:prstClr val="black"/>
                </a:solidFill>
                <a:latin typeface="Calibri"/>
              </a:rPr>
              <a:t>hover</a:t>
            </a:r>
            <a:r>
              <a:rPr lang="es-ES" sz="1800" dirty="0">
                <a:solidFill>
                  <a:prstClr val="black"/>
                </a:solidFill>
                <a:latin typeface="Calibri"/>
              </a:rPr>
              <a:t>, estilos que muestra el enlace cuando el usuario posiciona el puntero del ratón sobre el enlace.</a:t>
            </a:r>
          </a:p>
          <a:p>
            <a:pPr marL="834390" lvl="3" indent="-285750" algn="just">
              <a:spcBef>
                <a:spcPts val="0"/>
              </a:spcBef>
              <a:spcAft>
                <a:spcPts val="600"/>
              </a:spcAft>
              <a:buClr>
                <a:srgbClr val="0F6FC6">
                  <a:lumMod val="75000"/>
                </a:srgbClr>
              </a:buClr>
              <a:buSzPct val="95000"/>
              <a:buFont typeface="Wingdings" panose="05000000000000000000" pitchFamily="2" charset="2"/>
              <a:buChar char="q"/>
            </a:pPr>
            <a:r>
              <a:rPr lang="es-ES" sz="1800" b="1" dirty="0">
                <a:solidFill>
                  <a:prstClr val="black"/>
                </a:solidFill>
                <a:latin typeface="Calibri"/>
              </a:rPr>
              <a:t>:active</a:t>
            </a:r>
            <a:r>
              <a:rPr lang="es-ES" sz="1800" dirty="0">
                <a:solidFill>
                  <a:prstClr val="black"/>
                </a:solidFill>
                <a:latin typeface="Calibri"/>
              </a:rPr>
              <a:t>, estilos que se aplican al enlace cuando el usuario está pinchando sobre el enlace. Los estilos sólo se aplican desde que el usuario pincha el botón del ratón hasta que lo suelta, por lo que suelen ser unas pocas décimas de segundo.</a:t>
            </a:r>
          </a:p>
          <a:p>
            <a:pPr marL="539433" lvl="2" indent="-265113" algn="just">
              <a:spcBef>
                <a:spcPts val="0"/>
              </a:spcBef>
              <a:buClr>
                <a:srgbClr val="0F6FC6">
                  <a:lumMod val="75000"/>
                </a:srgbClr>
              </a:buClr>
              <a:buSzPct val="95000"/>
            </a:pPr>
            <a:r>
              <a:rPr lang="es-ES" sz="1800" dirty="0">
                <a:solidFill>
                  <a:prstClr val="black"/>
                </a:solidFill>
                <a:latin typeface="Calibri"/>
              </a:rPr>
              <a:t>Comportamiento por defecto de  enlaces: enlaces no visitados color </a:t>
            </a:r>
            <a:r>
              <a:rPr lang="es-ES" sz="1800" dirty="0">
                <a:solidFill>
                  <a:srgbClr val="0F6FC6">
                    <a:lumMod val="75000"/>
                  </a:srgbClr>
                </a:solidFill>
                <a:latin typeface="Calibri"/>
              </a:rPr>
              <a:t>azul</a:t>
            </a:r>
            <a:r>
              <a:rPr lang="es-ES" sz="1800" dirty="0">
                <a:solidFill>
                  <a:prstClr val="black"/>
                </a:solidFill>
                <a:latin typeface="Calibri"/>
              </a:rPr>
              <a:t> y </a:t>
            </a:r>
            <a:r>
              <a:rPr lang="es-ES" sz="1800" u="sng" dirty="0">
                <a:solidFill>
                  <a:srgbClr val="0F6FC6">
                    <a:lumMod val="75000"/>
                  </a:srgbClr>
                </a:solidFill>
                <a:latin typeface="Calibri"/>
              </a:rPr>
              <a:t>subrayado</a:t>
            </a:r>
            <a:r>
              <a:rPr lang="es-ES" sz="1800" dirty="0">
                <a:solidFill>
                  <a:prstClr val="black"/>
                </a:solidFill>
                <a:latin typeface="Calibri"/>
              </a:rPr>
              <a:t>, enlaces visitados color </a:t>
            </a:r>
            <a:r>
              <a:rPr lang="es-ES" sz="1800" dirty="0">
                <a:solidFill>
                  <a:srgbClr val="7030A0"/>
                </a:solidFill>
                <a:latin typeface="Calibri"/>
              </a:rPr>
              <a:t>morado.</a:t>
            </a:r>
          </a:p>
          <a:p>
            <a:pPr marL="539433" lvl="2" indent="-265113" algn="just">
              <a:spcBef>
                <a:spcPts val="0"/>
              </a:spcBef>
              <a:buClr>
                <a:srgbClr val="0F6FC6">
                  <a:lumMod val="75000"/>
                </a:srgbClr>
              </a:buClr>
              <a:buSzPct val="95000"/>
            </a:pPr>
            <a:r>
              <a:rPr lang="es-ES" sz="1800" dirty="0">
                <a:solidFill>
                  <a:prstClr val="black"/>
                </a:solidFill>
                <a:latin typeface="Calibri"/>
              </a:rPr>
              <a:t>Las </a:t>
            </a:r>
            <a:r>
              <a:rPr lang="es-ES" sz="1800" dirty="0" err="1">
                <a:solidFill>
                  <a:prstClr val="black"/>
                </a:solidFill>
                <a:latin typeface="Calibri"/>
              </a:rPr>
              <a:t>pseudoclases</a:t>
            </a:r>
            <a:r>
              <a:rPr lang="es-ES" sz="1800" dirty="0">
                <a:solidFill>
                  <a:prstClr val="black"/>
                </a:solidFill>
                <a:latin typeface="Calibri"/>
              </a:rPr>
              <a:t> permiten modificar el comportamiento por defecto de los enlaces.</a:t>
            </a:r>
          </a:p>
          <a:p>
            <a:pPr marL="539433" lvl="2" indent="-265113" algn="just">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a:t>
            </a:fld>
            <a:endParaRPr lang="es-ES" dirty="0"/>
          </a:p>
        </p:txBody>
      </p:sp>
    </p:spTree>
    <p:extLst>
      <p:ext uri="{BB962C8B-B14F-4D97-AF65-F5344CB8AC3E}">
        <p14:creationId xmlns:p14="http://schemas.microsoft.com/office/powerpoint/2010/main" val="3214070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Enlaces</a:t>
            </a:r>
            <a:endParaRPr lang="es-ES" sz="4000" dirty="0"/>
          </a:p>
        </p:txBody>
      </p:sp>
      <p:sp>
        <p:nvSpPr>
          <p:cNvPr id="3" name="Marcador de contenido 2"/>
          <p:cNvSpPr>
            <a:spLocks noGrp="1"/>
          </p:cNvSpPr>
          <p:nvPr>
            <p:ph idx="1"/>
          </p:nvPr>
        </p:nvSpPr>
        <p:spPr>
          <a:xfrm>
            <a:off x="467544" y="1484784"/>
            <a:ext cx="8208912" cy="4968552"/>
          </a:xfrm>
        </p:spPr>
        <p:txBody>
          <a:bodyPr>
            <a:noAutofit/>
          </a:bodyPr>
          <a:lstStyle/>
          <a:p>
            <a:pPr marL="539433" lvl="2" indent="-265113" algn="just">
              <a:spcBef>
                <a:spcPts val="0"/>
              </a:spcBef>
              <a:spcAft>
                <a:spcPts val="600"/>
              </a:spcAft>
              <a:buClr>
                <a:schemeClr val="accent1">
                  <a:lumMod val="75000"/>
                </a:schemeClr>
              </a:buClr>
              <a:buSzPct val="95000"/>
            </a:pPr>
            <a:r>
              <a:rPr lang="es-ES" sz="2000" dirty="0" smtClean="0">
                <a:latin typeface="+mj-lt"/>
              </a:rPr>
              <a:t>Cuando </a:t>
            </a:r>
            <a:r>
              <a:rPr lang="es-ES" sz="2000" dirty="0">
                <a:latin typeface="+mj-lt"/>
              </a:rPr>
              <a:t>se aplican varias </a:t>
            </a:r>
            <a:r>
              <a:rPr lang="es-ES" sz="2000" dirty="0" err="1">
                <a:latin typeface="+mj-lt"/>
              </a:rPr>
              <a:t>pseudo</a:t>
            </a:r>
            <a:r>
              <a:rPr lang="es-ES" sz="2000" dirty="0">
                <a:latin typeface="+mj-lt"/>
              </a:rPr>
              <a:t>-clases diferentes sobre un mismo enlace, se </a:t>
            </a:r>
            <a:r>
              <a:rPr lang="es-ES" sz="2000" dirty="0" smtClean="0">
                <a:latin typeface="+mj-lt"/>
              </a:rPr>
              <a:t>producen colisiones </a:t>
            </a:r>
            <a:r>
              <a:rPr lang="es-ES" sz="2000" dirty="0">
                <a:latin typeface="+mj-lt"/>
              </a:rPr>
              <a:t>entre los estilos de algunas </a:t>
            </a:r>
            <a:r>
              <a:rPr lang="es-ES" sz="2000" dirty="0" err="1">
                <a:latin typeface="+mj-lt"/>
              </a:rPr>
              <a:t>pseudo</a:t>
            </a:r>
            <a:r>
              <a:rPr lang="es-ES" sz="2000" dirty="0">
                <a:latin typeface="+mj-lt"/>
              </a:rPr>
              <a:t>-clases.</a:t>
            </a:r>
          </a:p>
          <a:p>
            <a:pPr marL="834390" lvl="3" indent="-285750" algn="just">
              <a:spcBef>
                <a:spcPts val="0"/>
              </a:spcBef>
              <a:spcAft>
                <a:spcPts val="600"/>
              </a:spcAft>
              <a:buClr>
                <a:schemeClr val="accent1">
                  <a:lumMod val="75000"/>
                </a:schemeClr>
              </a:buClr>
              <a:buSzPct val="95000"/>
              <a:buFont typeface="Courier New" panose="02070309020205020404" pitchFamily="49" charset="0"/>
              <a:buChar char="o"/>
            </a:pPr>
            <a:r>
              <a:rPr lang="es-ES" dirty="0" smtClean="0">
                <a:latin typeface="+mj-lt"/>
              </a:rPr>
              <a:t>Si </a:t>
            </a:r>
            <a:r>
              <a:rPr lang="es-ES" dirty="0">
                <a:latin typeface="+mj-lt"/>
              </a:rPr>
              <a:t>se pasa el ratón por encima de un enlace visitado, se aplican los estilos de las </a:t>
            </a:r>
            <a:r>
              <a:rPr lang="es-ES" dirty="0" err="1">
                <a:latin typeface="+mj-lt"/>
              </a:rPr>
              <a:t>pseudo</a:t>
            </a:r>
            <a:r>
              <a:rPr lang="es-ES" dirty="0">
                <a:latin typeface="+mj-lt"/>
              </a:rPr>
              <a:t>-clases :</a:t>
            </a:r>
            <a:r>
              <a:rPr lang="es-ES" dirty="0" err="1">
                <a:latin typeface="+mj-lt"/>
              </a:rPr>
              <a:t>hover</a:t>
            </a:r>
            <a:r>
              <a:rPr lang="es-ES" dirty="0">
                <a:latin typeface="+mj-lt"/>
              </a:rPr>
              <a:t> y :</a:t>
            </a:r>
            <a:r>
              <a:rPr lang="es-ES" dirty="0" err="1">
                <a:latin typeface="+mj-lt"/>
              </a:rPr>
              <a:t>visited</a:t>
            </a:r>
            <a:r>
              <a:rPr lang="es-ES" dirty="0">
                <a:latin typeface="+mj-lt"/>
              </a:rPr>
              <a:t>. </a:t>
            </a:r>
          </a:p>
          <a:p>
            <a:pPr marL="834390" lvl="3" indent="-285750" algn="just">
              <a:spcBef>
                <a:spcPts val="0"/>
              </a:spcBef>
              <a:spcAft>
                <a:spcPts val="600"/>
              </a:spcAft>
              <a:buClr>
                <a:schemeClr val="accent1">
                  <a:lumMod val="75000"/>
                </a:schemeClr>
              </a:buClr>
              <a:buSzPct val="95000"/>
              <a:buFont typeface="Courier New" panose="02070309020205020404" pitchFamily="49" charset="0"/>
              <a:buChar char="o"/>
            </a:pPr>
            <a:r>
              <a:rPr lang="es-ES" dirty="0">
                <a:latin typeface="+mj-lt"/>
              </a:rPr>
              <a:t>Si se pincha sobre un enlace no visitado, se aplican las </a:t>
            </a:r>
            <a:r>
              <a:rPr lang="es-ES" dirty="0" err="1">
                <a:latin typeface="+mj-lt"/>
              </a:rPr>
              <a:t>pseudo</a:t>
            </a:r>
            <a:r>
              <a:rPr lang="es-ES" dirty="0">
                <a:latin typeface="+mj-lt"/>
              </a:rPr>
              <a:t>-clases :</a:t>
            </a:r>
            <a:r>
              <a:rPr lang="es-ES" dirty="0" err="1">
                <a:latin typeface="+mj-lt"/>
              </a:rPr>
              <a:t>hover</a:t>
            </a:r>
            <a:r>
              <a:rPr lang="es-ES" dirty="0">
                <a:latin typeface="+mj-lt"/>
              </a:rPr>
              <a:t>, :link y :</a:t>
            </a:r>
            <a:r>
              <a:rPr lang="es-ES" dirty="0" smtClean="0">
                <a:latin typeface="+mj-lt"/>
              </a:rPr>
              <a:t>active.</a:t>
            </a:r>
          </a:p>
          <a:p>
            <a:pPr marL="539433" lvl="2" indent="-265113" algn="just">
              <a:spcBef>
                <a:spcPts val="0"/>
              </a:spcBef>
              <a:spcAft>
                <a:spcPts val="600"/>
              </a:spcAft>
              <a:buClr>
                <a:schemeClr val="accent1">
                  <a:lumMod val="75000"/>
                </a:schemeClr>
              </a:buClr>
              <a:buSzPct val="95000"/>
            </a:pPr>
            <a:r>
              <a:rPr lang="es-ES" sz="2000" dirty="0" smtClean="0">
                <a:latin typeface="+mj-lt"/>
              </a:rPr>
              <a:t>Si </a:t>
            </a:r>
            <a:r>
              <a:rPr lang="es-ES" sz="2000" dirty="0">
                <a:latin typeface="+mj-lt"/>
              </a:rPr>
              <a:t>se definen varias </a:t>
            </a:r>
            <a:r>
              <a:rPr lang="es-ES" sz="2000" dirty="0" err="1">
                <a:latin typeface="+mj-lt"/>
              </a:rPr>
              <a:t>pseudo</a:t>
            </a:r>
            <a:r>
              <a:rPr lang="es-ES" sz="2000" dirty="0">
                <a:latin typeface="+mj-lt"/>
              </a:rPr>
              <a:t>-clases sobre un mismo enlace, el único orden que asegura que </a:t>
            </a:r>
            <a:r>
              <a:rPr lang="es-ES" sz="2000" dirty="0" smtClean="0">
                <a:latin typeface="+mj-lt"/>
              </a:rPr>
              <a:t>todos los </a:t>
            </a:r>
            <a:r>
              <a:rPr lang="es-ES" sz="2000" dirty="0">
                <a:latin typeface="+mj-lt"/>
              </a:rPr>
              <a:t>estilos de las </a:t>
            </a:r>
            <a:r>
              <a:rPr lang="es-ES" sz="2000" dirty="0" err="1">
                <a:latin typeface="+mj-lt"/>
              </a:rPr>
              <a:t>pseudo</a:t>
            </a:r>
            <a:r>
              <a:rPr lang="es-ES" sz="2000" dirty="0">
                <a:latin typeface="+mj-lt"/>
              </a:rPr>
              <a:t>-clases se aplican de forma coherente es el siguiente: :link, :</a:t>
            </a:r>
            <a:r>
              <a:rPr lang="es-ES" sz="2000" dirty="0" err="1">
                <a:latin typeface="+mj-lt"/>
              </a:rPr>
              <a:t>visited</a:t>
            </a:r>
            <a:r>
              <a:rPr lang="es-ES" sz="2000" dirty="0" smtClean="0">
                <a:latin typeface="+mj-lt"/>
              </a:rPr>
              <a:t>, :</a:t>
            </a:r>
            <a:r>
              <a:rPr lang="es-ES" sz="2000" dirty="0" err="1">
                <a:latin typeface="+mj-lt"/>
              </a:rPr>
              <a:t>hover</a:t>
            </a:r>
            <a:r>
              <a:rPr lang="es-ES" sz="2000" dirty="0">
                <a:latin typeface="+mj-lt"/>
              </a:rPr>
              <a:t> y :active. </a:t>
            </a:r>
            <a:endParaRPr lang="es-ES" sz="20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a:t>
            </a:fld>
            <a:endParaRPr lang="es-ES" dirty="0"/>
          </a:p>
        </p:txBody>
      </p:sp>
    </p:spTree>
    <p:extLst>
      <p:ext uri="{BB962C8B-B14F-4D97-AF65-F5344CB8AC3E}">
        <p14:creationId xmlns:p14="http://schemas.microsoft.com/office/powerpoint/2010/main" val="2423667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Enlaces</a:t>
            </a:r>
            <a:endParaRPr lang="es-ES" sz="4000" dirty="0"/>
          </a:p>
        </p:txBody>
      </p:sp>
      <p:sp>
        <p:nvSpPr>
          <p:cNvPr id="3" name="Marcador de contenido 2"/>
          <p:cNvSpPr>
            <a:spLocks noGrp="1"/>
          </p:cNvSpPr>
          <p:nvPr>
            <p:ph idx="1"/>
          </p:nvPr>
        </p:nvSpPr>
        <p:spPr>
          <a:xfrm>
            <a:off x="467544" y="1484784"/>
            <a:ext cx="8208912" cy="4968552"/>
          </a:xfrm>
        </p:spPr>
        <p:txBody>
          <a:bodyPr>
            <a:noAutofit/>
          </a:bodyPr>
          <a:lstStyle/>
          <a:p>
            <a:pPr marL="539433" lvl="2" indent="-265113">
              <a:spcBef>
                <a:spcPts val="0"/>
              </a:spcBef>
              <a:spcAft>
                <a:spcPts val="600"/>
              </a:spcAft>
              <a:buClr>
                <a:schemeClr val="accent1">
                  <a:lumMod val="75000"/>
                </a:schemeClr>
              </a:buClr>
              <a:buSzPct val="95000"/>
            </a:pPr>
            <a:r>
              <a:rPr lang="es-ES" sz="2000" dirty="0" smtClean="0">
                <a:latin typeface="+mj-lt"/>
              </a:rPr>
              <a:t>También </a:t>
            </a:r>
            <a:r>
              <a:rPr lang="es-ES" sz="2000" dirty="0">
                <a:latin typeface="+mj-lt"/>
              </a:rPr>
              <a:t>es posible combinar en un mismo elemento las </a:t>
            </a:r>
            <a:r>
              <a:rPr lang="es-ES" sz="2000" dirty="0" err="1">
                <a:latin typeface="+mj-lt"/>
              </a:rPr>
              <a:t>pseudo</a:t>
            </a:r>
            <a:r>
              <a:rPr lang="es-ES" sz="2000" dirty="0">
                <a:latin typeface="+mj-lt"/>
              </a:rPr>
              <a:t>-clases que son </a:t>
            </a:r>
            <a:r>
              <a:rPr lang="es-ES" sz="2000" dirty="0" smtClean="0">
                <a:latin typeface="+mj-lt"/>
              </a:rPr>
              <a:t>compatibles entre </a:t>
            </a:r>
            <a:r>
              <a:rPr lang="es-ES" sz="2000" dirty="0">
                <a:latin typeface="+mj-lt"/>
              </a:rPr>
              <a:t>sí</a:t>
            </a:r>
            <a:r>
              <a:rPr lang="es-ES" sz="2000" dirty="0" smtClean="0">
                <a:latin typeface="+mj-lt"/>
              </a:rPr>
              <a:t>: </a:t>
            </a:r>
          </a:p>
          <a:p>
            <a:pPr marL="834390" lvl="3" indent="-285750">
              <a:spcBef>
                <a:spcPts val="0"/>
              </a:spcBef>
              <a:spcAft>
                <a:spcPts val="600"/>
              </a:spcAft>
              <a:buClr>
                <a:schemeClr val="accent1">
                  <a:lumMod val="75000"/>
                </a:schemeClr>
              </a:buClr>
              <a:buSzPct val="95000"/>
              <a:buFont typeface="Wingdings" panose="05000000000000000000" pitchFamily="2" charset="2"/>
              <a:buChar char="q"/>
            </a:pPr>
            <a:r>
              <a:rPr lang="es-ES" dirty="0" smtClean="0">
                <a:latin typeface="+mj-lt"/>
              </a:rPr>
              <a:t>Estilos que se </a:t>
            </a:r>
            <a:r>
              <a:rPr lang="es-ES" dirty="0">
                <a:latin typeface="+mj-lt"/>
              </a:rPr>
              <a:t>aplican cuando el usuario pasa el ratón por encima de </a:t>
            </a:r>
            <a:r>
              <a:rPr lang="es-ES" dirty="0" smtClean="0">
                <a:latin typeface="+mj-lt"/>
              </a:rPr>
              <a:t>un enlace </a:t>
            </a:r>
            <a:r>
              <a:rPr lang="es-ES" dirty="0">
                <a:latin typeface="+mj-lt"/>
              </a:rPr>
              <a:t>que todavía no ha </a:t>
            </a:r>
            <a:r>
              <a:rPr lang="es-ES" dirty="0" smtClean="0">
                <a:latin typeface="+mj-lt"/>
              </a:rPr>
              <a:t>visitado:</a:t>
            </a:r>
            <a:endParaRPr lang="es-ES" dirty="0">
              <a:latin typeface="+mj-lt"/>
            </a:endParaRPr>
          </a:p>
          <a:p>
            <a:pPr marL="806450" lvl="3" indent="0">
              <a:spcBef>
                <a:spcPts val="0"/>
              </a:spcBef>
              <a:spcAft>
                <a:spcPts val="600"/>
              </a:spcAft>
              <a:buClr>
                <a:schemeClr val="accent1">
                  <a:lumMod val="75000"/>
                </a:schemeClr>
              </a:buClr>
              <a:buSzPct val="95000"/>
              <a:buNone/>
            </a:pPr>
            <a:r>
              <a:rPr lang="es-ES" sz="1800" dirty="0" smtClean="0">
                <a:latin typeface="Courier New" panose="02070309020205020404" pitchFamily="49" charset="0"/>
                <a:cs typeface="Courier New" panose="02070309020205020404" pitchFamily="49" charset="0"/>
              </a:rPr>
              <a:t>a:link:hover </a:t>
            </a:r>
            <a:r>
              <a:rPr lang="es-ES" sz="1800" dirty="0">
                <a:latin typeface="Courier New" panose="02070309020205020404" pitchFamily="49" charset="0"/>
                <a:cs typeface="Courier New" panose="02070309020205020404" pitchFamily="49" charset="0"/>
              </a:rPr>
              <a:t>{ ... }</a:t>
            </a:r>
          </a:p>
          <a:p>
            <a:pPr marL="834390" lvl="3" indent="-285750">
              <a:spcBef>
                <a:spcPts val="0"/>
              </a:spcBef>
              <a:spcAft>
                <a:spcPts val="600"/>
              </a:spcAft>
              <a:buClr>
                <a:schemeClr val="accent1">
                  <a:lumMod val="75000"/>
                </a:schemeClr>
              </a:buClr>
              <a:buSzPct val="95000"/>
              <a:buFont typeface="Wingdings" panose="05000000000000000000" pitchFamily="2" charset="2"/>
              <a:buChar char="q"/>
            </a:pPr>
            <a:r>
              <a:rPr lang="es-ES" dirty="0" smtClean="0">
                <a:latin typeface="+mj-lt"/>
              </a:rPr>
              <a:t>Estilos que se </a:t>
            </a:r>
            <a:r>
              <a:rPr lang="es-ES" dirty="0">
                <a:latin typeface="+mj-lt"/>
              </a:rPr>
              <a:t>aplican cuando el usuario pasa el ratón por encima de </a:t>
            </a:r>
            <a:r>
              <a:rPr lang="es-ES" dirty="0" smtClean="0">
                <a:latin typeface="+mj-lt"/>
              </a:rPr>
              <a:t>un enlace </a:t>
            </a:r>
            <a:r>
              <a:rPr lang="es-ES" dirty="0">
                <a:latin typeface="+mj-lt"/>
              </a:rPr>
              <a:t>que ha visitado </a:t>
            </a:r>
            <a:r>
              <a:rPr lang="es-ES" dirty="0" smtClean="0">
                <a:latin typeface="+mj-lt"/>
              </a:rPr>
              <a:t>previamente:</a:t>
            </a:r>
            <a:endParaRPr lang="es-ES" dirty="0">
              <a:latin typeface="+mj-lt"/>
            </a:endParaRPr>
          </a:p>
          <a:p>
            <a:pPr marL="806450" lvl="3" indent="0">
              <a:spcBef>
                <a:spcPts val="0"/>
              </a:spcBef>
              <a:spcAft>
                <a:spcPts val="600"/>
              </a:spcAft>
              <a:buClr>
                <a:schemeClr val="accent1">
                  <a:lumMod val="75000"/>
                </a:schemeClr>
              </a:buClr>
              <a:buSzPct val="95000"/>
              <a:buNone/>
            </a:pPr>
            <a:r>
              <a:rPr lang="es-ES" sz="1800" dirty="0" smtClean="0">
                <a:latin typeface="Courier New" panose="02070309020205020404" pitchFamily="49" charset="0"/>
                <a:cs typeface="Courier New" panose="02070309020205020404" pitchFamily="49" charset="0"/>
              </a:rPr>
              <a:t>a:visited:hover </a:t>
            </a:r>
            <a:r>
              <a:rPr lang="es-ES" sz="1800" dirty="0">
                <a:latin typeface="Courier New" panose="02070309020205020404" pitchFamily="49" charset="0"/>
                <a:cs typeface="Courier New" panose="02070309020205020404" pitchFamily="49" charset="0"/>
              </a:rPr>
              <a:t>{ ... </a:t>
            </a:r>
            <a:r>
              <a:rPr lang="es-ES" sz="1800" dirty="0" smtClean="0">
                <a:latin typeface="Courier New" panose="02070309020205020404" pitchFamily="49" charset="0"/>
                <a:cs typeface="Courier New" panose="02070309020205020404" pitchFamily="49" charset="0"/>
              </a:rPr>
              <a:t>}</a:t>
            </a: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4</a:t>
            </a:fld>
            <a:endParaRPr lang="es-ES" dirty="0"/>
          </a:p>
        </p:txBody>
      </p:sp>
    </p:spTree>
    <p:extLst>
      <p:ext uri="{BB962C8B-B14F-4D97-AF65-F5344CB8AC3E}">
        <p14:creationId xmlns:p14="http://schemas.microsoft.com/office/powerpoint/2010/main" val="896454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smtClean="0"/>
              <a:t>Enlaces</a:t>
            </a:r>
            <a:endParaRPr lang="es-ES" sz="4000" dirty="0"/>
          </a:p>
        </p:txBody>
      </p:sp>
      <p:sp>
        <p:nvSpPr>
          <p:cNvPr id="3" name="Marcador de contenido 2"/>
          <p:cNvSpPr>
            <a:spLocks noGrp="1"/>
          </p:cNvSpPr>
          <p:nvPr>
            <p:ph idx="1"/>
          </p:nvPr>
        </p:nvSpPr>
        <p:spPr>
          <a:xfrm>
            <a:off x="467544" y="1484784"/>
            <a:ext cx="8208912" cy="4968552"/>
          </a:xfrm>
        </p:spPr>
        <p:txBody>
          <a:bodyPr>
            <a:noAutofit/>
          </a:bodyPr>
          <a:lstStyle/>
          <a:p>
            <a:pPr marL="0" lvl="1" indent="0">
              <a:spcBef>
                <a:spcPts val="0"/>
              </a:spcBef>
              <a:spcAft>
                <a:spcPts val="600"/>
              </a:spcAft>
              <a:buClr>
                <a:schemeClr val="accent1">
                  <a:lumMod val="75000"/>
                </a:schemeClr>
              </a:buClr>
              <a:buSzPct val="95000"/>
              <a:buNone/>
            </a:pPr>
            <a:r>
              <a:rPr lang="es-ES" b="1" dirty="0" smtClean="0">
                <a:latin typeface="+mj-lt"/>
              </a:rPr>
              <a:t>Imágenes </a:t>
            </a:r>
            <a:r>
              <a:rPr lang="es-ES" b="1" dirty="0">
                <a:latin typeface="+mj-lt"/>
              </a:rPr>
              <a:t>en los </a:t>
            </a:r>
            <a:r>
              <a:rPr lang="es-ES" b="1" dirty="0" smtClean="0">
                <a:latin typeface="+mj-lt"/>
              </a:rPr>
              <a:t>enlaces</a:t>
            </a:r>
            <a:endParaRPr lang="es-ES" b="1" dirty="0">
              <a:latin typeface="+mj-lt"/>
            </a:endParaRPr>
          </a:p>
          <a:p>
            <a:pPr marL="274320" lvl="2" algn="just">
              <a:spcAft>
                <a:spcPts val="600"/>
              </a:spcAft>
              <a:buClr>
                <a:srgbClr val="0F6FC6">
                  <a:lumMod val="75000"/>
                </a:srgbClr>
              </a:buClr>
              <a:buSzPct val="95000"/>
            </a:pPr>
            <a:r>
              <a:rPr lang="es-ES" sz="1700" dirty="0" smtClean="0">
                <a:solidFill>
                  <a:prstClr val="black"/>
                </a:solidFill>
                <a:latin typeface="Calibri"/>
              </a:rPr>
              <a:t>Podemos querer </a:t>
            </a:r>
            <a:r>
              <a:rPr lang="es-ES" sz="1700" dirty="0">
                <a:solidFill>
                  <a:prstClr val="black"/>
                </a:solidFill>
                <a:latin typeface="Calibri"/>
              </a:rPr>
              <a:t>incluir un pequeño icono al lado de un enlace para indicar el tipo de contenido que </a:t>
            </a:r>
            <a:r>
              <a:rPr lang="es-ES" sz="1700">
                <a:solidFill>
                  <a:prstClr val="black"/>
                </a:solidFill>
                <a:latin typeface="Calibri"/>
              </a:rPr>
              <a:t>enlaza </a:t>
            </a:r>
            <a:endParaRPr lang="es-ES" sz="1700" smtClean="0">
              <a:solidFill>
                <a:prstClr val="black"/>
              </a:solidFill>
              <a:latin typeface="Calibri"/>
            </a:endParaRPr>
          </a:p>
          <a:p>
            <a:pPr marL="274320" lvl="2" algn="just">
              <a:spcAft>
                <a:spcPts val="600"/>
              </a:spcAft>
              <a:buClr>
                <a:srgbClr val="0F6FC6">
                  <a:lumMod val="75000"/>
                </a:srgbClr>
              </a:buClr>
              <a:buSzPct val="95000"/>
            </a:pPr>
            <a:r>
              <a:rPr lang="es-ES" sz="1700" smtClean="0">
                <a:solidFill>
                  <a:prstClr val="black"/>
                </a:solidFill>
                <a:latin typeface="Calibri"/>
              </a:rPr>
              <a:t>Son </a:t>
            </a:r>
            <a:r>
              <a:rPr lang="es-ES" sz="1700" dirty="0">
                <a:solidFill>
                  <a:prstClr val="black"/>
                </a:solidFill>
                <a:latin typeface="Calibri"/>
              </a:rPr>
              <a:t>imágenes puramente decorativas en vez de imágenes de contenido, por lo que se deberían añadir con </a:t>
            </a:r>
            <a:r>
              <a:rPr lang="es-ES" sz="1700" dirty="0" err="1">
                <a:solidFill>
                  <a:prstClr val="black"/>
                </a:solidFill>
                <a:latin typeface="Calibri"/>
              </a:rPr>
              <a:t>CSS</a:t>
            </a:r>
            <a:r>
              <a:rPr lang="es-ES" sz="1700" dirty="0">
                <a:solidFill>
                  <a:prstClr val="black"/>
                </a:solidFill>
                <a:latin typeface="Calibri"/>
              </a:rPr>
              <a:t> y no con elementos de tipo &lt;</a:t>
            </a:r>
            <a:r>
              <a:rPr lang="es-ES" sz="1700" dirty="0" err="1">
                <a:solidFill>
                  <a:prstClr val="black"/>
                </a:solidFill>
                <a:latin typeface="Calibri"/>
              </a:rPr>
              <a:t>img</a:t>
            </a:r>
            <a:r>
              <a:rPr lang="es-ES" sz="1700" dirty="0">
                <a:solidFill>
                  <a:prstClr val="black"/>
                </a:solidFill>
                <a:latin typeface="Calibri"/>
              </a:rPr>
              <a:t>&gt;. </a:t>
            </a:r>
            <a:endParaRPr lang="es-ES" sz="1700" dirty="0" smtClean="0">
              <a:solidFill>
                <a:prstClr val="black"/>
              </a:solidFill>
              <a:latin typeface="Calibri"/>
            </a:endParaRPr>
          </a:p>
          <a:p>
            <a:pPr marL="274320" lvl="2" algn="just">
              <a:spcAft>
                <a:spcPts val="600"/>
              </a:spcAft>
              <a:buClr>
                <a:srgbClr val="0F6FC6">
                  <a:lumMod val="75000"/>
                </a:srgbClr>
              </a:buClr>
              <a:buSzPct val="95000"/>
            </a:pPr>
            <a:r>
              <a:rPr lang="es-ES" sz="1700" dirty="0">
                <a:solidFill>
                  <a:prstClr val="black"/>
                </a:solidFill>
                <a:latin typeface="Calibri"/>
              </a:rPr>
              <a:t>La técnica consiste en: Mostrar una imagen de fondo sin repetición en el enlace utilizando </a:t>
            </a:r>
            <a:r>
              <a:rPr lang="es-ES" sz="1700" dirty="0" err="1">
                <a:solidFill>
                  <a:prstClr val="black"/>
                </a:solidFill>
                <a:latin typeface="Calibri"/>
              </a:rPr>
              <a:t>background</a:t>
            </a:r>
            <a:r>
              <a:rPr lang="es-ES" sz="1700" dirty="0">
                <a:solidFill>
                  <a:prstClr val="black"/>
                </a:solidFill>
                <a:latin typeface="Calibri"/>
              </a:rPr>
              <a:t> (</a:t>
            </a:r>
            <a:r>
              <a:rPr lang="es-ES" sz="1700" dirty="0" err="1">
                <a:solidFill>
                  <a:prstClr val="black"/>
                </a:solidFill>
                <a:latin typeface="Calibri"/>
              </a:rPr>
              <a:t>background-image</a:t>
            </a:r>
            <a:r>
              <a:rPr lang="es-ES" sz="1700" dirty="0">
                <a:solidFill>
                  <a:prstClr val="black"/>
                </a:solidFill>
                <a:latin typeface="Calibri"/>
              </a:rPr>
              <a:t>) y añadir el </a:t>
            </a:r>
            <a:r>
              <a:rPr lang="es-ES" sz="1700" dirty="0" err="1">
                <a:solidFill>
                  <a:prstClr val="black"/>
                </a:solidFill>
                <a:latin typeface="Calibri"/>
              </a:rPr>
              <a:t>padding</a:t>
            </a:r>
            <a:r>
              <a:rPr lang="es-ES" sz="1700" dirty="0">
                <a:solidFill>
                  <a:prstClr val="black"/>
                </a:solidFill>
                <a:latin typeface="Calibri"/>
              </a:rPr>
              <a:t> necesario al texto del enlace para que no se solape con la imagen de fondo.</a:t>
            </a:r>
          </a:p>
          <a:p>
            <a:pPr marL="274320" lvl="2" algn="just">
              <a:spcAft>
                <a:spcPts val="600"/>
              </a:spcAft>
              <a:buClr>
                <a:srgbClr val="0F6FC6">
                  <a:lumMod val="75000"/>
                </a:srgbClr>
              </a:buClr>
              <a:buSzPct val="95000"/>
            </a:pPr>
            <a:endParaRPr lang="es-ES" sz="1700" dirty="0">
              <a:solidFill>
                <a:prstClr val="black"/>
              </a:solidFill>
              <a:latin typeface="Calibri"/>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5</a:t>
            </a:fld>
            <a:endParaRPr lang="es-ES" dirty="0"/>
          </a:p>
        </p:txBody>
      </p:sp>
      <p:sp>
        <p:nvSpPr>
          <p:cNvPr id="6" name="5 CuadroTexto"/>
          <p:cNvSpPr txBox="1"/>
          <p:nvPr/>
        </p:nvSpPr>
        <p:spPr>
          <a:xfrm>
            <a:off x="467544" y="3994318"/>
            <a:ext cx="5544616" cy="353943"/>
          </a:xfrm>
          <a:prstGeom prst="rect">
            <a:avLst/>
          </a:prstGeom>
          <a:noFill/>
        </p:spPr>
        <p:txBody>
          <a:bodyPr wrap="square" rtlCol="0">
            <a:spAutoFit/>
          </a:bodyPr>
          <a:lstStyle/>
          <a:p>
            <a:pPr marL="274320" lvl="2" algn="just">
              <a:spcAft>
                <a:spcPts val="600"/>
              </a:spcAft>
              <a:buClr>
                <a:srgbClr val="0F6FC6">
                  <a:lumMod val="75000"/>
                </a:srgbClr>
              </a:buClr>
              <a:buSzPct val="95000"/>
            </a:pPr>
            <a:endParaRPr lang="es-ES" sz="1700" dirty="0">
              <a:solidFill>
                <a:prstClr val="black"/>
              </a:solidFill>
              <a:latin typeface="Calibri"/>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7758" y="4484149"/>
            <a:ext cx="2041777" cy="125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467543" y="5648181"/>
            <a:ext cx="7776865" cy="353943"/>
          </a:xfrm>
          <a:prstGeom prst="rect">
            <a:avLst/>
          </a:prstGeom>
          <a:noFill/>
        </p:spPr>
        <p:txBody>
          <a:bodyPr wrap="square" rtlCol="0">
            <a:spAutoFit/>
          </a:bodyPr>
          <a:lstStyle/>
          <a:p>
            <a:pPr marL="274320" lvl="2" algn="just">
              <a:spcAft>
                <a:spcPts val="600"/>
              </a:spcAft>
              <a:buClr>
                <a:srgbClr val="0F6FC6">
                  <a:lumMod val="75000"/>
                </a:srgbClr>
              </a:buClr>
              <a:buSzPct val="95000"/>
            </a:pPr>
            <a:endParaRPr lang="es-ES" sz="1700" dirty="0">
              <a:solidFill>
                <a:prstClr val="black"/>
              </a:solidFill>
              <a:latin typeface="Calibri"/>
            </a:endParaRPr>
          </a:p>
        </p:txBody>
      </p:sp>
    </p:spTree>
    <p:extLst>
      <p:ext uri="{BB962C8B-B14F-4D97-AF65-F5344CB8AC3E}">
        <p14:creationId xmlns:p14="http://schemas.microsoft.com/office/powerpoint/2010/main" val="25954127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50568</TotalTime>
  <Words>419</Words>
  <Application>Microsoft Office PowerPoint</Application>
  <PresentationFormat>Presentación en pantalla (4:3)</PresentationFormat>
  <Paragraphs>58</Paragraphs>
  <Slides>5</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vt:i4>
      </vt:variant>
    </vt:vector>
  </HeadingPairs>
  <TitlesOfParts>
    <vt:vector size="13" baseType="lpstr">
      <vt:lpstr>Arial</vt:lpstr>
      <vt:lpstr>Calibri</vt:lpstr>
      <vt:lpstr>Constantia</vt:lpstr>
      <vt:lpstr>Courier New</vt:lpstr>
      <vt:lpstr>Times New Roman</vt:lpstr>
      <vt:lpstr>Wingdings</vt:lpstr>
      <vt:lpstr>Wingdings 2</vt:lpstr>
      <vt:lpstr>Flujo</vt:lpstr>
      <vt:lpstr>CSS – ENLACES</vt:lpstr>
      <vt:lpstr>Enlaces</vt:lpstr>
      <vt:lpstr>Enlaces</vt:lpstr>
      <vt:lpstr>Enlaces</vt:lpstr>
      <vt:lpstr>Enlaces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Ainara Montoya</dc:creator>
  <cp:lastModifiedBy>Ainara Montoya</cp:lastModifiedBy>
  <cp:revision>1644</cp:revision>
  <cp:lastPrinted>2015-09-21T12:13:15Z</cp:lastPrinted>
  <dcterms:created xsi:type="dcterms:W3CDTF">2012-04-05T17:12:23Z</dcterms:created>
  <dcterms:modified xsi:type="dcterms:W3CDTF">2017-04-04T19:31:57Z</dcterms:modified>
</cp:coreProperties>
</file>