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12"/>
  </p:notesMasterIdLst>
  <p:handoutMasterIdLst>
    <p:handoutMasterId r:id="rId13"/>
  </p:handoutMasterIdLst>
  <p:sldIdLst>
    <p:sldId id="277" r:id="rId2"/>
    <p:sldId id="564" r:id="rId3"/>
    <p:sldId id="566" r:id="rId4"/>
    <p:sldId id="567" r:id="rId5"/>
    <p:sldId id="570" r:id="rId6"/>
    <p:sldId id="571" r:id="rId7"/>
    <p:sldId id="572" r:id="rId8"/>
    <p:sldId id="574" r:id="rId9"/>
    <p:sldId id="575" r:id="rId10"/>
    <p:sldId id="573" r:id="rId11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>
        <p:scale>
          <a:sx n="80" d="100"/>
          <a:sy n="80" d="100"/>
        </p:scale>
        <p:origin x="128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4/4/2017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4/4/2017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brosweb.es/libro/css/capitulo_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LISTAS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b="1" dirty="0">
                <a:latin typeface="+mj-lt"/>
              </a:rPr>
              <a:t>Menú </a:t>
            </a:r>
            <a:r>
              <a:rPr lang="es-ES" b="1" dirty="0" smtClean="0">
                <a:latin typeface="+mj-lt"/>
              </a:rPr>
              <a:t>horizontal básico</a:t>
            </a:r>
            <a:endParaRPr lang="es-ES" b="1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>
                <a:latin typeface="+mj-lt"/>
              </a:rPr>
              <a:t>Paso 3</a:t>
            </a:r>
            <a:r>
              <a:rPr lang="es-ES" sz="1700" dirty="0">
                <a:latin typeface="+mj-lt"/>
              </a:rPr>
              <a:t>: La clave de la transformación reside en modificar la propiedad </a:t>
            </a:r>
            <a:r>
              <a:rPr lang="es-ES" sz="1700" b="1" dirty="0" err="1">
                <a:latin typeface="+mj-lt"/>
              </a:rPr>
              <a:t>float</a:t>
            </a:r>
            <a:r>
              <a:rPr lang="es-ES" sz="1700" b="1" dirty="0">
                <a:latin typeface="+mj-lt"/>
              </a:rPr>
              <a:t> </a:t>
            </a:r>
            <a:r>
              <a:rPr lang="es-ES" sz="1700" b="1" dirty="0" smtClean="0">
                <a:latin typeface="+mj-lt"/>
              </a:rPr>
              <a:t>:</a:t>
            </a:r>
            <a:r>
              <a:rPr lang="es-ES" sz="1700" b="1" dirty="0" err="1" smtClean="0">
                <a:latin typeface="+mj-lt"/>
              </a:rPr>
              <a:t>left</a:t>
            </a:r>
            <a:r>
              <a:rPr lang="es-ES" sz="1700" b="1" dirty="0" smtClean="0">
                <a:latin typeface="+mj-lt"/>
              </a:rPr>
              <a:t> </a:t>
            </a:r>
            <a:r>
              <a:rPr lang="es-ES" sz="1700" dirty="0" smtClean="0">
                <a:latin typeface="+mj-lt"/>
              </a:rPr>
              <a:t>de </a:t>
            </a:r>
            <a:r>
              <a:rPr lang="es-ES" sz="1700" dirty="0">
                <a:latin typeface="+mj-lt"/>
              </a:rPr>
              <a:t>los elementos &lt;</a:t>
            </a:r>
            <a:r>
              <a:rPr lang="es-ES" sz="1700" dirty="0" smtClean="0">
                <a:latin typeface="+mj-lt"/>
              </a:rPr>
              <a:t>li&gt; del menú para que se coloquen en la misma línea. También es posible usar la propiedad </a:t>
            </a:r>
            <a:r>
              <a:rPr lang="es-ES" sz="1700" b="1" dirty="0" err="1" smtClean="0">
                <a:latin typeface="+mj-lt"/>
              </a:rPr>
              <a:t>display:inline-block</a:t>
            </a:r>
            <a:r>
              <a:rPr lang="es-ES" sz="1700" dirty="0" smtClean="0">
                <a:latin typeface="+mj-lt"/>
              </a:rPr>
              <a:t>.</a:t>
            </a: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smtClean="0">
                <a:latin typeface="+mj-lt"/>
              </a:rPr>
              <a:t>Paso 4: </a:t>
            </a:r>
            <a:r>
              <a:rPr lang="es-ES" sz="1700" dirty="0" smtClean="0">
                <a:latin typeface="+mj-lt"/>
              </a:rPr>
              <a:t>Estilos </a:t>
            </a:r>
            <a:r>
              <a:rPr lang="es-ES" sz="1700" dirty="0">
                <a:latin typeface="+mj-lt"/>
              </a:rPr>
              <a:t>de los </a:t>
            </a:r>
            <a:r>
              <a:rPr lang="es-ES" sz="1700" b="1" dirty="0" smtClean="0">
                <a:latin typeface="+mj-lt"/>
              </a:rPr>
              <a:t>enlaces</a:t>
            </a:r>
            <a:r>
              <a:rPr lang="es-ES" sz="1700" dirty="0" smtClean="0">
                <a:latin typeface="+mj-lt"/>
              </a:rPr>
              <a:t>: </a:t>
            </a:r>
            <a:r>
              <a:rPr lang="es-ES" sz="1700" dirty="0">
                <a:latin typeface="+mj-lt"/>
              </a:rPr>
              <a:t>mostrarlos como un elemento de </a:t>
            </a:r>
            <a:r>
              <a:rPr lang="es-ES" sz="1700" b="1" dirty="0">
                <a:latin typeface="+mj-lt"/>
              </a:rPr>
              <a:t>bloque</a:t>
            </a:r>
            <a:r>
              <a:rPr lang="es-ES" sz="1700" dirty="0">
                <a:latin typeface="+mj-lt"/>
              </a:rPr>
              <a:t> para que ocupen todo el espacio de cada &lt;li&gt; del menú, añadir </a:t>
            </a:r>
            <a:r>
              <a:rPr lang="es-ES" sz="1700" dirty="0" smtClean="0">
                <a:latin typeface="+mj-lt"/>
              </a:rPr>
              <a:t>bordes, espacios </a:t>
            </a:r>
            <a:r>
              <a:rPr lang="es-ES" sz="1700" dirty="0">
                <a:latin typeface="+mj-lt"/>
              </a:rPr>
              <a:t>de </a:t>
            </a:r>
            <a:r>
              <a:rPr lang="es-ES" sz="1700" dirty="0" smtClean="0">
                <a:latin typeface="+mj-lt"/>
              </a:rPr>
              <a:t>relleno, modificar </a:t>
            </a:r>
            <a:r>
              <a:rPr lang="es-ES" sz="1700" dirty="0">
                <a:latin typeface="+mj-lt"/>
              </a:rPr>
              <a:t>los colores y la decoración por defecto.</a:t>
            </a: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087385" y="3127458"/>
            <a:ext cx="4487370" cy="818173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ul.menu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li {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#008000;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float: left;    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display:inline-block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alt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120px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99780" y="5438611"/>
            <a:ext cx="4394795" cy="110030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ul.menu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li a {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border: 1px solid #7c7c7c;</a:t>
            </a:r>
            <a:endParaRPr lang="en-US" alt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color: #333;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display: block;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0.3em;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text-decoration: none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4"/>
          <a:stretch/>
        </p:blipFill>
        <p:spPr bwMode="auto">
          <a:xfrm>
            <a:off x="1083890" y="4797152"/>
            <a:ext cx="7448550" cy="47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40" y="2636912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1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968552"/>
          </a:xfrm>
        </p:spPr>
        <p:txBody>
          <a:bodyPr>
            <a:noAutofit/>
          </a:bodyPr>
          <a:lstStyle/>
          <a:p>
            <a:pPr marL="0" lvl="1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dirty="0">
                <a:latin typeface="+mj-lt"/>
                <a:hlinkClick r:id="rId2"/>
              </a:rPr>
              <a:t>https://</a:t>
            </a:r>
            <a:r>
              <a:rPr lang="es-ES" sz="1700" dirty="0" smtClean="0">
                <a:latin typeface="+mj-lt"/>
                <a:hlinkClick r:id="rId2"/>
              </a:rPr>
              <a:t>librosweb.es/libro/css/capitulo_9.html</a:t>
            </a: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43500"/>
              </p:ext>
            </p:extLst>
          </p:nvPr>
        </p:nvGraphicFramePr>
        <p:xfrm>
          <a:off x="539552" y="2022380"/>
          <a:ext cx="8280920" cy="286226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478736">
                  <a:extLst>
                    <a:ext uri="{9D8B030D-6E8A-4147-A177-3AD203B41FA5}">
                      <a16:colId xmlns:a16="http://schemas.microsoft.com/office/drawing/2014/main" val="808272609"/>
                    </a:ext>
                  </a:extLst>
                </a:gridCol>
                <a:gridCol w="3031408">
                  <a:extLst>
                    <a:ext uri="{9D8B030D-6E8A-4147-A177-3AD203B41FA5}">
                      <a16:colId xmlns:a16="http://schemas.microsoft.com/office/drawing/2014/main" val="2754023897"/>
                    </a:ext>
                  </a:extLst>
                </a:gridCol>
                <a:gridCol w="3770776">
                  <a:extLst>
                    <a:ext uri="{9D8B030D-6E8A-4147-A177-3AD203B41FA5}">
                      <a16:colId xmlns:a16="http://schemas.microsoft.com/office/drawing/2014/main" val="734421084"/>
                    </a:ext>
                  </a:extLst>
                </a:gridCol>
              </a:tblGrid>
              <a:tr h="188550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Propiedad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Descripción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Valores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2674940778"/>
                  </a:ext>
                </a:extLst>
              </a:tr>
              <a:tr h="1179956"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+mj-lt"/>
                        </a:rPr>
                        <a:t>list-style-type</a:t>
                      </a:r>
                      <a:endParaRPr lang="es-ES" sz="1400" dirty="0"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j-lt"/>
                        </a:rPr>
                        <a:t>Estilo aplicable a los marcadores visuales de las listas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[ disc | circle | square | decimal | decimal-leading-zero | lower-roman | upper-roman | lower-greek | lower-latin | upper-latin | armenian | georgian | lower-alpha | upper-alpha | none ]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1571074690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list-style-image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Imagen aplicable a los elementos de las listas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[ url("http://...") | none ]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357633369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list-style-position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Posición dentro de la lista de los elementos marcadores de las listas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[ inside | outside ]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2948202153"/>
                  </a:ext>
                </a:extLst>
              </a:tr>
              <a:tr h="471982"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+mj-lt"/>
                        </a:rPr>
                        <a:t>list-style</a:t>
                      </a:r>
                      <a:endParaRPr lang="es-ES" sz="1400" dirty="0"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j-lt"/>
                        </a:rPr>
                        <a:t>Permite establecer el estilo de la lista, la imagen y/o la posición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list-style-type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|| &lt;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list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-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style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-position&gt; || &lt;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list-style-image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]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41166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600511" cy="345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9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"/>
          <a:stretch/>
        </p:blipFill>
        <p:spPr bwMode="auto">
          <a:xfrm>
            <a:off x="1763689" y="1772816"/>
            <a:ext cx="5040559" cy="178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80" y="4418603"/>
            <a:ext cx="3727879" cy="13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15695" y="4073004"/>
            <a:ext cx="3744416" cy="230832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ul.ok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list-style-image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/ok.png); </a:t>
            </a:r>
            <a:endParaRPr lang="en-US" alt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ul.go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alt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list-style-image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imagenes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/go.png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ul.redondo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alt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list-style-image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imagenes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/red.png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b="1" dirty="0">
                <a:latin typeface="+mj-lt"/>
              </a:rPr>
              <a:t>Menú vertical </a:t>
            </a:r>
            <a:r>
              <a:rPr lang="es-ES" b="1" dirty="0" smtClean="0">
                <a:latin typeface="+mj-lt"/>
              </a:rPr>
              <a:t>básico</a:t>
            </a:r>
            <a:endParaRPr lang="es-ES" b="1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2163763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b="1" dirty="0">
                <a:latin typeface="+mj-lt"/>
              </a:rPr>
              <a:t>Menú vertical </a:t>
            </a:r>
            <a:r>
              <a:rPr lang="es-ES" b="1" dirty="0" smtClean="0">
                <a:latin typeface="+mj-lt"/>
              </a:rPr>
              <a:t>básico</a:t>
            </a:r>
            <a:endParaRPr lang="es-ES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Lista </a:t>
            </a:r>
            <a:r>
              <a:rPr lang="es-ES" sz="1700" dirty="0">
                <a:latin typeface="+mj-lt"/>
              </a:rPr>
              <a:t>de enlaces original: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>
                <a:latin typeface="+mj-lt"/>
              </a:rPr>
              <a:t>Paso 1: </a:t>
            </a:r>
            <a:r>
              <a:rPr lang="es-ES" sz="1700" dirty="0">
                <a:latin typeface="+mj-lt"/>
              </a:rPr>
              <a:t>Definir la anchura del menú</a:t>
            </a:r>
            <a:r>
              <a:rPr lang="es-ES" sz="1700" dirty="0" smtClean="0">
                <a:latin typeface="+mj-lt"/>
              </a:rPr>
              <a:t>.</a:t>
            </a: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smtClean="0">
                <a:latin typeface="+mj-lt"/>
              </a:rPr>
              <a:t>Paso </a:t>
            </a:r>
            <a:r>
              <a:rPr lang="es-ES" sz="1700" b="1" dirty="0">
                <a:latin typeface="+mj-lt"/>
              </a:rPr>
              <a:t>2: </a:t>
            </a:r>
            <a:r>
              <a:rPr lang="es-ES" sz="1700" dirty="0">
                <a:latin typeface="+mj-lt"/>
              </a:rPr>
              <a:t>Eliminar las viñetas automáticas y todos los márgenes y espaciados aplicados por defecto a la lista.</a:t>
            </a: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25334" y="2250300"/>
            <a:ext cx="5328592" cy="1384995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class=“menu”&gt;</a:t>
            </a:r>
            <a:endParaRPr lang="en-US" alt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4763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1&lt;/a&gt;&lt;/li&gt;</a:t>
            </a:r>
          </a:p>
          <a:p>
            <a:pPr marL="266700" indent="4763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2&lt;/a&gt;&lt;/li&gt;</a:t>
            </a:r>
          </a:p>
          <a:p>
            <a:pPr marL="266700" indent="4763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3&lt;/a&gt;&lt;/li&gt;</a:t>
            </a:r>
          </a:p>
          <a:p>
            <a:pPr marL="266700" indent="4763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4&lt;/a&gt;&lt;/li&gt;</a:t>
            </a:r>
          </a:p>
          <a:p>
            <a:pPr marL="266700" indent="4763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5&lt;/a&gt;&lt;/li&gt;</a:t>
            </a:r>
          </a:p>
          <a:p>
            <a:pPr marL="266700" indent="4763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6&lt;/a&gt;&lt;/li&gt;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93958" y="3982828"/>
            <a:ext cx="2701132" cy="253916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050">
                <a:latin typeface="Courier New" panose="02070309020205020404" pitchFamily="49" charset="0"/>
                <a:cs typeface="Courier New" panose="02070309020205020404" pitchFamily="49" charset="0"/>
              </a:rPr>
              <a:t>ul.menu { width: 180px;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2204864"/>
            <a:ext cx="145097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73"/>
          <a:stretch/>
        </p:blipFill>
        <p:spPr bwMode="auto">
          <a:xfrm>
            <a:off x="1259632" y="5148950"/>
            <a:ext cx="1383359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90664" y="5393173"/>
            <a:ext cx="3240360" cy="1061829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ul.menu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180px;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list-style: none;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margin: 0;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0;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6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b="1" dirty="0">
                <a:latin typeface="+mj-lt"/>
              </a:rPr>
              <a:t>Menú vertical </a:t>
            </a:r>
            <a:r>
              <a:rPr lang="es-ES" b="1" dirty="0" smtClean="0">
                <a:latin typeface="+mj-lt"/>
              </a:rPr>
              <a:t>básico</a:t>
            </a:r>
            <a:endParaRPr lang="es-ES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>
                <a:latin typeface="+mj-lt"/>
              </a:rPr>
              <a:t>Paso 3</a:t>
            </a:r>
            <a:r>
              <a:rPr lang="es-ES" sz="1700" dirty="0">
                <a:latin typeface="+mj-lt"/>
              </a:rPr>
              <a:t>: Añadir un borde al menú de navegación y establecer el color de fondo y los bordes de cada elemento del menú.</a:t>
            </a: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smtClean="0">
                <a:latin typeface="+mj-lt"/>
              </a:rPr>
              <a:t>Paso </a:t>
            </a:r>
            <a:r>
              <a:rPr lang="es-ES" sz="1700" b="1" dirty="0">
                <a:latin typeface="+mj-lt"/>
              </a:rPr>
              <a:t>4: </a:t>
            </a:r>
            <a:r>
              <a:rPr lang="es-ES" sz="1700" dirty="0">
                <a:latin typeface="+mj-lt"/>
              </a:rPr>
              <a:t>Estilos de los </a:t>
            </a:r>
            <a:r>
              <a:rPr lang="es-ES" sz="1700" b="1" dirty="0">
                <a:latin typeface="+mj-lt"/>
              </a:rPr>
              <a:t>enlaces</a:t>
            </a:r>
            <a:r>
              <a:rPr lang="es-ES" sz="1700" dirty="0">
                <a:latin typeface="+mj-lt"/>
              </a:rPr>
              <a:t>: mostrarlos como un elemento de </a:t>
            </a:r>
            <a:r>
              <a:rPr lang="es-ES" sz="1700" b="1" dirty="0">
                <a:latin typeface="+mj-lt"/>
              </a:rPr>
              <a:t>bloque</a:t>
            </a:r>
            <a:r>
              <a:rPr lang="es-ES" sz="1700" dirty="0">
                <a:latin typeface="+mj-lt"/>
              </a:rPr>
              <a:t> para que ocupen todo el espacio de cada &lt;li&gt; del menú, añadir un espacio de relleno y modificar los colores y la decoración por defecto.</a:t>
            </a: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649180" y="2223227"/>
            <a:ext cx="4032448" cy="2192908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ul.menu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width: 180px;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list-style: none;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margin: 0;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padding: 0;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border: 1px solid #7C7C7C;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border-bottom: none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buNone/>
            </a:pP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ul.menu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li {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border-bottom: 1px solid #7C7C7C;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border-top: 1px solid #FFF;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background: #F4F4F4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buNone/>
            </a:pP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850913" y="5397113"/>
            <a:ext cx="3240360" cy="95923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ul.menu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li a {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.2em 0 .2em .5em;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display: block;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text-decoration: none;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color: #333;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04877"/>
            <a:ext cx="2103437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97" y="5226585"/>
            <a:ext cx="1782540" cy="158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136904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b="1" dirty="0">
                <a:latin typeface="+mj-lt"/>
              </a:rPr>
              <a:t>Menú horizontal </a:t>
            </a:r>
            <a:r>
              <a:rPr lang="es-ES" b="1" dirty="0" smtClean="0">
                <a:latin typeface="+mj-lt"/>
              </a:rPr>
              <a:t>básico</a:t>
            </a:r>
            <a:endParaRPr lang="es-ES" b="1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086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6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Listas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b="1" dirty="0">
                <a:latin typeface="+mj-lt"/>
              </a:rPr>
              <a:t>Menú horizontal </a:t>
            </a:r>
            <a:r>
              <a:rPr lang="es-ES" b="1" dirty="0" smtClean="0">
                <a:latin typeface="+mj-lt"/>
              </a:rPr>
              <a:t>básico</a:t>
            </a:r>
            <a:endParaRPr lang="es-ES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Lista </a:t>
            </a:r>
            <a:r>
              <a:rPr lang="es-ES" sz="1700" dirty="0">
                <a:latin typeface="+mj-lt"/>
              </a:rPr>
              <a:t>de enlaces original: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>
                <a:latin typeface="+mj-lt"/>
              </a:rPr>
              <a:t>Paso 1: </a:t>
            </a:r>
            <a:r>
              <a:rPr lang="es-ES" sz="1600" dirty="0" smtClean="0">
                <a:latin typeface="+mj-lt"/>
              </a:rPr>
              <a:t>No es necesario definir </a:t>
            </a:r>
            <a:r>
              <a:rPr lang="es-ES" sz="1600" dirty="0">
                <a:latin typeface="+mj-lt"/>
              </a:rPr>
              <a:t>la anchura del menú</a:t>
            </a:r>
            <a:r>
              <a:rPr lang="es-ES" sz="1600" dirty="0" smtClean="0">
                <a:latin typeface="+mj-lt"/>
              </a:rPr>
              <a:t>. En todo caso el 100% del contenedor.</a:t>
            </a: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smtClean="0">
                <a:latin typeface="+mj-lt"/>
              </a:rPr>
              <a:t>Paso </a:t>
            </a:r>
            <a:r>
              <a:rPr lang="es-ES" sz="1700" b="1" dirty="0">
                <a:latin typeface="+mj-lt"/>
              </a:rPr>
              <a:t>2: </a:t>
            </a:r>
            <a:r>
              <a:rPr lang="es-ES" sz="1700" dirty="0">
                <a:latin typeface="+mj-lt"/>
              </a:rPr>
              <a:t>Eliminar las viñetas automáticas y todos los márgenes y espaciados aplicados por defecto a la lista.</a:t>
            </a: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977208" y="2228783"/>
            <a:ext cx="5328592" cy="1241365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class=“menu”&gt;</a:t>
            </a:r>
            <a:endParaRPr lang="en-US" alt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1&lt;/a&gt;&lt;/li&gt;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2&lt;/a&gt;&lt;/li&gt;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3&lt;/a&gt;&lt;/li&gt;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4&lt;/a&gt;&lt;/li&gt;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5&lt;/a&gt;&lt;/li&gt;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="#" title="Enlace 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genérico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6&lt;/a&gt;&lt;/li&gt;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77208" y="4032239"/>
            <a:ext cx="2452401" cy="253916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050">
                <a:latin typeface="Courier New" panose="02070309020205020404" pitchFamily="49" charset="0"/>
                <a:cs typeface="Courier New" panose="02070309020205020404" pitchFamily="49" charset="0"/>
              </a:rPr>
              <a:t>ul.menu { width: </a:t>
            </a:r>
            <a:r>
              <a:rPr lang="en-US" altLang="es-ES" sz="1050" smtClean="0">
                <a:latin typeface="Courier New" panose="02070309020205020404" pitchFamily="49" charset="0"/>
                <a:cs typeface="Courier New" panose="02070309020205020404" pitchFamily="49" charset="0"/>
              </a:rPr>
              <a:t>100%; </a:t>
            </a:r>
            <a:r>
              <a:rPr lang="en-US" altLang="es-ES" sz="105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3" y="2182452"/>
            <a:ext cx="145097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80"/>
          <a:stretch/>
        </p:blipFill>
        <p:spPr bwMode="auto">
          <a:xfrm>
            <a:off x="1083097" y="5111749"/>
            <a:ext cx="1400671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77208" y="5223518"/>
            <a:ext cx="3240360" cy="95923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ul.menu</a:t>
            </a: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6700" indent="-266700" eaLnBrk="1" hangingPunct="1"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</a:t>
            </a:r>
            <a:r>
              <a:rPr lang="en-US" alt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100%;</a:t>
            </a:r>
            <a:endParaRPr lang="en-US" altLang="es-E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list-style: none;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margin: 0;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0;</a:t>
            </a:r>
          </a:p>
          <a:p>
            <a:pPr marL="266700" indent="-266700" eaLnBrk="1" hangingPunct="1">
              <a:lnSpc>
                <a:spcPts val="1100"/>
              </a:lnSpc>
              <a:buNone/>
            </a:pPr>
            <a:r>
              <a:rPr lang="en-US" alt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5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53315</TotalTime>
  <Words>760</Words>
  <Application>Microsoft Office PowerPoint</Application>
  <PresentationFormat>Presentación en pantalla (4:3)</PresentationFormat>
  <Paragraphs>233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Constantia</vt:lpstr>
      <vt:lpstr>Courier New</vt:lpstr>
      <vt:lpstr>Times New Roman</vt:lpstr>
      <vt:lpstr>Wingdings 2</vt:lpstr>
      <vt:lpstr>Flujo</vt:lpstr>
      <vt:lpstr>CSS – 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1647</cp:revision>
  <cp:lastPrinted>2015-09-21T12:13:15Z</cp:lastPrinted>
  <dcterms:created xsi:type="dcterms:W3CDTF">2012-04-05T17:12:23Z</dcterms:created>
  <dcterms:modified xsi:type="dcterms:W3CDTF">2017-04-04T18:57:52Z</dcterms:modified>
</cp:coreProperties>
</file>