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5"/>
  </p:notesMasterIdLst>
  <p:handoutMasterIdLst>
    <p:handoutMasterId r:id="rId6"/>
  </p:handoutMasterIdLst>
  <p:sldIdLst>
    <p:sldId id="277" r:id="rId2"/>
    <p:sldId id="594" r:id="rId3"/>
    <p:sldId id="595" r:id="rId4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115" d="100"/>
          <a:sy n="115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ex_images_fil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FILTROS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Filtros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La propiedad </a:t>
            </a:r>
            <a:r>
              <a:rPr lang="es-ES" sz="2000" b="1" dirty="0" err="1" smtClean="0">
                <a:latin typeface="+mj-lt"/>
              </a:rPr>
              <a:t>filter</a:t>
            </a:r>
            <a:r>
              <a:rPr lang="es-ES" sz="2000" dirty="0" smtClean="0">
                <a:latin typeface="+mj-lt"/>
              </a:rPr>
              <a:t> nos permite añadir </a:t>
            </a:r>
            <a:r>
              <a:rPr lang="es-ES" sz="2000" dirty="0">
                <a:latin typeface="+mj-lt"/>
              </a:rPr>
              <a:t>efectos a una imagen. </a:t>
            </a:r>
            <a:endParaRPr lang="es-ES" sz="20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La </a:t>
            </a:r>
            <a:r>
              <a:rPr lang="es-ES" sz="2000" dirty="0">
                <a:latin typeface="+mj-lt"/>
              </a:rPr>
              <a:t>propiedad </a:t>
            </a:r>
            <a:r>
              <a:rPr lang="es-ES" sz="2000" dirty="0" err="1">
                <a:latin typeface="+mj-lt"/>
              </a:rPr>
              <a:t>filter</a:t>
            </a:r>
            <a:r>
              <a:rPr lang="es-ES" sz="2000">
                <a:latin typeface="+mj-lt"/>
              </a:rPr>
              <a:t> </a:t>
            </a:r>
            <a:r>
              <a:rPr lang="es-ES" sz="2000" smtClean="0">
                <a:latin typeface="+mj-lt"/>
              </a:rPr>
              <a:t>nos </a:t>
            </a:r>
            <a:r>
              <a:rPr lang="es-ES" sz="2000" dirty="0" smtClean="0">
                <a:latin typeface="+mj-lt"/>
              </a:rPr>
              <a:t>permite </a:t>
            </a:r>
            <a:r>
              <a:rPr lang="es-ES" sz="2000" dirty="0">
                <a:latin typeface="+mj-lt"/>
              </a:rPr>
              <a:t>usar varias funciones para modificar no sólo imágenes, sino también cualquier otro elemento del documento.</a:t>
            </a: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3688" y="3068960"/>
            <a:ext cx="4968552" cy="203132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block;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 500px;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auto;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 15px;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1px solid #999999;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#CCCC99 </a:t>
            </a:r>
            <a:r>
              <a:rPr lang="en-U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bricks2.jpg");</a:t>
            </a:r>
          </a:p>
          <a:p>
            <a:pPr marL="355600" indent="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filter: blur 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(5px);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Filtros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  <a:hlinkClick r:id="rId2"/>
              </a:rPr>
              <a:t>https://</a:t>
            </a:r>
            <a:r>
              <a:rPr lang="es-ES" sz="1700" dirty="0" smtClean="0">
                <a:latin typeface="+mj-lt"/>
                <a:hlinkClick r:id="rId2"/>
              </a:rPr>
              <a:t>www.w3schools.com/css/tryit.asp?filename=trycss_ex_images_filters</a:t>
            </a: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76113"/>
              </p:ext>
            </p:extLst>
          </p:nvPr>
        </p:nvGraphicFramePr>
        <p:xfrm>
          <a:off x="604469" y="1928748"/>
          <a:ext cx="8212749" cy="44617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72167">
                  <a:extLst>
                    <a:ext uri="{9D8B030D-6E8A-4147-A177-3AD203B41FA5}">
                      <a16:colId xmlns:a16="http://schemas.microsoft.com/office/drawing/2014/main" xmlns="" val="1457133351"/>
                    </a:ext>
                  </a:extLst>
                </a:gridCol>
                <a:gridCol w="2356200">
                  <a:extLst>
                    <a:ext uri="{9D8B030D-6E8A-4147-A177-3AD203B41FA5}">
                      <a16:colId xmlns:a16="http://schemas.microsoft.com/office/drawing/2014/main" xmlns="" val="162668276"/>
                    </a:ext>
                  </a:extLst>
                </a:gridCol>
                <a:gridCol w="1216104">
                  <a:extLst>
                    <a:ext uri="{9D8B030D-6E8A-4147-A177-3AD203B41FA5}">
                      <a16:colId xmlns:a16="http://schemas.microsoft.com/office/drawing/2014/main" xmlns="" val="3608805726"/>
                    </a:ext>
                  </a:extLst>
                </a:gridCol>
                <a:gridCol w="3268278">
                  <a:extLst>
                    <a:ext uri="{9D8B030D-6E8A-4147-A177-3AD203B41FA5}">
                      <a16:colId xmlns:a16="http://schemas.microsoft.com/office/drawing/2014/main" xmlns="" val="3100899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Función</a:t>
                      </a:r>
                      <a:endParaRPr lang="es-ES" sz="1400" b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Significado</a:t>
                      </a:r>
                      <a:endParaRPr lang="es-ES" sz="14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Valor</a:t>
                      </a:r>
                      <a:endParaRPr lang="es-ES" sz="14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Descripción</a:t>
                      </a:r>
                      <a:endParaRPr lang="es-ES" sz="1400" b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2969306022"/>
                  </a:ext>
                </a:extLst>
              </a:tr>
              <a:tr h="36056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grayscale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Escala de blanco y negro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0% = original, 100% = B&amp;N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4280044988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blur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Grado de difuminado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píxeles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Radio de desenfoque (en píxeles)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3450175177"/>
                  </a:ext>
                </a:extLst>
              </a:tr>
              <a:tr h="36056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sepia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Grado de color sepia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0% = original, 100% = sepia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1416870359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saturate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Grado de saturación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j-lt"/>
                        </a:rPr>
                        <a:t>0% = B&amp;N, 100% = original, permite &gt;100%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3788327570"/>
                  </a:ext>
                </a:extLst>
              </a:tr>
              <a:tr h="36056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opacity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Grado de transparencia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0% = invisible, 100% = visible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411941914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brightness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Brillo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0 = negro, 100% = original, permite &gt;100%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205635068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contrast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Contraste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j-lt"/>
                        </a:rPr>
                        <a:t>0 = gris, 100% = original, permite &gt;100%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1164040802"/>
                  </a:ext>
                </a:extLst>
              </a:tr>
              <a:tr h="36056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hue-rotate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Rotación de color (matiz)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grados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0 ó 360deg = original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2951137226"/>
                  </a:ext>
                </a:extLst>
              </a:tr>
              <a:tr h="36056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invert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Invertir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porcentaje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0% original, 100% = invertido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2561005290"/>
                  </a:ext>
                </a:extLst>
              </a:tr>
              <a:tr h="36056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drop-shadow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Sombra idéntica</a:t>
                      </a: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u="sng">
                          <a:effectLst/>
                          <a:latin typeface="+mj-lt"/>
                        </a:rPr>
                        <a:t>x</a:t>
                      </a:r>
                      <a:r>
                        <a:rPr lang="es-ES" sz="1400">
                          <a:effectLst/>
                          <a:latin typeface="+mj-lt"/>
                        </a:rPr>
                        <a:t> </a:t>
                      </a:r>
                      <a:r>
                        <a:rPr lang="es-ES" sz="1400" u="sng">
                          <a:effectLst/>
                          <a:latin typeface="+mj-lt"/>
                        </a:rPr>
                        <a:t>y</a:t>
                      </a:r>
                      <a:r>
                        <a:rPr lang="es-ES" sz="1400">
                          <a:effectLst/>
                          <a:latin typeface="+mj-lt"/>
                        </a:rPr>
                        <a:t> </a:t>
                      </a:r>
                      <a:r>
                        <a:rPr lang="es-ES" sz="1400" u="sng">
                          <a:effectLst/>
                          <a:latin typeface="+mj-lt"/>
                        </a:rPr>
                        <a:t>blur</a:t>
                      </a:r>
                      <a:r>
                        <a:rPr lang="es-ES" sz="1400">
                          <a:effectLst/>
                          <a:latin typeface="+mj-lt"/>
                        </a:rPr>
                        <a:t> </a:t>
                      </a:r>
                      <a:r>
                        <a:rPr lang="es-ES" sz="1400" u="sng">
                          <a:effectLst/>
                          <a:latin typeface="+mj-lt"/>
                        </a:rPr>
                        <a:t>color</a:t>
                      </a:r>
                      <a:endParaRPr lang="es-ES" sz="1400">
                        <a:effectLst/>
                        <a:latin typeface="+mj-lt"/>
                      </a:endParaRPr>
                    </a:p>
                  </a:txBody>
                  <a:tcPr marL="39191" marR="39191" marT="39191" marB="39191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(Ver apartado de sombras)</a:t>
                      </a:r>
                    </a:p>
                  </a:txBody>
                  <a:tcPr marL="39191" marR="39191" marT="39191" marB="39191" anchor="ctr"/>
                </a:tc>
                <a:extLst>
                  <a:ext uri="{0D108BD9-81ED-4DB2-BD59-A6C34878D82A}">
                    <a16:rowId xmlns:a16="http://schemas.microsoft.com/office/drawing/2014/main" xmlns="" val="61954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1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50606</TotalTime>
  <Words>233</Words>
  <Application>Microsoft Office PowerPoint</Application>
  <PresentationFormat>Presentación en pantalla (4:3)</PresentationFormat>
  <Paragraphs>74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CSS – FILTROS</vt:lpstr>
      <vt:lpstr>Filtros</vt:lpstr>
      <vt:lpstr>Filtros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ik010137ad</cp:lastModifiedBy>
  <cp:revision>1648</cp:revision>
  <cp:lastPrinted>2015-09-21T12:13:15Z</cp:lastPrinted>
  <dcterms:created xsi:type="dcterms:W3CDTF">2012-04-05T17:12:23Z</dcterms:created>
  <dcterms:modified xsi:type="dcterms:W3CDTF">2018-10-31T11:14:14Z</dcterms:modified>
</cp:coreProperties>
</file>