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4803" r:id="rId1"/>
  </p:sldMasterIdLst>
  <p:notesMasterIdLst>
    <p:notesMasterId r:id="rId15"/>
  </p:notesMasterIdLst>
  <p:handoutMasterIdLst>
    <p:handoutMasterId r:id="rId16"/>
  </p:handoutMasterIdLst>
  <p:sldIdLst>
    <p:sldId id="277" r:id="rId2"/>
    <p:sldId id="594" r:id="rId3"/>
    <p:sldId id="606" r:id="rId4"/>
    <p:sldId id="612" r:id="rId5"/>
    <p:sldId id="595" r:id="rId6"/>
    <p:sldId id="603" r:id="rId7"/>
    <p:sldId id="605" r:id="rId8"/>
    <p:sldId id="608" r:id="rId9"/>
    <p:sldId id="607" r:id="rId10"/>
    <p:sldId id="611" r:id="rId11"/>
    <p:sldId id="609" r:id="rId12"/>
    <p:sldId id="604" r:id="rId13"/>
    <p:sldId id="610" r:id="rId14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B800"/>
    <a:srgbClr val="E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9112" autoAdjust="0"/>
  </p:normalViewPr>
  <p:slideViewPr>
    <p:cSldViewPr>
      <p:cViewPr>
        <p:scale>
          <a:sx n="81" d="100"/>
          <a:sy n="81" d="100"/>
        </p:scale>
        <p:origin x="-37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06/11/2018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561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06/11/2018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716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F345-9B85-45FE-A289-6E9AEA1DBE5E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7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C8F5EBE-D15D-4979-B44E-9A846C4182D8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91974DF9-AD47-4691-BA21-BBFCE3637A9A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2483768" y="5824119"/>
            <a:ext cx="4248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I.E.S. </a:t>
            </a:r>
            <a:r>
              <a:rPr kumimoji="0" lang="es-ES_tradnl" sz="2400" b="1" i="0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25000"/>
                  </a:schemeClr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Txurdinaga-Artabe</a:t>
            </a:r>
            <a:endParaRPr kumimoji="0" lang="es-ES_tradnl" sz="2400" b="1" i="0" u="none" strike="noStrike" cap="none" normalizeH="0" baseline="0" dirty="0" smtClean="0">
              <a:ln>
                <a:noFill/>
              </a:ln>
              <a:solidFill>
                <a:schemeClr val="tx2">
                  <a:lumMod val="25000"/>
                </a:schemeClr>
              </a:solidFill>
              <a:effectLst/>
              <a:latin typeface="+mj-lt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2FC5A4F-CAD3-4D49-8F7F-C0223B70D2EE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D7A2B-CEF8-4F8B-85EC-76CD387D8B1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62596F2-6DAB-484A-B3EA-2A00C6A078B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45677C-7103-4026-AEC7-719DD3604233}" type="datetime1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3F78F60-EF38-4D24-9E29-087DF885C579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328C616-A571-4B28-9F11-B9706C3AA4F6}" type="datetime1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1701934-CBED-4B3E-ACCF-0BC2CF96F07F}" type="datetime1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2520F7D-3AF7-4B81-AC04-DECB38F90354}" type="datetime1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E42B5D-E325-420D-8A79-7C7E7112DD93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BF23FF8-97B8-4246-AF60-916A0235E389}" type="datetime1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eaLnBrk="1" latinLnBrk="0" hangingPunct="1"/>
            <a:fld id="{B37FA328-F8CC-4DA5-9300-48729342F3F3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7" r:id="rId4"/>
    <p:sldLayoutId id="2147484808" r:id="rId5"/>
    <p:sldLayoutId id="2147484809" r:id="rId6"/>
    <p:sldLayoutId id="2147484810" r:id="rId7"/>
    <p:sldLayoutId id="2147484811" r:id="rId8"/>
    <p:sldLayoutId id="2147484812" r:id="rId9"/>
    <p:sldLayoutId id="2147484813" r:id="rId10"/>
    <p:sldLayoutId id="214748481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s/docs/Web/CSS/perspective-orig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3_3dtransforms.asp" TargetMode="External"/><Relationship Id="rId2" Type="http://schemas.openxmlformats.org/officeDocument/2006/relationships/hyperlink" Target="https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ympanus.net/codrops/css_reference/transform-origi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3dtransforms.desandro.com/perspect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175" y="3717032"/>
            <a:ext cx="7772400" cy="1362456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CSS</a:t>
            </a:r>
            <a:r>
              <a:rPr lang="es-ES" dirty="0" smtClean="0">
                <a:solidFill>
                  <a:schemeClr val="tx1"/>
                </a:solidFill>
              </a:rPr>
              <a:t> – TRANSFORMACIONES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AutoShape 4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AutoShape 6" descr="data:image/jpeg;base64,/9j/4AAQSkZJRgABAQAAAQABAAD/2wCEAAkGBxITDxQUEhIWFBQVGBQXFRQVFBQUFRQXFRQWFxcUFRQYHSggGBolGxQUITEhJSkrLi4uFx8zODMsNygtLisBCgoKDg0OGxAQGywkHyQsLCwsLCwsLCwsLCwsLCwsLCwsLCwsLCwsLCwsLCwsLCwsLCwsLCwsLCwsLCwsLCwsLP/AABEIALQBGQMBEQACEQEDEQH/xAAbAAEAAgMBAQAAAAAAAAAAAAAABQYCAwQBB//EAEIQAAEDAgMEBgcFBwIHAAAAAAEAAhEDBBIhMQUGQVETYXGBkaEHIjJCUrHBcoKy0eEUIzNikqLC8PEVFiRDY4Pi/8QAGgEBAAMBAQEAAAAAAAAAAAAAAAIDBAEFBv/EACwRAAICAgIBBAIBAwUBAAAAAAABAhEDBBIhMQUTIkEyUWEUI3EVQoGR8OH/2gAMAwEAAhEDEQA/APuKAIAgCAIAgCAIAgCAIAgCAIAgCAIAgCAIAgCAIAgCAIAgCAIAgCAIAgCAIAgCAIAgCAIAgCAIAgCAIAgCAIAgCAIAgCAIAgCAIAgCAIAgCAIAgCAIAgCAIAgCAIAgCAIAgCAIAgCAIAgCAIAgCAIAgCAIAgCAIAgCAIAgCAIAgCAIAgCAIAgCAIAgCAIAgCAIAgCAIAgCAIAgCAIAgCAIAgCAIAgCAIAgEoAgCAIDyUFiUB7KAIAgCAIAgCAIAgCAIAgCAIAgCAIAgCAIAgCAIAgCAIDwlAeBwSmR5I5LnadGm7DUrU2O1hz2tMc4JXVjk/xQc4o5/wDmC1mOnpz9ofNW/wBNlq+JX7+P9nBdb7WVNxa6rmDBhro7jEFWQ0c0vohLbxx+zGhvxZu95w68Mj+2VbL0vOldEFu42Ql16T2Mc4fsdxAJAfDS0gH2vVJIB10XV6bOrkHuR/2mih6VqNQFtNg6QghjXEwXRkDlMdikvTrf5HP6ppXRw3PpA2i1pJtqMDM4HPcYHU4BaF6bFdO2VPdb8Mz2L6Ua1Z5YbaCAXEmWiAQNZPNcfpi/lf5D3JLt0XPd3eB1y9zTSwYQCXYpGZ00WHa1PYSuRp19j3CwLIaQgCAIAgCAwe8DXJEm/BxtLycjLzHPRwQJBcdARGUd6scOLqRSsvLuJC3u0ndJhFQmNSMhPUOS14sCceTPPz7MlLiib2cT0Ykkk5yVlyJKXR6GFtxtnQMgoFjaXbOX9rafZcJ61L22Zv6iLtJmuy2xTe7CfVfyPHsPFTnryirI4t7HN8fskgVnNx4XBd7ONpGp93Tb7T2jtcApKE34RFzivLPaN0x4lj2uHNpB+S44SXlBZIvwzg2zvFa2pY24qtpl8lgOrsMTHiPFShjlP8Tk8ih5I5++1oNHOd2MP1WqGhml4Rne7iRust77SoYx4D/OMPnouZNDPD/aSht45fZX96/SZRtLnoRSNUYGv6Rrxh9actDOg05qOLWb/J0Snnr8ezitvSh0pAptpydGlzsXgYW7H6ZGXfIyZNzJHzE67rfas6kRTptZUkQ4nG2OOWo81JelJS7doqfqVxIK533vGkhz4I+BrPyV8dHAvMSP9VkkrTO/Zm910WtcH42nOHtE8tRHEJP07A/CorW/ODpuymbzXF7Rmq28qu6SoZY4y1uLE6BJ9kREQux1eLqBOG17rfIx3W2xc1axa8wA0uL2kg8ABketXe211OJDLPgrgyc2psWlcOx1gX1IAxlzsWWmc8FxYYLpIzx2sj8lItGVBUaxlR4OIN9oke1GhW+WrCOPki/3X9n0N9Fo4LMm/Bju2UY1JuQ4aGo0jsxBblNSxUWuNF3qtyOXArEn3TIq0ypbt2TDcYmgeoCcuZyH18Ffmx44pcS5zlXZZdofwqn2XfIqmMlF2RUbZCbnEPY+qBEkME9Qk/MeCty51lkqJThw6Prm41rhoF/F7vJuXzlfM+o5OWWv0erpQqFlmWE2hAEAQHhXAYVqoa0ucYAzJPBdSb6RyTUVbKbtTatVxdUeHNotgMpADFUxSA5+ct7OC9LDigkkvP3/AAebmyTbbfg8qXD7axOWF7nmSDIGI5RyyAVkYRy5/wCCpuWLB15Nm7NkHtFV85mWjgY4nvXN3LxfCI09fkuUiyWjngHG4O5Q3DA+q8+VPwejBSXTMNrXWCi5wGLh2TlKlhhymkQ2JNQdEBQqlzHEHA6lm+QQQDp26ada2SXGSXlM8XhKUG/DRA3t+CZnPg4ZFeljwdUzxnkalaLPurvB0n7qofX90/GB9V5e7qPH84ro+i9M3/c/tzfZCekei5tWnUBIDmlpEmJaZ07D5KOnOrRu2I32UrH60EcJ18fp4r6DA4zXSPG2G8b7Oq1uX0zLHOYebXEfLVWT14T6kjNHblHwVv0g7SrV61I1XYsNPC0xHvEunr9nwXk5taOKfxR62tneWHy8nBusXmsAHODQCS2cjlGmmpC060ZXZVuSUYF1H+s1vaPI5tld31t5p03j3XEHscB9QsWzi5VR6GjlfaZwbpUZuB/KHHyj6q/FBRiWbUriy8NUzy0V68fiqOPWfLL6LLJ9nr4lUSV2Af3UcnO8/W/yV0X0Yc6qZq3uH/SOPJzT5x9VKD4uyWurlRzbjUf3b6nxHCD1NzJ8T5JknzJ7KrotEKpdGaPkomy6BO13t92m57/qPxBdeeUvj9HpTSjiv7LbtWthovPVA7TkPmumOK7KUdQeRB8CpQnSaNUl0XypoVFlMPJX9y7TBbufxqPce5pLR9T3rkLLs0raRNVvWpujMFrvMFSfghD8uzg3ZtOjtKTYzLcRHW/OPMKPUI2WZHzmfaNmWvR0WMHutA7+Pmvlssuc3I9vFHjBI61AsCAIAgPCgKhvptsU6tGjORmpU6mNBI8x5Lfo6sskZSMG1nUZpFQ2Rt4vviTEVCGjF7rWyWgDnML2NjRcNdV9HnYNnln7+y7GsCIIBHI5r55Nxdo9uUVJdmyjVDQABAGQAyAC6227YUUvBlcXbwxxYAXx6oOhPWuw48kpHMilxbiQw22+2LxVbLIxA4hm8gFzWg5lsnuW2Gqs1e2efPYlhtTKxX3kquDwA1ofk6BLi3P1S46jMr18fp2OLVni5Nyck0jiovc9wa0FzjkANStc+OONy6RijBzlxR30baqx5AltVoFSmPjggkAnWBi8IWLJnxzj12n0zVDWyY534a8Fr3hri72U2uNWFriORHqvHmSvC9v2M7g//I+lx5Vmwc/s+c1DD2nrLfH9QF7enKpNHm70bx2dQXonjLwQO+FGadN3JxB7CP8A5WPZx8uz0dGdNow3Po+2/saPmforcaVdHd19UWcKxnn+Di29QxW1QcQMX9Of0Krn+Jo13U0Q24gnpXx8LR5k/RV45cjZvLjUS429Iuc1o1cQ0d5j6ruSajFt/RhxR5SSKvWplrnNOrSQe4wsifJWevVOiT3ed/EHW0+II+gWiHgwbXUjZvZTxWNb7IP9Lgfok/BzVlWRHTu/a9Fa0mcQ0E9rsz81yKpHM0uU2dtCuHiW6S4d7SQfMFdIVRF2FjhvbmrHtCkB3tl3yCikrNGTJeNI17zVfUa3mZ7m/qQpsYkVmsPVPYVwufZe5kdykUfZx1iKFuY0Y2B28PNShG3RK7dnmxjNtTn4APDJGu6O/ZO7uWgfc02xk04iOpvD5LHuz44WX60eU0fTQvmk/s90yXQEAQBAeFcYPiG/V4X31Q6w4tH3ThhfZelwUMFs+Z2m5ZmbNn7LaaQeGONVpzYXYRAPExrHCeKy7W9/ccW+jVravwUq7LiyuvnpP9Hsm1tVcQNoqqcU26X2Rk0lbKRtPagvHMpso4ahdAcSJIg5Expx7l9Hra71YubfVHz+zljstRS7J2huoxoGeIw4kvHqRkC2BmDmSCOSyZPUJydfRatGEUjVQ3ffTqtq0zhhpcySHAPGjXGPZM5cUlu88fCXZGOlUuUSJ23Vu2OpurvkyXMEg4SIOUZcR4LbqQwTTUF9dmfaWaEk5f8ABZNw6pq07qg8RjGOIgDpAWmBwGhXmeqY4xlGUf8AH/Rt9LbcZRf+SjXlMgOB9ppOXW06eIU8E6pl+eHJNHRTMgEcV7V+D55qpNEdvNTm0qRq2HeB/KVVmVxNOm0sq/k93WoYbVnN0u8dPIBMKqPZ3cleRr9EqagBaDq6Y7hKm32UKNq0bHNkEHQgg9hUZK1Qi2pJkTunZdFQc069I/8AtOEfJV44cTVtzU5J/wAFz3Ut8d3T5Nlx+6MvMhZPUJ8cL/ks9PhyzIq29lv0d9cN/wDIT/VDv8lTryvGj0Mq+bNOwnRVI5t+RH5rbjMG0icuaIexzDo4QVNmOLa7PbmsGMc7kCR3aBRonFcpERunWJoOB1D3T96HfMqVF2ZEyXIkVV0Q29dthbQf8YqeDXAfUrOsnLI4/o3QhxgmVt5yVlnS621SabDza38IVqXRm+2Qe996G02snNxk9jf1K458C3FDkjt3aq4rWmftfiKKV9iSpn0DcG1l1SpGkMHfmf8AFeP6pk7UD0dGH2XMLyao9H7PUAQGMoD2UB45cYfg+TWmzcVzWfUb7D3YSfixTMdh1619BsbK/p4wgzydfB/dlJkg6QvFlyvs9NUZMqLiOs3tqKSRBs3MqdauxRbkqK5tKLso1XaMVHOosbSnIEAFw4EgnSY4L6jHq3Bc2fNZdmpPijKw2lUbUbUxkuaZGIly7m1YTjxoze/OE+Vktf713D2NAIY4HNzYz6iDKyYvTscZd9mt+o5XHwR3TOuMQqPc6pBNPlIzLABpIHkr5QjhacVS+znKWdNPyWz0X1nuNTEfVa0BuXIzr3ryvV1FNcT1fTeTTbRBb52fR31UAZOIePvCT5ys+tK4GrLGmyGsT6kfCS3wOXlC97FLlBM+d2Y8Zs23FLGxzfiBHiFNq0Vwlxaf6MranhY1o90AeAhKpCb5Nv8AZx7SP7xjp/hkHuMYv7Vmnk/uJGzDj/ttkoCtJiaPWADT/UrlHV/JbvR/QmpUf8LQ3vcZP4V4fq2TpRPa9Kx+ZFZ9Jlvh2gT8bGO8BhP4U0ZXA07CqRW9mviuzrkeLT+S9HGzBnjcSydIr6PProitv3YbSifaPyz/ACVeV8UadeFs4N2boF9UDk0/MfkuYJci3YgTVSstDVFCJP0jbOIt7VjPbpsOKRkcWGc+0FfP4Mz5yl+2e1PElGK/g+XXLazfaYe7MLV7xV7RZbK9JpMAmcLch2L0458agrMLxTcmcW1tlOrODi4gxAHLu715+fJKc7ibcGPiiZ3e2RXZRa3E3DJIMHQnkpR2JVVEJYVKR9V3RinbtYRnJJdzJ49S8bbm55OTPR14KMOiwgrMXnqAIDFAJQCVxgpG124bioIIkyOvKcu4jwWpdxRR4bOBz1KhdnmIcl1RRFtmTSF2l9nLIHey7cAxgya6STOscPOV7fpmCMuzzN/K0qK4169ujxHH7NtJy5JEXE9NwNFHiTUTNlUtIc0wQZB5EKM4KS4v7LYNxdo+oejqmTbmoWhoccgOsyT3zPevkvUmll4r6PptNP27I70nWedGqP5mO/E3/JVakvKJ514ZRLcw9w5gHwyP+K+g05WqPC3od2dQcttHn0ZByi0dSdkfcmS6eM/kvKyzTnZ7WGFY6OuwrYqTTxiD2jI+YXo43yimeXlhxmzpxKdEEj6JuDQw2hd8b3HubDR+Er5j1GfLMz6P0+HHEVL0v1GipRc3N+FwI6pBBnxUdTLw6LdjHy7PmlvtB3TMkR67fnB+a9LDluRizY/iy3VLmOK9dcftnlqLIrall04BmImF5e5kuVI9LUh12c2wtlV2VjgGIFpBgxxEEyo62V4/KJ7GNSiW7ZWzKvTUzVAwhzSQDJMGY5K7PstwaXRVi11yRYduVRWrO6ob4a+a8rBBqJvyO2Q1TY86DVXUVkzS2KGgANAjkFYskaK+PZG3WyR0pEakR3x+an7i4E0ix0dkhoAHAALN7xziT+zLUCmO/wCa87LK5G7EuiQCrLAgCAxQHiA8KAr29Vk0t6UjICH/AGZkHuJPirsUn4RVNJdsrburPrV0k4vvz+iEfNLs1EriYPQV2zlEdtzZhrNBaYc2YB0M8Oor0tLcWGVMx7Wv7iK23ZleSOidI6vrovee5iq7PI/pcl1R3f8AAa4ZiIboSRiEgATms/8AqOJz4pk5aU1HkyMbC331ZlJHZNh0tVrOeZHUOA7TAWLb2Pag5GnUw+5ko+1bKtBSpNYOAzjmvi8k3KTkfURgoLiiL33s+ksakDNkPH3dfKVZglU0Ryq4nxqpct6RsHOSO4j8wF72lkSnR5G3juNnYKq9nieRxNtA4nNaPeIb4kD6qjP8INluGHOaRHb4XRddVeiGFmKAPsiCZ7l8xDO35PovZrwc+wLz1HNccw6c+Tv1BXuaeSLh2zyNvE1LpErTuwTAzPVJV88+OP2UQ15y+j7JsSh0drSYODGzHMiT5kr5LYnyyNn0mCHGCR8+35pdJdOGuABvlJ+alBUhJ9lZo7Ca+o1pbMuHdnqr8TdlWT8WW+huzRHuSebiXfNb3k/bMCOXauy8L4aIBAMDTl9FBfJl8PB37vbJhrnEamO4Lk506OSX0TtOzDSDGmfgqp5LVCHTI5luHEniST4mUg0kWNOzts7WajRyzPcmSdROUTIt1l5nUji/YJuZ4AA9+il7nxJUSbaIVXJnaOugICpk7NOPwbFwmEAQHiAxKAxcUBpqkEEHMHIg6Eciuq76ONJqj5Xt/Z9Wwql1MY7dxyB92fdJ908jxX0OvLDtw4z6mjx8vu4JWvBls/abKzZGR0LTE93MLBs6uTC/FmzBnhlX6OvEsjdGhJszBQ5Rm0pyYo25FpxezBmdIjOVZjclL4kJ/j2Uio1oqnCCQS7AwCSQT6ohfWwk1i+R83OPKfFH0ncvdnof31b+I4ezwbPBfN+ob/uvhHwe5p6ntdy8lrrXQaF5R6KKfvptGobWoA4gERllrkkSMl0fHqli8GWjMGV6WDLxyJmTLBSiTVCzru0pnvyC+ge9FrpHjrWlfZM7H2Y+nUFWrEMBdAM5gGJWHb2Jzh0a9bFGM7ZEG1LjJzJM+K8SKZ6j8k9u/sFjgXOYHZgCRy1+a34korsxZ5uyy0NmgaNA7BCm8iRnV/st2y2xSb2R4LyMn5nr4pXAod4zpKr3/E4nzy8lavBBvs7NhbOBrSR7IJ8cvqpKVFObwWRtoF15GZ6IzbltGEgcx9VPHkLYIlbC0w02jqz7TmVVOduw12dJohQ5HUivU7YSrI2y76JjZlHU9gXM0voi0d0Zqk4keinmTxMeX+642So9a3VGdSs3MGSgXx8GSEggCAIDByA56z4QEfcXMJVghtoXQc0tcAWkQQdCFLHNxfJdM5OKmqaPn219gtDsVEx/KTp9ly9zW9UT+OY8vNoPzBmGwq9cVgx5dhg5EYhPD1uCnuf008fLGR1/fjOploYvEPT8mxpQUKlUQRIzBHiFOGTjIjKFxIvZ+wmsIeyrUZVGlRuHKeGBwIWzN6jKfVdGfFpRx9/ZYKFa+aMq1KoP56bmHvLHEeSw8sL8po0pZF9nSLm+P/Ztz/76o8jSK6o4f2zjeVeKIfef9p6ICpSpNDnD2az3nLPQ0xkrIRw/tkHLN9pf9/8AwrlvY1C4DCzMji78lfCOLl02VTeVR7os1OxuPipD7jz/AJBbHkivBh4y+2b/APhtyQRjomRGdN41+8qpZItU0SXTIQWVdhM0mPj4Hw7+l4A81VCEF4NnKTRZth3FLC2mcVOpmejqNLHGcyWg5OGmYlRk39GaTt9k/ToqlyCR01H4aD+wx35LPLuRvwv4FZZbqwkTWxbaA484Hh/uoyZRPskozAUbIcTVdW+IN6nA93FdjKiaVG94yKidoyaFxkkiMNDM9pWiL6Okja04aFRN2yVHrD6y4EjY4LlnUjGiwgLsmiXE3BQJo9Q6EAQHhQGqoUBHXdVAQN7cICFubhAcDmlxQ4aLotYOs6cytGLHOX30Vymo/wCTOkxwzLjPaYHUFFpLpHY2+zbhPEnxK4SNlOkuAkbYdSNAl7YhRoEzbUwokiE3vIx02hpMAnxMfRWQK5kXsy0JqA4YjPNacXTtlOZ/EnG0DxIHcr3NGOjeyh1uPYqnMcSMvNmE1fbcMUEDLPmuqao0R/E772zD2YKrMbeB9lzSNHNcPZPWFFP9FLhbPdm1q1Om5tQGthdDHNLcbmRljbPtDMGNdVXKCkyXGUV0jtNV1WgCGOaXH2HiHQCeCr8SNGH8TiZRzVkeybZM2lOGDxVUn2VtGZ9oLn0SUTdCjZ3ia6qkjvE2NGSizqRz1aJnTIqan0d4nUGquySQwBc5EqMgEFHqHQgCAIAgBQGitogIa/KAr14gIuqwkoDKoAxhJ71bixuUiucklZAtl9UE8/DqC9Vw9uHRgUuU7J1tJeW/2egbqdqVwHbRsl0GylXaH4XNgAxK1PWahaM6zfKmSjDSBHrDPiDMdqz+2/st9xEza3LcMNBd2NPzKqlAmpddEJtX16xJkQAI4jL9SrIxog5WZ2NuMzmO9XXSKMhI06QGgUGyqjOmZErjFGupRl7XfDPmEvo6nRA73bR6NjYHvAns4qyOP4ncb7JLddxOcyCJ/VZpt3TNsaZYoUCTijhu7bOeZVuOX0VTjR0sGSgyKBYuWT4mwBcs6kMHNLJ8TIBcO0eoAgCAIAgCAIAgCAIDVV0QEResQEJcUUByfs0AuPBTxwcpURlLjGyKvKDnmT3DgF7mHFGK6PMnNy8nMNnqcl8WQj5LTS2fkF4cvyZ6kO0dlKxXCR3ULHqQicNzZ/vXZcfot2PJ8DDl/M7bLL1SAWnUEc1TlV9ncc3dE20ABYvs9BVRXqtOXuPMlXorZ32dL1V1szz7Ojo1GzkYnjKUI5E5wDqa7ZDj0VveXZ5fTceDYJ78svFXLJSOwifNGb83Ng8Mphr2QRDpyLSQQD3LTk14zimiMcriyTb6YLojK3p/1O/JI+m33ZyW7X0dltvpfXApvJYxgq08bWNMluMSC4k5R2LX/p2KMX+6Mkt+UpqJ9aptyXz7f0evGCo2LhYEAQBAEAQBAEAQBAEAQBAEBregOG4poCPqW6A03lCKOmpH5/RadX87KM7+NHCLcHgvQeWvsw8bO2nsHnA7iqXtl8cBL0bIAAAaCFilK3ZqiqVHSy3HJQ5HaNzWQotnUjiv6EkEa8Vbik0qMmyknZgyjCm5GdHVRcdDoqZLs14pv7OAUlMuZ3UWQAotlLXZtYFFkors9c1Ey2UbMcKWV8TF9sHNc0jJwgpyd2TjDo+N74bg1jUJZDhJMGRmeIPWvVwbEeNSMeTC14IrZ26Fy3J1IHtd+i9LFuY4RqjDl1Zz8MuW7+6NY5Ow02EgmJccuUgZrLteoJrolg9P+SbZ9NY2O5eA+3Z7aVGSHQgCAIAgCAIAgCAIAgCAIAgMXBAaKjEBzmkgNlG2bnImeBU1N/RBwV2zdStmt0aAuSm2OCNuFRJUewgoIDzGOa7TOOcV9nNUMlWR6MeWSk+jyF0ro3U2Kts1Y4WY1aXEImXNdGbWJZBQ7M2tXGyajR6uEj1AeIDCpSDtRK6pNHHFM1CyYPdUubI8Eb2sAGQUG2ySVGSHQgCAIAgCAIAgCAIAgCAIAgCAIDBwQGBYgGHwXURZtC4SPUB4UBz3LzorIIy55tdI0ypmX/kyC4SRm1qi2WQg2zoaFWzZGNGSEggCAIAgCAIAgCAIAgCAIAgCAIAgCAIAgCAIAgCAIAgPIQCEB4EOLoyQ6EBpq0pUoyooy4uXaNOBTbM3tuzNlNcbLYYze0KDNSVGS4dCAIAgCAIAgCAIAgCAIAgCAIAgCAIAgCAIAgCAIAgCAIAgCA8hBQCA9QHiAwNNdsqePuzINXCaijJCQQBAEAQBAEAQBAEAQBAEAQBAEAQBAEAQBAEAQBAEAQBAEAQBAEAQBAEB4gPUAQBAEAQBAEAQBAEAQBAEAQBAEAQBAEAQBAEAQBAEAQ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AutoShape 2" descr="Resultado de imagen de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484784"/>
            <a:ext cx="2133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3" y="1525508"/>
            <a:ext cx="3456384" cy="470898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1px solid #000000;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perspective: 500px;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margin-top: 50px;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.blue{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rotateY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(45deg);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#0087FF;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transform-style: flat;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.gray{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transform-origin: top left;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rotateX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(45deg);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#808080;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class="blue"&gt;</a:t>
            </a:r>
          </a:p>
          <a:p>
            <a:pPr marL="7127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class="gray"&gt;&lt;/div&gt;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732235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99593" y="1525508"/>
            <a:ext cx="3456384" cy="4708981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200px;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height: 200px;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1px solid #000000;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perspective: 500px;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margin-top: 50px;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.blue{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rotateY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(45deg);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#0087FF;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transform-style: preserve-3d;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.gray{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transform-origin: top left;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rotateX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(45deg);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background-color: #808080;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6700" indent="-266700" eaLnBrk="1" hangingPunct="1">
              <a:buNone/>
            </a:pPr>
            <a:endParaRPr lang="en-US" alt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class="blue"&gt;</a:t>
            </a:r>
          </a:p>
          <a:p>
            <a:pPr marL="712788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class="gray"&gt;&lt;/div&gt;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16" y="2858826"/>
            <a:ext cx="2731368" cy="23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23" y="1606686"/>
            <a:ext cx="8208912" cy="4968552"/>
          </a:xfrm>
        </p:spPr>
        <p:txBody>
          <a:bodyPr>
            <a:noAutofit/>
          </a:bodyPr>
          <a:lstStyle/>
          <a:p>
            <a:pPr marL="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1700" dirty="0">
                <a:latin typeface="+mj-lt"/>
                <a:hlinkClick r:id="rId2"/>
              </a:rPr>
              <a:t>https://</a:t>
            </a:r>
            <a:r>
              <a:rPr lang="es-ES" sz="1700" dirty="0" smtClean="0">
                <a:latin typeface="+mj-lt"/>
                <a:hlinkClick r:id="rId2"/>
              </a:rPr>
              <a:t>developer.mozilla.org/es/docs/Web/CSS/perspective-origin</a:t>
            </a:r>
            <a:endParaRPr lang="es-ES" sz="1700" dirty="0" smtClean="0">
              <a:latin typeface="+mj-lt"/>
            </a:endParaRPr>
          </a:p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2" y="2420888"/>
            <a:ext cx="761684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274320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4048" y="1844824"/>
            <a:ext cx="3456384" cy="1938992"/>
          </a:xfrm>
          <a:prstGeom prst="rect">
            <a:avLst/>
          </a:prstGeom>
          <a:ln w="3175">
            <a:solidFill>
              <a:schemeClr val="accent2"/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eaLnBrk="0" hangingPunct="0">
              <a:buChar char="n"/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1"/>
              </a:buClr>
              <a:buSzPct val="75000"/>
              <a:buChar char="n"/>
              <a:defRPr sz="2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SzPct val="55000"/>
              <a:buChar char="n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Clr>
                <a:schemeClr val="accent1"/>
              </a:buClr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contenedor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block; 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width: 500px; 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margin: 50px auto; 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padding : 15px;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border: 1px solid #999999; 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background: #</a:t>
            </a:r>
            <a:r>
              <a:rPr lang="en-US" alt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FFFFFF</a:t>
            </a: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1950" indent="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transform: perspective(500px) rotate3d(0, 1, 0, 45deg);</a:t>
            </a:r>
          </a:p>
          <a:p>
            <a:pPr marL="266700" indent="-266700" eaLnBrk="1" hangingPunct="1">
              <a:buNone/>
            </a:pPr>
            <a:r>
              <a:rPr lang="en-US" alt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4005064"/>
            <a:ext cx="3599815" cy="14986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899592" y="5786818"/>
            <a:ext cx="36183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Ejemplos:</a:t>
            </a:r>
          </a:p>
          <a:p>
            <a:r>
              <a:rPr lang="es-ES" dirty="0" smtClean="0"/>
              <a:t>	2Transformaciones3D</a:t>
            </a:r>
          </a:p>
          <a:p>
            <a:r>
              <a:rPr lang="es-ES" smtClean="0"/>
              <a:t>	2Transformaciones3D_v2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12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r>
              <a:rPr lang="es-ES" dirty="0" smtClean="0">
                <a:latin typeface="+mj-lt"/>
              </a:rPr>
              <a:t>Hay dos tipos de transformaciones: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+mj-lt"/>
              </a:rPr>
              <a:t>Transformaciones 2D</a:t>
            </a:r>
          </a:p>
          <a:p>
            <a:pPr marL="531813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400" dirty="0">
                <a:latin typeface="+mj-lt"/>
                <a:hlinkClick r:id="rId2"/>
              </a:rPr>
              <a:t>https://</a:t>
            </a:r>
            <a:r>
              <a:rPr lang="es-ES" sz="2400" dirty="0" smtClean="0">
                <a:latin typeface="+mj-lt"/>
                <a:hlinkClick r:id="rId2"/>
              </a:rPr>
              <a:t>www.w3schools.com/css/css3_2dtransforms.asp</a:t>
            </a:r>
            <a:endParaRPr lang="es-ES" sz="24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+mj-lt"/>
              </a:rPr>
              <a:t>Transformaciones 3D</a:t>
            </a:r>
          </a:p>
          <a:p>
            <a:pPr marL="531813" lvl="2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sz="2400" dirty="0">
                <a:latin typeface="+mj-lt"/>
                <a:hlinkClick r:id="rId3"/>
              </a:rPr>
              <a:t>https://</a:t>
            </a:r>
            <a:r>
              <a:rPr lang="es-ES" sz="2400" dirty="0" smtClean="0">
                <a:latin typeface="+mj-lt"/>
                <a:hlinkClick r:id="rId3"/>
              </a:rPr>
              <a:t>www.w3schools.com/css/css3_3dtransforms.asp</a:t>
            </a:r>
            <a:endParaRPr lang="es-ES" sz="2400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dirty="0">
              <a:latin typeface="+mj-lt"/>
            </a:endParaRPr>
          </a:p>
          <a:p>
            <a:pPr marL="0" lvl="1" indent="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r>
              <a:rPr lang="es-ES" dirty="0" smtClean="0">
                <a:latin typeface="+mj-lt"/>
              </a:rPr>
              <a:t>Las principales funciones para las transformaciones son:</a:t>
            </a: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33913"/>
              </p:ext>
            </p:extLst>
          </p:nvPr>
        </p:nvGraphicFramePr>
        <p:xfrm>
          <a:off x="467544" y="2681498"/>
          <a:ext cx="8229600" cy="252984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3223264910"/>
                    </a:ext>
                  </a:extLst>
                </a:gridCol>
                <a:gridCol w="2376264">
                  <a:extLst>
                    <a:ext uri="{9D8B030D-6E8A-4147-A177-3AD203B41FA5}">
                      <a16:colId xmlns="" xmlns:a16="http://schemas.microsoft.com/office/drawing/2014/main" val="1864347366"/>
                    </a:ext>
                  </a:extLst>
                </a:gridCol>
                <a:gridCol w="3981128">
                  <a:extLst>
                    <a:ext uri="{9D8B030D-6E8A-4147-A177-3AD203B41FA5}">
                      <a16:colId xmlns="" xmlns:a16="http://schemas.microsoft.com/office/drawing/2014/main" val="1324837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  <a:latin typeface="+mj-lt"/>
                        </a:rPr>
                        <a:t>Propiedades</a:t>
                      </a:r>
                      <a:endParaRPr lang="es-ES" b="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  <a:latin typeface="+mj-lt"/>
                        </a:rPr>
                        <a:t>Formato</a:t>
                      </a:r>
                      <a:endParaRPr lang="es-ES" b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  <a:latin typeface="+mj-lt"/>
                        </a:rPr>
                        <a:t>Significado</a:t>
                      </a:r>
                      <a:endParaRPr lang="es-ES" b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24311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effectLst/>
                          <a:latin typeface="+mj-lt"/>
                        </a:rPr>
                        <a:t>transform</a:t>
                      </a:r>
                      <a:endParaRPr lang="es-ES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u="none" dirty="0" smtClean="0">
                          <a:effectLst/>
                          <a:latin typeface="+mj-lt"/>
                        </a:rPr>
                        <a:t>función1</a:t>
                      </a:r>
                      <a:r>
                        <a:rPr lang="es-ES" u="none" dirty="0">
                          <a:effectLst/>
                          <a:latin typeface="+mj-lt"/>
                        </a:rPr>
                        <a:t> </a:t>
                      </a:r>
                      <a:r>
                        <a:rPr lang="es-ES" u="none" dirty="0" smtClean="0">
                          <a:effectLst/>
                          <a:latin typeface="+mj-lt"/>
                        </a:rPr>
                        <a:t>función2 </a:t>
                      </a:r>
                      <a:r>
                        <a:rPr lang="es-ES" u="none" dirty="0">
                          <a:effectLst/>
                          <a:latin typeface="+mj-lt"/>
                        </a:rPr>
                        <a:t>...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  <a:latin typeface="+mj-lt"/>
                        </a:rPr>
                        <a:t>Aplica una o varias funciones de transformación sobre un elemento.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84179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effectLst/>
                          <a:latin typeface="+mj-lt"/>
                        </a:rPr>
                        <a:t>transform-origin</a:t>
                      </a:r>
                      <a:endParaRPr lang="es-ES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u="none" dirty="0">
                          <a:effectLst/>
                          <a:latin typeface="+mj-lt"/>
                        </a:rPr>
                        <a:t>pos-x pos-y </a:t>
                      </a:r>
                      <a:r>
                        <a:rPr lang="es-ES" u="none" dirty="0" smtClean="0">
                          <a:effectLst/>
                          <a:latin typeface="+mj-lt"/>
                        </a:rPr>
                        <a:t>(pos-z)</a:t>
                      </a:r>
                      <a:endParaRPr lang="es-ES" u="none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  <a:latin typeface="+mj-lt"/>
                        </a:rPr>
                        <a:t>Cambia el punto de origen del elemento en una transformación.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2316586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effectLst/>
                          <a:latin typeface="+mj-lt"/>
                        </a:rPr>
                        <a:t>transform-style</a:t>
                      </a:r>
                      <a:endParaRPr lang="es-ES" dirty="0"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  <a:latin typeface="+mj-lt"/>
                        </a:rPr>
                        <a:t>flat | preserve-3d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  <a:latin typeface="+mj-lt"/>
                        </a:rPr>
                        <a:t>Modifica el tratamiento de los elementos hijos.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102531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1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2D: </a:t>
            </a:r>
            <a:r>
              <a:rPr lang="es-ES" sz="4000" dirty="0" err="1" smtClean="0"/>
              <a:t>transform-origin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15256"/>
            <a:ext cx="6051773" cy="528209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012160" y="1844824"/>
            <a:ext cx="3131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+mj-lt"/>
              </a:rPr>
              <a:t>1. El valor por defecto de </a:t>
            </a:r>
            <a:r>
              <a:rPr lang="es-ES" sz="1400" dirty="0" err="1" smtClean="0">
                <a:latin typeface="+mj-lt"/>
              </a:rPr>
              <a:t>transform-origin</a:t>
            </a:r>
            <a:r>
              <a:rPr lang="es-ES" sz="1400" dirty="0" smtClean="0">
                <a:latin typeface="+mj-lt"/>
              </a:rPr>
              <a:t> está en 50% 50%, que es exactamente el centro.</a:t>
            </a:r>
          </a:p>
          <a:p>
            <a:endParaRPr lang="es-ES" sz="1400" dirty="0" smtClean="0">
              <a:latin typeface="+mj-lt"/>
            </a:endParaRPr>
          </a:p>
          <a:p>
            <a:r>
              <a:rPr lang="es-ES" sz="1400" dirty="0" smtClean="0">
                <a:latin typeface="+mj-lt"/>
              </a:rPr>
              <a:t>2.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transform-origin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top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>
              <a:latin typeface="+mj-lt"/>
            </a:endParaRPr>
          </a:p>
          <a:p>
            <a:r>
              <a:rPr lang="es-ES" sz="1400" dirty="0" smtClean="0">
                <a:latin typeface="+mj-lt"/>
              </a:rPr>
              <a:t>3.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transform-origin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dirty="0">
              <a:latin typeface="+mj-lt"/>
            </a:endParaRPr>
          </a:p>
          <a:p>
            <a:r>
              <a:rPr lang="es-ES" sz="1400" dirty="0" smtClean="0">
                <a:latin typeface="+mj-lt"/>
              </a:rPr>
              <a:t>4.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transform-origin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20% 10%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9512" y="6467886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https://tympanus.net/codrops/css_reference/transform-origin/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06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2D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48837"/>
              </p:ext>
            </p:extLst>
          </p:nvPr>
        </p:nvGraphicFramePr>
        <p:xfrm>
          <a:off x="251520" y="1401804"/>
          <a:ext cx="8568952" cy="5173554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628809">
                  <a:extLst>
                    <a:ext uri="{9D8B030D-6E8A-4147-A177-3AD203B41FA5}">
                      <a16:colId xmlns="" xmlns:a16="http://schemas.microsoft.com/office/drawing/2014/main" val="143591240"/>
                    </a:ext>
                  </a:extLst>
                </a:gridCol>
                <a:gridCol w="6940143">
                  <a:extLst>
                    <a:ext uri="{9D8B030D-6E8A-4147-A177-3AD203B41FA5}">
                      <a16:colId xmlns="" xmlns:a16="http://schemas.microsoft.com/office/drawing/2014/main" val="149550228"/>
                    </a:ext>
                  </a:extLst>
                </a:gridCol>
              </a:tblGrid>
              <a:tr h="262570">
                <a:tc>
                  <a:txBody>
                    <a:bodyPr/>
                    <a:lstStyle/>
                    <a:p>
                      <a:pPr algn="l" rtl="0"/>
                      <a:r>
                        <a:rPr lang="es-ES" sz="1400" dirty="0">
                          <a:effectLst/>
                          <a:latin typeface="+mj-lt"/>
                        </a:rPr>
                        <a:t>Transformaciones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s-ES" sz="1400">
                          <a:effectLst/>
                          <a:latin typeface="+mj-lt"/>
                        </a:rPr>
                        <a:t>Descripción</a:t>
                      </a:r>
                      <a:endParaRPr lang="es-ES" sz="140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00413902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>
                          <a:effectLst/>
                          <a:latin typeface="+mj-lt"/>
                        </a:rPr>
                        <a:t>translate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>
                          <a:effectLst/>
                          <a:latin typeface="+mj-lt"/>
                        </a:rPr>
                        <a:t>x,y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Traslada el elemento una distancia de x horizontalmente y de y verticalmente.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633348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>
                          <a:effectLst/>
                          <a:latin typeface="+mj-lt"/>
                        </a:rPr>
                        <a:t>translateX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(x)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Traslada el elemento una distancia de x horizontalmente.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10303385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>
                          <a:effectLst/>
                          <a:latin typeface="+mj-lt"/>
                        </a:rPr>
                        <a:t>translateY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(y)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Traslada el elemento una distancia de y verticalmente.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37131948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scale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fx,fy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Reescala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el elemento a un nuevo tamaño con factor 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fx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horizontal y factor 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fy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vertical.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4511925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scaleX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fx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Reescala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el elemento a un nuevo tamaño con factor 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fx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horizontal.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02107035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scaleY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Reescala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el elemento a un nuevo tamaño con factor 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fy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vertical.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2106098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skew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degx,degy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Establece un ángulo para una deformación 2D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5563959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skewX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degx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Establece un ángulo para una deformación 2D respecto al eje X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285724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skewY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degy</a:t>
                      </a:r>
                      <a:r>
                        <a:rPr lang="es-ES" sz="1400" dirty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Establece un ángulo para una deformación 2D respecto al eje Y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9644450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dirty="0" err="1" smtClean="0">
                          <a:effectLst/>
                          <a:latin typeface="+mj-lt"/>
                        </a:rPr>
                        <a:t>rotate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(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deg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)</a:t>
                      </a:r>
                      <a:endParaRPr lang="es-ES" sz="1400" b="1" dirty="0">
                        <a:solidFill>
                          <a:srgbClr val="CC3366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effectLst/>
                          <a:latin typeface="+mj-lt"/>
                        </a:rPr>
                        <a:t>Establece una rotación 2D de </a:t>
                      </a:r>
                      <a:r>
                        <a:rPr lang="es-ES" sz="1400" dirty="0" err="1" smtClean="0">
                          <a:effectLst/>
                          <a:latin typeface="+mj-lt"/>
                        </a:rPr>
                        <a:t>deg</a:t>
                      </a:r>
                      <a:r>
                        <a:rPr lang="es-ES" sz="1400" dirty="0" smtClean="0">
                          <a:effectLst/>
                          <a:latin typeface="+mj-lt"/>
                        </a:rPr>
                        <a:t> grados.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15544932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rotateX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xdeg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	</a:t>
                      </a:r>
                      <a:endParaRPr lang="es-ES" sz="14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Establece una rotación 2D de </a:t>
                      </a:r>
                      <a:r>
                        <a:rPr lang="es-ES" sz="14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xdeg</a:t>
                      </a:r>
                      <a:r>
                        <a:rPr lang="es-ES" sz="14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grados sólo para el eje horizontal X.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0472078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rtl="0"/>
                      <a:r>
                        <a:rPr lang="es-ES" sz="14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rotate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s-ES" sz="1400" b="1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ydeg</a:t>
                      </a:r>
                      <a:r>
                        <a:rPr lang="es-ES" sz="1400" b="1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rtl="0"/>
                      <a:endParaRPr lang="es-ES" sz="1400" b="1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Establece una rotación 2D de </a:t>
                      </a:r>
                      <a:r>
                        <a:rPr lang="es-ES" sz="1400" dirty="0" err="1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ydeg</a:t>
                      </a:r>
                      <a:r>
                        <a:rPr lang="es-ES" sz="1400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 grados sólo para el eje vertical Y.</a:t>
                      </a:r>
                      <a:endParaRPr lang="es-ES" sz="1400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421984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9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2D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274320" lvl="2" indent="0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None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204864"/>
            <a:ext cx="7781925" cy="222579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71600" y="5661248"/>
            <a:ext cx="3187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Ejemplos: Transformacione2D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7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40737"/>
              </p:ext>
            </p:extLst>
          </p:nvPr>
        </p:nvGraphicFramePr>
        <p:xfrm>
          <a:off x="219943" y="1403648"/>
          <a:ext cx="8816553" cy="5023136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59582">
                  <a:extLst>
                    <a:ext uri="{9D8B030D-6E8A-4147-A177-3AD203B41FA5}">
                      <a16:colId xmlns="" xmlns:a16="http://schemas.microsoft.com/office/drawing/2014/main" val="2146006346"/>
                    </a:ext>
                  </a:extLst>
                </a:gridCol>
                <a:gridCol w="6556971">
                  <a:extLst>
                    <a:ext uri="{9D8B030D-6E8A-4147-A177-3AD203B41FA5}">
                      <a16:colId xmlns="" xmlns:a16="http://schemas.microsoft.com/office/drawing/2014/main" val="3189106526"/>
                    </a:ext>
                  </a:extLst>
                </a:gridCol>
              </a:tblGrid>
              <a:tr h="195086">
                <a:tc>
                  <a:txBody>
                    <a:bodyPr/>
                    <a:lstStyle/>
                    <a:p>
                      <a:pPr algn="l" rtl="0"/>
                      <a:r>
                        <a:rPr lang="es-ES" sz="1400" dirty="0">
                          <a:effectLst/>
                          <a:latin typeface="+mj-lt"/>
                        </a:rPr>
                        <a:t>Transformaciones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s-ES" sz="1400" dirty="0">
                          <a:effectLst/>
                          <a:latin typeface="+mj-lt"/>
                        </a:rPr>
                        <a:t>Descripción</a:t>
                      </a:r>
                      <a:endParaRPr lang="es-ES" sz="1400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90414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translateX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Traslada el elemento una distancia de x horizontalmente.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206720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translateY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(y)</a:t>
                      </a: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Traslada el elemento una distancia de y verticalmente.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52758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translateZ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(z)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Traslada el elemento una distancia de </a:t>
                      </a:r>
                      <a:r>
                        <a:rPr lang="es-ES" sz="1400" b="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</a:t>
                      </a:r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en el eje de profundidad.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40395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translate3d(x, y, z)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una translación 3D, donde aplica los parámetros a cada eje.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403812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scaleX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fx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Re-escala 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 elemento a un nuevo tamaño con factor </a:t>
                      </a:r>
                      <a:r>
                        <a:rPr kumimoji="0" lang="es-ES" sz="140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fx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horizontal.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43319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scaleY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fy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Re-escala 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 elemento a un nuevo tamaño con factor </a:t>
                      </a:r>
                      <a:r>
                        <a:rPr kumimoji="0" lang="es-ES" sz="140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fy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vertical.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72869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scaleZ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fz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Re-escala </a:t>
                      </a:r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el elemento a un nuevo tamaño con factor </a:t>
                      </a:r>
                      <a:r>
                        <a:rPr lang="es-ES" sz="1400" b="0" i="0" u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fz</a:t>
                      </a:r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de profundidad.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205999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scale3d(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fx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fy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fz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un escalado 3D, donde aplica los factores a cada eje.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475419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rotateX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xdeg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	</a:t>
                      </a:r>
                      <a:endParaRPr kumimoji="0" lang="es-ES" sz="1400" b="1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Establece una rotación 2D de </a:t>
                      </a:r>
                      <a:r>
                        <a:rPr kumimoji="0" lang="es-ES" sz="140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xdeg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grados sólo para el eje horizontal X.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3709667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rotate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ydeg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Establece una rotación 2D de </a:t>
                      </a:r>
                      <a:r>
                        <a:rPr kumimoji="0" lang="es-ES" sz="1400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ydeg</a:t>
                      </a:r>
                      <a:r>
                        <a:rPr kumimoji="0" lang="es-ES" sz="1400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grados sólo para el eje vertical Y.</a:t>
                      </a:r>
                      <a:endParaRPr kumimoji="0" lang="es-ES" sz="1400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extLst>
                  <a:ext uri="{0D108BD9-81ED-4DB2-BD59-A6C34878D82A}">
                    <a16:rowId xmlns="" xmlns:a16="http://schemas.microsoft.com/office/drawing/2014/main" val="1110349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rotateZ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zdeg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una rotación 2D de </a:t>
                      </a:r>
                      <a:r>
                        <a:rPr lang="es-ES" sz="1400" b="0" i="0" u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zdeg</a:t>
                      </a:r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grados sólo para el eje de profundidad Z.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418511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rotate3d(x, y, z, </a:t>
                      </a:r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deg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una rotación 3D, donde aplica a cada eje el número de grados </a:t>
                      </a:r>
                      <a:r>
                        <a:rPr lang="es-ES" sz="1400" b="0" i="0" u="non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deg</a:t>
                      </a:r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1625676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perspective</a:t>
                      </a:r>
                      <a:r>
                        <a:rPr kumimoji="0" lang="es-ES" sz="1400" b="1" i="0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(n)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una perspectiva 3D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874447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perspective-origin</a:t>
                      </a:r>
                      <a:r>
                        <a:rPr kumimoji="0" lang="es-ES" sz="1400" b="1" i="0" u="none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(x y)</a:t>
                      </a:r>
                      <a:endParaRPr kumimoji="0" lang="es-ES" sz="1400" b="1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ES" sz="1400" i="0" u="non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Establece el origen</a:t>
                      </a:r>
                      <a:r>
                        <a:rPr lang="es-ES" sz="1400" i="0" u="none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de la perspectiva</a:t>
                      </a:r>
                      <a:endParaRPr lang="es-ES" sz="1400" i="0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275211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b="1" i="0" u="none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transform-style</a:t>
                      </a:r>
                      <a:endParaRPr kumimoji="0" lang="es-ES" sz="1400" b="1" i="0" u="non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kumimoji="0" lang="es-ES" sz="1400" i="0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Indica qué hacen los hijos de un elemento en 3D: flat (no conserva 3D)|preserve-3d;</a:t>
                      </a:r>
                      <a:endParaRPr kumimoji="0" lang="es-ES" sz="1400" i="0" u="none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8772" marR="48772" marT="24386" marB="2438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72816"/>
            <a:ext cx="5263877" cy="36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181" y="252264"/>
            <a:ext cx="8507288" cy="1143000"/>
          </a:xfrm>
        </p:spPr>
        <p:txBody>
          <a:bodyPr>
            <a:normAutofit/>
          </a:bodyPr>
          <a:lstStyle/>
          <a:p>
            <a:r>
              <a:rPr lang="es-ES" sz="4000" dirty="0" smtClean="0"/>
              <a:t>Transformaciones 3D: </a:t>
            </a:r>
            <a:r>
              <a:rPr lang="es-ES" sz="4000" dirty="0" err="1" smtClean="0"/>
              <a:t>perspective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4968552"/>
          </a:xfrm>
        </p:spPr>
        <p:txBody>
          <a:bodyPr>
            <a:noAutofit/>
          </a:bodyPr>
          <a:lstStyle/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28925" y="1556792"/>
            <a:ext cx="8208912" cy="49685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-265113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dirty="0" smtClean="0">
              <a:latin typeface="+mj-lt"/>
            </a:endParaRPr>
          </a:p>
          <a:p>
            <a:pPr marL="560070" lvl="2" indent="-2857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  <a:buFont typeface="Wingdings" panose="05000000000000000000" pitchFamily="2" charset="2"/>
              <a:buChar char="v"/>
            </a:pPr>
            <a:endParaRPr lang="es-ES" sz="24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12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  <a:p>
            <a:pPr marL="539433" lvl="2" indent="-265113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5000"/>
            </a:pPr>
            <a:endParaRPr lang="es-ES" sz="17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1381" y="1408537"/>
            <a:ext cx="881208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activar el</a:t>
            </a:r>
            <a:r>
              <a:rPr kumimoji="0" lang="es-E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espacio 3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D, un elemento necesita perspectiva. 2 opciones: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 la propiedad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perspective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(400px);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ES" dirty="0" smtClean="0">
                <a:latin typeface="Arial" panose="020B0604020202020204" pitchFamily="34" charset="0"/>
              </a:rPr>
              <a:t>Utilizar </a:t>
            </a:r>
            <a:r>
              <a:rPr lang="es-ES" dirty="0">
                <a:latin typeface="Arial" panose="020B0604020202020204" pitchFamily="34" charset="0"/>
              </a:rPr>
              <a:t>la propiedad </a:t>
            </a:r>
            <a:r>
              <a:rPr lang="es-ES" dirty="0" err="1" smtClean="0">
                <a:latin typeface="Arial" panose="020B0604020202020204" pitchFamily="34" charset="0"/>
              </a:rPr>
              <a:t>perspective</a:t>
            </a:r>
            <a:r>
              <a:rPr lang="es-ES" dirty="0">
                <a:latin typeface="Arial" panose="020B0604020202020204" pitchFamily="34" charset="0"/>
              </a:rPr>
              <a:t>: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perspective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400px;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 smtClean="0">
                <a:latin typeface="Arial" panose="020B0604020202020204" pitchFamily="34" charset="0"/>
                <a:hlinkClick r:id="rId2"/>
              </a:rPr>
              <a:t>https</a:t>
            </a:r>
            <a:r>
              <a:rPr lang="es-ES" dirty="0">
                <a:latin typeface="Arial" panose="020B0604020202020204" pitchFamily="34" charset="0"/>
                <a:hlinkClick r:id="rId2"/>
              </a:rPr>
              <a:t>://</a:t>
            </a:r>
            <a:r>
              <a:rPr lang="es-ES" dirty="0" smtClean="0">
                <a:latin typeface="Arial" panose="020B0604020202020204" pitchFamily="34" charset="0"/>
                <a:hlinkClick r:id="rId2"/>
              </a:rPr>
              <a:t>3dtransforms.desandro.com/perspective</a:t>
            </a:r>
            <a:r>
              <a:rPr lang="es-ES" dirty="0" smtClean="0">
                <a:latin typeface="Arial" panose="020B0604020202020204" pitchFamily="34" charset="0"/>
              </a:rPr>
              <a:t> 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317104" y="2288107"/>
            <a:ext cx="7487498" cy="1440160"/>
            <a:chOff x="186263" y="3273563"/>
            <a:chExt cx="7487498" cy="1440160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734" y="3273563"/>
              <a:ext cx="1367027" cy="1440160"/>
            </a:xfrm>
            <a:prstGeom prst="rect">
              <a:avLst/>
            </a:prstGeom>
          </p:spPr>
        </p:pic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86263" y="3301272"/>
              <a:ext cx="5976664" cy="276999"/>
            </a:xfrm>
            <a:prstGeom prst="rect">
              <a:avLst/>
            </a:prstGeom>
            <a:ln w="3175">
              <a:solidFill>
                <a:schemeClr val="accent2"/>
              </a:solidFill>
              <a:prstDash val="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342900" indent="-342900" eaLnBrk="0" hangingPunct="0"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lr>
                  <a:schemeClr val="accent1"/>
                </a:buClr>
                <a:buSzPct val="75000"/>
                <a:buChar char="n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buSzPct val="55000"/>
                <a:buChar char="n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lvl="0" indent="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s-E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panel-red {</a:t>
              </a:r>
              <a:r>
                <a:rPr lang="es-E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transform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perspective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(400px) </a:t>
              </a:r>
              <a:r>
                <a:rPr lang="es-E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rotateY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(45deg); } 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03501" y="3876522"/>
            <a:ext cx="7398076" cy="1342731"/>
            <a:chOff x="152400" y="4616221"/>
            <a:chExt cx="7398076" cy="134273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52400" y="4616221"/>
              <a:ext cx="5976664" cy="461665"/>
            </a:xfrm>
            <a:prstGeom prst="rect">
              <a:avLst/>
            </a:prstGeom>
            <a:ln w="3175">
              <a:solidFill>
                <a:schemeClr val="accent2"/>
              </a:solidFill>
              <a:prstDash val="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342900" indent="-342900" eaLnBrk="0" hangingPunct="0">
                <a:buChar char="n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buClr>
                  <a:schemeClr val="accent1"/>
                </a:buClr>
                <a:buSzPct val="75000"/>
                <a:buChar char="n"/>
                <a:defRPr sz="2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buSzPct val="55000"/>
                <a:buChar char="n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buClr>
                  <a:schemeClr val="accent1"/>
                </a:buClr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indent="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s-E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scene</a:t>
              </a:r>
              <a:r>
                <a:rPr lang="es-E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-blue {</a:t>
              </a:r>
              <a:r>
                <a:rPr lang="es-E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perspective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400px; } </a:t>
              </a:r>
              <a:endParaRPr lang="es-ES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s-E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.panel-blue 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</a:t>
              </a:r>
              <a:r>
                <a:rPr lang="es-E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transform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rotateY</a:t>
              </a:r>
              <a:r>
                <a:rPr lang="es-E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(45deg); } </a:t>
              </a:r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1464" y="4616221"/>
              <a:ext cx="1269012" cy="1342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2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50850</TotalTime>
  <Words>801</Words>
  <Application>Microsoft Office PowerPoint</Application>
  <PresentationFormat>Presentación en pantalla (4:3)</PresentationFormat>
  <Paragraphs>297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Flujo</vt:lpstr>
      <vt:lpstr>CSS – TRANSFORMACIONES</vt:lpstr>
      <vt:lpstr>Transformaciones</vt:lpstr>
      <vt:lpstr>Transformaciones</vt:lpstr>
      <vt:lpstr>Transformaciones 2D: transform-origin</vt:lpstr>
      <vt:lpstr>Transformaciones 2D</vt:lpstr>
      <vt:lpstr>Transformaciones 2D</vt:lpstr>
      <vt:lpstr>Transformaciones 3D</vt:lpstr>
      <vt:lpstr>Transformaciones 3D</vt:lpstr>
      <vt:lpstr>Transformaciones 3D: perspective</vt:lpstr>
      <vt:lpstr>Transformaciones 3D</vt:lpstr>
      <vt:lpstr>Transformaciones 3D</vt:lpstr>
      <vt:lpstr>Transformaciones 3D</vt:lpstr>
      <vt:lpstr>Transformaciones 3D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Ainara Montoya</dc:creator>
  <cp:lastModifiedBy>dw2</cp:lastModifiedBy>
  <cp:revision>1665</cp:revision>
  <cp:lastPrinted>2015-09-21T12:13:15Z</cp:lastPrinted>
  <dcterms:created xsi:type="dcterms:W3CDTF">2012-04-05T17:12:23Z</dcterms:created>
  <dcterms:modified xsi:type="dcterms:W3CDTF">2018-11-06T07:29:34Z</dcterms:modified>
</cp:coreProperties>
</file>