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803" r:id="rId1"/>
  </p:sldMasterIdLst>
  <p:notesMasterIdLst>
    <p:notesMasterId r:id="rId30"/>
  </p:notesMasterIdLst>
  <p:handoutMasterIdLst>
    <p:handoutMasterId r:id="rId31"/>
  </p:handoutMasterIdLst>
  <p:sldIdLst>
    <p:sldId id="277" r:id="rId2"/>
    <p:sldId id="594" r:id="rId3"/>
    <p:sldId id="596" r:id="rId4"/>
    <p:sldId id="597" r:id="rId5"/>
    <p:sldId id="598" r:id="rId6"/>
    <p:sldId id="599" r:id="rId7"/>
    <p:sldId id="595" r:id="rId8"/>
    <p:sldId id="605" r:id="rId9"/>
    <p:sldId id="606" r:id="rId10"/>
    <p:sldId id="607" r:id="rId11"/>
    <p:sldId id="600" r:id="rId12"/>
    <p:sldId id="608" r:id="rId13"/>
    <p:sldId id="601" r:id="rId14"/>
    <p:sldId id="609" r:id="rId15"/>
    <p:sldId id="611" r:id="rId16"/>
    <p:sldId id="610" r:id="rId17"/>
    <p:sldId id="613" r:id="rId18"/>
    <p:sldId id="612" r:id="rId19"/>
    <p:sldId id="614" r:id="rId20"/>
    <p:sldId id="617" r:id="rId21"/>
    <p:sldId id="615" r:id="rId22"/>
    <p:sldId id="602" r:id="rId23"/>
    <p:sldId id="603" r:id="rId24"/>
    <p:sldId id="618" r:id="rId25"/>
    <p:sldId id="619" r:id="rId26"/>
    <p:sldId id="620" r:id="rId27"/>
    <p:sldId id="604" r:id="rId28"/>
    <p:sldId id="621" r:id="rId29"/>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F2B800"/>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9112" autoAdjust="0"/>
  </p:normalViewPr>
  <p:slideViewPr>
    <p:cSldViewPr>
      <p:cViewPr>
        <p:scale>
          <a:sx n="114" d="100"/>
          <a:sy n="114" d="100"/>
        </p:scale>
        <p:origin x="-10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190EE77-5F38-457B-96A8-67CE15DC456B}" type="datetimeFigureOut">
              <a:rPr lang="es-ES" smtClean="0"/>
              <a:pPr/>
              <a:t>01/12/2017</a:t>
            </a:fld>
            <a:endParaRPr lang="es-ES"/>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8415D2-09C9-45E9-8984-F1E4AAC1ABA2}" type="slidenum">
              <a:rPr lang="es-ES" smtClean="0"/>
              <a:pPr/>
              <a:t>‹Nº›</a:t>
            </a:fld>
            <a:endParaRPr lang="es-ES"/>
          </a:p>
        </p:txBody>
      </p:sp>
    </p:spTree>
    <p:extLst>
      <p:ext uri="{BB962C8B-B14F-4D97-AF65-F5344CB8AC3E}">
        <p14:creationId xmlns:p14="http://schemas.microsoft.com/office/powerpoint/2010/main" val="4068256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6011E10-B218-48E2-B7C9-DEE9015F2796}" type="datetimeFigureOut">
              <a:rPr lang="es-ES" smtClean="0"/>
              <a:pPr/>
              <a:t>01/12/2017</a:t>
            </a:fld>
            <a:endParaRPr lang="es-ES"/>
          </a:p>
        </p:txBody>
      </p:sp>
      <p:sp>
        <p:nvSpPr>
          <p:cNvPr id="4" name="3 Marcador de imagen de diapositiva"/>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3F345-9B85-45FE-A289-6E9AEA1DBE5E}" type="slidenum">
              <a:rPr lang="es-ES" smtClean="0"/>
              <a:pPr/>
              <a:t>‹Nº›</a:t>
            </a:fld>
            <a:endParaRPr lang="es-ES"/>
          </a:p>
        </p:txBody>
      </p:sp>
    </p:spTree>
    <p:extLst>
      <p:ext uri="{BB962C8B-B14F-4D97-AF65-F5344CB8AC3E}">
        <p14:creationId xmlns:p14="http://schemas.microsoft.com/office/powerpoint/2010/main" val="735716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C93F345-9B85-45FE-A289-6E9AEA1DBE5E}" type="slidenum">
              <a:rPr lang="es-ES" smtClean="0"/>
              <a:pPr/>
              <a:t>1</a:t>
            </a:fld>
            <a:endParaRPr lang="es-ES"/>
          </a:p>
        </p:txBody>
      </p:sp>
    </p:spTree>
    <p:extLst>
      <p:ext uri="{BB962C8B-B14F-4D97-AF65-F5344CB8AC3E}">
        <p14:creationId xmlns:p14="http://schemas.microsoft.com/office/powerpoint/2010/main" val="255171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pPr eaLnBrk="1" latinLnBrk="0" hangingPunct="1"/>
            <a:fld id="{EC8F5EBE-D15D-4979-B44E-9A846C4182D8}" type="datetime1">
              <a:rPr lang="en-US" smtClean="0"/>
              <a:t>12/1/2017</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pPr eaLnBrk="1" latinLnBrk="0" hangingPunct="1"/>
            <a:fld id="{91974DF9-AD47-4691-BA21-BBFCE3637A9A}" type="slidenum">
              <a:rPr kumimoji="0" lang="en-US" smtClean="0"/>
              <a:pPr eaLnBrk="1" latinLnBrk="0" hangingPunct="1"/>
              <a:t>‹Nº›</a:t>
            </a:fld>
            <a:endParaRPr kumimoji="0" lang="en-US" dirty="0"/>
          </a:p>
        </p:txBody>
      </p:sp>
      <p:sp>
        <p:nvSpPr>
          <p:cNvPr id="7" name="Rectangle 1"/>
          <p:cNvSpPr>
            <a:spLocks noChangeArrowheads="1"/>
          </p:cNvSpPr>
          <p:nvPr userDrawn="1"/>
        </p:nvSpPr>
        <p:spPr bwMode="auto">
          <a:xfrm>
            <a:off x="2483768" y="5824119"/>
            <a:ext cx="42484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rPr>
              <a:t>I.E.S. </a:t>
            </a:r>
            <a:r>
              <a:rPr kumimoji="0" lang="es-ES_tradnl" sz="2400" b="1" i="0" u="none" strike="noStrike" cap="none" normalizeH="0" baseline="0" dirty="0" err="1" smtClean="0">
                <a:ln>
                  <a:noFill/>
                </a:ln>
                <a:solidFill>
                  <a:schemeClr val="tx2">
                    <a:lumMod val="25000"/>
                  </a:schemeClr>
                </a:solidFill>
                <a:effectLst/>
                <a:latin typeface="+mj-lt"/>
                <a:ea typeface="Times New Roman" pitchFamily="18" charset="0"/>
                <a:cs typeface="Arial" pitchFamily="34" charset="0"/>
              </a:rPr>
              <a:t>Txurdinaga-Artabe</a:t>
            </a:r>
            <a:endPar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D2FC5A4F-CAD3-4D49-8F7F-C0223B70D2EE}" type="datetime1">
              <a:rPr lang="en-US" smtClean="0"/>
              <a:t>12/1/2017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BD3D7A2B-CEF8-4F8B-85EC-76CD387D8B13}" type="datetime1">
              <a:rPr lang="en-US" smtClean="0"/>
              <a:t>12/1/2017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962596F2-6DAB-484A-B3EA-2A00C6A078B3}" type="datetime1">
              <a:rPr lang="en-US" smtClean="0"/>
              <a:t>12/1/2017</a:t>
            </a:fld>
            <a:endParaRPr lang="en-US"/>
          </a:p>
        </p:txBody>
      </p:sp>
      <p:sp>
        <p:nvSpPr>
          <p:cNvPr id="5" name="Footer Placeholder 4"/>
          <p:cNvSpPr>
            <a:spLocks noGrp="1"/>
          </p:cNvSpPr>
          <p:nvPr>
            <p:ph type="ftr" sz="quarter" idx="11"/>
          </p:nvPr>
        </p:nvSpPr>
        <p:spPr/>
        <p:txBody>
          <a:bodyPr/>
          <a:lstStyle/>
          <a:p>
            <a:pPr algn="ctr"/>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6E45677C-7103-4026-AEC7-719DD3604233}" type="datetime1">
              <a:rPr lang="en-US" smtClean="0"/>
              <a:t>12/1/2017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33F78F60-EF38-4D24-9E29-087DF885C579}" type="datetime1">
              <a:rPr lang="en-US" smtClean="0"/>
              <a:t>12/1/2017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pPr eaLnBrk="1" latinLnBrk="0" hangingPunct="1"/>
            <a:fld id="{B328C616-A571-4B28-9F11-B9706C3AA4F6}" type="datetime1">
              <a:rPr lang="en-US" smtClean="0"/>
              <a:t>12/1/2017</a:t>
            </a:fld>
            <a:endParaRPr lang="en-US"/>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pPr eaLnBrk="1" latinLnBrk="0" hangingPunct="1"/>
            <a:fld id="{71701934-CBED-4B3E-ACCF-0BC2CF96F07F}" type="datetime1">
              <a:rPr lang="en-US" smtClean="0"/>
              <a:t>12/1/2017</a:t>
            </a:fld>
            <a:endParaRPr lang="en-US"/>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2520F7D-3AF7-4B81-AC04-DECB38F90354}" type="datetime1">
              <a:rPr lang="en-US" smtClean="0"/>
              <a:t>12/1/2017</a:t>
            </a:fld>
            <a:endParaRPr lang="en-US"/>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BDE42B5D-E325-420D-8A79-7C7E7112DD93}" type="datetime1">
              <a:rPr lang="en-US" smtClean="0"/>
              <a:t>12/1/2017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pPr eaLnBrk="1" latinLnBrk="0" hangingPunct="1"/>
            <a:fld id="{8BF23FF8-97B8-4246-AF60-916A0235E389}" type="datetime1">
              <a:rPr lang="en-US" smtClean="0"/>
              <a:t>12/1/2017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9C3D5FF-1D01-428C-BF4E-6C13885CA336}" type="slidenum">
              <a:rPr lang="es-ES" smtClean="0"/>
              <a:pPr/>
              <a:t>‹Nº›</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eaLnBrk="1" latinLnBrk="0" hangingPunct="1"/>
            <a:fld id="{B37FA328-F8CC-4DA5-9300-48729342F3F3}" type="datetime1">
              <a:rPr lang="en-US" smtClean="0"/>
              <a:t>12/1/2017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C3D5FF-1D01-428C-BF4E-6C13885CA336}" type="slidenum">
              <a:rPr lang="es-ES" smtClean="0"/>
              <a:pPr/>
              <a:t>‹Nº›</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w3schools.com/cssref/css3_pr_mediaquer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5175" y="3717032"/>
            <a:ext cx="7772400" cy="1362456"/>
          </a:xfrm>
        </p:spPr>
        <p:txBody>
          <a:bodyPr>
            <a:normAutofit fontScale="90000"/>
          </a:bodyPr>
          <a:lstStyle/>
          <a:p>
            <a:pPr algn="ctr"/>
            <a:r>
              <a:rPr lang="es-ES" dirty="0" err="1" smtClean="0">
                <a:solidFill>
                  <a:schemeClr val="tx1"/>
                </a:solidFill>
              </a:rPr>
              <a:t>CSS</a:t>
            </a:r>
            <a:r>
              <a:rPr lang="es-ES" dirty="0" smtClean="0">
                <a:solidFill>
                  <a:schemeClr val="tx1"/>
                </a:solidFill>
              </a:rPr>
              <a:t> – </a:t>
            </a:r>
            <a:r>
              <a:rPr lang="es-ES" dirty="0" err="1" smtClean="0">
                <a:solidFill>
                  <a:schemeClr val="tx1"/>
                </a:solidFill>
              </a:rPr>
              <a:t>RESPONSIVE</a:t>
            </a:r>
            <a:r>
              <a:rPr lang="es-ES" dirty="0" smtClean="0">
                <a:solidFill>
                  <a:schemeClr val="tx1"/>
                </a:solidFill>
              </a:rPr>
              <a:t> WEB </a:t>
            </a:r>
            <a:r>
              <a:rPr lang="es-ES" dirty="0" err="1" smtClean="0">
                <a:solidFill>
                  <a:schemeClr val="tx1"/>
                </a:solidFill>
              </a:rPr>
              <a:t>DESIGN</a:t>
            </a:r>
            <a:endParaRPr lang="es-ES" dirty="0">
              <a:solidFill>
                <a:schemeClr val="tx1"/>
              </a:solidFill>
            </a:endParaRPr>
          </a:p>
        </p:txBody>
      </p:sp>
      <p:sp>
        <p:nvSpPr>
          <p:cNvPr id="3" name="AutoShape 4"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4" name="AutoShape 6"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8" name="Marcador de número de diapositiva 7"/>
          <p:cNvSpPr>
            <a:spLocks noGrp="1"/>
          </p:cNvSpPr>
          <p:nvPr>
            <p:ph type="sldNum" sz="quarter" idx="12"/>
          </p:nvPr>
        </p:nvSpPr>
        <p:spPr/>
        <p:txBody>
          <a:bodyPr/>
          <a:lstStyle/>
          <a:p>
            <a:fld id="{19C3D5FF-1D01-428C-BF4E-6C13885CA336}" type="slidenum">
              <a:rPr lang="es-ES" smtClean="0"/>
              <a:pPr/>
              <a:t>1</a:t>
            </a:fld>
            <a:endParaRPr lang="es-ES" dirty="0"/>
          </a:p>
        </p:txBody>
      </p:sp>
      <p:sp>
        <p:nvSpPr>
          <p:cNvPr id="5" name="AutoShape 2" descr="Resultado de imagen de c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a:blip r:embed="rId3"/>
          <a:stretch>
            <a:fillRect/>
          </a:stretch>
        </p:blipFill>
        <p:spPr>
          <a:xfrm>
            <a:off x="3563888" y="1484784"/>
            <a:ext cx="2133600" cy="1905000"/>
          </a:xfrm>
          <a:prstGeom prst="rect">
            <a:avLst/>
          </a:prstGeom>
        </p:spPr>
      </p:pic>
    </p:spTree>
    <p:extLst>
      <p:ext uri="{BB962C8B-B14F-4D97-AF65-F5344CB8AC3E}">
        <p14:creationId xmlns:p14="http://schemas.microsoft.com/office/powerpoint/2010/main" val="103204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Mejora progresiva vs Degradación elegante</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Los </a:t>
            </a:r>
            <a:r>
              <a:rPr lang="es-ES" sz="2400" dirty="0">
                <a:latin typeface="+mj-lt"/>
              </a:rPr>
              <a:t>diseñadores más destacados apoyan más la </a:t>
            </a:r>
            <a:r>
              <a:rPr lang="es-ES" sz="2400" dirty="0" smtClean="0">
                <a:latin typeface="+mj-lt"/>
              </a:rPr>
              <a:t>“Mejora </a:t>
            </a:r>
            <a:r>
              <a:rPr lang="es-ES" sz="2400" dirty="0">
                <a:latin typeface="+mj-lt"/>
              </a:rPr>
              <a:t>progresiva” porque opinan que los flujos de trabajo están más optimizados. </a:t>
            </a:r>
          </a:p>
          <a:p>
            <a:pPr marL="342900" lvl="2" indent="-342900" algn="just">
              <a:spcBef>
                <a:spcPts val="0"/>
              </a:spcBef>
              <a:buClr>
                <a:schemeClr val="accent1">
                  <a:lumMod val="75000"/>
                </a:schemeClr>
              </a:buClr>
              <a:buSzPct val="95000"/>
            </a:pPr>
            <a:endParaRPr lang="es-ES" sz="2400" dirty="0">
              <a:latin typeface="+mj-lt"/>
            </a:endParaRPr>
          </a:p>
          <a:p>
            <a:pPr marL="342900" lvl="2" indent="-342900" algn="just">
              <a:spcBef>
                <a:spcPts val="0"/>
              </a:spcBef>
              <a:buClr>
                <a:schemeClr val="accent1">
                  <a:lumMod val="75000"/>
                </a:schemeClr>
              </a:buClr>
              <a:buSzPct val="95000"/>
            </a:pPr>
            <a:r>
              <a:rPr lang="es-ES" sz="2400" dirty="0" smtClean="0">
                <a:latin typeface="+mj-lt"/>
              </a:rPr>
              <a:t>Bajo </a:t>
            </a:r>
            <a:r>
              <a:rPr lang="es-ES" sz="2400" dirty="0">
                <a:latin typeface="+mj-lt"/>
              </a:rPr>
              <a:t>ese prisma podríamos decir que la “mejora progresiva” mira hacia adelante en el flujo de desarrollo, mientras que la “degradación elegante” empieza delante y mira hacia atrás. Teóricamente, cuando saquen en el futuro nuevos clientes web con nuevas características serán más fácilmente incorporadas en el diseño con una aproximación de “mejora progresiva”, añadiendo simplemente una capa por </a:t>
            </a:r>
            <a:r>
              <a:rPr lang="es-ES" sz="2400" dirty="0" smtClean="0">
                <a:latin typeface="+mj-lt"/>
              </a:rPr>
              <a:t>encima.</a:t>
            </a:r>
            <a:endParaRPr lang="es-ES" sz="24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10</a:t>
            </a:fld>
            <a:endParaRPr lang="es-ES" dirty="0"/>
          </a:p>
        </p:txBody>
      </p:sp>
    </p:spTree>
    <p:extLst>
      <p:ext uri="{BB962C8B-B14F-4D97-AF65-F5344CB8AC3E}">
        <p14:creationId xmlns:p14="http://schemas.microsoft.com/office/powerpoint/2010/main" val="1158580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Mobile </a:t>
            </a:r>
            <a:r>
              <a:rPr lang="es-ES" sz="4000" dirty="0" err="1" smtClean="0"/>
              <a:t>First</a:t>
            </a:r>
            <a:r>
              <a:rPr lang="es-ES" sz="4000" dirty="0" smtClean="0"/>
              <a:t> vs Desktop </a:t>
            </a:r>
            <a:r>
              <a:rPr lang="es-ES" sz="4000" dirty="0" err="1" smtClean="0"/>
              <a:t>First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a:latin typeface="+mj-lt"/>
              </a:rPr>
              <a:t>Existen dos técnicas, o flujos de trabajo, que nos ayudan a resolver los problemas de </a:t>
            </a:r>
            <a:r>
              <a:rPr lang="es-ES" sz="2400" dirty="0" smtClean="0">
                <a:latin typeface="+mj-lt"/>
              </a:rPr>
              <a:t>para adaptarnos a los diferentes tamaños de pantalla:</a:t>
            </a:r>
            <a:endParaRPr lang="es-ES" sz="2400" dirty="0">
              <a:latin typeface="+mj-lt"/>
            </a:endParaRPr>
          </a:p>
          <a:p>
            <a:pPr marL="891540" lvl="4" indent="-342900" algn="just">
              <a:spcBef>
                <a:spcPts val="0"/>
              </a:spcBef>
              <a:buClr>
                <a:schemeClr val="accent1">
                  <a:lumMod val="75000"/>
                </a:schemeClr>
              </a:buClr>
              <a:buSzPct val="95000"/>
              <a:buFont typeface="Wingdings" panose="05000000000000000000" pitchFamily="2" charset="2"/>
              <a:buChar char="q"/>
            </a:pPr>
            <a:r>
              <a:rPr lang="es-ES" sz="2400" b="1" dirty="0" smtClean="0">
                <a:latin typeface="+mj-lt"/>
              </a:rPr>
              <a:t>Mobile </a:t>
            </a:r>
            <a:r>
              <a:rPr lang="es-ES" sz="2400" b="1" dirty="0" err="1" smtClean="0">
                <a:latin typeface="+mj-lt"/>
              </a:rPr>
              <a:t>First</a:t>
            </a:r>
            <a:endParaRPr lang="es-ES" sz="2400" b="1" dirty="0">
              <a:latin typeface="+mj-lt"/>
            </a:endParaRPr>
          </a:p>
          <a:p>
            <a:pPr marL="891540" lvl="4" indent="-342900" algn="just">
              <a:spcBef>
                <a:spcPts val="0"/>
              </a:spcBef>
              <a:buClr>
                <a:schemeClr val="accent1">
                  <a:lumMod val="75000"/>
                </a:schemeClr>
              </a:buClr>
              <a:buSzPct val="95000"/>
              <a:buFont typeface="Wingdings" panose="05000000000000000000" pitchFamily="2" charset="2"/>
              <a:buChar char="q"/>
            </a:pPr>
            <a:r>
              <a:rPr lang="es-ES" sz="2400" b="1" dirty="0" smtClean="0">
                <a:latin typeface="+mj-lt"/>
              </a:rPr>
              <a:t>Desktop </a:t>
            </a:r>
            <a:r>
              <a:rPr lang="es-ES" sz="2400" b="1" dirty="0" err="1" smtClean="0">
                <a:latin typeface="+mj-lt"/>
              </a:rPr>
              <a:t>First</a:t>
            </a:r>
            <a:endParaRPr lang="es-ES" sz="2400" b="1" dirty="0">
              <a:latin typeface="+mj-lt"/>
            </a:endParaRPr>
          </a:p>
          <a:p>
            <a:pPr marL="342900" lvl="2" indent="-342900" algn="just">
              <a:spcBef>
                <a:spcPts val="0"/>
              </a:spcBef>
              <a:buClr>
                <a:schemeClr val="accent1">
                  <a:lumMod val="75000"/>
                </a:schemeClr>
              </a:buClr>
              <a:buSzPct val="95000"/>
            </a:pPr>
            <a:endParaRPr lang="es-ES" sz="2400" dirty="0">
              <a:latin typeface="+mj-lt"/>
            </a:endParaRPr>
          </a:p>
          <a:p>
            <a:pPr marL="342900" lvl="2" indent="-342900" algn="just">
              <a:spcBef>
                <a:spcPts val="0"/>
              </a:spcBef>
              <a:buClr>
                <a:schemeClr val="accent1">
                  <a:lumMod val="75000"/>
                </a:schemeClr>
              </a:buClr>
              <a:buSzPct val="95000"/>
            </a:pPr>
            <a:r>
              <a:rPr lang="es-ES" sz="2400" dirty="0" smtClean="0">
                <a:latin typeface="+mj-lt"/>
              </a:rPr>
              <a:t>Algunos </a:t>
            </a:r>
            <a:r>
              <a:rPr lang="es-ES" sz="2400" dirty="0">
                <a:latin typeface="+mj-lt"/>
              </a:rPr>
              <a:t>autores también identifican las técnicas de </a:t>
            </a:r>
            <a:r>
              <a:rPr lang="es-ES" sz="2400" dirty="0" smtClean="0">
                <a:latin typeface="+mj-lt"/>
              </a:rPr>
              <a:t>“Mejora </a:t>
            </a:r>
            <a:r>
              <a:rPr lang="es-ES" sz="2400" dirty="0">
                <a:latin typeface="+mj-lt"/>
              </a:rPr>
              <a:t>progresiva</a:t>
            </a:r>
            <a:r>
              <a:rPr lang="es-ES" sz="2400" dirty="0" smtClean="0">
                <a:latin typeface="+mj-lt"/>
              </a:rPr>
              <a:t>” con “Mobile </a:t>
            </a:r>
            <a:r>
              <a:rPr lang="es-ES" sz="2400" dirty="0" err="1" smtClean="0">
                <a:latin typeface="+mj-lt"/>
              </a:rPr>
              <a:t>First</a:t>
            </a:r>
            <a:r>
              <a:rPr lang="es-ES" sz="2400" dirty="0" smtClean="0">
                <a:latin typeface="+mj-lt"/>
              </a:rPr>
              <a:t>” </a:t>
            </a:r>
            <a:r>
              <a:rPr lang="es-ES" sz="2400" dirty="0">
                <a:latin typeface="+mj-lt"/>
              </a:rPr>
              <a:t>y </a:t>
            </a:r>
            <a:r>
              <a:rPr lang="es-ES" sz="2400" dirty="0" smtClean="0">
                <a:latin typeface="+mj-lt"/>
              </a:rPr>
              <a:t>“Degradación </a:t>
            </a:r>
            <a:r>
              <a:rPr lang="es-ES" sz="2400" dirty="0">
                <a:latin typeface="+mj-lt"/>
              </a:rPr>
              <a:t>elegante” </a:t>
            </a:r>
            <a:r>
              <a:rPr lang="es-ES" sz="2400" dirty="0" smtClean="0">
                <a:latin typeface="+mj-lt"/>
              </a:rPr>
              <a:t>con “Desktop </a:t>
            </a:r>
            <a:r>
              <a:rPr lang="es-ES" sz="2400" dirty="0" err="1" smtClean="0">
                <a:latin typeface="+mj-lt"/>
              </a:rPr>
              <a:t>First</a:t>
            </a:r>
            <a:r>
              <a:rPr lang="es-ES" sz="2400" dirty="0" smtClean="0">
                <a:latin typeface="+mj-lt"/>
              </a:rPr>
              <a:t>” en </a:t>
            </a:r>
            <a:r>
              <a:rPr lang="es-ES" sz="2400" dirty="0">
                <a:latin typeface="+mj-lt"/>
              </a:rPr>
              <a:t>relación con los tamaños de pantalla. </a:t>
            </a:r>
            <a:endParaRPr lang="es-ES" sz="2400" dirty="0" smtClean="0">
              <a:latin typeface="+mj-lt"/>
            </a:endParaRPr>
          </a:p>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Los expertos en este caso de decantan claramente por Mobile </a:t>
            </a:r>
            <a:r>
              <a:rPr lang="es-ES" sz="2400" dirty="0" err="1" smtClean="0">
                <a:latin typeface="+mj-lt"/>
              </a:rPr>
              <a:t>Firts</a:t>
            </a:r>
            <a:endParaRPr lang="es-ES" sz="24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11</a:t>
            </a:fld>
            <a:endParaRPr lang="es-ES" dirty="0"/>
          </a:p>
        </p:txBody>
      </p:sp>
    </p:spTree>
    <p:extLst>
      <p:ext uri="{BB962C8B-B14F-4D97-AF65-F5344CB8AC3E}">
        <p14:creationId xmlns:p14="http://schemas.microsoft.com/office/powerpoint/2010/main" val="119158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Mobile </a:t>
            </a:r>
            <a:r>
              <a:rPr lang="es-ES" sz="4000" dirty="0" err="1" smtClean="0"/>
              <a:t>First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r>
              <a:rPr lang="es-ES" sz="2000" dirty="0" smtClean="0">
                <a:latin typeface="+mj-lt"/>
              </a:rPr>
              <a:t>Hay </a:t>
            </a:r>
            <a:r>
              <a:rPr lang="es-ES" sz="2000" dirty="0">
                <a:latin typeface="+mj-lt"/>
              </a:rPr>
              <a:t>que tener en cuenta el </a:t>
            </a:r>
            <a:r>
              <a:rPr lang="es-ES" sz="2000" dirty="0" smtClean="0">
                <a:latin typeface="+mj-lt"/>
              </a:rPr>
              <a:t>contenido. El HTML debe ser el mismo para todas las pantallas pero quizás en pantallas pequeñas hay que hacer que cierto contenido no este contenido a primera vista (solo aparecerá al pasar el ratón o al pinchar en algún sitio)</a:t>
            </a:r>
            <a:endParaRPr lang="es-ES" sz="2000" dirty="0">
              <a:latin typeface="+mj-lt"/>
            </a:endParaRP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smtClean="0">
                <a:latin typeface="+mj-lt"/>
              </a:rPr>
              <a:t>Tu </a:t>
            </a:r>
            <a:r>
              <a:rPr lang="es-ES" sz="2000" dirty="0">
                <a:latin typeface="+mj-lt"/>
              </a:rPr>
              <a:t>diseño irá de menos a más y por tanto gradualmente irás acomodando las cosas y adaptando la plantilla a las necesidades de cada anchura de pantalla. </a:t>
            </a: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smtClean="0">
                <a:latin typeface="+mj-lt"/>
              </a:rPr>
              <a:t>Es </a:t>
            </a:r>
            <a:r>
              <a:rPr lang="es-ES" sz="2000" dirty="0">
                <a:latin typeface="+mj-lt"/>
              </a:rPr>
              <a:t>una buena idea comenzar reduciendo la ventana del navegador a las dimensiones de anchura que pueda tener un móvil, para acomodar los elementos del contenido. Una vez tienes el diseño para una ventana con anchura reducida, estiras la ventana hasta que te des cuenta que tu diseño comienza a verse feo. Entonces es el momento de poner un "</a:t>
            </a:r>
            <a:r>
              <a:rPr lang="es-ES" sz="2000" dirty="0" err="1">
                <a:latin typeface="+mj-lt"/>
              </a:rPr>
              <a:t>breakpoint</a:t>
            </a:r>
            <a:r>
              <a:rPr lang="es-ES" sz="2000" dirty="0">
                <a:latin typeface="+mj-lt"/>
              </a:rPr>
              <a:t>" (punto de ruptura) y definir media </a:t>
            </a:r>
            <a:r>
              <a:rPr lang="es-ES" sz="2000" dirty="0" err="1">
                <a:latin typeface="+mj-lt"/>
              </a:rPr>
              <a:t>queries</a:t>
            </a:r>
            <a:r>
              <a:rPr lang="es-ES" sz="2000" dirty="0">
                <a:latin typeface="+mj-lt"/>
              </a:rPr>
              <a:t> para pantallas que tengan dimensiones mayores que esa anchura.</a:t>
            </a: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12</a:t>
            </a:fld>
            <a:endParaRPr lang="es-ES" dirty="0"/>
          </a:p>
        </p:txBody>
      </p:sp>
    </p:spTree>
    <p:extLst>
      <p:ext uri="{BB962C8B-B14F-4D97-AF65-F5344CB8AC3E}">
        <p14:creationId xmlns:p14="http://schemas.microsoft.com/office/powerpoint/2010/main" val="1792982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800" dirty="0" smtClean="0">
              <a:latin typeface="+mj-lt"/>
            </a:endParaRPr>
          </a:p>
          <a:p>
            <a:pPr marL="342900" lvl="2" indent="-342900" algn="just">
              <a:spcBef>
                <a:spcPts val="0"/>
              </a:spcBef>
              <a:buClr>
                <a:schemeClr val="accent1">
                  <a:lumMod val="75000"/>
                </a:schemeClr>
              </a:buClr>
              <a:buSzPct val="95000"/>
            </a:pPr>
            <a:r>
              <a:rPr lang="es-ES" sz="2200" dirty="0" smtClean="0">
                <a:latin typeface="+mj-lt"/>
              </a:rPr>
              <a:t>Las </a:t>
            </a:r>
            <a:r>
              <a:rPr lang="es-ES" sz="2200" dirty="0">
                <a:latin typeface="+mj-lt"/>
              </a:rPr>
              <a:t>Media </a:t>
            </a:r>
            <a:r>
              <a:rPr lang="es-ES" sz="2200" dirty="0" err="1">
                <a:latin typeface="+mj-lt"/>
              </a:rPr>
              <a:t>Queries</a:t>
            </a:r>
            <a:r>
              <a:rPr lang="es-ES" sz="2200" dirty="0">
                <a:latin typeface="+mj-lt"/>
              </a:rPr>
              <a:t>, incorporadas en CSS3, nos permiten definir estilos condicionales, aplicables únicamente en determinadas </a:t>
            </a:r>
            <a:r>
              <a:rPr lang="es-ES" sz="2200" dirty="0" smtClean="0">
                <a:latin typeface="+mj-lt"/>
              </a:rPr>
              <a:t>situaciones (tamaño de pantalla, orientación, para imprimir...) </a:t>
            </a:r>
          </a:p>
          <a:p>
            <a:pPr marL="342900" lvl="2" indent="-342900" algn="just">
              <a:spcBef>
                <a:spcPts val="0"/>
              </a:spcBef>
              <a:buClr>
                <a:schemeClr val="accent1">
                  <a:lumMod val="75000"/>
                </a:schemeClr>
              </a:buClr>
              <a:buSzPct val="95000"/>
            </a:pPr>
            <a:endParaRPr lang="es-ES" sz="2200" dirty="0">
              <a:latin typeface="+mj-lt"/>
            </a:endParaRPr>
          </a:p>
          <a:p>
            <a:pPr marL="342900" lvl="2" indent="-342900" algn="just">
              <a:spcBef>
                <a:spcPts val="0"/>
              </a:spcBef>
              <a:buClr>
                <a:schemeClr val="accent1">
                  <a:lumMod val="75000"/>
                </a:schemeClr>
              </a:buClr>
              <a:buSzPct val="95000"/>
            </a:pPr>
            <a:r>
              <a:rPr lang="es-ES" sz="2200" dirty="0" smtClean="0">
                <a:latin typeface="+mj-lt"/>
              </a:rPr>
              <a:t>Las </a:t>
            </a:r>
            <a:r>
              <a:rPr lang="es-ES" sz="2200" dirty="0">
                <a:latin typeface="+mj-lt"/>
              </a:rPr>
              <a:t>Media </a:t>
            </a:r>
            <a:r>
              <a:rPr lang="es-ES" sz="2200" dirty="0" err="1">
                <a:latin typeface="+mj-lt"/>
              </a:rPr>
              <a:t>Queries</a:t>
            </a:r>
            <a:r>
              <a:rPr lang="es-ES" sz="2200" dirty="0">
                <a:latin typeface="+mj-lt"/>
              </a:rPr>
              <a:t> </a:t>
            </a:r>
            <a:r>
              <a:rPr lang="es-ES" sz="2200" dirty="0" smtClean="0">
                <a:latin typeface="+mj-lt"/>
              </a:rPr>
              <a:t>son </a:t>
            </a:r>
            <a:r>
              <a:rPr lang="es-ES" sz="2200" dirty="0">
                <a:latin typeface="+mj-lt"/>
              </a:rPr>
              <a:t>sencillas de entender y </a:t>
            </a:r>
            <a:r>
              <a:rPr lang="es-ES" sz="2200" dirty="0" smtClean="0">
                <a:latin typeface="+mj-lt"/>
              </a:rPr>
              <a:t>aplicar.</a:t>
            </a:r>
          </a:p>
          <a:p>
            <a:pPr marL="342900" lvl="2" indent="-342900" algn="just">
              <a:spcBef>
                <a:spcPts val="0"/>
              </a:spcBef>
              <a:buClr>
                <a:schemeClr val="accent1">
                  <a:lumMod val="75000"/>
                </a:schemeClr>
              </a:buClr>
              <a:buSzPct val="95000"/>
            </a:pPr>
            <a:endParaRPr lang="es-ES" sz="2200" dirty="0" smtClean="0">
              <a:latin typeface="+mj-lt"/>
            </a:endParaRPr>
          </a:p>
          <a:p>
            <a:pPr marL="342900" lvl="2" indent="-342900" algn="just">
              <a:spcBef>
                <a:spcPts val="0"/>
              </a:spcBef>
              <a:buClr>
                <a:schemeClr val="accent1">
                  <a:lumMod val="75000"/>
                </a:schemeClr>
              </a:buClr>
              <a:buSzPct val="95000"/>
            </a:pPr>
            <a:r>
              <a:rPr lang="es-ES" sz="2200" dirty="0">
                <a:latin typeface="+mj-lt"/>
              </a:rPr>
              <a:t>Para definir Media </a:t>
            </a:r>
            <a:r>
              <a:rPr lang="es-ES" sz="2200" dirty="0" err="1">
                <a:latin typeface="+mj-lt"/>
              </a:rPr>
              <a:t>Queries</a:t>
            </a:r>
            <a:r>
              <a:rPr lang="es-ES" sz="2200" dirty="0">
                <a:latin typeface="+mj-lt"/>
              </a:rPr>
              <a:t> debemos tener siempre en mente la expresión condicional, aquella que debe cumplirse para que se apliquen ciertos estilos. </a:t>
            </a:r>
            <a:endParaRPr lang="es-ES" sz="2200" dirty="0" smtClean="0">
              <a:latin typeface="+mj-lt"/>
            </a:endParaRPr>
          </a:p>
          <a:p>
            <a:pPr marL="342900" lvl="2" indent="-342900" algn="just">
              <a:spcBef>
                <a:spcPts val="0"/>
              </a:spcBef>
              <a:buClr>
                <a:schemeClr val="accent1">
                  <a:lumMod val="75000"/>
                </a:schemeClr>
              </a:buClr>
              <a:buSzPct val="95000"/>
            </a:pPr>
            <a:endParaRPr lang="es-ES" sz="2200" dirty="0">
              <a:latin typeface="+mj-lt"/>
            </a:endParaRPr>
          </a:p>
          <a:p>
            <a:pPr marL="342900" lvl="2" indent="-342900" algn="just">
              <a:spcBef>
                <a:spcPts val="0"/>
              </a:spcBef>
              <a:buClr>
                <a:schemeClr val="accent1">
                  <a:lumMod val="75000"/>
                </a:schemeClr>
              </a:buClr>
              <a:buSzPct val="95000"/>
            </a:pPr>
            <a:r>
              <a:rPr lang="es-ES" sz="2200" dirty="0">
                <a:latin typeface="+mj-lt"/>
              </a:rPr>
              <a:t>Además la expresión condicional puede tener incluso varias condiciones, usando operadores lógicos para combinarlas. </a:t>
            </a:r>
          </a:p>
          <a:p>
            <a:pPr marL="342900" lvl="2" indent="-342900" algn="just">
              <a:spcBef>
                <a:spcPts val="0"/>
              </a:spcBef>
              <a:buClr>
                <a:schemeClr val="accent1">
                  <a:lumMod val="75000"/>
                </a:schemeClr>
              </a:buClr>
              <a:buSzPct val="95000"/>
            </a:pPr>
            <a:endParaRPr lang="es-ES" sz="2200" dirty="0">
              <a:latin typeface="+mj-lt"/>
            </a:endParaRPr>
          </a:p>
          <a:p>
            <a:pPr marL="342900" lvl="2" indent="-342900" algn="just">
              <a:spcBef>
                <a:spcPts val="0"/>
              </a:spcBef>
              <a:buClr>
                <a:schemeClr val="accent1">
                  <a:lumMod val="75000"/>
                </a:schemeClr>
              </a:buClr>
              <a:buSzPct val="95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13</a:t>
            </a:fld>
            <a:endParaRPr lang="es-ES" dirty="0"/>
          </a:p>
        </p:txBody>
      </p:sp>
    </p:spTree>
    <p:extLst>
      <p:ext uri="{BB962C8B-B14F-4D97-AF65-F5344CB8AC3E}">
        <p14:creationId xmlns:p14="http://schemas.microsoft.com/office/powerpoint/2010/main" val="1240356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Alternativas para introducir 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0" lvl="2" indent="0" algn="just">
              <a:spcBef>
                <a:spcPts val="0"/>
              </a:spcBef>
              <a:buClr>
                <a:schemeClr val="accent1">
                  <a:lumMod val="75000"/>
                </a:schemeClr>
              </a:buClr>
              <a:buSzPct val="95000"/>
              <a:buNone/>
            </a:pPr>
            <a:r>
              <a:rPr lang="es-ES" sz="2000" b="1" dirty="0" smtClean="0">
                <a:latin typeface="+mj-lt"/>
              </a:rPr>
              <a:t>ALTERNATIVA </a:t>
            </a:r>
            <a:r>
              <a:rPr lang="es-ES" sz="2000" b="1" dirty="0">
                <a:latin typeface="+mj-lt"/>
              </a:rPr>
              <a:t>1</a:t>
            </a:r>
          </a:p>
          <a:p>
            <a:pPr marL="342900" lvl="2" indent="-342900" algn="just">
              <a:spcBef>
                <a:spcPts val="0"/>
              </a:spcBef>
              <a:spcAft>
                <a:spcPts val="1800"/>
              </a:spcAft>
              <a:buClr>
                <a:schemeClr val="accent1">
                  <a:lumMod val="75000"/>
                </a:schemeClr>
              </a:buClr>
              <a:buSzPct val="95000"/>
            </a:pPr>
            <a:r>
              <a:rPr lang="es-ES" sz="2000" dirty="0" smtClean="0">
                <a:latin typeface="+mj-lt"/>
              </a:rPr>
              <a:t>A </a:t>
            </a:r>
            <a:r>
              <a:rPr lang="es-ES" sz="2000" dirty="0">
                <a:latin typeface="+mj-lt"/>
              </a:rPr>
              <a:t>través del atributo media de la etiqueta link</a:t>
            </a:r>
            <a:r>
              <a:rPr lang="es-ES" sz="2000" dirty="0" smtClean="0">
                <a:latin typeface="+mj-lt"/>
              </a:rPr>
              <a:t>. </a:t>
            </a:r>
            <a:r>
              <a:rPr lang="es-ES" sz="2000" dirty="0">
                <a:latin typeface="+mj-lt"/>
              </a:rPr>
              <a:t>En ese </a:t>
            </a:r>
            <a:r>
              <a:rPr lang="es-ES" sz="2000" dirty="0" smtClean="0">
                <a:latin typeface="+mj-lt"/>
              </a:rPr>
              <a:t>atributo </a:t>
            </a:r>
            <a:r>
              <a:rPr lang="es-ES" sz="2000" dirty="0">
                <a:latin typeface="+mj-lt"/>
              </a:rPr>
              <a:t>podemos especificar condicionales que deben cumplirse para </a:t>
            </a:r>
            <a:r>
              <a:rPr lang="es-ES" sz="2000" dirty="0" smtClean="0">
                <a:latin typeface="+mj-lt"/>
              </a:rPr>
              <a:t>se aplique la hoja de estilos que se está enlazando</a:t>
            </a:r>
          </a:p>
          <a:p>
            <a:pPr marL="342900" lvl="2" indent="-342900" algn="just">
              <a:spcBef>
                <a:spcPts val="0"/>
              </a:spcBef>
              <a:spcAft>
                <a:spcPts val="1800"/>
              </a:spcAft>
              <a:buClr>
                <a:schemeClr val="accent1">
                  <a:lumMod val="75000"/>
                </a:schemeClr>
              </a:buClr>
              <a:buSzPct val="95000"/>
            </a:pPr>
            <a:r>
              <a:rPr lang="es-ES" sz="2000" dirty="0" smtClean="0">
                <a:latin typeface="+mj-lt"/>
              </a:rPr>
              <a:t>En </a:t>
            </a:r>
            <a:r>
              <a:rPr lang="es-ES" sz="2000" dirty="0">
                <a:latin typeface="+mj-lt"/>
              </a:rPr>
              <a:t>este caso el atributo media="</a:t>
            </a:r>
            <a:r>
              <a:rPr lang="es-ES" sz="2000" dirty="0" err="1">
                <a:latin typeface="+mj-lt"/>
              </a:rPr>
              <a:t>print</a:t>
            </a:r>
            <a:r>
              <a:rPr lang="es-ES" sz="2000" dirty="0">
                <a:latin typeface="+mj-lt"/>
              </a:rPr>
              <a:t>" quiere decir que los estilos deben aplicarse sólo cuando la página se </a:t>
            </a:r>
            <a:r>
              <a:rPr lang="es-ES" sz="2000" dirty="0" smtClean="0">
                <a:latin typeface="+mj-lt"/>
              </a:rPr>
              <a:t>va a imprimir.</a:t>
            </a:r>
          </a:p>
          <a:p>
            <a:pPr marL="342900" lvl="2" indent="-342900" algn="just">
              <a:spcBef>
                <a:spcPts val="0"/>
              </a:spcBef>
              <a:spcAft>
                <a:spcPts val="1800"/>
              </a:spcAft>
              <a:buClr>
                <a:schemeClr val="accent1">
                  <a:lumMod val="75000"/>
                </a:schemeClr>
              </a:buClr>
              <a:buSzPct val="95000"/>
            </a:pPr>
            <a:endParaRPr lang="es-ES" sz="2000" dirty="0">
              <a:latin typeface="+mj-lt"/>
            </a:endParaRPr>
          </a:p>
          <a:p>
            <a:pPr marL="342900" lvl="2" indent="-342900" algn="just">
              <a:spcBef>
                <a:spcPts val="0"/>
              </a:spcBef>
              <a:spcAft>
                <a:spcPts val="1800"/>
              </a:spcAft>
              <a:buClr>
                <a:schemeClr val="accent1">
                  <a:lumMod val="75000"/>
                </a:schemeClr>
              </a:buClr>
              <a:buSzPct val="95000"/>
            </a:pPr>
            <a:r>
              <a:rPr lang="es-ES" sz="2000" dirty="0" smtClean="0">
                <a:latin typeface="+mj-lt"/>
              </a:rPr>
              <a:t>En </a:t>
            </a:r>
            <a:r>
              <a:rPr lang="es-ES" sz="2000" dirty="0">
                <a:latin typeface="+mj-lt"/>
              </a:rPr>
              <a:t>este caso el atributo media indica que los estilos deben aplicarse sólo cuando la ventana del usuario tenga una anchura mínima de 1200 píxeles.</a:t>
            </a:r>
          </a:p>
          <a:p>
            <a:pPr marL="342900" lvl="2" indent="-342900" algn="just">
              <a:spcBef>
                <a:spcPts val="0"/>
              </a:spcBef>
              <a:spcAft>
                <a:spcPts val="1800"/>
              </a:spcAft>
              <a:buClr>
                <a:schemeClr val="accent1">
                  <a:lumMod val="75000"/>
                </a:schemeClr>
              </a:buClr>
              <a:buSzPct val="95000"/>
            </a:pPr>
            <a:endParaRPr lang="es-ES" sz="2000" dirty="0" smtClean="0">
              <a:latin typeface="+mj-lt"/>
            </a:endParaRPr>
          </a:p>
          <a:p>
            <a:pPr marL="342900" lvl="2" indent="-342900" algn="just">
              <a:spcBef>
                <a:spcPts val="0"/>
              </a:spcBef>
              <a:spcAft>
                <a:spcPts val="1800"/>
              </a:spcAft>
              <a:buClr>
                <a:schemeClr val="accent1">
                  <a:lumMod val="75000"/>
                </a:schemeClr>
              </a:buClr>
              <a:buSzPct val="95000"/>
            </a:pPr>
            <a:r>
              <a:rPr lang="es-ES" sz="2000" dirty="0" smtClean="0">
                <a:latin typeface="+mj-lt"/>
              </a:rPr>
              <a:t>El </a:t>
            </a:r>
            <a:r>
              <a:rPr lang="es-ES" sz="2000" dirty="0">
                <a:latin typeface="+mj-lt"/>
              </a:rPr>
              <a:t>problema de escribir Media </a:t>
            </a:r>
            <a:r>
              <a:rPr lang="es-ES" sz="2000" dirty="0" err="1">
                <a:latin typeface="+mj-lt"/>
              </a:rPr>
              <a:t>Queries</a:t>
            </a:r>
            <a:r>
              <a:rPr lang="es-ES" sz="2000" dirty="0">
                <a:latin typeface="+mj-lt"/>
              </a:rPr>
              <a:t> así es que tienes archivos de </a:t>
            </a:r>
            <a:r>
              <a:rPr lang="es-ES" sz="2000" dirty="0" err="1">
                <a:latin typeface="+mj-lt"/>
              </a:rPr>
              <a:t>CSS</a:t>
            </a:r>
            <a:r>
              <a:rPr lang="es-ES" sz="2000" dirty="0">
                <a:latin typeface="+mj-lt"/>
              </a:rPr>
              <a:t> separados.</a:t>
            </a: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endParaRPr lang="es-ES" sz="2000" dirty="0">
              <a:latin typeface="+mj-lt"/>
            </a:endParaRPr>
          </a:p>
          <a:p>
            <a:pPr marL="539433" lvl="2" indent="-265113">
              <a:spcBef>
                <a:spcPts val="0"/>
              </a:spcBef>
              <a:spcAft>
                <a:spcPts val="600"/>
              </a:spcAft>
              <a:buClr>
                <a:schemeClr val="accent1">
                  <a:lumMod val="75000"/>
                </a:schemeClr>
              </a:buClr>
              <a:buSzPct val="95000"/>
            </a:pPr>
            <a:endParaRPr lang="es-ES" sz="20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14</a:t>
            </a:fld>
            <a:endParaRPr lang="es-ES" dirty="0"/>
          </a:p>
        </p:txBody>
      </p:sp>
      <p:sp>
        <p:nvSpPr>
          <p:cNvPr id="6" name="Text Box 4"/>
          <p:cNvSpPr txBox="1">
            <a:spLocks noChangeArrowheads="1"/>
          </p:cNvSpPr>
          <p:nvPr/>
        </p:nvSpPr>
        <p:spPr bwMode="auto">
          <a:xfrm>
            <a:off x="965930" y="3698728"/>
            <a:ext cx="7488832" cy="307777"/>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&lt;link </a:t>
            </a:r>
            <a:r>
              <a:rPr lang="en-US" altLang="es-ES" sz="1400" dirty="0" err="1">
                <a:latin typeface="Courier New" panose="02070309020205020404" pitchFamily="49" charset="0"/>
                <a:cs typeface="Courier New" panose="02070309020205020404" pitchFamily="49" charset="0"/>
              </a:rPr>
              <a:t>rel</a:t>
            </a:r>
            <a:r>
              <a:rPr lang="en-US" altLang="es-ES" sz="1400" dirty="0">
                <a:latin typeface="Courier New" panose="02070309020205020404" pitchFamily="49" charset="0"/>
                <a:cs typeface="Courier New" panose="02070309020205020404" pitchFamily="49" charset="0"/>
              </a:rPr>
              <a:t>="stylesheet" </a:t>
            </a:r>
            <a:r>
              <a:rPr lang="en-US" altLang="es-ES" sz="1400" dirty="0" err="1">
                <a:latin typeface="Courier New" panose="02070309020205020404" pitchFamily="49" charset="0"/>
                <a:cs typeface="Courier New" panose="02070309020205020404" pitchFamily="49" charset="0"/>
              </a:rPr>
              <a:t>href</a:t>
            </a:r>
            <a:r>
              <a:rPr lang="en-US" altLang="es-ES" sz="1400" dirty="0">
                <a:latin typeface="Courier New" panose="02070309020205020404" pitchFamily="49" charset="0"/>
                <a:cs typeface="Courier New" panose="02070309020205020404" pitchFamily="49" charset="0"/>
              </a:rPr>
              <a:t>="estilo-imprimir.css" media="print"&gt;</a:t>
            </a:r>
          </a:p>
        </p:txBody>
      </p:sp>
      <p:sp>
        <p:nvSpPr>
          <p:cNvPr id="7" name="Text Box 4"/>
          <p:cNvSpPr txBox="1">
            <a:spLocks noChangeArrowheads="1"/>
          </p:cNvSpPr>
          <p:nvPr/>
        </p:nvSpPr>
        <p:spPr bwMode="auto">
          <a:xfrm>
            <a:off x="980364" y="4932306"/>
            <a:ext cx="7488832" cy="52322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&lt;link </a:t>
            </a:r>
            <a:r>
              <a:rPr lang="en-US" altLang="es-ES" sz="1400" dirty="0" err="1">
                <a:latin typeface="Courier New" panose="02070309020205020404" pitchFamily="49" charset="0"/>
                <a:cs typeface="Courier New" panose="02070309020205020404" pitchFamily="49" charset="0"/>
              </a:rPr>
              <a:t>rel</a:t>
            </a:r>
            <a:r>
              <a:rPr lang="en-US" altLang="es-ES" sz="1400" dirty="0">
                <a:latin typeface="Courier New" panose="02070309020205020404" pitchFamily="49" charset="0"/>
                <a:cs typeface="Courier New" panose="02070309020205020404" pitchFamily="49" charset="0"/>
              </a:rPr>
              <a:t>="stylesheet" </a:t>
            </a:r>
            <a:r>
              <a:rPr lang="en-US" altLang="es-ES" sz="1400" dirty="0" err="1">
                <a:latin typeface="Courier New" panose="02070309020205020404" pitchFamily="49" charset="0"/>
                <a:cs typeface="Courier New" panose="02070309020205020404" pitchFamily="49" charset="0"/>
              </a:rPr>
              <a:t>href</a:t>
            </a:r>
            <a:r>
              <a:rPr lang="en-US" altLang="es-ES" sz="1400" dirty="0">
                <a:latin typeface="Courier New" panose="02070309020205020404" pitchFamily="49" charset="0"/>
                <a:cs typeface="Courier New" panose="02070309020205020404" pitchFamily="49" charset="0"/>
              </a:rPr>
              <a:t>="estilo-pantallas-grandes.css" media="(min-width:1200px)"&gt;</a:t>
            </a:r>
          </a:p>
        </p:txBody>
      </p:sp>
    </p:spTree>
    <p:extLst>
      <p:ext uri="{BB962C8B-B14F-4D97-AF65-F5344CB8AC3E}">
        <p14:creationId xmlns:p14="http://schemas.microsoft.com/office/powerpoint/2010/main" val="559147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Alternativas para introducir 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0" lvl="2" indent="0" algn="just">
              <a:spcBef>
                <a:spcPts val="0"/>
              </a:spcBef>
              <a:buClr>
                <a:schemeClr val="accent1">
                  <a:lumMod val="75000"/>
                </a:schemeClr>
              </a:buClr>
              <a:buSzPct val="95000"/>
              <a:buNone/>
            </a:pPr>
            <a:r>
              <a:rPr lang="es-ES" sz="1800" b="1" dirty="0" smtClean="0">
                <a:latin typeface="+mj-lt"/>
              </a:rPr>
              <a:t>ALTERNATIVA </a:t>
            </a:r>
            <a:r>
              <a:rPr lang="es-ES" sz="1800" b="1" dirty="0">
                <a:latin typeface="+mj-lt"/>
              </a:rPr>
              <a:t>2</a:t>
            </a:r>
          </a:p>
          <a:p>
            <a:pPr marL="342900" lvl="2" indent="-342900" algn="just">
              <a:spcBef>
                <a:spcPts val="0"/>
              </a:spcBef>
              <a:buClr>
                <a:schemeClr val="accent1">
                  <a:lumMod val="75000"/>
                </a:schemeClr>
              </a:buClr>
              <a:buSzPct val="95000"/>
            </a:pPr>
            <a:r>
              <a:rPr lang="es-ES" sz="1800" dirty="0">
                <a:latin typeface="+mj-lt"/>
              </a:rPr>
              <a:t>Este método </a:t>
            </a:r>
            <a:r>
              <a:rPr lang="es-ES" sz="1800" dirty="0" smtClean="0">
                <a:latin typeface="+mj-lt"/>
              </a:rPr>
              <a:t>es </a:t>
            </a:r>
            <a:r>
              <a:rPr lang="es-ES" sz="1800" dirty="0">
                <a:latin typeface="+mj-lt"/>
              </a:rPr>
              <a:t>el que se usa habitualmente. Consiste en incorporar los estilos en una construcción @media donde se apliquen entre llaves todos los estilos que queremos para una </a:t>
            </a:r>
            <a:r>
              <a:rPr lang="es-ES" sz="1800" dirty="0" smtClean="0">
                <a:latin typeface="+mj-lt"/>
              </a:rPr>
              <a:t>condición dada</a:t>
            </a:r>
            <a:r>
              <a:rPr lang="es-ES" sz="1800" dirty="0">
                <a:latin typeface="+mj-lt"/>
              </a:rPr>
              <a:t>.</a:t>
            </a:r>
          </a:p>
          <a:p>
            <a:pPr marL="342900" lvl="2" indent="-342900" algn="just">
              <a:spcBef>
                <a:spcPts val="0"/>
              </a:spcBef>
              <a:buClr>
                <a:schemeClr val="accent1">
                  <a:lumMod val="75000"/>
                </a:schemeClr>
              </a:buClr>
              <a:buSzPct val="95000"/>
            </a:pPr>
            <a:endParaRPr lang="es-ES" sz="1800" dirty="0">
              <a:latin typeface="+mj-lt"/>
            </a:endParaRPr>
          </a:p>
          <a:p>
            <a:pPr marL="342900" lvl="2" indent="-342900" algn="just">
              <a:spcBef>
                <a:spcPts val="0"/>
              </a:spcBef>
              <a:buClr>
                <a:schemeClr val="accent1">
                  <a:lumMod val="75000"/>
                </a:schemeClr>
              </a:buClr>
              <a:buSzPct val="95000"/>
            </a:pPr>
            <a:endParaRPr lang="es-ES" sz="1800" dirty="0">
              <a:latin typeface="+mj-lt"/>
            </a:endParaRPr>
          </a:p>
          <a:p>
            <a:pPr marL="342900" lvl="2" indent="-342900" algn="just">
              <a:spcBef>
                <a:spcPts val="0"/>
              </a:spcBef>
              <a:buClr>
                <a:schemeClr val="accent1">
                  <a:lumMod val="75000"/>
                </a:schemeClr>
              </a:buClr>
              <a:buSzPct val="95000"/>
            </a:pPr>
            <a:endParaRPr lang="es-ES" sz="1800" dirty="0">
              <a:latin typeface="+mj-lt"/>
            </a:endParaRPr>
          </a:p>
          <a:p>
            <a:pPr marL="342900" lvl="2" indent="-342900" algn="just">
              <a:spcBef>
                <a:spcPts val="0"/>
              </a:spcBef>
              <a:buClr>
                <a:schemeClr val="accent1">
                  <a:lumMod val="75000"/>
                </a:schemeClr>
              </a:buClr>
              <a:buSzPct val="95000"/>
            </a:pPr>
            <a:endParaRPr lang="es-ES" sz="1800" dirty="0" smtClean="0">
              <a:latin typeface="+mj-lt"/>
            </a:endParaRPr>
          </a:p>
          <a:p>
            <a:pPr marL="342900" lvl="2" indent="-342900" algn="just">
              <a:spcBef>
                <a:spcPts val="0"/>
              </a:spcBef>
              <a:buClr>
                <a:schemeClr val="accent1">
                  <a:lumMod val="75000"/>
                </a:schemeClr>
              </a:buClr>
              <a:buSzPct val="95000"/>
            </a:pPr>
            <a:endParaRPr lang="es-ES" sz="1800" dirty="0">
              <a:latin typeface="+mj-lt"/>
            </a:endParaRPr>
          </a:p>
          <a:p>
            <a:pPr marL="342900" lvl="2" indent="-342900" algn="just">
              <a:spcBef>
                <a:spcPts val="0"/>
              </a:spcBef>
              <a:buClr>
                <a:schemeClr val="accent1">
                  <a:lumMod val="75000"/>
                </a:schemeClr>
              </a:buClr>
              <a:buSzPct val="95000"/>
            </a:pPr>
            <a:endParaRPr lang="es-ES" sz="1800" dirty="0" smtClean="0">
              <a:latin typeface="+mj-lt"/>
            </a:endParaRPr>
          </a:p>
          <a:p>
            <a:pPr marL="342900" lvl="2" indent="-342900" algn="just">
              <a:spcBef>
                <a:spcPts val="0"/>
              </a:spcBef>
              <a:buClr>
                <a:schemeClr val="accent1">
                  <a:lumMod val="75000"/>
                </a:schemeClr>
              </a:buClr>
              <a:buSzPct val="95000"/>
            </a:pPr>
            <a:endParaRPr lang="es-ES" sz="1800" dirty="0">
              <a:latin typeface="+mj-lt"/>
            </a:endParaRPr>
          </a:p>
          <a:p>
            <a:pPr marL="342900" lvl="2" indent="-342900" algn="just">
              <a:spcBef>
                <a:spcPts val="0"/>
              </a:spcBef>
              <a:buClr>
                <a:schemeClr val="accent1">
                  <a:lumMod val="75000"/>
                </a:schemeClr>
              </a:buClr>
              <a:buSzPct val="95000"/>
            </a:pPr>
            <a:endParaRPr lang="es-ES" sz="1800" dirty="0" smtClean="0">
              <a:latin typeface="+mj-lt"/>
            </a:endParaRPr>
          </a:p>
          <a:p>
            <a:pPr marL="342900" lvl="2" indent="-342900" algn="just">
              <a:spcBef>
                <a:spcPts val="0"/>
              </a:spcBef>
              <a:buClr>
                <a:schemeClr val="accent1">
                  <a:lumMod val="75000"/>
                </a:schemeClr>
              </a:buClr>
              <a:buSzPct val="95000"/>
            </a:pPr>
            <a:endParaRPr lang="es-ES" sz="1800" dirty="0" smtClean="0">
              <a:latin typeface="+mj-lt"/>
            </a:endParaRPr>
          </a:p>
          <a:p>
            <a:pPr marL="342900" lvl="2" indent="-342900" algn="just">
              <a:spcBef>
                <a:spcPts val="0"/>
              </a:spcBef>
              <a:buClr>
                <a:schemeClr val="accent1">
                  <a:lumMod val="75000"/>
                </a:schemeClr>
              </a:buClr>
              <a:buSzPct val="95000"/>
            </a:pPr>
            <a:r>
              <a:rPr lang="es-ES" sz="1800" dirty="0" smtClean="0">
                <a:latin typeface="+mj-lt"/>
              </a:rPr>
              <a:t>Tenemos </a:t>
            </a:r>
            <a:r>
              <a:rPr lang="es-ES" sz="1800" dirty="0">
                <a:latin typeface="+mj-lt"/>
              </a:rPr>
              <a:t>la sentencia @media en la que </a:t>
            </a:r>
            <a:r>
              <a:rPr lang="es-ES" sz="1800" dirty="0" smtClean="0">
                <a:latin typeface="+mj-lt"/>
              </a:rPr>
              <a:t>entre </a:t>
            </a:r>
            <a:r>
              <a:rPr lang="es-ES" sz="1800" dirty="0">
                <a:latin typeface="+mj-lt"/>
              </a:rPr>
              <a:t>paréntesis </a:t>
            </a:r>
            <a:r>
              <a:rPr lang="es-ES" sz="1800" dirty="0" smtClean="0">
                <a:latin typeface="+mj-lt"/>
              </a:rPr>
              <a:t>indicamos las </a:t>
            </a:r>
            <a:r>
              <a:rPr lang="es-ES" sz="1800" dirty="0">
                <a:latin typeface="+mj-lt"/>
              </a:rPr>
              <a:t>condiciones que deben cumplirse para que se aplique esta media </a:t>
            </a:r>
            <a:r>
              <a:rPr lang="es-ES" sz="1800" dirty="0" err="1">
                <a:latin typeface="+mj-lt"/>
              </a:rPr>
              <a:t>query</a:t>
            </a:r>
            <a:r>
              <a:rPr lang="es-ES" sz="1800" dirty="0">
                <a:latin typeface="+mj-lt"/>
              </a:rPr>
              <a:t>. En este caso será para pantallas que tengan una anchura mínima de 500 píxeles. Luego entre llaves colocamos todas las reglas y atributos de estilos </a:t>
            </a:r>
            <a:r>
              <a:rPr lang="es-ES" sz="1800" dirty="0" err="1">
                <a:latin typeface="+mj-lt"/>
              </a:rPr>
              <a:t>CSS</a:t>
            </a:r>
            <a:r>
              <a:rPr lang="es-ES" sz="1800" dirty="0">
                <a:latin typeface="+mj-lt"/>
              </a:rPr>
              <a:t> que necesitemos aplicar en esta situación.</a:t>
            </a: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15</a:t>
            </a:fld>
            <a:endParaRPr lang="es-ES" dirty="0"/>
          </a:p>
        </p:txBody>
      </p:sp>
      <p:sp>
        <p:nvSpPr>
          <p:cNvPr id="6" name="Text Box 4"/>
          <p:cNvSpPr txBox="1">
            <a:spLocks noChangeArrowheads="1"/>
          </p:cNvSpPr>
          <p:nvPr/>
        </p:nvSpPr>
        <p:spPr bwMode="auto">
          <a:xfrm>
            <a:off x="2107376" y="2780928"/>
            <a:ext cx="4382144" cy="203132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355600" indent="-355600" eaLnBrk="1" hangingPunct="1">
              <a:buNone/>
            </a:pPr>
            <a:r>
              <a:rPr lang="en-US" altLang="es-ES" sz="1400" dirty="0">
                <a:latin typeface="Courier New" panose="02070309020205020404" pitchFamily="49" charset="0"/>
                <a:cs typeface="Courier New" panose="02070309020205020404" pitchFamily="49" charset="0"/>
              </a:rPr>
              <a:t>@media (min-width: 500px) { </a:t>
            </a:r>
          </a:p>
          <a:p>
            <a:pPr marL="355600" indent="0" eaLnBrk="1" hangingPunct="1">
              <a:buNone/>
            </a:pPr>
            <a:r>
              <a:rPr lang="en-US" altLang="es-ES" sz="1400" dirty="0">
                <a:latin typeface="Courier New" panose="02070309020205020404" pitchFamily="49" charset="0"/>
                <a:cs typeface="Courier New" panose="02070309020205020404" pitchFamily="49" charset="0"/>
              </a:rPr>
              <a:t>h1{</a:t>
            </a:r>
          </a:p>
          <a:p>
            <a:pPr marL="723900" indent="0" eaLnBrk="1" hangingPunct="1">
              <a:buNone/>
            </a:pPr>
            <a:r>
              <a:rPr lang="en-US" altLang="es-ES" sz="1400" dirty="0">
                <a:latin typeface="Courier New" panose="02070309020205020404" pitchFamily="49" charset="0"/>
                <a:cs typeface="Courier New" panose="02070309020205020404" pitchFamily="49" charset="0"/>
              </a:rPr>
              <a:t>margin: 1%;</a:t>
            </a:r>
          </a:p>
          <a:p>
            <a:pPr marL="355600" indent="0" eaLnBrk="1" hangingPunct="1">
              <a:buNone/>
            </a:pPr>
            <a:r>
              <a:rPr lang="en-US" altLang="es-ES" sz="1400" dirty="0">
                <a:latin typeface="Courier New" panose="02070309020205020404" pitchFamily="49" charset="0"/>
                <a:cs typeface="Courier New" panose="02070309020205020404" pitchFamily="49" charset="0"/>
              </a:rPr>
              <a:t>}</a:t>
            </a:r>
          </a:p>
          <a:p>
            <a:pPr marL="355600" indent="0" eaLnBrk="1" hangingPunct="1">
              <a:buNone/>
            </a:pPr>
            <a:r>
              <a:rPr lang="en-US" altLang="es-ES" sz="1400" dirty="0" err="1">
                <a:latin typeface="Courier New" panose="02070309020205020404" pitchFamily="49" charset="0"/>
                <a:cs typeface="Courier New" panose="02070309020205020404" pitchFamily="49" charset="0"/>
              </a:rPr>
              <a:t>estiloresponsive</a:t>
            </a:r>
            <a:r>
              <a:rPr lang="en-US" altLang="es-ES" sz="1400" dirty="0">
                <a:latin typeface="Courier New" panose="02070309020205020404" pitchFamily="49" charset="0"/>
                <a:cs typeface="Courier New" panose="02070309020205020404" pitchFamily="49" charset="0"/>
              </a:rPr>
              <a:t>{ </a:t>
            </a:r>
          </a:p>
          <a:p>
            <a:pPr marL="723900" indent="0" eaLnBrk="1" hangingPunct="1">
              <a:buNone/>
            </a:pPr>
            <a:r>
              <a:rPr lang="en-US" altLang="es-ES" sz="1400" dirty="0">
                <a:latin typeface="Courier New" panose="02070309020205020404" pitchFamily="49" charset="0"/>
                <a:cs typeface="Courier New" panose="02070309020205020404" pitchFamily="49" charset="0"/>
              </a:rPr>
              <a:t>float: right;</a:t>
            </a:r>
          </a:p>
          <a:p>
            <a:pPr marL="723900" indent="0" eaLnBrk="1" hangingPunct="1">
              <a:buNone/>
            </a:pPr>
            <a:r>
              <a:rPr lang="en-US" altLang="es-ES" sz="1400" dirty="0">
                <a:latin typeface="Courier New" panose="02070309020205020404" pitchFamily="49" charset="0"/>
                <a:cs typeface="Courier New" panose="02070309020205020404" pitchFamily="49" charset="0"/>
              </a:rPr>
              <a:t>padding-left: 15px;</a:t>
            </a:r>
          </a:p>
          <a:p>
            <a:pPr marL="355600" indent="0" eaLnBrk="1" hangingPunct="1">
              <a:buNone/>
            </a:pPr>
            <a:r>
              <a:rPr lang="en-US" altLang="es-ES" sz="1400" dirty="0">
                <a:latin typeface="Courier New" panose="02070309020205020404" pitchFamily="49" charset="0"/>
                <a:cs typeface="Courier New" panose="02070309020205020404" pitchFamily="49" charset="0"/>
              </a:rPr>
              <a:t>}</a:t>
            </a:r>
          </a:p>
          <a:p>
            <a:pPr marL="355600" indent="-355600" eaLnBrk="1" hangingPunct="1">
              <a:buNone/>
            </a:pPr>
            <a:r>
              <a:rPr lang="en-US" alt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3210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Operadores lógicos para las 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000" dirty="0" smtClean="0">
              <a:latin typeface="+mj-lt"/>
            </a:endParaRPr>
          </a:p>
          <a:p>
            <a:pPr marL="342900" lvl="2" indent="-342900" algn="just">
              <a:spcBef>
                <a:spcPts val="0"/>
              </a:spcBef>
              <a:buClr>
                <a:schemeClr val="accent1">
                  <a:lumMod val="75000"/>
                </a:schemeClr>
              </a:buClr>
              <a:buSzPct val="95000"/>
            </a:pPr>
            <a:r>
              <a:rPr lang="es-ES" sz="2000" dirty="0" smtClean="0">
                <a:latin typeface="+mj-lt"/>
              </a:rPr>
              <a:t>Para </a:t>
            </a:r>
            <a:r>
              <a:rPr lang="es-ES" sz="2000" dirty="0">
                <a:latin typeface="+mj-lt"/>
              </a:rPr>
              <a:t>combinar diversas condiciones podemos usar los operadores lógicos, de una manera similar a como se usan en lenguajes de programación. Los que tenemos disponibles son:</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smtClean="0">
                <a:latin typeface="+mj-lt"/>
              </a:rPr>
              <a:t>Operador </a:t>
            </a:r>
            <a:r>
              <a:rPr lang="es-ES" b="1" dirty="0">
                <a:latin typeface="+mj-lt"/>
              </a:rPr>
              <a:t>and</a:t>
            </a:r>
            <a:r>
              <a:rPr lang="es-ES" dirty="0">
                <a:latin typeface="+mj-lt"/>
              </a:rPr>
              <a:t>: las dos condiciones deben cumplirse para que se evalúe como verdadera.</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smtClean="0">
                <a:latin typeface="+mj-lt"/>
              </a:rPr>
              <a:t>Operador </a:t>
            </a:r>
            <a:r>
              <a:rPr lang="es-ES" b="1" dirty="0" err="1">
                <a:latin typeface="+mj-lt"/>
              </a:rPr>
              <a:t>not</a:t>
            </a:r>
            <a:r>
              <a:rPr lang="es-ES" dirty="0">
                <a:latin typeface="+mj-lt"/>
              </a:rPr>
              <a:t>: es una negación de una condición. Cuando esa condición no se cumpla se aplicarán la media </a:t>
            </a:r>
            <a:r>
              <a:rPr lang="es-ES" dirty="0" err="1">
                <a:latin typeface="+mj-lt"/>
              </a:rPr>
              <a:t>query</a:t>
            </a:r>
            <a:r>
              <a:rPr lang="es-ES" dirty="0">
                <a:latin typeface="+mj-lt"/>
              </a:rPr>
              <a:t>.</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smtClean="0">
                <a:latin typeface="+mj-lt"/>
              </a:rPr>
              <a:t>Operador </a:t>
            </a:r>
            <a:r>
              <a:rPr lang="es-ES" b="1" dirty="0" err="1">
                <a:latin typeface="+mj-lt"/>
              </a:rPr>
              <a:t>only</a:t>
            </a:r>
            <a:r>
              <a:rPr lang="es-ES" dirty="0">
                <a:latin typeface="+mj-lt"/>
              </a:rPr>
              <a:t>: se aplican las reglas solo en el caso que se cumpla cierta circunstancia.</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smtClean="0">
                <a:latin typeface="+mj-lt"/>
              </a:rPr>
              <a:t>Operador </a:t>
            </a:r>
            <a:r>
              <a:rPr lang="es-ES" b="1" dirty="0" err="1" smtClean="0">
                <a:latin typeface="+mj-lt"/>
              </a:rPr>
              <a:t>or</a:t>
            </a:r>
            <a:r>
              <a:rPr lang="es-ES" b="1" smtClean="0">
                <a:latin typeface="+mj-lt"/>
              </a:rPr>
              <a:t> (,)</a:t>
            </a:r>
            <a:r>
              <a:rPr lang="es-ES" smtClean="0">
                <a:latin typeface="+mj-lt"/>
              </a:rPr>
              <a:t>: </a:t>
            </a:r>
            <a:r>
              <a:rPr lang="es-ES" dirty="0">
                <a:latin typeface="+mj-lt"/>
              </a:rPr>
              <a:t>no existe como tal, pero puedes poner varias condiciones separadas por comas y cuando se cumpla cualquiera de ellas, se aplicarán los estilos de la media </a:t>
            </a:r>
            <a:r>
              <a:rPr lang="es-ES" dirty="0" err="1">
                <a:latin typeface="+mj-lt"/>
              </a:rPr>
              <a:t>query</a:t>
            </a:r>
            <a:r>
              <a:rPr lang="es-ES" dirty="0">
                <a:latin typeface="+mj-lt"/>
              </a:rPr>
              <a:t>.</a:t>
            </a:r>
          </a:p>
          <a:p>
            <a:pPr marL="539433" lvl="2" indent="-265113" algn="just">
              <a:spcBef>
                <a:spcPts val="0"/>
              </a:spcBef>
              <a:spcAft>
                <a:spcPts val="600"/>
              </a:spcAft>
              <a:buClr>
                <a:schemeClr val="accent1">
                  <a:lumMod val="75000"/>
                </a:schemeClr>
              </a:buClr>
              <a:buSzPct val="95000"/>
            </a:pPr>
            <a:endParaRPr lang="es-ES" sz="20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16</a:t>
            </a:fld>
            <a:endParaRPr lang="es-ES" dirty="0"/>
          </a:p>
        </p:txBody>
      </p:sp>
    </p:spTree>
    <p:extLst>
      <p:ext uri="{BB962C8B-B14F-4D97-AF65-F5344CB8AC3E}">
        <p14:creationId xmlns:p14="http://schemas.microsoft.com/office/powerpoint/2010/main" val="3643369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Operadores lógicos para las 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r>
              <a:rPr lang="es-ES" sz="1600" dirty="0" smtClean="0">
                <a:latin typeface="+mj-lt"/>
              </a:rPr>
              <a:t>Esta </a:t>
            </a:r>
            <a:r>
              <a:rPr lang="es-ES" sz="1600" dirty="0">
                <a:latin typeface="+mj-lt"/>
              </a:rPr>
              <a:t>regla se aplicaría cuando la anchura máxima de 600 píxeles y cuando la orientación sea horizontal. </a:t>
            </a: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1600" dirty="0">
                <a:latin typeface="+mj-lt"/>
              </a:rPr>
              <a:t>Esta regla aplicará a la hora de imprimir cuando el tamaño del papel sea mayor de 1200 píxeles</a:t>
            </a:r>
            <a:r>
              <a:rPr lang="es-ES" sz="1600" dirty="0" smtClean="0">
                <a:latin typeface="+mj-lt"/>
              </a:rPr>
              <a:t>.</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1600" dirty="0">
                <a:latin typeface="+mj-lt"/>
              </a:rPr>
              <a:t>Esta regla se aplicará cuando la anchura sea mayor de 600 píxeles </a:t>
            </a:r>
            <a:r>
              <a:rPr lang="es-ES" sz="1600" dirty="0" smtClean="0">
                <a:latin typeface="+mj-lt"/>
              </a:rPr>
              <a:t>y cuando se vaya a </a:t>
            </a:r>
            <a:r>
              <a:rPr lang="es-ES" sz="1600" dirty="0">
                <a:latin typeface="+mj-lt"/>
              </a:rPr>
              <a:t>imprimir en horizontal.</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17</a:t>
            </a:fld>
            <a:endParaRPr lang="es-ES" dirty="0"/>
          </a:p>
        </p:txBody>
      </p:sp>
      <p:sp>
        <p:nvSpPr>
          <p:cNvPr id="6" name="Text Box 4"/>
          <p:cNvSpPr txBox="1">
            <a:spLocks noChangeArrowheads="1"/>
          </p:cNvSpPr>
          <p:nvPr/>
        </p:nvSpPr>
        <p:spPr bwMode="auto">
          <a:xfrm>
            <a:off x="996726" y="3689256"/>
            <a:ext cx="7488832" cy="738664"/>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355600" indent="-355600" eaLnBrk="1" hangingPunct="1">
              <a:buNone/>
            </a:pPr>
            <a:r>
              <a:rPr lang="en-US" altLang="es-ES" sz="1400" dirty="0">
                <a:latin typeface="Courier New" panose="02070309020205020404" pitchFamily="49" charset="0"/>
                <a:cs typeface="Courier New" panose="02070309020205020404" pitchFamily="49" charset="0"/>
              </a:rPr>
              <a:t>@media </a:t>
            </a:r>
            <a:r>
              <a:rPr lang="en-US" altLang="es-ES" sz="1400" dirty="0" smtClean="0">
                <a:latin typeface="Courier New" panose="02070309020205020404" pitchFamily="49" charset="0"/>
                <a:cs typeface="Courier New" panose="02070309020205020404" pitchFamily="49" charset="0"/>
              </a:rPr>
              <a:t>print </a:t>
            </a:r>
            <a:r>
              <a:rPr lang="en-US" altLang="es-ES" sz="1400" dirty="0">
                <a:latin typeface="Courier New" panose="02070309020205020404" pitchFamily="49" charset="0"/>
                <a:cs typeface="Courier New" panose="02070309020205020404" pitchFamily="49" charset="0"/>
              </a:rPr>
              <a:t>and </a:t>
            </a:r>
            <a:r>
              <a:rPr lang="en-US" altLang="es-ES" sz="1400" dirty="0" smtClean="0">
                <a:latin typeface="Courier New" panose="02070309020205020404" pitchFamily="49" charset="0"/>
                <a:cs typeface="Courier New" panose="02070309020205020404" pitchFamily="49" charset="0"/>
              </a:rPr>
              <a:t>(min-width</a:t>
            </a:r>
            <a:r>
              <a:rPr lang="en-US" altLang="es-ES" sz="1400" dirty="0">
                <a:latin typeface="Courier New" panose="02070309020205020404" pitchFamily="49" charset="0"/>
                <a:cs typeface="Courier New" panose="02070309020205020404" pitchFamily="49" charset="0"/>
              </a:rPr>
              <a:t>: 1200px){ </a:t>
            </a:r>
          </a:p>
          <a:p>
            <a:pPr marL="355600" indent="0" eaLnBrk="1" hangingPunct="1">
              <a:buNone/>
            </a:pPr>
            <a:r>
              <a:rPr lang="en-US" altLang="es-ES" sz="1400" dirty="0" smtClean="0">
                <a:latin typeface="Courier New" panose="02070309020205020404" pitchFamily="49" charset="0"/>
                <a:cs typeface="Courier New" panose="02070309020205020404" pitchFamily="49" charset="0"/>
              </a:rPr>
              <a:t>h1{margin</a:t>
            </a:r>
            <a:r>
              <a:rPr lang="en-US" altLang="es-ES" sz="1400" dirty="0">
                <a:latin typeface="Courier New" panose="02070309020205020404" pitchFamily="49" charset="0"/>
                <a:cs typeface="Courier New" panose="02070309020205020404" pitchFamily="49" charset="0"/>
              </a:rPr>
              <a:t>: 10</a:t>
            </a:r>
            <a:r>
              <a:rPr lang="en-US" altLang="es-ES" sz="1400" dirty="0" smtClean="0">
                <a:latin typeface="Courier New" panose="02070309020205020404" pitchFamily="49" charset="0"/>
                <a:cs typeface="Courier New" panose="02070309020205020404" pitchFamily="49" charset="0"/>
              </a:rPr>
              <a:t>%;}</a:t>
            </a:r>
          </a:p>
          <a:p>
            <a:pPr marL="0" indent="0" eaLnBrk="1" hangingPunct="1">
              <a:buNone/>
            </a:pP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p:txBody>
      </p:sp>
      <p:sp>
        <p:nvSpPr>
          <p:cNvPr id="7" name="Text Box 4"/>
          <p:cNvSpPr txBox="1">
            <a:spLocks noChangeArrowheads="1"/>
          </p:cNvSpPr>
          <p:nvPr/>
        </p:nvSpPr>
        <p:spPr bwMode="auto">
          <a:xfrm>
            <a:off x="966428" y="1988840"/>
            <a:ext cx="7488832" cy="738664"/>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@media (max-width: 600px) and (orientation: landscape) {</a:t>
            </a:r>
          </a:p>
          <a:p>
            <a:pPr marL="355600" indent="6350" eaLnBrk="1" hangingPunct="1">
              <a:buNone/>
            </a:pPr>
            <a:r>
              <a:rPr lang="en-US" altLang="es-ES" sz="1400" dirty="0" smtClean="0">
                <a:latin typeface="Courier New" panose="02070309020205020404" pitchFamily="49" charset="0"/>
                <a:cs typeface="Courier New" panose="02070309020205020404" pitchFamily="49" charset="0"/>
              </a:rPr>
              <a:t>h1{color</a:t>
            </a:r>
            <a:r>
              <a:rPr lang="en-US" altLang="es-ES" sz="1400" dirty="0">
                <a:latin typeface="Courier New" panose="02070309020205020404" pitchFamily="49" charset="0"/>
                <a:cs typeface="Courier New" panose="02070309020205020404" pitchFamily="49" charset="0"/>
              </a:rPr>
              <a:t>: red</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a:t>
            </a:r>
          </a:p>
        </p:txBody>
      </p:sp>
      <p:sp>
        <p:nvSpPr>
          <p:cNvPr id="8" name="Text Box 4"/>
          <p:cNvSpPr txBox="1">
            <a:spLocks noChangeArrowheads="1"/>
          </p:cNvSpPr>
          <p:nvPr/>
        </p:nvSpPr>
        <p:spPr bwMode="auto">
          <a:xfrm>
            <a:off x="962534" y="5477574"/>
            <a:ext cx="7488832" cy="738664"/>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355600" indent="-355600" eaLnBrk="1" hangingPunct="1">
              <a:buNone/>
            </a:pPr>
            <a:r>
              <a:rPr lang="en-US" altLang="es-ES" sz="1400" dirty="0">
                <a:latin typeface="Courier New" panose="02070309020205020404" pitchFamily="49" charset="0"/>
                <a:cs typeface="Courier New" panose="02070309020205020404" pitchFamily="49" charset="0"/>
              </a:rPr>
              <a:t>@media (min-width: 600px), </a:t>
            </a:r>
            <a:r>
              <a:rPr lang="en-US" altLang="es-ES" sz="1400" dirty="0" smtClean="0">
                <a:latin typeface="Courier New" panose="02070309020205020404" pitchFamily="49" charset="0"/>
                <a:cs typeface="Courier New" panose="02070309020205020404" pitchFamily="49" charset="0"/>
              </a:rPr>
              <a:t>print </a:t>
            </a:r>
            <a:r>
              <a:rPr lang="en-US" altLang="es-ES" sz="1400" dirty="0">
                <a:latin typeface="Courier New" panose="02070309020205020404" pitchFamily="49" charset="0"/>
                <a:cs typeface="Courier New" panose="02070309020205020404" pitchFamily="49" charset="0"/>
              </a:rPr>
              <a:t>and </a:t>
            </a:r>
            <a:r>
              <a:rPr lang="en-US" altLang="es-ES" sz="1400" dirty="0" smtClean="0">
                <a:latin typeface="Courier New" panose="02070309020205020404" pitchFamily="49" charset="0"/>
                <a:cs typeface="Courier New" panose="02070309020205020404" pitchFamily="49" charset="0"/>
              </a:rPr>
              <a:t>(orientation</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portrait) </a:t>
            </a:r>
            <a:r>
              <a:rPr lang="en-US" altLang="es-ES" sz="1400" dirty="0">
                <a:latin typeface="Courier New" panose="02070309020205020404" pitchFamily="49" charset="0"/>
                <a:cs typeface="Courier New" panose="02070309020205020404" pitchFamily="49" charset="0"/>
              </a:rPr>
              <a:t>{ </a:t>
            </a:r>
          </a:p>
          <a:p>
            <a:pPr marL="355600" indent="0" eaLnBrk="1" hangingPunct="1">
              <a:buNone/>
            </a:pPr>
            <a:r>
              <a:rPr lang="en-US" altLang="es-ES" sz="1400" dirty="0" smtClean="0">
                <a:latin typeface="Courier New" panose="02070309020205020404" pitchFamily="49" charset="0"/>
                <a:cs typeface="Courier New" panose="02070309020205020404" pitchFamily="49" charset="0"/>
              </a:rPr>
              <a:t>h1{color</a:t>
            </a:r>
            <a:r>
              <a:rPr lang="en-US" altLang="es-ES" sz="1400" dirty="0">
                <a:latin typeface="Courier New" panose="02070309020205020404" pitchFamily="49" charset="0"/>
                <a:cs typeface="Courier New" panose="02070309020205020404" pitchFamily="49" charset="0"/>
              </a:rPr>
              <a:t>: green</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a:p>
            <a:pPr marL="355600" indent="-355600" eaLnBrk="1" hangingPunct="1">
              <a:buNone/>
            </a:pPr>
            <a:r>
              <a:rPr lang="en-US" alt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2313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Orden de colocación de las 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2000" dirty="0" smtClean="0">
                <a:latin typeface="+mj-lt"/>
              </a:rPr>
              <a:t>El orden </a:t>
            </a:r>
            <a:r>
              <a:rPr lang="es-ES" sz="2000" dirty="0">
                <a:latin typeface="+mj-lt"/>
              </a:rPr>
              <a:t>de las media </a:t>
            </a:r>
            <a:r>
              <a:rPr lang="es-ES" sz="2000" dirty="0" err="1">
                <a:latin typeface="+mj-lt"/>
              </a:rPr>
              <a:t>queries</a:t>
            </a:r>
            <a:r>
              <a:rPr lang="es-ES" sz="2000" dirty="0">
                <a:latin typeface="+mj-lt"/>
              </a:rPr>
              <a:t> es importante y por tanto debes tener cuidado con ello. Para entender cómo ordenar tus media </a:t>
            </a:r>
            <a:r>
              <a:rPr lang="es-ES" sz="2000" dirty="0" err="1">
                <a:latin typeface="+mj-lt"/>
              </a:rPr>
              <a:t>queries</a:t>
            </a:r>
            <a:r>
              <a:rPr lang="es-ES" sz="2000" dirty="0">
                <a:latin typeface="+mj-lt"/>
              </a:rPr>
              <a:t> tienes que tener en cuenta que si dos reglas </a:t>
            </a:r>
            <a:r>
              <a:rPr lang="es-ES" sz="2000" dirty="0" err="1">
                <a:latin typeface="+mj-lt"/>
              </a:rPr>
              <a:t>CSS</a:t>
            </a:r>
            <a:r>
              <a:rPr lang="es-ES" sz="2000" dirty="0">
                <a:latin typeface="+mj-lt"/>
              </a:rPr>
              <a:t> no son compatibles prevalece la última (a menos que uses !</a:t>
            </a:r>
            <a:r>
              <a:rPr lang="es-ES" sz="2000" dirty="0" err="1">
                <a:latin typeface="+mj-lt"/>
              </a:rPr>
              <a:t>important</a:t>
            </a:r>
            <a:r>
              <a:rPr lang="es-ES" sz="2000" dirty="0">
                <a:latin typeface="+mj-lt"/>
              </a:rPr>
              <a:t> en la primera regla).</a:t>
            </a: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a:latin typeface="+mj-lt"/>
              </a:rPr>
              <a:t>Así pues, el orden que se usa normalmente para las media </a:t>
            </a:r>
            <a:r>
              <a:rPr lang="es-ES" sz="2000" dirty="0" err="1">
                <a:latin typeface="+mj-lt"/>
              </a:rPr>
              <a:t>queries</a:t>
            </a:r>
            <a:r>
              <a:rPr lang="es-ES" sz="2000" dirty="0">
                <a:latin typeface="+mj-lt"/>
              </a:rPr>
              <a:t> es:</a:t>
            </a:r>
          </a:p>
          <a:p>
            <a:pPr marL="891540" lvl="4" indent="-342900" algn="just">
              <a:spcBef>
                <a:spcPts val="0"/>
              </a:spcBef>
              <a:buClr>
                <a:schemeClr val="accent1">
                  <a:lumMod val="75000"/>
                </a:schemeClr>
              </a:buClr>
              <a:buSzPct val="95000"/>
              <a:buFont typeface="Wingdings" panose="05000000000000000000" pitchFamily="2" charset="2"/>
              <a:buChar char="q"/>
            </a:pPr>
            <a:r>
              <a:rPr lang="es-ES" dirty="0" smtClean="0">
                <a:latin typeface="+mj-lt"/>
              </a:rPr>
              <a:t>Colocar </a:t>
            </a:r>
            <a:r>
              <a:rPr lang="es-ES" dirty="0">
                <a:latin typeface="+mj-lt"/>
              </a:rPr>
              <a:t>todos los estilos a aplicar de manera global (se corresponderá con la anchura de pantalla más pequeña).</a:t>
            </a:r>
          </a:p>
          <a:p>
            <a:pPr marL="891540" lvl="4" indent="-342900" algn="just">
              <a:spcBef>
                <a:spcPts val="0"/>
              </a:spcBef>
              <a:buClr>
                <a:schemeClr val="accent1">
                  <a:lumMod val="75000"/>
                </a:schemeClr>
              </a:buClr>
              <a:buSzPct val="95000"/>
              <a:buFont typeface="Wingdings" panose="05000000000000000000" pitchFamily="2" charset="2"/>
              <a:buChar char="q"/>
            </a:pPr>
            <a:r>
              <a:rPr lang="es-ES" dirty="0" smtClean="0">
                <a:latin typeface="+mj-lt"/>
              </a:rPr>
              <a:t>El </a:t>
            </a:r>
            <a:r>
              <a:rPr lang="es-ES" dirty="0">
                <a:latin typeface="+mj-lt"/>
              </a:rPr>
              <a:t>estilo necesario para los dispositivos de la siguiente anchura de pantalla (primera media </a:t>
            </a:r>
            <a:r>
              <a:rPr lang="es-ES" dirty="0" err="1">
                <a:latin typeface="+mj-lt"/>
              </a:rPr>
              <a:t>query</a:t>
            </a:r>
            <a:r>
              <a:rPr lang="es-ES" dirty="0">
                <a:latin typeface="+mj-lt"/>
              </a:rPr>
              <a:t>).</a:t>
            </a:r>
          </a:p>
          <a:p>
            <a:pPr marL="891540" lvl="4" indent="-342900" algn="just">
              <a:spcBef>
                <a:spcPts val="0"/>
              </a:spcBef>
              <a:buClr>
                <a:schemeClr val="accent1">
                  <a:lumMod val="75000"/>
                </a:schemeClr>
              </a:buClr>
              <a:buSzPct val="95000"/>
              <a:buFont typeface="Wingdings" panose="05000000000000000000" pitchFamily="2" charset="2"/>
              <a:buChar char="q"/>
            </a:pPr>
            <a:r>
              <a:rPr lang="es-ES" dirty="0" smtClean="0">
                <a:latin typeface="+mj-lt"/>
              </a:rPr>
              <a:t>Los </a:t>
            </a:r>
            <a:r>
              <a:rPr lang="es-ES" dirty="0">
                <a:latin typeface="+mj-lt"/>
              </a:rPr>
              <a:t>estilos necesarios para dispositivos con anchura de pantallas mayores. Se irán colocando las medias </a:t>
            </a:r>
            <a:r>
              <a:rPr lang="es-ES" dirty="0" err="1">
                <a:latin typeface="+mj-lt"/>
              </a:rPr>
              <a:t>queries</a:t>
            </a:r>
            <a:r>
              <a:rPr lang="es-ES" dirty="0">
                <a:latin typeface="+mj-lt"/>
              </a:rPr>
              <a:t> en orden de anchura de pantalla ascendente.</a:t>
            </a: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18</a:t>
            </a:fld>
            <a:endParaRPr lang="es-ES" dirty="0"/>
          </a:p>
        </p:txBody>
      </p:sp>
    </p:spTree>
    <p:extLst>
      <p:ext uri="{BB962C8B-B14F-4D97-AF65-F5344CB8AC3E}">
        <p14:creationId xmlns:p14="http://schemas.microsoft.com/office/powerpoint/2010/main" val="1576233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Características de los medios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2000" dirty="0">
                <a:latin typeface="+mj-lt"/>
                <a:hlinkClick r:id="rId2"/>
              </a:rPr>
              <a:t>http://www.w3schools.com/cssref/css3_pr_mediaquery.asp</a:t>
            </a:r>
            <a:endParaRPr lang="es-ES" sz="2000" dirty="0">
              <a:latin typeface="+mj-lt"/>
            </a:endParaRPr>
          </a:p>
          <a:p>
            <a:pPr marL="342900" lvl="2" indent="-342900" algn="just">
              <a:spcBef>
                <a:spcPts val="0"/>
              </a:spcBef>
              <a:buClr>
                <a:schemeClr val="accent1">
                  <a:lumMod val="75000"/>
                </a:schemeClr>
              </a:buClr>
              <a:buSzPct val="95000"/>
            </a:pPr>
            <a:endParaRPr lang="es-ES" sz="2000" dirty="0" smtClean="0">
              <a:latin typeface="+mj-lt"/>
            </a:endParaRPr>
          </a:p>
          <a:p>
            <a:pPr marL="342900" lvl="2" indent="-342900" algn="just">
              <a:spcBef>
                <a:spcPts val="0"/>
              </a:spcBef>
              <a:buClr>
                <a:schemeClr val="accent1">
                  <a:lumMod val="75000"/>
                </a:schemeClr>
              </a:buClr>
              <a:buSzPct val="95000"/>
            </a:pPr>
            <a:r>
              <a:rPr lang="es-ES" sz="2000" dirty="0" smtClean="0">
                <a:latin typeface="+mj-lt"/>
              </a:rPr>
              <a:t>Los </a:t>
            </a:r>
            <a:r>
              <a:rPr lang="es-ES" sz="2000" dirty="0">
                <a:latin typeface="+mj-lt"/>
              </a:rPr>
              <a:t>tipos de medios (media </a:t>
            </a:r>
            <a:r>
              <a:rPr lang="es-ES" sz="2000" dirty="0" err="1">
                <a:latin typeface="+mj-lt"/>
              </a:rPr>
              <a:t>type</a:t>
            </a:r>
            <a:r>
              <a:rPr lang="es-ES" sz="2000" dirty="0">
                <a:latin typeface="+mj-lt"/>
              </a:rPr>
              <a:t>) para los que podemos aplicar un diseño específico son los siguientes: </a:t>
            </a:r>
            <a:endParaRPr lang="es-ES" sz="2000" dirty="0" smtClean="0">
              <a:latin typeface="+mj-lt"/>
            </a:endParaRP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19</a:t>
            </a:fld>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095158310"/>
              </p:ext>
            </p:extLst>
          </p:nvPr>
        </p:nvGraphicFramePr>
        <p:xfrm>
          <a:off x="827584" y="2965599"/>
          <a:ext cx="7848872" cy="1944000"/>
        </p:xfrm>
        <a:graphic>
          <a:graphicData uri="http://schemas.openxmlformats.org/drawingml/2006/table">
            <a:tbl>
              <a:tblPr firstRow="1" firstCol="1" bandRow="1">
                <a:tableStyleId>{5C22544A-7EE6-4342-B048-85BDC9FD1C3A}</a:tableStyleId>
              </a:tblPr>
              <a:tblGrid>
                <a:gridCol w="1482654">
                  <a:extLst>
                    <a:ext uri="{9D8B030D-6E8A-4147-A177-3AD203B41FA5}">
                      <a16:colId xmlns:a16="http://schemas.microsoft.com/office/drawing/2014/main" xmlns="" val="2526086853"/>
                    </a:ext>
                  </a:extLst>
                </a:gridCol>
                <a:gridCol w="6366218">
                  <a:extLst>
                    <a:ext uri="{9D8B030D-6E8A-4147-A177-3AD203B41FA5}">
                      <a16:colId xmlns:a16="http://schemas.microsoft.com/office/drawing/2014/main" xmlns="" val="1494355087"/>
                    </a:ext>
                  </a:extLst>
                </a:gridCol>
              </a:tblGrid>
              <a:tr h="388800">
                <a:tc>
                  <a:txBody>
                    <a:bodyPr/>
                    <a:lstStyle/>
                    <a:p>
                      <a:pPr algn="ctr">
                        <a:spcBef>
                          <a:spcPts val="600"/>
                        </a:spcBef>
                        <a:spcAft>
                          <a:spcPts val="600"/>
                        </a:spcAft>
                      </a:pPr>
                      <a:r>
                        <a:rPr lang="es-ES" sz="2000" dirty="0">
                          <a:effectLst/>
                          <a:latin typeface="+mj-lt"/>
                        </a:rPr>
                        <a:t>MEDIO</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pPr>
                      <a:r>
                        <a:rPr lang="es-ES" sz="2000">
                          <a:effectLst/>
                          <a:latin typeface="+mj-lt"/>
                        </a:rPr>
                        <a:t>DESCRIPCIÓN</a:t>
                      </a:r>
                      <a:endParaRPr lang="es-ES" sz="20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92280675"/>
                  </a:ext>
                </a:extLst>
              </a:tr>
              <a:tr h="388800">
                <a:tc>
                  <a:txBody>
                    <a:bodyPr/>
                    <a:lstStyle/>
                    <a:p>
                      <a:pPr algn="ctr">
                        <a:spcBef>
                          <a:spcPts val="600"/>
                        </a:spcBef>
                        <a:spcAft>
                          <a:spcPts val="600"/>
                        </a:spcAft>
                      </a:pPr>
                      <a:r>
                        <a:rPr lang="es-ES" sz="2000" dirty="0" err="1">
                          <a:effectLst/>
                          <a:latin typeface="+mj-lt"/>
                        </a:rPr>
                        <a:t>all</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pPr>
                      <a:r>
                        <a:rPr lang="es-ES" sz="2000">
                          <a:effectLst/>
                          <a:latin typeface="+mj-lt"/>
                        </a:rPr>
                        <a:t>Todos los medios.</a:t>
                      </a:r>
                      <a:endParaRPr lang="es-ES" sz="20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20797271"/>
                  </a:ext>
                </a:extLst>
              </a:tr>
              <a:tr h="388800">
                <a:tc>
                  <a:txBody>
                    <a:bodyPr/>
                    <a:lstStyle/>
                    <a:p>
                      <a:pPr algn="ctr">
                        <a:spcBef>
                          <a:spcPts val="600"/>
                        </a:spcBef>
                        <a:spcAft>
                          <a:spcPts val="600"/>
                        </a:spcAft>
                      </a:pPr>
                      <a:r>
                        <a:rPr lang="es-ES" sz="2000" dirty="0" err="1">
                          <a:effectLst/>
                          <a:latin typeface="+mj-lt"/>
                        </a:rPr>
                        <a:t>print</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pPr>
                      <a:r>
                        <a:rPr lang="es-ES" sz="2000" dirty="0">
                          <a:effectLst/>
                          <a:latin typeface="+mj-lt"/>
                        </a:rPr>
                        <a:t>Impresoras y navegadores en el modo “Vista para imprimir”.</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88399878"/>
                  </a:ext>
                </a:extLst>
              </a:tr>
              <a:tr h="388800">
                <a:tc>
                  <a:txBody>
                    <a:bodyPr/>
                    <a:lstStyle/>
                    <a:p>
                      <a:pPr algn="ctr">
                        <a:spcBef>
                          <a:spcPts val="600"/>
                        </a:spcBef>
                        <a:spcAft>
                          <a:spcPts val="600"/>
                        </a:spcAft>
                      </a:pPr>
                      <a:r>
                        <a:rPr lang="es-ES" sz="2000" dirty="0" err="1">
                          <a:effectLst/>
                          <a:latin typeface="+mj-lt"/>
                        </a:rPr>
                        <a:t>screen</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pPr>
                      <a:r>
                        <a:rPr lang="es-ES" sz="2000">
                          <a:effectLst/>
                          <a:latin typeface="+mj-lt"/>
                        </a:rPr>
                        <a:t>Pantallas de ordenador.</a:t>
                      </a:r>
                      <a:endParaRPr lang="es-ES" sz="20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2607975"/>
                  </a:ext>
                </a:extLst>
              </a:tr>
              <a:tr h="388800">
                <a:tc>
                  <a:txBody>
                    <a:bodyPr/>
                    <a:lstStyle/>
                    <a:p>
                      <a:pPr algn="ctr">
                        <a:spcBef>
                          <a:spcPts val="600"/>
                        </a:spcBef>
                        <a:spcAft>
                          <a:spcPts val="600"/>
                        </a:spcAft>
                      </a:pPr>
                      <a:r>
                        <a:rPr lang="es-ES" sz="2000" dirty="0" err="1">
                          <a:effectLst/>
                          <a:latin typeface="+mj-lt"/>
                        </a:rPr>
                        <a:t>speech</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pPr>
                      <a:r>
                        <a:rPr lang="es-ES" sz="2000" dirty="0">
                          <a:effectLst/>
                          <a:latin typeface="+mj-lt"/>
                        </a:rPr>
                        <a:t>Sintetizadores para navegadores de voz.</a:t>
                      </a:r>
                      <a:endParaRPr lang="es-ES" sz="20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030343788"/>
                  </a:ext>
                </a:extLst>
              </a:tr>
            </a:tbl>
          </a:graphicData>
        </a:graphic>
      </p:graphicFrame>
    </p:spTree>
    <p:extLst>
      <p:ext uri="{BB962C8B-B14F-4D97-AF65-F5344CB8AC3E}">
        <p14:creationId xmlns:p14="http://schemas.microsoft.com/office/powerpoint/2010/main" val="711578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¿Qué es </a:t>
            </a:r>
            <a:r>
              <a:rPr lang="es-ES" sz="4000" dirty="0" err="1" smtClean="0"/>
              <a:t>Responsive</a:t>
            </a:r>
            <a:r>
              <a:rPr lang="es-ES" sz="4000" dirty="0" smtClean="0"/>
              <a:t> Web </a:t>
            </a:r>
            <a:r>
              <a:rPr lang="es-ES" sz="4000" dirty="0" err="1" smtClean="0"/>
              <a:t>Design</a:t>
            </a:r>
            <a:r>
              <a:rPr lang="es-ES" sz="4000" dirty="0" smtClean="0"/>
              <a: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err="1" smtClean="0">
                <a:latin typeface="+mj-lt"/>
              </a:rPr>
              <a:t>Responsive</a:t>
            </a:r>
            <a:r>
              <a:rPr lang="es-ES" sz="2400" dirty="0" smtClean="0">
                <a:latin typeface="+mj-lt"/>
              </a:rPr>
              <a:t> </a:t>
            </a:r>
            <a:r>
              <a:rPr lang="es-ES" sz="2400" dirty="0">
                <a:latin typeface="+mj-lt"/>
              </a:rPr>
              <a:t>Web </a:t>
            </a:r>
            <a:r>
              <a:rPr lang="es-ES" sz="2400" dirty="0" err="1">
                <a:latin typeface="+mj-lt"/>
              </a:rPr>
              <a:t>Design</a:t>
            </a:r>
            <a:r>
              <a:rPr lang="es-ES" sz="2400" dirty="0">
                <a:latin typeface="+mj-lt"/>
              </a:rPr>
              <a:t> es la técnica que nos permite crear sitios adaptables a las condiciones del ordenador o dispositivo desde donde se va a </a:t>
            </a:r>
            <a:r>
              <a:rPr lang="es-ES" sz="2400" dirty="0" smtClean="0">
                <a:latin typeface="+mj-lt"/>
              </a:rPr>
              <a:t>acceder.</a:t>
            </a:r>
          </a:p>
          <a:p>
            <a:pPr marL="539433" lvl="2" indent="-265113">
              <a:spcBef>
                <a:spcPts val="0"/>
              </a:spcBef>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a:t>
            </a:fld>
            <a:endParaRPr lang="es-ES" dirty="0"/>
          </a:p>
        </p:txBody>
      </p:sp>
      <p:pic>
        <p:nvPicPr>
          <p:cNvPr id="7" name="image3.jpeg"/>
          <p:cNvPicPr/>
          <p:nvPr/>
        </p:nvPicPr>
        <p:blipFill rotWithShape="1">
          <a:blip r:embed="rId2" cstate="print"/>
          <a:srcRect r="54054"/>
          <a:stretch/>
        </p:blipFill>
        <p:spPr>
          <a:xfrm>
            <a:off x="888425" y="3286764"/>
            <a:ext cx="3432361" cy="1973001"/>
          </a:xfrm>
          <a:prstGeom prst="rect">
            <a:avLst/>
          </a:prstGeom>
        </p:spPr>
      </p:pic>
      <p:pic>
        <p:nvPicPr>
          <p:cNvPr id="8" name="Imagen 7"/>
          <p:cNvPicPr/>
          <p:nvPr/>
        </p:nvPicPr>
        <p:blipFill>
          <a:blip r:embed="rId3"/>
          <a:stretch>
            <a:fillRect/>
          </a:stretch>
        </p:blipFill>
        <p:spPr>
          <a:xfrm>
            <a:off x="4779609" y="4100699"/>
            <a:ext cx="3305175" cy="2276475"/>
          </a:xfrm>
          <a:prstGeom prst="rect">
            <a:avLst/>
          </a:prstGeom>
        </p:spPr>
      </p:pic>
    </p:spTree>
    <p:extLst>
      <p:ext uri="{BB962C8B-B14F-4D97-AF65-F5344CB8AC3E}">
        <p14:creationId xmlns:p14="http://schemas.microsoft.com/office/powerpoint/2010/main" val="2142904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Características de los medios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2000" dirty="0" smtClean="0">
                <a:latin typeface="+mj-lt"/>
              </a:rPr>
              <a:t>Además </a:t>
            </a:r>
            <a:r>
              <a:rPr lang="es-ES" sz="2000" dirty="0">
                <a:latin typeface="+mj-lt"/>
              </a:rPr>
              <a:t>las principales características que podemos consultar sobre un dispositivo son:</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20</a:t>
            </a:fld>
            <a:endParaRPr lang="es-ES" dirty="0"/>
          </a:p>
        </p:txBody>
      </p:sp>
      <p:graphicFrame>
        <p:nvGraphicFramePr>
          <p:cNvPr id="9" name="Tabla 8"/>
          <p:cNvGraphicFramePr>
            <a:graphicFrameLocks noGrp="1"/>
          </p:cNvGraphicFramePr>
          <p:nvPr>
            <p:extLst>
              <p:ext uri="{D42A27DB-BD31-4B8C-83A1-F6EECF244321}">
                <p14:modId xmlns:p14="http://schemas.microsoft.com/office/powerpoint/2010/main" val="2434128924"/>
              </p:ext>
            </p:extLst>
          </p:nvPr>
        </p:nvGraphicFramePr>
        <p:xfrm>
          <a:off x="678396" y="2345445"/>
          <a:ext cx="8064896" cy="3645408"/>
        </p:xfrm>
        <a:graphic>
          <a:graphicData uri="http://schemas.openxmlformats.org/drawingml/2006/table">
            <a:tbl>
              <a:tblPr firstRow="1" firstCol="1" bandRow="1">
                <a:tableStyleId>{5C22544A-7EE6-4342-B048-85BDC9FD1C3A}</a:tableStyleId>
              </a:tblPr>
              <a:tblGrid>
                <a:gridCol w="1805372">
                  <a:extLst>
                    <a:ext uri="{9D8B030D-6E8A-4147-A177-3AD203B41FA5}">
                      <a16:colId xmlns:a16="http://schemas.microsoft.com/office/drawing/2014/main" xmlns="" val="640418026"/>
                    </a:ext>
                  </a:extLst>
                </a:gridCol>
                <a:gridCol w="5035388">
                  <a:extLst>
                    <a:ext uri="{9D8B030D-6E8A-4147-A177-3AD203B41FA5}">
                      <a16:colId xmlns:a16="http://schemas.microsoft.com/office/drawing/2014/main" xmlns="" val="3447947101"/>
                    </a:ext>
                  </a:extLst>
                </a:gridCol>
                <a:gridCol w="1224136">
                  <a:extLst>
                    <a:ext uri="{9D8B030D-6E8A-4147-A177-3AD203B41FA5}">
                      <a16:colId xmlns:a16="http://schemas.microsoft.com/office/drawing/2014/main" xmlns="" val="3964910960"/>
                    </a:ext>
                  </a:extLst>
                </a:gridCol>
              </a:tblGrid>
              <a:tr h="169545">
                <a:tc>
                  <a:txBody>
                    <a:bodyPr/>
                    <a:lstStyle/>
                    <a:p>
                      <a:pPr algn="ctr">
                        <a:lnSpc>
                          <a:spcPct val="115000"/>
                        </a:lnSpc>
                        <a:spcBef>
                          <a:spcPts val="500"/>
                        </a:spcBef>
                        <a:spcAft>
                          <a:spcPts val="0"/>
                        </a:spcAft>
                      </a:pPr>
                      <a:r>
                        <a:rPr lang="es-ES" sz="1600">
                          <a:effectLst/>
                          <a:latin typeface="+mj-lt"/>
                        </a:rPr>
                        <a:t>CARACTERÍSTICA</a:t>
                      </a:r>
                      <a:endParaRPr lang="es-ES" sz="1600" b="1">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dirty="0">
                          <a:effectLst/>
                          <a:latin typeface="+mj-lt"/>
                        </a:rPr>
                        <a:t>DEFINICIÓN</a:t>
                      </a:r>
                      <a:endParaRPr lang="es-ES" sz="1600" b="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dirty="0" smtClean="0">
                          <a:effectLst/>
                          <a:latin typeface="+mj-lt"/>
                        </a:rPr>
                        <a:t>MIN</a:t>
                      </a:r>
                      <a:r>
                        <a:rPr lang="es-ES" sz="1600" baseline="0" dirty="0" smtClean="0">
                          <a:effectLst/>
                          <a:latin typeface="+mj-lt"/>
                        </a:rPr>
                        <a:t> - </a:t>
                      </a:r>
                      <a:r>
                        <a:rPr lang="es-ES" sz="1600" dirty="0" smtClean="0">
                          <a:effectLst/>
                          <a:latin typeface="+mj-lt"/>
                        </a:rPr>
                        <a:t>MAX</a:t>
                      </a:r>
                      <a:endParaRPr lang="es-ES" sz="1600" b="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219024889"/>
                  </a:ext>
                </a:extLst>
              </a:tr>
              <a:tr h="0">
                <a:tc>
                  <a:txBody>
                    <a:bodyPr/>
                    <a:lstStyle/>
                    <a:p>
                      <a:pPr algn="ctr">
                        <a:lnSpc>
                          <a:spcPct val="115000"/>
                        </a:lnSpc>
                        <a:spcBef>
                          <a:spcPts val="500"/>
                        </a:spcBef>
                        <a:spcAft>
                          <a:spcPts val="0"/>
                        </a:spcAft>
                      </a:pPr>
                      <a:r>
                        <a:rPr lang="es-ES" sz="1600" dirty="0" err="1">
                          <a:effectLst/>
                          <a:latin typeface="+mj-lt"/>
                        </a:rPr>
                        <a:t>width</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a:effectLst/>
                          <a:latin typeface="+mj-lt"/>
                        </a:rPr>
                        <a:t>El ancho del área de visualización.</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Sí</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775996816"/>
                  </a:ext>
                </a:extLst>
              </a:tr>
              <a:tr h="0">
                <a:tc>
                  <a:txBody>
                    <a:bodyPr/>
                    <a:lstStyle/>
                    <a:p>
                      <a:pPr algn="ctr">
                        <a:lnSpc>
                          <a:spcPct val="115000"/>
                        </a:lnSpc>
                        <a:spcBef>
                          <a:spcPts val="500"/>
                        </a:spcBef>
                        <a:spcAft>
                          <a:spcPts val="0"/>
                        </a:spcAft>
                      </a:pPr>
                      <a:r>
                        <a:rPr lang="es-ES" sz="1600" dirty="0" err="1">
                          <a:effectLst/>
                          <a:latin typeface="+mj-lt"/>
                        </a:rPr>
                        <a:t>height</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dirty="0">
                          <a:effectLst/>
                          <a:latin typeface="+mj-lt"/>
                        </a:rPr>
                        <a:t>El alto del área de visualización.</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Sí</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27616134"/>
                  </a:ext>
                </a:extLst>
              </a:tr>
              <a:tr h="0">
                <a:tc>
                  <a:txBody>
                    <a:bodyPr/>
                    <a:lstStyle/>
                    <a:p>
                      <a:pPr algn="ctr">
                        <a:lnSpc>
                          <a:spcPct val="115000"/>
                        </a:lnSpc>
                        <a:spcBef>
                          <a:spcPts val="500"/>
                        </a:spcBef>
                        <a:spcAft>
                          <a:spcPts val="0"/>
                        </a:spcAft>
                      </a:pPr>
                      <a:r>
                        <a:rPr lang="es-ES" sz="1600" dirty="0" err="1">
                          <a:effectLst/>
                          <a:latin typeface="+mj-lt"/>
                        </a:rPr>
                        <a:t>orientation</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a:effectLst/>
                          <a:latin typeface="+mj-lt"/>
                        </a:rPr>
                        <a:t>Acepta los valores portrait o landscape.</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No</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12565161"/>
                  </a:ext>
                </a:extLst>
              </a:tr>
              <a:tr h="0">
                <a:tc>
                  <a:txBody>
                    <a:bodyPr/>
                    <a:lstStyle/>
                    <a:p>
                      <a:pPr algn="ctr">
                        <a:lnSpc>
                          <a:spcPct val="115000"/>
                        </a:lnSpc>
                        <a:spcBef>
                          <a:spcPts val="500"/>
                        </a:spcBef>
                        <a:spcAft>
                          <a:spcPts val="0"/>
                        </a:spcAft>
                      </a:pPr>
                      <a:r>
                        <a:rPr lang="es-ES" sz="1600" dirty="0" err="1">
                          <a:effectLst/>
                          <a:latin typeface="+mj-lt"/>
                        </a:rPr>
                        <a:t>aspect</a:t>
                      </a:r>
                      <a:r>
                        <a:rPr lang="es-ES" sz="1600" dirty="0">
                          <a:effectLst/>
                          <a:latin typeface="+mj-lt"/>
                        </a:rPr>
                        <a:t>-ratio</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dirty="0">
                          <a:effectLst/>
                          <a:latin typeface="+mj-lt"/>
                        </a:rPr>
                        <a:t>Relación de aspecto entre el ancho y alto del área de visualización.</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dirty="0">
                          <a:effectLst/>
                          <a:latin typeface="+mj-lt"/>
                        </a:rPr>
                        <a:t>Sí</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92910313"/>
                  </a:ext>
                </a:extLst>
              </a:tr>
              <a:tr h="0">
                <a:tc>
                  <a:txBody>
                    <a:bodyPr/>
                    <a:lstStyle/>
                    <a:p>
                      <a:pPr algn="ctr">
                        <a:lnSpc>
                          <a:spcPct val="115000"/>
                        </a:lnSpc>
                        <a:spcBef>
                          <a:spcPts val="500"/>
                        </a:spcBef>
                        <a:spcAft>
                          <a:spcPts val="0"/>
                        </a:spcAft>
                      </a:pPr>
                      <a:r>
                        <a:rPr lang="es-ES" sz="1600" dirty="0" err="1">
                          <a:effectLst/>
                          <a:latin typeface="+mj-lt"/>
                        </a:rPr>
                        <a:t>device</a:t>
                      </a:r>
                      <a:r>
                        <a:rPr lang="es-ES" sz="1600" dirty="0">
                          <a:effectLst/>
                          <a:latin typeface="+mj-lt"/>
                        </a:rPr>
                        <a:t>-</a:t>
                      </a:r>
                      <a:r>
                        <a:rPr lang="es-ES" sz="1600" dirty="0" err="1">
                          <a:effectLst/>
                          <a:latin typeface="+mj-lt"/>
                        </a:rPr>
                        <a:t>aspect</a:t>
                      </a:r>
                      <a:r>
                        <a:rPr lang="es-ES" sz="1600" dirty="0">
                          <a:effectLst/>
                          <a:latin typeface="+mj-lt"/>
                        </a:rPr>
                        <a:t>-ratio</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dirty="0">
                          <a:effectLst/>
                          <a:latin typeface="+mj-lt"/>
                        </a:rPr>
                        <a:t>Relación de aspecto entre el ancho y alto del dispositivo.</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Sí</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20757459"/>
                  </a:ext>
                </a:extLst>
              </a:tr>
              <a:tr h="0">
                <a:tc>
                  <a:txBody>
                    <a:bodyPr/>
                    <a:lstStyle/>
                    <a:p>
                      <a:pPr algn="ctr">
                        <a:lnSpc>
                          <a:spcPct val="115000"/>
                        </a:lnSpc>
                        <a:spcBef>
                          <a:spcPts val="500"/>
                        </a:spcBef>
                        <a:spcAft>
                          <a:spcPts val="0"/>
                        </a:spcAft>
                      </a:pPr>
                      <a:r>
                        <a:rPr lang="es-ES" sz="1600">
                          <a:effectLst/>
                          <a:latin typeface="+mj-lt"/>
                        </a:rPr>
                        <a:t>color</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a:effectLst/>
                          <a:latin typeface="+mj-lt"/>
                        </a:rPr>
                        <a:t>El número de bits de color.</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Sí</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496970040"/>
                  </a:ext>
                </a:extLst>
              </a:tr>
              <a:tr h="0">
                <a:tc>
                  <a:txBody>
                    <a:bodyPr/>
                    <a:lstStyle/>
                    <a:p>
                      <a:pPr algn="ctr">
                        <a:lnSpc>
                          <a:spcPct val="115000"/>
                        </a:lnSpc>
                        <a:spcBef>
                          <a:spcPts val="500"/>
                        </a:spcBef>
                        <a:spcAft>
                          <a:spcPts val="0"/>
                        </a:spcAft>
                      </a:pPr>
                      <a:r>
                        <a:rPr lang="es-ES" sz="1600">
                          <a:effectLst/>
                          <a:latin typeface="+mj-lt"/>
                        </a:rPr>
                        <a:t>color-index</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a:effectLst/>
                          <a:latin typeface="+mj-lt"/>
                        </a:rPr>
                        <a:t>El número de colores que el dispositivo puede visualizar.</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Sí</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14970877"/>
                  </a:ext>
                </a:extLst>
              </a:tr>
              <a:tr h="0">
                <a:tc>
                  <a:txBody>
                    <a:bodyPr/>
                    <a:lstStyle/>
                    <a:p>
                      <a:pPr algn="ctr">
                        <a:lnSpc>
                          <a:spcPct val="115000"/>
                        </a:lnSpc>
                        <a:spcBef>
                          <a:spcPts val="500"/>
                        </a:spcBef>
                        <a:spcAft>
                          <a:spcPts val="0"/>
                        </a:spcAft>
                      </a:pPr>
                      <a:r>
                        <a:rPr lang="es-ES" sz="1600">
                          <a:effectLst/>
                          <a:latin typeface="+mj-lt"/>
                        </a:rPr>
                        <a:t>monochrome</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a:effectLst/>
                          <a:latin typeface="+mj-lt"/>
                        </a:rPr>
                        <a:t>El número de bits de color, en dispositivos monocromáticos.</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a:effectLst/>
                          <a:latin typeface="+mj-lt"/>
                        </a:rPr>
                        <a:t>Sí</a:t>
                      </a:r>
                      <a:endParaRPr lang="es-ES" sz="16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03091726"/>
                  </a:ext>
                </a:extLst>
              </a:tr>
              <a:tr h="0">
                <a:tc>
                  <a:txBody>
                    <a:bodyPr/>
                    <a:lstStyle/>
                    <a:p>
                      <a:pPr algn="ctr">
                        <a:lnSpc>
                          <a:spcPct val="115000"/>
                        </a:lnSpc>
                        <a:spcBef>
                          <a:spcPts val="500"/>
                        </a:spcBef>
                        <a:spcAft>
                          <a:spcPts val="0"/>
                        </a:spcAft>
                      </a:pPr>
                      <a:r>
                        <a:rPr lang="es-ES" sz="1600" dirty="0" err="1">
                          <a:effectLst/>
                          <a:latin typeface="+mj-lt"/>
                        </a:rPr>
                        <a:t>resolution</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es-ES" sz="1600" dirty="0">
                          <a:effectLst/>
                          <a:latin typeface="+mj-lt"/>
                        </a:rPr>
                        <a:t>Densidad de </a:t>
                      </a:r>
                      <a:r>
                        <a:rPr lang="es-ES" sz="1600" dirty="0" err="1">
                          <a:effectLst/>
                          <a:latin typeface="+mj-lt"/>
                        </a:rPr>
                        <a:t>pixels</a:t>
                      </a:r>
                      <a:r>
                        <a:rPr lang="es-ES" sz="1600" dirty="0">
                          <a:effectLst/>
                          <a:latin typeface="+mj-lt"/>
                        </a:rPr>
                        <a:t> en el dispositivo, medido en dpi o </a:t>
                      </a:r>
                      <a:r>
                        <a:rPr lang="es-ES" sz="1600" dirty="0" err="1">
                          <a:effectLst/>
                          <a:latin typeface="+mj-lt"/>
                        </a:rPr>
                        <a:t>dpcm</a:t>
                      </a:r>
                      <a:r>
                        <a:rPr lang="es-ES" sz="1600" dirty="0">
                          <a:effectLst/>
                          <a:latin typeface="+mj-lt"/>
                        </a:rPr>
                        <a:t>.</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0"/>
                        </a:spcAft>
                      </a:pPr>
                      <a:r>
                        <a:rPr lang="es-ES" sz="1600" dirty="0">
                          <a:effectLst/>
                          <a:latin typeface="+mj-lt"/>
                        </a:rPr>
                        <a:t>Sí</a:t>
                      </a:r>
                      <a:endParaRPr lang="es-ES" sz="16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70525964"/>
                  </a:ext>
                </a:extLst>
              </a:tr>
            </a:tbl>
          </a:graphicData>
        </a:graphic>
      </p:graphicFrame>
    </p:spTree>
    <p:extLst>
      <p:ext uri="{BB962C8B-B14F-4D97-AF65-F5344CB8AC3E}">
        <p14:creationId xmlns:p14="http://schemas.microsoft.com/office/powerpoint/2010/main" val="510514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Rangos de Media </a:t>
            </a:r>
            <a:r>
              <a:rPr lang="es-ES" sz="4000" dirty="0" err="1" smtClean="0"/>
              <a:t>Queries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800" dirty="0" smtClean="0">
              <a:latin typeface="+mj-lt"/>
            </a:endParaRPr>
          </a:p>
          <a:p>
            <a:pPr marL="342900" lvl="2" indent="-342900" algn="just">
              <a:spcBef>
                <a:spcPts val="0"/>
              </a:spcBef>
              <a:buClr>
                <a:schemeClr val="accent1">
                  <a:lumMod val="75000"/>
                </a:schemeClr>
              </a:buClr>
              <a:buSzPct val="95000"/>
            </a:pPr>
            <a:r>
              <a:rPr lang="es-ES" sz="2800" dirty="0" smtClean="0">
                <a:latin typeface="+mj-lt"/>
              </a:rPr>
              <a:t>Se </a:t>
            </a:r>
            <a:r>
              <a:rPr lang="es-ES" sz="2800" dirty="0">
                <a:latin typeface="+mj-lt"/>
              </a:rPr>
              <a:t>pueden especificar rangos de media </a:t>
            </a:r>
            <a:r>
              <a:rPr lang="es-ES" sz="2800" dirty="0" err="1">
                <a:latin typeface="+mj-lt"/>
              </a:rPr>
              <a:t>queries</a:t>
            </a:r>
            <a:r>
              <a:rPr lang="es-ES" sz="2800" dirty="0">
                <a:latin typeface="+mj-lt"/>
              </a:rPr>
              <a:t>. Para ello hay que usar </a:t>
            </a:r>
            <a:r>
              <a:rPr lang="es-ES" sz="2800" dirty="0" smtClean="0">
                <a:latin typeface="+mj-lt"/>
              </a:rPr>
              <a:t>min-xxx </a:t>
            </a:r>
            <a:r>
              <a:rPr lang="es-ES" sz="2800" dirty="0">
                <a:latin typeface="+mj-lt"/>
              </a:rPr>
              <a:t>y </a:t>
            </a:r>
            <a:r>
              <a:rPr lang="es-ES" sz="2800" dirty="0" err="1" smtClean="0">
                <a:latin typeface="+mj-lt"/>
              </a:rPr>
              <a:t>max</a:t>
            </a:r>
            <a:r>
              <a:rPr lang="es-ES" sz="2800" dirty="0" smtClean="0">
                <a:latin typeface="+mj-lt"/>
              </a:rPr>
              <a:t>-xxx </a:t>
            </a:r>
            <a:r>
              <a:rPr lang="es-ES" sz="2800" dirty="0">
                <a:latin typeface="+mj-lt"/>
              </a:rPr>
              <a:t>a la vez. </a:t>
            </a: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21</a:t>
            </a:fld>
            <a:endParaRPr lang="es-ES" dirty="0"/>
          </a:p>
        </p:txBody>
      </p:sp>
      <p:sp>
        <p:nvSpPr>
          <p:cNvPr id="7" name="Text Box 4"/>
          <p:cNvSpPr txBox="1">
            <a:spLocks noChangeArrowheads="1"/>
          </p:cNvSpPr>
          <p:nvPr/>
        </p:nvSpPr>
        <p:spPr bwMode="auto">
          <a:xfrm>
            <a:off x="1634273" y="3053136"/>
            <a:ext cx="6296494"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@media (min-width: 700px) and (max-width: 800px){</a:t>
            </a:r>
          </a:p>
          <a:p>
            <a:pPr marL="365125" indent="0" eaLnBrk="1" hangingPunct="1">
              <a:buNone/>
            </a:pPr>
            <a:r>
              <a:rPr lang="en-US" altLang="es-ES" sz="1400" dirty="0">
                <a:latin typeface="Courier New" panose="02070309020205020404" pitchFamily="49" charset="0"/>
                <a:cs typeface="Courier New" panose="02070309020205020404" pitchFamily="49" charset="0"/>
              </a:rPr>
              <a:t>.lateral{</a:t>
            </a:r>
          </a:p>
          <a:p>
            <a:pPr marL="717550" indent="0" eaLnBrk="1" hangingPunct="1">
              <a:buNone/>
            </a:pPr>
            <a:r>
              <a:rPr lang="en-US" altLang="es-ES" sz="1400" dirty="0">
                <a:latin typeface="Courier New" panose="02070309020205020404" pitchFamily="49" charset="0"/>
                <a:cs typeface="Courier New" panose="02070309020205020404" pitchFamily="49" charset="0"/>
              </a:rPr>
              <a:t>width: 33%; </a:t>
            </a:r>
          </a:p>
          <a:p>
            <a:pPr marL="717550" indent="0" eaLnBrk="1" hangingPunct="1">
              <a:buNone/>
            </a:pPr>
            <a:r>
              <a:rPr lang="en-US" altLang="es-ES" sz="1400" dirty="0">
                <a:latin typeface="Courier New" panose="02070309020205020404" pitchFamily="49" charset="0"/>
                <a:cs typeface="Courier New" panose="02070309020205020404" pitchFamily="49" charset="0"/>
              </a:rPr>
              <a:t>float: right;</a:t>
            </a:r>
          </a:p>
          <a:p>
            <a:pPr marL="717550" indent="0" eaLnBrk="1" hangingPunct="1">
              <a:buNone/>
            </a:pPr>
            <a:r>
              <a:rPr lang="en-US" altLang="es-ES" sz="1400" dirty="0">
                <a:latin typeface="Courier New" panose="02070309020205020404" pitchFamily="49" charset="0"/>
                <a:cs typeface="Courier New" panose="02070309020205020404" pitchFamily="49" charset="0"/>
              </a:rPr>
              <a:t>background-color: #6ee;</a:t>
            </a:r>
          </a:p>
          <a:p>
            <a:pPr marL="365125" indent="0" eaLnBrk="1" hangingPunct="1">
              <a:buNone/>
            </a:pPr>
            <a:r>
              <a:rPr lang="en-US" altLang="es-ES" sz="1400" dirty="0">
                <a:latin typeface="Courier New" panose="02070309020205020404" pitchFamily="49" charset="0"/>
                <a:cs typeface="Courier New" panose="02070309020205020404" pitchFamily="49" charset="0"/>
              </a:rPr>
              <a:t>}</a:t>
            </a:r>
          </a:p>
          <a:p>
            <a:pPr marL="266700" indent="-266700" eaLnBrk="1" hangingPunct="1">
              <a:buNone/>
            </a:pPr>
            <a:r>
              <a:rPr lang="en-US" alt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8082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err="1" smtClean="0"/>
              <a:t>Breakpoints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r>
              <a:rPr lang="es-ES" sz="1600" dirty="0" smtClean="0">
                <a:latin typeface="+mj-lt"/>
              </a:rPr>
              <a:t>A los tamaños de pantalla en los que definimos una media </a:t>
            </a:r>
            <a:r>
              <a:rPr lang="es-ES" sz="1600" dirty="0" err="1" smtClean="0">
                <a:latin typeface="+mj-lt"/>
              </a:rPr>
              <a:t>query</a:t>
            </a:r>
            <a:r>
              <a:rPr lang="es-ES" sz="1600" dirty="0" smtClean="0">
                <a:latin typeface="+mj-lt"/>
              </a:rPr>
              <a:t> para cambiar algún estilo se llaman </a:t>
            </a:r>
            <a:r>
              <a:rPr lang="es-ES" sz="1600" dirty="0" err="1" smtClean="0">
                <a:latin typeface="+mj-lt"/>
              </a:rPr>
              <a:t>breakpoint</a:t>
            </a:r>
            <a:r>
              <a:rPr lang="es-ES" sz="1600" dirty="0" smtClean="0">
                <a:latin typeface="+mj-lt"/>
              </a:rPr>
              <a:t>..</a:t>
            </a: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1600" dirty="0">
                <a:latin typeface="+mj-lt"/>
              </a:rPr>
              <a:t>Las personas con menos experiencia en </a:t>
            </a:r>
            <a:r>
              <a:rPr lang="es-ES" sz="1600" dirty="0" err="1">
                <a:latin typeface="+mj-lt"/>
              </a:rPr>
              <a:t>Responsive</a:t>
            </a:r>
            <a:r>
              <a:rPr lang="es-ES" sz="1600" dirty="0">
                <a:latin typeface="+mj-lt"/>
              </a:rPr>
              <a:t> Web </a:t>
            </a:r>
            <a:r>
              <a:rPr lang="es-ES" sz="1600" dirty="0" err="1">
                <a:latin typeface="+mj-lt"/>
              </a:rPr>
              <a:t>Design</a:t>
            </a:r>
            <a:r>
              <a:rPr lang="es-ES" sz="1600" dirty="0">
                <a:latin typeface="+mj-lt"/>
              </a:rPr>
              <a:t> tienden a asumir que existen unas medidas estándar en las que se deben aplicar los </a:t>
            </a:r>
            <a:r>
              <a:rPr lang="es-ES" sz="1600" dirty="0" err="1">
                <a:latin typeface="+mj-lt"/>
              </a:rPr>
              <a:t>breakpoints</a:t>
            </a:r>
            <a:r>
              <a:rPr lang="es-ES" sz="1600" dirty="0">
                <a:latin typeface="+mj-lt"/>
              </a:rPr>
              <a:t>, </a:t>
            </a:r>
            <a:r>
              <a:rPr lang="es-ES" sz="1600" dirty="0" smtClean="0">
                <a:latin typeface="+mj-lt"/>
              </a:rPr>
              <a:t>pero no es así. </a:t>
            </a:r>
            <a:r>
              <a:rPr lang="es-ES" sz="1600" dirty="0">
                <a:latin typeface="+mj-lt"/>
              </a:rPr>
              <a:t>No hay que crear </a:t>
            </a:r>
            <a:r>
              <a:rPr lang="es-ES" sz="1600" dirty="0" err="1">
                <a:latin typeface="+mj-lt"/>
              </a:rPr>
              <a:t>breakpoints</a:t>
            </a:r>
            <a:r>
              <a:rPr lang="es-ES" sz="1600" dirty="0">
                <a:latin typeface="+mj-lt"/>
              </a:rPr>
              <a:t> orientados a dispositivos, es imposible generar tantos saltos como tipos de pantallas y resoluciones.</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1600" dirty="0">
                <a:latin typeface="+mj-lt"/>
              </a:rPr>
              <a:t>Para </a:t>
            </a:r>
            <a:r>
              <a:rPr lang="es-ES" sz="1600" dirty="0" smtClean="0">
                <a:latin typeface="+mj-lt"/>
              </a:rPr>
              <a:t>establecer los </a:t>
            </a:r>
            <a:r>
              <a:rPr lang="es-ES" sz="1600" dirty="0" err="1" smtClean="0">
                <a:latin typeface="+mj-lt"/>
              </a:rPr>
              <a:t>breakpoints</a:t>
            </a:r>
            <a:r>
              <a:rPr lang="es-ES" sz="1600" dirty="0" smtClean="0">
                <a:latin typeface="+mj-lt"/>
              </a:rPr>
              <a:t>, partiendo </a:t>
            </a:r>
            <a:r>
              <a:rPr lang="es-ES" sz="1600" dirty="0">
                <a:latin typeface="+mj-lt"/>
              </a:rPr>
              <a:t>de la ventana con dimensiones reducidas (</a:t>
            </a:r>
            <a:r>
              <a:rPr lang="es-ES" sz="1600" dirty="0" err="1">
                <a:latin typeface="+mj-lt"/>
              </a:rPr>
              <a:t>mobile</a:t>
            </a:r>
            <a:r>
              <a:rPr lang="es-ES" sz="1600" dirty="0">
                <a:latin typeface="+mj-lt"/>
              </a:rPr>
              <a:t> </a:t>
            </a:r>
            <a:r>
              <a:rPr lang="es-ES" sz="1600" dirty="0" err="1">
                <a:latin typeface="+mj-lt"/>
              </a:rPr>
              <a:t>first</a:t>
            </a:r>
            <a:r>
              <a:rPr lang="es-ES" sz="1600" dirty="0">
                <a:latin typeface="+mj-lt"/>
              </a:rPr>
              <a:t>) vas estirando la anchura hasta que el diseño se empiece a ver mal, ese es el punto para el primer </a:t>
            </a:r>
            <a:r>
              <a:rPr lang="es-ES" sz="1600" dirty="0" err="1">
                <a:latin typeface="+mj-lt"/>
              </a:rPr>
              <a:t>breakpoint</a:t>
            </a:r>
            <a:r>
              <a:rPr lang="es-ES" sz="1600" dirty="0">
                <a:latin typeface="+mj-lt"/>
              </a:rPr>
              <a:t>. Y así sucesivamente.</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1600" dirty="0">
                <a:latin typeface="+mj-lt"/>
              </a:rPr>
              <a:t>No debes escatimar a la hora de hacer </a:t>
            </a:r>
            <a:r>
              <a:rPr lang="es-ES" sz="1600" dirty="0" err="1">
                <a:latin typeface="+mj-lt"/>
              </a:rPr>
              <a:t>breakpoints</a:t>
            </a:r>
            <a:r>
              <a:rPr lang="es-ES" sz="1600" dirty="0">
                <a:latin typeface="+mj-lt"/>
              </a:rPr>
              <a:t>. </a:t>
            </a:r>
            <a:r>
              <a:rPr lang="es-ES" sz="1600" dirty="0" smtClean="0">
                <a:latin typeface="+mj-lt"/>
              </a:rPr>
              <a:t>A </a:t>
            </a:r>
            <a:r>
              <a:rPr lang="es-ES" sz="1600" dirty="0">
                <a:latin typeface="+mj-lt"/>
              </a:rPr>
              <a:t>veces un </a:t>
            </a:r>
            <a:r>
              <a:rPr lang="es-ES" sz="1600" dirty="0" err="1">
                <a:latin typeface="+mj-lt"/>
              </a:rPr>
              <a:t>breakpoint</a:t>
            </a:r>
            <a:r>
              <a:rPr lang="es-ES" sz="1600" dirty="0">
                <a:latin typeface="+mj-lt"/>
              </a:rPr>
              <a:t> puede ser simplemente cambiar la alineación de un elemento, la medida de un texto en un titular, etc... No importa cuán pequeño sea el cambio, si beneficia al aspecto de la página, está justificado.</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1600" dirty="0">
                <a:latin typeface="+mj-lt"/>
              </a:rPr>
              <a:t>Por tanto, hay tanto </a:t>
            </a:r>
            <a:r>
              <a:rPr lang="es-ES" sz="1600" dirty="0" err="1">
                <a:latin typeface="+mj-lt"/>
              </a:rPr>
              <a:t>breakpoints</a:t>
            </a:r>
            <a:r>
              <a:rPr lang="es-ES" sz="1600" dirty="0">
                <a:latin typeface="+mj-lt"/>
              </a:rPr>
              <a:t> grandes, que te cambiarán la plantilla de la página y por tanto afectan de manera más radical al diseño y otros pequeños puntos de ruptura intermedios, que realizarán pequeños ajustes para solucionar detalles que merezca la pena retocar. </a:t>
            </a:r>
            <a:r>
              <a:rPr lang="es-ES" sz="1600" dirty="0" smtClean="0">
                <a:latin typeface="+mj-lt"/>
              </a:rPr>
              <a:t> Pero todos son importantes</a:t>
            </a:r>
            <a:endParaRPr lang="es-ES" sz="1600" dirty="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22</a:t>
            </a:fld>
            <a:endParaRPr lang="es-ES" dirty="0"/>
          </a:p>
        </p:txBody>
      </p:sp>
    </p:spTree>
    <p:extLst>
      <p:ext uri="{BB962C8B-B14F-4D97-AF65-F5344CB8AC3E}">
        <p14:creationId xmlns:p14="http://schemas.microsoft.com/office/powerpoint/2010/main" val="3372620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err="1" smtClean="0"/>
              <a:t>Viewport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r>
              <a:rPr lang="es-ES" sz="2000" dirty="0">
                <a:latin typeface="+mj-lt"/>
              </a:rPr>
              <a:t>El </a:t>
            </a:r>
            <a:r>
              <a:rPr lang="es-ES" sz="2000" dirty="0" err="1">
                <a:latin typeface="+mj-lt"/>
              </a:rPr>
              <a:t>viewport</a:t>
            </a:r>
            <a:r>
              <a:rPr lang="es-ES" sz="2000" dirty="0">
                <a:latin typeface="+mj-lt"/>
              </a:rPr>
              <a:t> en un navegador en cualquier ordenador es igual al área de la ventana, o mejor dicho, al área disponible para </a:t>
            </a:r>
            <a:r>
              <a:rPr lang="es-ES" sz="2000" dirty="0" err="1">
                <a:latin typeface="+mj-lt"/>
              </a:rPr>
              <a:t>renderizar</a:t>
            </a:r>
            <a:r>
              <a:rPr lang="es-ES" sz="2000" dirty="0">
                <a:latin typeface="+mj-lt"/>
              </a:rPr>
              <a:t> el documento </a:t>
            </a:r>
            <a:r>
              <a:rPr lang="es-ES" sz="2000" dirty="0" smtClean="0">
                <a:latin typeface="+mj-lt"/>
              </a:rPr>
              <a:t>web. </a:t>
            </a:r>
            <a:r>
              <a:rPr lang="es-ES" sz="2000" dirty="0">
                <a:latin typeface="+mj-lt"/>
              </a:rPr>
              <a:t>Pero el </a:t>
            </a:r>
            <a:r>
              <a:rPr lang="es-ES" sz="2000" dirty="0" err="1" smtClean="0">
                <a:latin typeface="+mj-lt"/>
              </a:rPr>
              <a:t>viewport</a:t>
            </a:r>
            <a:r>
              <a:rPr lang="es-ES" sz="2000" dirty="0" smtClean="0">
                <a:latin typeface="+mj-lt"/>
              </a:rPr>
              <a:t>, </a:t>
            </a:r>
            <a:r>
              <a:rPr lang="es-ES" sz="2000" dirty="0">
                <a:latin typeface="+mj-lt"/>
              </a:rPr>
              <a:t>cuando </a:t>
            </a:r>
            <a:r>
              <a:rPr lang="es-ES" sz="2000" dirty="0" smtClean="0">
                <a:latin typeface="+mj-lt"/>
              </a:rPr>
              <a:t>hablamos de </a:t>
            </a:r>
            <a:r>
              <a:rPr lang="es-ES" sz="2000" dirty="0">
                <a:latin typeface="+mj-lt"/>
              </a:rPr>
              <a:t>dispositivos móviles, no corresponde al tamaño real de la pantalla en píxeles, sino al espacio que la pantalla está emulando que tiene. Por ejemplo, en un </a:t>
            </a:r>
            <a:r>
              <a:rPr lang="es-ES" sz="2000" dirty="0" err="1" smtClean="0">
                <a:latin typeface="+mj-lt"/>
              </a:rPr>
              <a:t>movil</a:t>
            </a:r>
            <a:r>
              <a:rPr lang="es-ES" sz="2000" dirty="0" smtClean="0">
                <a:latin typeface="+mj-lt"/>
              </a:rPr>
              <a:t>, </a:t>
            </a:r>
            <a:r>
              <a:rPr lang="es-ES" sz="2000" dirty="0">
                <a:latin typeface="+mj-lt"/>
              </a:rPr>
              <a:t>aunque la pantalla en vertical </a:t>
            </a:r>
            <a:r>
              <a:rPr lang="es-ES" sz="2000" dirty="0" smtClean="0">
                <a:latin typeface="+mj-lt"/>
              </a:rPr>
              <a:t>tenga </a:t>
            </a:r>
            <a:r>
              <a:rPr lang="es-ES" sz="2000" dirty="0">
                <a:latin typeface="+mj-lt"/>
              </a:rPr>
              <a:t>unas dimensiones de 320 píxeles, </a:t>
            </a:r>
            <a:r>
              <a:rPr lang="es-ES" sz="2000" dirty="0" smtClean="0">
                <a:latin typeface="+mj-lt"/>
              </a:rPr>
              <a:t>el </a:t>
            </a:r>
            <a:r>
              <a:rPr lang="es-ES" sz="2000" dirty="0">
                <a:latin typeface="+mj-lt"/>
              </a:rPr>
              <a:t>dispositivo </a:t>
            </a:r>
            <a:r>
              <a:rPr lang="es-ES" sz="2000" dirty="0" smtClean="0">
                <a:latin typeface="+mj-lt"/>
              </a:rPr>
              <a:t>puede estar emulando </a:t>
            </a:r>
            <a:r>
              <a:rPr lang="es-ES" sz="2000" dirty="0">
                <a:latin typeface="+mj-lt"/>
              </a:rPr>
              <a:t>980 píxeles. Esto hace que ciertas páginas web (optimizadas para navegadores de escritorio) quepan en una pantalla de 320 </a:t>
            </a:r>
            <a:r>
              <a:rPr lang="es-ES" sz="2000" dirty="0" smtClean="0">
                <a:latin typeface="+mj-lt"/>
              </a:rPr>
              <a:t>píxeles, pero viéndose todo muy pequeño.</a:t>
            </a:r>
            <a:endParaRPr lang="es-ES" sz="2000" dirty="0">
              <a:latin typeface="+mj-lt"/>
            </a:endParaRP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a:latin typeface="+mj-lt"/>
              </a:rPr>
              <a:t>El </a:t>
            </a:r>
            <a:r>
              <a:rPr lang="es-ES" sz="2000" dirty="0" err="1">
                <a:latin typeface="+mj-lt"/>
              </a:rPr>
              <a:t>viewport</a:t>
            </a:r>
            <a:r>
              <a:rPr lang="es-ES" sz="2000" dirty="0">
                <a:latin typeface="+mj-lt"/>
              </a:rPr>
              <a:t> </a:t>
            </a:r>
            <a:r>
              <a:rPr lang="es-ES" sz="2000" dirty="0" smtClean="0">
                <a:latin typeface="+mj-lt"/>
              </a:rPr>
              <a:t>es </a:t>
            </a:r>
            <a:r>
              <a:rPr lang="es-ES" sz="2000" dirty="0">
                <a:latin typeface="+mj-lt"/>
              </a:rPr>
              <a:t>el espacio que el dispositivo emula tener, no la resolución real en píxeles que tiene la pantalla. </a:t>
            </a:r>
            <a:endParaRPr lang="es-ES" sz="2000" dirty="0" smtClean="0">
              <a:latin typeface="+mj-lt"/>
            </a:endParaRP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smtClean="0">
                <a:latin typeface="+mj-lt"/>
              </a:rPr>
              <a:t>Los </a:t>
            </a:r>
            <a:r>
              <a:rPr lang="es-ES" sz="2000" dirty="0">
                <a:latin typeface="+mj-lt"/>
              </a:rPr>
              <a:t>desarrolladores somos capaces de alterar el </a:t>
            </a:r>
            <a:r>
              <a:rPr lang="es-ES" sz="2000" dirty="0" err="1">
                <a:latin typeface="+mj-lt"/>
              </a:rPr>
              <a:t>viewport</a:t>
            </a:r>
            <a:r>
              <a:rPr lang="es-ES" sz="2000" dirty="0">
                <a:latin typeface="+mj-lt"/>
              </a:rPr>
              <a:t> que viene configurado en el navegador, algo que resulta totalmente necesario si queremos que nuestra página se vea correctamente en dispositivos móviles.</a:t>
            </a: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23</a:t>
            </a:fld>
            <a:endParaRPr lang="es-ES" dirty="0"/>
          </a:p>
        </p:txBody>
      </p:sp>
    </p:spTree>
    <p:extLst>
      <p:ext uri="{BB962C8B-B14F-4D97-AF65-F5344CB8AC3E}">
        <p14:creationId xmlns:p14="http://schemas.microsoft.com/office/powerpoint/2010/main" val="1256776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err="1" smtClean="0"/>
              <a:t>Viewport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24</a:t>
            </a:fld>
            <a:endParaRPr lang="es-ES" dirty="0"/>
          </a:p>
        </p:txBody>
      </p:sp>
      <p:pic>
        <p:nvPicPr>
          <p:cNvPr id="7" name="Imagen 6"/>
          <p:cNvPicPr>
            <a:picLocks noChangeAspect="1"/>
          </p:cNvPicPr>
          <p:nvPr/>
        </p:nvPicPr>
        <p:blipFill>
          <a:blip r:embed="rId2"/>
          <a:stretch>
            <a:fillRect/>
          </a:stretch>
        </p:blipFill>
        <p:spPr>
          <a:xfrm>
            <a:off x="966787" y="1783991"/>
            <a:ext cx="7210425" cy="4324350"/>
          </a:xfrm>
          <a:prstGeom prst="rect">
            <a:avLst/>
          </a:prstGeom>
        </p:spPr>
      </p:pic>
    </p:spTree>
    <p:extLst>
      <p:ext uri="{BB962C8B-B14F-4D97-AF65-F5344CB8AC3E}">
        <p14:creationId xmlns:p14="http://schemas.microsoft.com/office/powerpoint/2010/main" val="232774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err="1" smtClean="0"/>
              <a:t>Viewport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r>
              <a:rPr lang="es-ES" sz="2000" dirty="0" smtClean="0">
                <a:latin typeface="+mj-lt"/>
              </a:rPr>
              <a:t>Para </a:t>
            </a:r>
            <a:r>
              <a:rPr lang="es-ES" sz="2000" dirty="0">
                <a:latin typeface="+mj-lt"/>
              </a:rPr>
              <a:t>alterar la etiqueta </a:t>
            </a:r>
            <a:r>
              <a:rPr lang="es-ES" sz="2000" dirty="0" err="1">
                <a:latin typeface="+mj-lt"/>
              </a:rPr>
              <a:t>viewport</a:t>
            </a:r>
            <a:r>
              <a:rPr lang="es-ES" sz="2000" dirty="0">
                <a:latin typeface="+mj-lt"/>
              </a:rPr>
              <a:t> disponemos de los siguientes parámetros en la etiqueta META:</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err="1" smtClean="0">
                <a:latin typeface="+mj-lt"/>
              </a:rPr>
              <a:t>width</a:t>
            </a:r>
            <a:r>
              <a:rPr lang="es-ES" dirty="0">
                <a:latin typeface="+mj-lt"/>
              </a:rPr>
              <a:t>: anchura virtual (emulada) de la pantalla o anchura del </a:t>
            </a:r>
            <a:r>
              <a:rPr lang="es-ES" dirty="0" err="1">
                <a:latin typeface="+mj-lt"/>
              </a:rPr>
              <a:t>viewport</a:t>
            </a:r>
            <a:r>
              <a:rPr lang="es-ES" dirty="0">
                <a:latin typeface="+mj-lt"/>
              </a:rPr>
              <a:t>.</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err="1" smtClean="0">
                <a:latin typeface="+mj-lt"/>
              </a:rPr>
              <a:t>height</a:t>
            </a:r>
            <a:r>
              <a:rPr lang="es-ES" b="1" dirty="0">
                <a:latin typeface="+mj-lt"/>
              </a:rPr>
              <a:t>:</a:t>
            </a:r>
            <a:r>
              <a:rPr lang="es-ES" dirty="0">
                <a:latin typeface="+mj-lt"/>
              </a:rPr>
              <a:t> altura virtual (emulada) de la pantalla o altura del </a:t>
            </a:r>
            <a:r>
              <a:rPr lang="es-ES" dirty="0" err="1">
                <a:latin typeface="+mj-lt"/>
              </a:rPr>
              <a:t>viewport</a:t>
            </a:r>
            <a:r>
              <a:rPr lang="es-ES" dirty="0">
                <a:latin typeface="+mj-lt"/>
              </a:rPr>
              <a:t>.</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err="1" smtClean="0">
                <a:latin typeface="+mj-lt"/>
              </a:rPr>
              <a:t>initial-scale</a:t>
            </a:r>
            <a:r>
              <a:rPr lang="es-ES" dirty="0">
                <a:latin typeface="+mj-lt"/>
              </a:rPr>
              <a:t>: la escala inicial del documento.</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err="1" smtClean="0">
                <a:latin typeface="+mj-lt"/>
              </a:rPr>
              <a:t>minimum-scale</a:t>
            </a:r>
            <a:r>
              <a:rPr lang="es-ES" dirty="0">
                <a:latin typeface="+mj-lt"/>
              </a:rPr>
              <a:t>: la escala mínima que se puede poner en el documento.</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err="1" smtClean="0">
                <a:latin typeface="+mj-lt"/>
              </a:rPr>
              <a:t>maximum-scale</a:t>
            </a:r>
            <a:r>
              <a:rPr lang="es-ES" dirty="0">
                <a:latin typeface="+mj-lt"/>
              </a:rPr>
              <a:t>: la escala máxima configurable en el documento.</a:t>
            </a:r>
          </a:p>
          <a:p>
            <a:pPr marL="891540" lvl="4" indent="-342900" algn="just">
              <a:spcBef>
                <a:spcPts val="0"/>
              </a:spcBef>
              <a:buClr>
                <a:schemeClr val="accent1">
                  <a:lumMod val="75000"/>
                </a:schemeClr>
              </a:buClr>
              <a:buSzPct val="95000"/>
              <a:buFont typeface="Wingdings" panose="05000000000000000000" pitchFamily="2" charset="2"/>
              <a:buChar char="q"/>
            </a:pPr>
            <a:r>
              <a:rPr lang="es-ES" b="1" dirty="0" err="1" smtClean="0">
                <a:latin typeface="+mj-lt"/>
              </a:rPr>
              <a:t>user-scalable</a:t>
            </a:r>
            <a:r>
              <a:rPr lang="es-ES" dirty="0">
                <a:latin typeface="+mj-lt"/>
              </a:rPr>
              <a:t>: si se permite o no al usuario hacer zoom.</a:t>
            </a: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a:latin typeface="+mj-lt"/>
              </a:rPr>
              <a:t>Como puedes ver, en la META </a:t>
            </a:r>
            <a:r>
              <a:rPr lang="es-ES" sz="2000" dirty="0" err="1">
                <a:latin typeface="+mj-lt"/>
              </a:rPr>
              <a:t>viewport</a:t>
            </a:r>
            <a:r>
              <a:rPr lang="es-ES" sz="2000" dirty="0">
                <a:latin typeface="+mj-lt"/>
              </a:rPr>
              <a:t> no se indica simplemente las dimensiones de la pantalla emulada, sino también el nivel de zoom que se puede estar configurando inicialmente y el nivel de zoom que se permite tener.</a:t>
            </a: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25</a:t>
            </a:fld>
            <a:endParaRPr lang="es-ES" dirty="0"/>
          </a:p>
        </p:txBody>
      </p:sp>
    </p:spTree>
    <p:extLst>
      <p:ext uri="{BB962C8B-B14F-4D97-AF65-F5344CB8AC3E}">
        <p14:creationId xmlns:p14="http://schemas.microsoft.com/office/powerpoint/2010/main" val="1112648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err="1" smtClean="0"/>
              <a:t>Viewport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smtClean="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endParaRPr lang="es-ES" sz="1600" dirty="0">
              <a:latin typeface="+mj-lt"/>
            </a:endParaRPr>
          </a:p>
          <a:p>
            <a:pPr marL="342900" lvl="2" indent="-342900" algn="just">
              <a:spcBef>
                <a:spcPts val="0"/>
              </a:spcBef>
              <a:buClr>
                <a:schemeClr val="accent1">
                  <a:lumMod val="75000"/>
                </a:schemeClr>
              </a:buClr>
              <a:buSzPct val="95000"/>
            </a:pPr>
            <a:r>
              <a:rPr lang="es-ES" sz="2000" dirty="0" smtClean="0">
                <a:latin typeface="+mj-lt"/>
              </a:rPr>
              <a:t>Con </a:t>
            </a:r>
            <a:r>
              <a:rPr lang="es-ES" sz="2000" dirty="0" err="1">
                <a:latin typeface="+mj-lt"/>
              </a:rPr>
              <a:t>width</a:t>
            </a:r>
            <a:r>
              <a:rPr lang="es-ES" sz="2000" dirty="0">
                <a:latin typeface="+mj-lt"/>
              </a:rPr>
              <a:t>=</a:t>
            </a:r>
            <a:r>
              <a:rPr lang="es-ES" sz="2000" dirty="0" err="1">
                <a:latin typeface="+mj-lt"/>
              </a:rPr>
              <a:t>device-width</a:t>
            </a:r>
            <a:r>
              <a:rPr lang="es-ES" sz="2000" dirty="0">
                <a:latin typeface="+mj-lt"/>
              </a:rPr>
              <a:t> conseguimos que el </a:t>
            </a:r>
            <a:r>
              <a:rPr lang="es-ES" sz="2000" dirty="0" err="1">
                <a:latin typeface="+mj-lt"/>
              </a:rPr>
              <a:t>viewport</a:t>
            </a:r>
            <a:r>
              <a:rPr lang="es-ES" sz="2000" dirty="0">
                <a:latin typeface="+mj-lt"/>
              </a:rPr>
              <a:t> sea igual a la anchura real de la pantalla del dispositivo, de modo que no se tratará de emular una pantalla mayor de lo que realmente es y veremos los píxeles reales.</a:t>
            </a: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a:latin typeface="+mj-lt"/>
              </a:rPr>
              <a:t>Con </a:t>
            </a:r>
            <a:r>
              <a:rPr lang="es-ES" sz="2000" dirty="0" err="1">
                <a:latin typeface="+mj-lt"/>
              </a:rPr>
              <a:t>initial-scale</a:t>
            </a:r>
            <a:r>
              <a:rPr lang="es-ES" sz="2000" dirty="0">
                <a:latin typeface="+mj-lt"/>
              </a:rPr>
              <a:t>=1 conseguimos que no se haga zoom sobre el documento en un principio.</a:t>
            </a:r>
          </a:p>
          <a:p>
            <a:pPr marL="342900" lvl="2" indent="-342900" algn="just">
              <a:spcBef>
                <a:spcPts val="0"/>
              </a:spcBef>
              <a:buClr>
                <a:schemeClr val="accent1">
                  <a:lumMod val="75000"/>
                </a:schemeClr>
              </a:buClr>
              <a:buSzPct val="95000"/>
            </a:pPr>
            <a:endParaRPr lang="es-ES" sz="2000" dirty="0">
              <a:latin typeface="+mj-lt"/>
            </a:endParaRPr>
          </a:p>
          <a:p>
            <a:pPr marL="342900" lvl="2" indent="-342900" algn="just">
              <a:spcBef>
                <a:spcPts val="0"/>
              </a:spcBef>
              <a:buClr>
                <a:schemeClr val="accent1">
                  <a:lumMod val="75000"/>
                </a:schemeClr>
              </a:buClr>
              <a:buSzPct val="95000"/>
            </a:pPr>
            <a:r>
              <a:rPr lang="es-ES" sz="2000" dirty="0">
                <a:latin typeface="+mj-lt"/>
              </a:rPr>
              <a:t>Con </a:t>
            </a:r>
            <a:r>
              <a:rPr lang="es-ES" sz="2000" dirty="0" err="1">
                <a:latin typeface="+mj-lt"/>
              </a:rPr>
              <a:t>user-scalable</a:t>
            </a:r>
            <a:r>
              <a:rPr lang="es-ES" sz="2000" dirty="0">
                <a:latin typeface="+mj-lt"/>
              </a:rPr>
              <a:t>=no conseguimos que el usuario no pueda hacer zoom en la página, con lo que siempre se mantendrán las medidas que nosotros hemos definido al construir la web </a:t>
            </a:r>
            <a:r>
              <a:rPr lang="es-ES" sz="2000" dirty="0" smtClean="0">
                <a:latin typeface="+mj-lt"/>
              </a:rPr>
              <a:t>(esta </a:t>
            </a:r>
            <a:r>
              <a:rPr lang="es-ES" sz="2000" dirty="0">
                <a:latin typeface="+mj-lt"/>
              </a:rPr>
              <a:t>propiedad no es compatible con la </a:t>
            </a:r>
            <a:r>
              <a:rPr lang="es-ES" sz="2000" dirty="0" smtClean="0">
                <a:latin typeface="+mj-lt"/>
              </a:rPr>
              <a:t>accesibilidad así que mejor no ponerla).</a:t>
            </a:r>
            <a:endParaRPr lang="es-ES" sz="20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26</a:t>
            </a:fld>
            <a:endParaRPr lang="es-ES" dirty="0"/>
          </a:p>
        </p:txBody>
      </p:sp>
      <p:sp>
        <p:nvSpPr>
          <p:cNvPr id="6" name="Text Box 4"/>
          <p:cNvSpPr txBox="1">
            <a:spLocks noChangeArrowheads="1"/>
          </p:cNvSpPr>
          <p:nvPr/>
        </p:nvSpPr>
        <p:spPr bwMode="auto">
          <a:xfrm>
            <a:off x="683568" y="1700808"/>
            <a:ext cx="7776864" cy="52322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n-US" altLang="es-ES" sz="1400" dirty="0">
                <a:latin typeface="Courier New" panose="02070309020205020404" pitchFamily="49" charset="0"/>
                <a:cs typeface="Courier New" panose="02070309020205020404" pitchFamily="49" charset="0"/>
              </a:rPr>
              <a:t>&lt;meta name="viewport" content="user-scalable=no, width=device-width, initial-scale=1"&gt;</a:t>
            </a:r>
          </a:p>
        </p:txBody>
      </p:sp>
    </p:spTree>
    <p:extLst>
      <p:ext uri="{BB962C8B-B14F-4D97-AF65-F5344CB8AC3E}">
        <p14:creationId xmlns:p14="http://schemas.microsoft.com/office/powerpoint/2010/main" val="1008853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Consejos útiles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539433" lvl="2" indent="-265113">
              <a:spcBef>
                <a:spcPts val="0"/>
              </a:spcBef>
              <a:spcAft>
                <a:spcPts val="600"/>
              </a:spcAft>
              <a:buClr>
                <a:schemeClr val="accent1">
                  <a:lumMod val="75000"/>
                </a:schemeClr>
              </a:buClr>
              <a:buSzPct val="95000"/>
            </a:pPr>
            <a:endParaRPr lang="es-ES" sz="2000" dirty="0" smtClean="0">
              <a:latin typeface="+mj-lt"/>
            </a:endParaRPr>
          </a:p>
          <a:p>
            <a:pPr marL="539433" lvl="2" indent="-265113">
              <a:spcBef>
                <a:spcPts val="0"/>
              </a:spcBef>
              <a:spcAft>
                <a:spcPts val="600"/>
              </a:spcAft>
              <a:buClr>
                <a:schemeClr val="accent1">
                  <a:lumMod val="75000"/>
                </a:schemeClr>
              </a:buClr>
              <a:buSzPct val="95000"/>
            </a:pPr>
            <a:r>
              <a:rPr lang="es-ES" sz="2400" dirty="0" smtClean="0">
                <a:latin typeface="+mj-lt"/>
              </a:rPr>
              <a:t>A parte de las media </a:t>
            </a:r>
            <a:r>
              <a:rPr lang="es-ES" sz="2400" dirty="0" err="1" smtClean="0">
                <a:latin typeface="+mj-lt"/>
              </a:rPr>
              <a:t>queries</a:t>
            </a:r>
            <a:r>
              <a:rPr lang="es-ES" sz="2400" dirty="0" smtClean="0">
                <a:latin typeface="+mj-lt"/>
              </a:rPr>
              <a:t> hay unos consejos que permitirán que nuestras web sean adaptable y nos evitará tener que redefinir estilos mediante media </a:t>
            </a:r>
            <a:r>
              <a:rPr lang="es-ES" sz="2400" dirty="0" err="1" smtClean="0">
                <a:latin typeface="+mj-lt"/>
              </a:rPr>
              <a:t>queries</a:t>
            </a:r>
            <a:endParaRPr lang="es-ES" sz="2400" dirty="0">
              <a:latin typeface="+mj-lt"/>
            </a:endParaRPr>
          </a:p>
          <a:p>
            <a:pPr marL="1108710" lvl="4" indent="-285750">
              <a:spcBef>
                <a:spcPts val="0"/>
              </a:spcBef>
              <a:spcAft>
                <a:spcPts val="600"/>
              </a:spcAft>
              <a:buClr>
                <a:schemeClr val="accent1">
                  <a:lumMod val="75000"/>
                </a:schemeClr>
              </a:buClr>
              <a:buSzPct val="95000"/>
              <a:buFont typeface="Wingdings" panose="05000000000000000000" pitchFamily="2" charset="2"/>
              <a:buChar char="q"/>
            </a:pPr>
            <a:r>
              <a:rPr lang="es-ES" sz="2400" dirty="0" smtClean="0">
                <a:latin typeface="+mj-lt"/>
              </a:rPr>
              <a:t>Fuentes flexibles (</a:t>
            </a:r>
            <a:r>
              <a:rPr lang="es-ES" sz="2400" dirty="0" err="1" smtClean="0">
                <a:latin typeface="+mj-lt"/>
              </a:rPr>
              <a:t>em</a:t>
            </a:r>
            <a:r>
              <a:rPr lang="es-ES" sz="2400" dirty="0" smtClean="0">
                <a:latin typeface="+mj-lt"/>
              </a:rPr>
              <a:t> o rem)</a:t>
            </a:r>
            <a:endParaRPr lang="es-ES" sz="2400" dirty="0">
              <a:latin typeface="+mj-lt"/>
            </a:endParaRPr>
          </a:p>
          <a:p>
            <a:pPr marL="1108710" lvl="4" indent="-285750">
              <a:spcBef>
                <a:spcPts val="0"/>
              </a:spcBef>
              <a:spcAft>
                <a:spcPts val="600"/>
              </a:spcAft>
              <a:buClr>
                <a:schemeClr val="accent1">
                  <a:lumMod val="75000"/>
                </a:schemeClr>
              </a:buClr>
              <a:buSzPct val="95000"/>
              <a:buFont typeface="Wingdings" panose="05000000000000000000" pitchFamily="2" charset="2"/>
              <a:buChar char="q"/>
            </a:pPr>
            <a:r>
              <a:rPr lang="es-ES" sz="2400" dirty="0" smtClean="0">
                <a:latin typeface="+mj-lt"/>
              </a:rPr>
              <a:t>Contenedores flexibles (%, </a:t>
            </a:r>
            <a:r>
              <a:rPr lang="es-ES" sz="2400" dirty="0" err="1" smtClean="0">
                <a:latin typeface="+mj-lt"/>
              </a:rPr>
              <a:t>display-flex</a:t>
            </a:r>
            <a:r>
              <a:rPr lang="es-ES" sz="2400" dirty="0" smtClean="0">
                <a:latin typeface="+mj-lt"/>
              </a:rPr>
              <a:t>, </a:t>
            </a:r>
            <a:r>
              <a:rPr lang="es-ES" sz="2400" dirty="0" err="1" smtClean="0">
                <a:latin typeface="+mj-lt"/>
              </a:rPr>
              <a:t>max-width</a:t>
            </a:r>
            <a:r>
              <a:rPr lang="es-ES" sz="2400" dirty="0" smtClean="0">
                <a:latin typeface="+mj-lt"/>
              </a:rPr>
              <a:t>, min-</a:t>
            </a:r>
            <a:r>
              <a:rPr lang="es-ES" sz="2400" dirty="0" err="1" smtClean="0">
                <a:latin typeface="+mj-lt"/>
              </a:rPr>
              <a:t>width</a:t>
            </a:r>
            <a:r>
              <a:rPr lang="es-ES" sz="2400" dirty="0" smtClean="0">
                <a:latin typeface="+mj-lt"/>
              </a:rPr>
              <a:t>…)</a:t>
            </a:r>
            <a:endParaRPr lang="es-ES" sz="2400" dirty="0">
              <a:latin typeface="+mj-lt"/>
            </a:endParaRPr>
          </a:p>
          <a:p>
            <a:pPr marL="1108710" lvl="4" indent="-285750">
              <a:spcBef>
                <a:spcPts val="0"/>
              </a:spcBef>
              <a:spcAft>
                <a:spcPts val="600"/>
              </a:spcAft>
              <a:buClr>
                <a:schemeClr val="accent1">
                  <a:lumMod val="75000"/>
                </a:schemeClr>
              </a:buClr>
              <a:buSzPct val="95000"/>
              <a:buFont typeface="Wingdings" panose="05000000000000000000" pitchFamily="2" charset="2"/>
              <a:buChar char="q"/>
            </a:pPr>
            <a:r>
              <a:rPr lang="es-ES" sz="2400" dirty="0" smtClean="0">
                <a:latin typeface="+mj-lt"/>
              </a:rPr>
              <a:t>Márgenes, </a:t>
            </a:r>
            <a:r>
              <a:rPr lang="es-ES" sz="2400" dirty="0" err="1" smtClean="0">
                <a:latin typeface="+mj-lt"/>
              </a:rPr>
              <a:t>border</a:t>
            </a:r>
            <a:r>
              <a:rPr lang="es-ES" sz="2400" dirty="0" smtClean="0">
                <a:latin typeface="+mj-lt"/>
              </a:rPr>
              <a:t> y rellenos flexibles (%  y box-</a:t>
            </a:r>
            <a:r>
              <a:rPr lang="es-ES" sz="2400" dirty="0" err="1" smtClean="0">
                <a:latin typeface="+mj-lt"/>
              </a:rPr>
              <a:t>sizing</a:t>
            </a:r>
            <a:r>
              <a:rPr lang="es-ES" sz="2400" dirty="0" smtClean="0">
                <a:latin typeface="+mj-lt"/>
              </a:rPr>
              <a:t>)</a:t>
            </a:r>
            <a:endParaRPr lang="es-ES" sz="2400" dirty="0">
              <a:latin typeface="+mj-lt"/>
            </a:endParaRPr>
          </a:p>
          <a:p>
            <a:pPr marL="1108710" lvl="4" indent="-285750">
              <a:spcBef>
                <a:spcPts val="0"/>
              </a:spcBef>
              <a:spcAft>
                <a:spcPts val="600"/>
              </a:spcAft>
              <a:buClr>
                <a:schemeClr val="accent1">
                  <a:lumMod val="75000"/>
                </a:schemeClr>
              </a:buClr>
              <a:buSzPct val="95000"/>
              <a:buFont typeface="Wingdings" panose="05000000000000000000" pitchFamily="2" charset="2"/>
              <a:buChar char="q"/>
            </a:pPr>
            <a:r>
              <a:rPr lang="es-ES" sz="2400" dirty="0" smtClean="0">
                <a:latin typeface="+mj-lt"/>
              </a:rPr>
              <a:t>Imágenes flexibles (%, </a:t>
            </a:r>
            <a:r>
              <a:rPr lang="es-ES" sz="2400" dirty="0" err="1" smtClean="0">
                <a:latin typeface="+mj-lt"/>
              </a:rPr>
              <a:t>max-width</a:t>
            </a:r>
            <a:r>
              <a:rPr lang="es-ES" sz="2400" dirty="0" smtClean="0">
                <a:latin typeface="+mj-lt"/>
              </a:rPr>
              <a:t>, </a:t>
            </a:r>
            <a:r>
              <a:rPr lang="es-ES" sz="2400" dirty="0" err="1" smtClean="0">
                <a:latin typeface="+mj-lt"/>
              </a:rPr>
              <a:t>picture</a:t>
            </a:r>
            <a:r>
              <a:rPr lang="es-ES" sz="2400" dirty="0" smtClean="0">
                <a:latin typeface="+mj-lt"/>
              </a:rPr>
              <a:t>)</a:t>
            </a:r>
            <a:endParaRPr lang="es-ES" sz="24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27</a:t>
            </a:fld>
            <a:endParaRPr lang="es-ES" dirty="0"/>
          </a:p>
        </p:txBody>
      </p:sp>
    </p:spTree>
    <p:extLst>
      <p:ext uri="{BB962C8B-B14F-4D97-AF65-F5344CB8AC3E}">
        <p14:creationId xmlns:p14="http://schemas.microsoft.com/office/powerpoint/2010/main" val="1855758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smtClean="0"/>
              <a:t>Ejemplo</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539433" lvl="2" indent="-265113">
              <a:spcBef>
                <a:spcPts val="0"/>
              </a:spcBef>
              <a:spcAft>
                <a:spcPts val="600"/>
              </a:spcAft>
              <a:buClr>
                <a:schemeClr val="accent1">
                  <a:lumMod val="75000"/>
                </a:schemeClr>
              </a:buClr>
              <a:buSzPct val="95000"/>
            </a:pPr>
            <a:endParaRPr lang="es-ES" sz="20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28</a:t>
            </a:fld>
            <a:endParaRPr lang="es-ES" dirty="0"/>
          </a:p>
        </p:txBody>
      </p:sp>
      <p:sp>
        <p:nvSpPr>
          <p:cNvPr id="6" name="Text Box 4"/>
          <p:cNvSpPr txBox="1">
            <a:spLocks noChangeArrowheads="1"/>
          </p:cNvSpPr>
          <p:nvPr/>
        </p:nvSpPr>
        <p:spPr bwMode="auto">
          <a:xfrm>
            <a:off x="534403" y="1585231"/>
            <a:ext cx="7776864" cy="2308324"/>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n-US" altLang="es-ES" sz="1200" dirty="0">
                <a:latin typeface="Courier New" panose="02070309020205020404" pitchFamily="49" charset="0"/>
                <a:cs typeface="Courier New" panose="02070309020205020404" pitchFamily="49" charset="0"/>
              </a:rPr>
              <a:t>&lt;!</a:t>
            </a:r>
            <a:r>
              <a:rPr lang="en-US" altLang="es-ES" sz="1200" dirty="0" err="1">
                <a:latin typeface="Courier New" panose="02070309020205020404" pitchFamily="49" charset="0"/>
                <a:cs typeface="Courier New" panose="02070309020205020404" pitchFamily="49" charset="0"/>
              </a:rPr>
              <a:t>DOCTYPE</a:t>
            </a:r>
            <a:r>
              <a:rPr lang="en-US" altLang="es-ES" sz="1200" dirty="0">
                <a:latin typeface="Courier New" panose="02070309020205020404" pitchFamily="49" charset="0"/>
                <a:cs typeface="Courier New" panose="02070309020205020404" pitchFamily="49" charset="0"/>
              </a:rPr>
              <a:t> html&gt;</a:t>
            </a:r>
          </a:p>
          <a:p>
            <a:pPr marL="0" indent="0" eaLnBrk="1" hangingPunct="1">
              <a:buNone/>
            </a:pPr>
            <a:r>
              <a:rPr lang="en-US" altLang="es-ES" sz="1200" dirty="0">
                <a:latin typeface="Courier New" panose="02070309020205020404" pitchFamily="49" charset="0"/>
                <a:cs typeface="Courier New" panose="02070309020205020404" pitchFamily="49" charset="0"/>
              </a:rPr>
              <a:t>&lt;html </a:t>
            </a:r>
            <a:r>
              <a:rPr lang="en-US" altLang="es-ES" sz="1200" dirty="0" err="1">
                <a:latin typeface="Courier New" panose="02070309020205020404" pitchFamily="49" charset="0"/>
                <a:cs typeface="Courier New" panose="02070309020205020404" pitchFamily="49" charset="0"/>
              </a:rPr>
              <a:t>lang</a:t>
            </a:r>
            <a:r>
              <a:rPr lang="en-US" altLang="es-ES" sz="1200" dirty="0">
                <a:latin typeface="Courier New" panose="02070309020205020404" pitchFamily="49" charset="0"/>
                <a:cs typeface="Courier New" panose="02070309020205020404" pitchFamily="49" charset="0"/>
              </a:rPr>
              <a:t>="</a:t>
            </a:r>
            <a:r>
              <a:rPr lang="en-US" altLang="es-ES" sz="1200" dirty="0" err="1">
                <a:latin typeface="Courier New" panose="02070309020205020404" pitchFamily="49" charset="0"/>
                <a:cs typeface="Courier New" panose="02070309020205020404" pitchFamily="49" charset="0"/>
              </a:rPr>
              <a:t>es</a:t>
            </a:r>
            <a:r>
              <a:rPr lang="en-US" altLang="es-ES" sz="1200" dirty="0" smtClean="0">
                <a:latin typeface="Courier New" panose="02070309020205020404" pitchFamily="49" charset="0"/>
                <a:cs typeface="Courier New" panose="02070309020205020404" pitchFamily="49" charset="0"/>
              </a:rPr>
              <a:t>"&gt;</a:t>
            </a:r>
            <a:endParaRPr lang="en-US" altLang="es-ES" sz="1200" dirty="0">
              <a:latin typeface="Courier New" panose="02070309020205020404" pitchFamily="49" charset="0"/>
              <a:cs typeface="Courier New" panose="02070309020205020404" pitchFamily="49" charset="0"/>
            </a:endParaRPr>
          </a:p>
          <a:p>
            <a:pPr marL="355600"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head&gt;</a:t>
            </a:r>
          </a:p>
          <a:p>
            <a:pPr marL="804863" indent="0" eaLnBrk="1" hangingPunct="1">
              <a:buNone/>
            </a:pPr>
            <a:r>
              <a:rPr lang="en-US" altLang="es-ES" sz="1200" dirty="0" smtClean="0">
                <a:latin typeface="Courier New" panose="02070309020205020404" pitchFamily="49" charset="0"/>
                <a:cs typeface="Courier New" panose="02070309020205020404" pitchFamily="49" charset="0"/>
              </a:rPr>
              <a:t>&lt;title&gt;</a:t>
            </a:r>
            <a:r>
              <a:rPr lang="en-US" altLang="es-ES" sz="1200" dirty="0" err="1" smtClean="0">
                <a:latin typeface="Courier New" panose="02070309020205020404" pitchFamily="49" charset="0"/>
                <a:cs typeface="Courier New" panose="02070309020205020404" pitchFamily="49" charset="0"/>
              </a:rPr>
              <a:t>Ejemplo</a:t>
            </a: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title</a:t>
            </a:r>
            <a:r>
              <a:rPr lang="en-US" altLang="es-ES" sz="1200" dirty="0" smtClean="0">
                <a:latin typeface="Courier New" panose="02070309020205020404" pitchFamily="49" charset="0"/>
                <a:cs typeface="Courier New" panose="02070309020205020404" pitchFamily="49" charset="0"/>
              </a:rPr>
              <a:t>&gt;</a:t>
            </a:r>
            <a:endParaRPr lang="en-US" altLang="es-ES" sz="1200" dirty="0">
              <a:latin typeface="Courier New" panose="02070309020205020404" pitchFamily="49" charset="0"/>
              <a:cs typeface="Courier New" panose="02070309020205020404" pitchFamily="49" charset="0"/>
            </a:endParaRPr>
          </a:p>
          <a:p>
            <a:pPr marL="804863"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meta charset="utf-8"&gt;</a:t>
            </a:r>
          </a:p>
          <a:p>
            <a:pPr marL="804863"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meta name="viewport" content="width=device-width, initial-scale=1"&gt;</a:t>
            </a:r>
          </a:p>
          <a:p>
            <a:pPr marL="804863"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link </a:t>
            </a:r>
            <a:r>
              <a:rPr lang="en-US" altLang="es-ES" sz="1200" dirty="0" err="1">
                <a:latin typeface="Courier New" panose="02070309020205020404" pitchFamily="49" charset="0"/>
                <a:cs typeface="Courier New" panose="02070309020205020404" pitchFamily="49" charset="0"/>
              </a:rPr>
              <a:t>rel</a:t>
            </a:r>
            <a:r>
              <a:rPr lang="en-US" altLang="es-ES" sz="1200" dirty="0">
                <a:latin typeface="Courier New" panose="02070309020205020404" pitchFamily="49" charset="0"/>
                <a:cs typeface="Courier New" panose="02070309020205020404" pitchFamily="49" charset="0"/>
              </a:rPr>
              <a:t>="stylesheet" </a:t>
            </a:r>
            <a:r>
              <a:rPr lang="en-US" altLang="es-ES" sz="1200" dirty="0" err="1">
                <a:latin typeface="Courier New" panose="02070309020205020404" pitchFamily="49" charset="0"/>
                <a:cs typeface="Courier New" panose="02070309020205020404" pitchFamily="49" charset="0"/>
              </a:rPr>
              <a:t>href</a:t>
            </a:r>
            <a:r>
              <a:rPr lang="en-US" altLang="es-ES" sz="1200" dirty="0">
                <a:latin typeface="Courier New" panose="02070309020205020404" pitchFamily="49" charset="0"/>
                <a:cs typeface="Courier New" panose="02070309020205020404" pitchFamily="49" charset="0"/>
              </a:rPr>
              <a:t>="</a:t>
            </a:r>
            <a:r>
              <a:rPr lang="en-US" altLang="es-ES" sz="1200" dirty="0" err="1">
                <a:latin typeface="Courier New" panose="02070309020205020404" pitchFamily="49" charset="0"/>
                <a:cs typeface="Courier New" panose="02070309020205020404" pitchFamily="49" charset="0"/>
              </a:rPr>
              <a:t>css</a:t>
            </a:r>
            <a:r>
              <a:rPr lang="en-US" altLang="es-ES" sz="1200" dirty="0">
                <a:latin typeface="Courier New" panose="02070309020205020404" pitchFamily="49" charset="0"/>
                <a:cs typeface="Courier New" panose="02070309020205020404" pitchFamily="49" charset="0"/>
              </a:rPr>
              <a:t>/estilos.css"&gt;</a:t>
            </a:r>
          </a:p>
          <a:p>
            <a:pPr marL="355600"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head&gt;</a:t>
            </a:r>
          </a:p>
          <a:p>
            <a:pPr marL="355600"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body</a:t>
            </a:r>
            <a:r>
              <a:rPr lang="en-US" altLang="es-ES" sz="1200" dirty="0" smtClean="0">
                <a:latin typeface="Courier New" panose="02070309020205020404" pitchFamily="49" charset="0"/>
                <a:cs typeface="Courier New" panose="02070309020205020404" pitchFamily="49" charset="0"/>
              </a:rPr>
              <a:t>&gt;</a:t>
            </a:r>
          </a:p>
          <a:p>
            <a:pPr marL="355600" indent="0" eaLnBrk="1" hangingPunct="1">
              <a:buNone/>
            </a:pP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a:p>
            <a:pPr marL="355600" indent="0" eaLnBrk="1" hangingPunct="1">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body</a:t>
            </a:r>
            <a:r>
              <a:rPr lang="en-US" altLang="es-ES" sz="1200" dirty="0" smtClean="0">
                <a:latin typeface="Courier New" panose="02070309020205020404" pitchFamily="49" charset="0"/>
                <a:cs typeface="Courier New" panose="02070309020205020404" pitchFamily="49" charset="0"/>
              </a:rPr>
              <a:t>&gt;</a:t>
            </a:r>
            <a:endParaRPr lang="en-US" altLang="es-ES" sz="1200" dirty="0">
              <a:latin typeface="Courier New" panose="02070309020205020404" pitchFamily="49" charset="0"/>
              <a:cs typeface="Courier New" panose="02070309020205020404" pitchFamily="49" charset="0"/>
            </a:endParaRPr>
          </a:p>
          <a:p>
            <a:pPr marL="0" indent="0" eaLnBrk="1" hangingPunct="1">
              <a:buNone/>
            </a:pPr>
            <a:r>
              <a:rPr lang="en-US" altLang="es-ES" sz="1200" dirty="0">
                <a:latin typeface="Courier New" panose="02070309020205020404" pitchFamily="49" charset="0"/>
                <a:cs typeface="Courier New" panose="02070309020205020404" pitchFamily="49" charset="0"/>
              </a:rPr>
              <a:t>&lt;/html&gt;</a:t>
            </a:r>
          </a:p>
        </p:txBody>
      </p:sp>
      <p:sp>
        <p:nvSpPr>
          <p:cNvPr id="7" name="Text Box 4"/>
          <p:cNvSpPr txBox="1">
            <a:spLocks noChangeArrowheads="1"/>
          </p:cNvSpPr>
          <p:nvPr/>
        </p:nvSpPr>
        <p:spPr bwMode="auto">
          <a:xfrm>
            <a:off x="534403" y="4153049"/>
            <a:ext cx="7776864" cy="212365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n-US" altLang="es-ES" sz="1200" dirty="0" smtClean="0">
                <a:latin typeface="Courier New" panose="02070309020205020404" pitchFamily="49" charset="0"/>
                <a:cs typeface="Courier New" panose="02070309020205020404" pitchFamily="49" charset="0"/>
              </a:rPr>
              <a:t>h1 {color</a:t>
            </a:r>
            <a:r>
              <a:rPr lang="en-US" altLang="es-ES" sz="1200" dirty="0">
                <a:latin typeface="Courier New" panose="02070309020205020404" pitchFamily="49" charset="0"/>
                <a:cs typeface="Courier New" panose="02070309020205020404" pitchFamily="49" charset="0"/>
              </a:rPr>
              <a:t>: #</a:t>
            </a:r>
            <a:r>
              <a:rPr lang="en-US" altLang="es-ES" sz="1200" dirty="0" err="1" smtClean="0">
                <a:latin typeface="Courier New" panose="02070309020205020404" pitchFamily="49" charset="0"/>
                <a:cs typeface="Courier New" panose="02070309020205020404" pitchFamily="49" charset="0"/>
              </a:rPr>
              <a:t>FFFFFF</a:t>
            </a:r>
            <a:r>
              <a:rPr lang="en-US" altLang="es-ES" sz="1200" dirty="0" smtClean="0">
                <a:latin typeface="Courier New" panose="02070309020205020404" pitchFamily="49" charset="0"/>
                <a:cs typeface="Courier New" panose="02070309020205020404" pitchFamily="49" charset="0"/>
              </a:rPr>
              <a:t>;}</a:t>
            </a:r>
          </a:p>
          <a:p>
            <a:pPr marL="0" indent="0" eaLnBrk="1" hangingPunct="1">
              <a:buNone/>
            </a:pPr>
            <a:r>
              <a:rPr lang="en-US" altLang="es-ES" sz="1200" dirty="0" smtClean="0">
                <a:latin typeface="Courier New" panose="02070309020205020404" pitchFamily="49" charset="0"/>
                <a:cs typeface="Courier New" panose="02070309020205020404" pitchFamily="49" charset="0"/>
              </a:rPr>
              <a:t>main </a:t>
            </a:r>
            <a:r>
              <a:rPr lang="en-US" altLang="es-ES" sz="1200" dirty="0">
                <a:latin typeface="Courier New" panose="02070309020205020404" pitchFamily="49" charset="0"/>
                <a:cs typeface="Courier New" panose="02070309020205020404" pitchFamily="49" charset="0"/>
              </a:rPr>
              <a:t>aside </a:t>
            </a:r>
            <a:r>
              <a:rPr lang="en-US" altLang="es-ES" sz="1200" dirty="0" smtClean="0">
                <a:latin typeface="Courier New" panose="02070309020205020404" pitchFamily="49" charset="0"/>
                <a:cs typeface="Courier New" panose="02070309020205020404" pitchFamily="49" charset="0"/>
              </a:rPr>
              <a:t>{width</a:t>
            </a:r>
            <a:r>
              <a:rPr lang="en-US" altLang="es-ES" sz="1200" dirty="0">
                <a:latin typeface="Courier New" panose="02070309020205020404" pitchFamily="49" charset="0"/>
                <a:cs typeface="Courier New" panose="02070309020205020404" pitchFamily="49" charset="0"/>
              </a:rPr>
              <a:t>: 100</a:t>
            </a:r>
            <a:r>
              <a:rPr lang="en-US" altLang="es-ES" sz="1200" dirty="0" smtClean="0">
                <a:latin typeface="Courier New" panose="02070309020205020404" pitchFamily="49" charset="0"/>
                <a:cs typeface="Courier New" panose="02070309020205020404" pitchFamily="49" charset="0"/>
              </a:rPr>
              <a:t>%;}</a:t>
            </a:r>
          </a:p>
          <a:p>
            <a:pPr marL="0" indent="0" eaLnBrk="1" hangingPunct="1">
              <a:buNone/>
            </a:pPr>
            <a:r>
              <a:rPr lang="en-US" altLang="es-ES" sz="1200" dirty="0" smtClean="0">
                <a:latin typeface="Courier New" panose="02070309020205020404" pitchFamily="49" charset="0"/>
                <a:cs typeface="Courier New" panose="02070309020205020404" pitchFamily="49" charset="0"/>
              </a:rPr>
              <a:t>main </a:t>
            </a:r>
            <a:r>
              <a:rPr lang="en-US" altLang="es-ES" sz="1200" dirty="0">
                <a:latin typeface="Courier New" panose="02070309020205020404" pitchFamily="49" charset="0"/>
                <a:cs typeface="Courier New" panose="02070309020205020404" pitchFamily="49" charset="0"/>
              </a:rPr>
              <a:t>section{width: </a:t>
            </a:r>
            <a:r>
              <a:rPr lang="en-US" altLang="es-ES" sz="1200" dirty="0" smtClean="0">
                <a:latin typeface="Courier New" panose="02070309020205020404" pitchFamily="49" charset="0"/>
                <a:cs typeface="Courier New" panose="02070309020205020404" pitchFamily="49" charset="0"/>
              </a:rPr>
              <a:t>100</a:t>
            </a:r>
            <a:r>
              <a:rPr lang="en-US" altLang="es-ES" sz="1200" dirty="0">
                <a:latin typeface="Courier New" panose="02070309020205020404" pitchFamily="49" charset="0"/>
                <a:cs typeface="Courier New" panose="02070309020205020404" pitchFamily="49" charset="0"/>
              </a:rPr>
              <a:t>%;}</a:t>
            </a:r>
          </a:p>
          <a:p>
            <a:pPr marL="0" indent="0" eaLnBrk="1" hangingPunct="1">
              <a:buNone/>
            </a:pPr>
            <a:r>
              <a:rPr lang="en-US" altLang="es-ES" sz="1200" dirty="0" smtClean="0">
                <a:latin typeface="Courier New" panose="02070309020205020404" pitchFamily="49" charset="0"/>
                <a:cs typeface="Courier New" panose="02070309020205020404" pitchFamily="49" charset="0"/>
              </a:rPr>
              <a:t>@</a:t>
            </a:r>
            <a:r>
              <a:rPr lang="en-US" altLang="es-ES" sz="1200" dirty="0">
                <a:latin typeface="Courier New" panose="02070309020205020404" pitchFamily="49" charset="0"/>
                <a:cs typeface="Courier New" panose="02070309020205020404" pitchFamily="49" charset="0"/>
              </a:rPr>
              <a:t>media (min-width:550px){  </a:t>
            </a:r>
          </a:p>
          <a:p>
            <a:pPr marL="0" indent="0" eaLnBrk="1" hangingPunct="1">
              <a:buNone/>
            </a:pPr>
            <a:r>
              <a:rPr lang="en-US" altLang="es-ES" sz="1200" dirty="0">
                <a:latin typeface="Courier New" panose="02070309020205020404" pitchFamily="49" charset="0"/>
                <a:cs typeface="Courier New" panose="02070309020205020404" pitchFamily="49" charset="0"/>
              </a:rPr>
              <a:t> </a:t>
            </a:r>
            <a:r>
              <a:rPr lang="en-US" altLang="es-ES" sz="1200" dirty="0" smtClean="0">
                <a:latin typeface="Courier New" panose="02070309020205020404" pitchFamily="49" charset="0"/>
                <a:cs typeface="Courier New" panose="02070309020205020404" pitchFamily="49" charset="0"/>
              </a:rPr>
              <a:t>   main </a:t>
            </a:r>
            <a:r>
              <a:rPr lang="en-US" altLang="es-ES" sz="1200" dirty="0">
                <a:latin typeface="Courier New" panose="02070309020205020404" pitchFamily="49" charset="0"/>
                <a:cs typeface="Courier New" panose="02070309020205020404" pitchFamily="49" charset="0"/>
              </a:rPr>
              <a:t>aside </a:t>
            </a:r>
            <a:r>
              <a:rPr lang="en-US" altLang="es-ES" sz="1200" dirty="0" smtClean="0">
                <a:latin typeface="Courier New" panose="02070309020205020404" pitchFamily="49" charset="0"/>
                <a:cs typeface="Courier New" panose="02070309020205020404" pitchFamily="49" charset="0"/>
              </a:rPr>
              <a:t>{width</a:t>
            </a:r>
            <a:r>
              <a:rPr lang="en-US" altLang="es-ES" sz="1200" dirty="0">
                <a:latin typeface="Courier New" panose="02070309020205020404" pitchFamily="49" charset="0"/>
                <a:cs typeface="Courier New" panose="02070309020205020404" pitchFamily="49" charset="0"/>
              </a:rPr>
              <a:t>: 30</a:t>
            </a: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a:p>
            <a:pPr marL="0" indent="0" eaLnBrk="1" hangingPunct="1">
              <a:buNone/>
            </a:pPr>
            <a:r>
              <a:rPr lang="en-US" altLang="es-ES" sz="1200" dirty="0">
                <a:latin typeface="Courier New" panose="02070309020205020404" pitchFamily="49" charset="0"/>
                <a:cs typeface="Courier New" panose="02070309020205020404" pitchFamily="49" charset="0"/>
              </a:rPr>
              <a:t>    main </a:t>
            </a:r>
            <a:r>
              <a:rPr lang="en-US" altLang="es-ES" sz="1200" dirty="0" smtClean="0">
                <a:latin typeface="Courier New" panose="02070309020205020404" pitchFamily="49" charset="0"/>
                <a:cs typeface="Courier New" panose="02070309020205020404" pitchFamily="49" charset="0"/>
              </a:rPr>
              <a:t>section{width</a:t>
            </a:r>
            <a:r>
              <a:rPr lang="en-US" altLang="es-ES" sz="1200" dirty="0">
                <a:latin typeface="Courier New" panose="02070309020205020404" pitchFamily="49" charset="0"/>
                <a:cs typeface="Courier New" panose="02070309020205020404" pitchFamily="49" charset="0"/>
              </a:rPr>
              <a:t>: 70</a:t>
            </a: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a:p>
            <a:pPr marL="0" indent="0" eaLnBrk="1" hangingPunct="1">
              <a:buNone/>
            </a:pP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a:p>
            <a:pPr marL="0" indent="0" eaLnBrk="1" hangingPunct="1">
              <a:buNone/>
            </a:pPr>
            <a:r>
              <a:rPr lang="en-US" altLang="es-ES" sz="1200" dirty="0">
                <a:latin typeface="Courier New" panose="02070309020205020404" pitchFamily="49" charset="0"/>
                <a:cs typeface="Courier New" panose="02070309020205020404" pitchFamily="49" charset="0"/>
              </a:rPr>
              <a:t>@media (min-width:700px){</a:t>
            </a:r>
          </a:p>
          <a:p>
            <a:pPr marL="0" indent="0" eaLnBrk="1" hangingPunct="1">
              <a:buNone/>
            </a:pPr>
            <a:r>
              <a:rPr lang="en-US" altLang="es-ES" sz="1200" dirty="0">
                <a:latin typeface="Courier New" panose="02070309020205020404" pitchFamily="49" charset="0"/>
                <a:cs typeface="Courier New" panose="02070309020205020404" pitchFamily="49" charset="0"/>
              </a:rPr>
              <a:t>    main aside {width: </a:t>
            </a:r>
            <a:r>
              <a:rPr lang="en-US" altLang="es-ES" sz="1200" dirty="0" smtClean="0">
                <a:latin typeface="Courier New" panose="02070309020205020404" pitchFamily="49" charset="0"/>
                <a:cs typeface="Courier New" panose="02070309020205020404" pitchFamily="49" charset="0"/>
              </a:rPr>
              <a:t>40</a:t>
            </a:r>
            <a:r>
              <a:rPr lang="en-US" altLang="es-ES" sz="1200" dirty="0">
                <a:latin typeface="Courier New" panose="02070309020205020404" pitchFamily="49" charset="0"/>
                <a:cs typeface="Courier New" panose="02070309020205020404" pitchFamily="49" charset="0"/>
              </a:rPr>
              <a:t>%;}</a:t>
            </a:r>
          </a:p>
          <a:p>
            <a:pPr marL="0" indent="0" eaLnBrk="1" hangingPunct="1">
              <a:buNone/>
            </a:pPr>
            <a:r>
              <a:rPr lang="en-US" altLang="es-ES" sz="1200" dirty="0">
                <a:latin typeface="Courier New" panose="02070309020205020404" pitchFamily="49" charset="0"/>
                <a:cs typeface="Courier New" panose="02070309020205020404" pitchFamily="49" charset="0"/>
              </a:rPr>
              <a:t>    main section{width: </a:t>
            </a:r>
            <a:r>
              <a:rPr lang="en-US" altLang="es-ES" sz="1200" dirty="0" smtClean="0">
                <a:latin typeface="Courier New" panose="02070309020205020404" pitchFamily="49" charset="0"/>
                <a:cs typeface="Courier New" panose="02070309020205020404" pitchFamily="49" charset="0"/>
              </a:rPr>
              <a:t>60</a:t>
            </a:r>
            <a:r>
              <a:rPr lang="en-US" altLang="es-ES" sz="1200" dirty="0">
                <a:latin typeface="Courier New" panose="02070309020205020404" pitchFamily="49" charset="0"/>
                <a:cs typeface="Courier New" panose="02070309020205020404" pitchFamily="49" charset="0"/>
              </a:rPr>
              <a:t>%;}</a:t>
            </a:r>
          </a:p>
          <a:p>
            <a:pPr marL="0" indent="0" eaLnBrk="1" hangingPunct="1">
              <a:buNone/>
            </a:pP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9079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¿Qué es </a:t>
            </a:r>
            <a:r>
              <a:rPr lang="es-ES" sz="4000" dirty="0" err="1" smtClean="0"/>
              <a:t>Responsive</a:t>
            </a:r>
            <a:r>
              <a:rPr lang="es-ES" sz="4000" dirty="0" smtClean="0"/>
              <a:t> Web </a:t>
            </a:r>
            <a:r>
              <a:rPr lang="es-ES" sz="4000" dirty="0" err="1" smtClean="0"/>
              <a:t>Design</a:t>
            </a:r>
            <a:r>
              <a:rPr lang="es-ES" sz="4000" dirty="0" smtClean="0"/>
              <a:t>?</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Diseño </a:t>
            </a:r>
            <a:r>
              <a:rPr lang="es-ES" sz="2400" dirty="0" err="1">
                <a:latin typeface="+mj-lt"/>
              </a:rPr>
              <a:t>Responsive</a:t>
            </a:r>
            <a:r>
              <a:rPr lang="es-ES" sz="2400" dirty="0">
                <a:latin typeface="+mj-lt"/>
              </a:rPr>
              <a:t> no es solamente hacer que una web se adapte tanto a las pantallas de ordenadores como a las de los </a:t>
            </a:r>
            <a:r>
              <a:rPr lang="es-ES" sz="2400" dirty="0" smtClean="0">
                <a:latin typeface="+mj-lt"/>
              </a:rPr>
              <a:t>móviles. </a:t>
            </a:r>
            <a:r>
              <a:rPr lang="es-ES" sz="2400" dirty="0">
                <a:latin typeface="+mj-lt"/>
              </a:rPr>
              <a:t>Las técnicas </a:t>
            </a:r>
            <a:r>
              <a:rPr lang="es-ES" sz="2400" dirty="0" err="1" smtClean="0">
                <a:latin typeface="+mj-lt"/>
              </a:rPr>
              <a:t>Responsive</a:t>
            </a:r>
            <a:r>
              <a:rPr lang="es-ES" sz="2400" dirty="0" smtClean="0">
                <a:latin typeface="+mj-lt"/>
              </a:rPr>
              <a:t> </a:t>
            </a:r>
            <a:r>
              <a:rPr lang="es-ES" sz="2400" dirty="0">
                <a:latin typeface="+mj-lt"/>
              </a:rPr>
              <a:t>se focalizan en diseñar para:</a:t>
            </a:r>
          </a:p>
          <a:p>
            <a:pPr marL="891540" lvl="4" indent="-342900" algn="just">
              <a:spcBef>
                <a:spcPts val="0"/>
              </a:spcBef>
              <a:buClr>
                <a:schemeClr val="accent1">
                  <a:lumMod val="75000"/>
                </a:schemeClr>
              </a:buClr>
              <a:buSzPct val="95000"/>
              <a:buFont typeface="Wingdings" panose="05000000000000000000" pitchFamily="2" charset="2"/>
              <a:buChar char="q"/>
            </a:pPr>
            <a:r>
              <a:rPr lang="es-ES" sz="2400" dirty="0" smtClean="0">
                <a:latin typeface="+mj-lt"/>
              </a:rPr>
              <a:t>Todos </a:t>
            </a:r>
            <a:r>
              <a:rPr lang="es-ES" sz="2400" dirty="0">
                <a:latin typeface="+mj-lt"/>
              </a:rPr>
              <a:t>los navegadores y sistemas</a:t>
            </a:r>
          </a:p>
          <a:p>
            <a:pPr marL="891540" lvl="4" indent="-342900" algn="just">
              <a:spcBef>
                <a:spcPts val="0"/>
              </a:spcBef>
              <a:buClr>
                <a:schemeClr val="accent1">
                  <a:lumMod val="75000"/>
                </a:schemeClr>
              </a:buClr>
              <a:buSzPct val="95000"/>
              <a:buFont typeface="Wingdings" panose="05000000000000000000" pitchFamily="2" charset="2"/>
              <a:buChar char="q"/>
            </a:pPr>
            <a:r>
              <a:rPr lang="es-ES" sz="2400" dirty="0" smtClean="0">
                <a:latin typeface="+mj-lt"/>
              </a:rPr>
              <a:t>Todas </a:t>
            </a:r>
            <a:r>
              <a:rPr lang="es-ES" sz="2400" dirty="0">
                <a:latin typeface="+mj-lt"/>
              </a:rPr>
              <a:t>las resoluciones y tamaños de pantalla</a:t>
            </a:r>
          </a:p>
          <a:p>
            <a:pPr marL="891540" lvl="4" indent="-342900" algn="just">
              <a:spcBef>
                <a:spcPts val="0"/>
              </a:spcBef>
              <a:buClr>
                <a:schemeClr val="accent1">
                  <a:lumMod val="75000"/>
                </a:schemeClr>
              </a:buClr>
              <a:buSzPct val="95000"/>
              <a:buFont typeface="Wingdings" panose="05000000000000000000" pitchFamily="2" charset="2"/>
              <a:buChar char="q"/>
            </a:pPr>
            <a:r>
              <a:rPr lang="es-ES" sz="2400" dirty="0" smtClean="0">
                <a:latin typeface="+mj-lt"/>
              </a:rPr>
              <a:t>Todas </a:t>
            </a:r>
            <a:r>
              <a:rPr lang="es-ES" sz="2400" dirty="0">
                <a:latin typeface="+mj-lt"/>
              </a:rPr>
              <a:t>las velocidades de conexión</a:t>
            </a:r>
          </a:p>
          <a:p>
            <a:pPr marL="342900" lvl="2" indent="-342900" algn="just">
              <a:spcBef>
                <a:spcPts val="0"/>
              </a:spcBef>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a:t>
            </a:fld>
            <a:endParaRPr lang="es-ES" dirty="0"/>
          </a:p>
        </p:txBody>
      </p:sp>
    </p:spTree>
    <p:extLst>
      <p:ext uri="{BB962C8B-B14F-4D97-AF65-F5344CB8AC3E}">
        <p14:creationId xmlns:p14="http://schemas.microsoft.com/office/powerpoint/2010/main" val="786513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Todos los navegadores y sistemas</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Los </a:t>
            </a:r>
            <a:r>
              <a:rPr lang="es-ES" sz="2400" dirty="0">
                <a:latin typeface="+mj-lt"/>
              </a:rPr>
              <a:t>navegadores con los que se accede a Internet tienen diferencias los unos con los otros y debemos ser conscientes de ellas para que las páginas web se vean correctamente siempre. Hay multitud aspectos que deben ser tenidos en cuenta, pero en general nos debemos de asegurar que el contenido sea accesible en todos los navegadores.</a:t>
            </a:r>
          </a:p>
          <a:p>
            <a:pPr marL="342900" lvl="2" indent="-342900" algn="just">
              <a:spcBef>
                <a:spcPts val="0"/>
              </a:spcBef>
              <a:buClr>
                <a:schemeClr val="accent1">
                  <a:lumMod val="75000"/>
                </a:schemeClr>
              </a:buClr>
              <a:buSzPct val="95000"/>
            </a:pPr>
            <a:endParaRPr lang="es-ES" sz="2400" dirty="0">
              <a:latin typeface="+mj-lt"/>
            </a:endParaRPr>
          </a:p>
          <a:p>
            <a:pPr marL="342900" lvl="2" indent="-342900" algn="just">
              <a:spcBef>
                <a:spcPts val="0"/>
              </a:spcBef>
              <a:buClr>
                <a:schemeClr val="accent1">
                  <a:lumMod val="75000"/>
                </a:schemeClr>
              </a:buClr>
              <a:buSzPct val="95000"/>
            </a:pPr>
            <a:r>
              <a:rPr lang="es-ES" sz="2400" dirty="0">
                <a:latin typeface="+mj-lt"/>
              </a:rPr>
              <a:t>Pero las diferencias no solo están relacionadas con los navegadores, también con los sistemas </a:t>
            </a:r>
            <a:r>
              <a:rPr lang="es-ES" sz="2400" dirty="0" smtClean="0">
                <a:latin typeface="+mj-lt"/>
              </a:rPr>
              <a:t>operativos: Windows, Max OS, Linux, Android…</a:t>
            </a: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4</a:t>
            </a:fld>
            <a:endParaRPr lang="es-ES" dirty="0"/>
          </a:p>
        </p:txBody>
      </p:sp>
    </p:spTree>
    <p:extLst>
      <p:ext uri="{BB962C8B-B14F-4D97-AF65-F5344CB8AC3E}">
        <p14:creationId xmlns:p14="http://schemas.microsoft.com/office/powerpoint/2010/main" val="444529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Todas las resoluciones y tamaños de pantalla</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Quizás </a:t>
            </a:r>
            <a:r>
              <a:rPr lang="es-ES" sz="2400" dirty="0">
                <a:latin typeface="+mj-lt"/>
              </a:rPr>
              <a:t>sea éste el apartado que todos pensamos cuando nos hablan de "</a:t>
            </a:r>
            <a:r>
              <a:rPr lang="es-ES" sz="2400" dirty="0" err="1">
                <a:latin typeface="+mj-lt"/>
              </a:rPr>
              <a:t>Responsive</a:t>
            </a:r>
            <a:r>
              <a:rPr lang="es-ES" sz="2400" dirty="0">
                <a:latin typeface="+mj-lt"/>
              </a:rPr>
              <a:t> Web </a:t>
            </a:r>
            <a:r>
              <a:rPr lang="es-ES" sz="2400" dirty="0" err="1">
                <a:latin typeface="+mj-lt"/>
              </a:rPr>
              <a:t>Design</a:t>
            </a:r>
            <a:r>
              <a:rPr lang="es-ES" sz="2400" dirty="0">
                <a:latin typeface="+mj-lt"/>
              </a:rPr>
              <a:t>", diseñar una web que se adapta a la pantalla de </a:t>
            </a:r>
            <a:r>
              <a:rPr lang="es-ES" sz="2400" dirty="0" smtClean="0">
                <a:latin typeface="+mj-lt"/>
              </a:rPr>
              <a:t>ordenadores, </a:t>
            </a:r>
            <a:r>
              <a:rPr lang="es-ES" sz="2400" dirty="0" err="1" smtClean="0">
                <a:latin typeface="+mj-lt"/>
              </a:rPr>
              <a:t>tablets</a:t>
            </a:r>
            <a:r>
              <a:rPr lang="es-ES" sz="2400" dirty="0" smtClean="0">
                <a:latin typeface="+mj-lt"/>
              </a:rPr>
              <a:t>, teléfonos, TV...</a:t>
            </a: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5</a:t>
            </a:fld>
            <a:endParaRPr lang="es-ES" dirty="0"/>
          </a:p>
        </p:txBody>
      </p:sp>
    </p:spTree>
    <p:extLst>
      <p:ext uri="{BB962C8B-B14F-4D97-AF65-F5344CB8AC3E}">
        <p14:creationId xmlns:p14="http://schemas.microsoft.com/office/powerpoint/2010/main" val="592869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Todas las velocidades de conexión</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Cuando </a:t>
            </a:r>
            <a:r>
              <a:rPr lang="es-ES" sz="2400" dirty="0">
                <a:latin typeface="+mj-lt"/>
              </a:rPr>
              <a:t>pensamos en diseño móvil no debemos pensar solo en lo limitado del tamaño de la pantalla del dispositivo. No nos podemos olvidar que mucha gente navega en el móvil con conexiones de limitado ancho de banda, o incluso, aunque tengan ancho de banda amplio en muchos casos, casi siempre existen planos de datos que tienen limitada la cantidad de megas o gigas que se pueden consumir al mes.</a:t>
            </a:r>
          </a:p>
          <a:p>
            <a:pPr marL="342900" lvl="2" indent="-342900" algn="just">
              <a:spcBef>
                <a:spcPts val="0"/>
              </a:spcBef>
              <a:buClr>
                <a:schemeClr val="accent1">
                  <a:lumMod val="75000"/>
                </a:schemeClr>
              </a:buClr>
              <a:buSzPct val="95000"/>
            </a:pPr>
            <a:endParaRPr lang="es-ES" sz="2400" dirty="0">
              <a:latin typeface="+mj-lt"/>
            </a:endParaRPr>
          </a:p>
          <a:p>
            <a:pPr marL="342900" lvl="2" indent="-342900" algn="just">
              <a:spcBef>
                <a:spcPts val="0"/>
              </a:spcBef>
              <a:buClr>
                <a:schemeClr val="accent1">
                  <a:lumMod val="75000"/>
                </a:schemeClr>
              </a:buClr>
              <a:buSzPct val="95000"/>
            </a:pPr>
            <a:r>
              <a:rPr lang="es-ES" sz="2400" dirty="0">
                <a:latin typeface="+mj-lt"/>
              </a:rPr>
              <a:t>Por tanto, hay que optimizar la web para que tenga menos peso y sea rápida de transferir. Debemos optimizar el código, HTML, </a:t>
            </a:r>
            <a:r>
              <a:rPr lang="es-ES" sz="2400" dirty="0" err="1">
                <a:latin typeface="+mj-lt"/>
              </a:rPr>
              <a:t>CSS</a:t>
            </a:r>
            <a:r>
              <a:rPr lang="es-ES" sz="2400" dirty="0">
                <a:latin typeface="+mj-lt"/>
              </a:rPr>
              <a:t> y JavaScript, así como las imágenes y cualquier otro elemento que forme parte de la página.</a:t>
            </a:r>
          </a:p>
          <a:p>
            <a:pPr marL="342900" lvl="2" indent="-342900" algn="just">
              <a:spcBef>
                <a:spcPts val="0"/>
              </a:spcBef>
              <a:buClr>
                <a:schemeClr val="accent1">
                  <a:lumMod val="75000"/>
                </a:schemeClr>
              </a:buClr>
              <a:buSzPct val="95000"/>
            </a:pPr>
            <a:endParaRPr lang="es-ES" sz="24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120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6</a:t>
            </a:fld>
            <a:endParaRPr lang="es-ES" dirty="0"/>
          </a:p>
        </p:txBody>
      </p:sp>
    </p:spTree>
    <p:extLst>
      <p:ext uri="{BB962C8B-B14F-4D97-AF65-F5344CB8AC3E}">
        <p14:creationId xmlns:p14="http://schemas.microsoft.com/office/powerpoint/2010/main" val="298367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smtClean="0"/>
              <a:t>Mejora progresiva y Degradación elegante</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000" dirty="0" smtClean="0">
              <a:latin typeface="+mj-lt"/>
            </a:endParaRPr>
          </a:p>
          <a:p>
            <a:pPr marL="342900" lvl="2" indent="-342900" algn="just">
              <a:spcBef>
                <a:spcPts val="0"/>
              </a:spcBef>
              <a:buClr>
                <a:schemeClr val="accent1">
                  <a:lumMod val="75000"/>
                </a:schemeClr>
              </a:buClr>
              <a:buSzPct val="95000"/>
            </a:pPr>
            <a:r>
              <a:rPr lang="es-ES" sz="2200" dirty="0" smtClean="0">
                <a:latin typeface="+mj-lt"/>
              </a:rPr>
              <a:t>Existen dos </a:t>
            </a:r>
            <a:r>
              <a:rPr lang="es-ES" sz="2200" dirty="0">
                <a:latin typeface="+mj-lt"/>
              </a:rPr>
              <a:t>técnicas, o flujos de trabajo, que nos ayudan a resolver los problemas de compatibilidad de los distintos </a:t>
            </a:r>
            <a:r>
              <a:rPr lang="es-ES" sz="2200" dirty="0" smtClean="0">
                <a:latin typeface="+mj-lt"/>
              </a:rPr>
              <a:t>navegadores:</a:t>
            </a:r>
          </a:p>
          <a:p>
            <a:pPr marL="891540" lvl="4" indent="-342900" algn="just">
              <a:spcBef>
                <a:spcPts val="0"/>
              </a:spcBef>
              <a:buClr>
                <a:schemeClr val="accent1">
                  <a:lumMod val="75000"/>
                </a:schemeClr>
              </a:buClr>
              <a:buSzPct val="95000"/>
              <a:buFont typeface="Wingdings" panose="05000000000000000000" pitchFamily="2" charset="2"/>
              <a:buChar char="q"/>
            </a:pPr>
            <a:r>
              <a:rPr lang="es-ES" sz="2200" b="1" dirty="0" smtClean="0">
                <a:latin typeface="+mj-lt"/>
              </a:rPr>
              <a:t>Mejora progresiva</a:t>
            </a:r>
          </a:p>
          <a:p>
            <a:pPr marL="891540" lvl="4" indent="-342900" algn="just">
              <a:spcBef>
                <a:spcPts val="0"/>
              </a:spcBef>
              <a:buClr>
                <a:schemeClr val="accent1">
                  <a:lumMod val="75000"/>
                </a:schemeClr>
              </a:buClr>
              <a:buSzPct val="95000"/>
              <a:buFont typeface="Wingdings" panose="05000000000000000000" pitchFamily="2" charset="2"/>
              <a:buChar char="q"/>
            </a:pPr>
            <a:r>
              <a:rPr lang="es-ES" sz="2200" b="1" dirty="0" smtClean="0">
                <a:latin typeface="+mj-lt"/>
              </a:rPr>
              <a:t>Degradación elegante</a:t>
            </a:r>
            <a:endParaRPr lang="es-ES" sz="2200" b="1" dirty="0">
              <a:latin typeface="+mj-lt"/>
            </a:endParaRPr>
          </a:p>
          <a:p>
            <a:pPr marL="342900" lvl="2" indent="-342900" algn="just">
              <a:spcBef>
                <a:spcPts val="0"/>
              </a:spcBef>
              <a:buClr>
                <a:schemeClr val="accent1">
                  <a:lumMod val="75000"/>
                </a:schemeClr>
              </a:buClr>
              <a:buSzPct val="95000"/>
            </a:pPr>
            <a:endParaRPr lang="es-ES" sz="2200" dirty="0">
              <a:latin typeface="+mj-lt"/>
            </a:endParaRPr>
          </a:p>
          <a:p>
            <a:pPr marL="342900" lvl="2" indent="-342900" algn="just">
              <a:spcBef>
                <a:spcPts val="0"/>
              </a:spcBef>
              <a:buClr>
                <a:schemeClr val="accent1">
                  <a:lumMod val="75000"/>
                </a:schemeClr>
              </a:buClr>
              <a:buSzPct val="95000"/>
            </a:pPr>
            <a:r>
              <a:rPr lang="es-ES" sz="2200" dirty="0" smtClean="0">
                <a:latin typeface="+mj-lt"/>
              </a:rPr>
              <a:t>A </a:t>
            </a:r>
            <a:r>
              <a:rPr lang="es-ES" sz="2200" dirty="0">
                <a:latin typeface="+mj-lt"/>
              </a:rPr>
              <a:t>lo largo de los años se han ido presentando diferentes versiones de navegadores que son capaces de entender un conjunto diferente de etiquetas HTML, atributos de estilos </a:t>
            </a:r>
            <a:r>
              <a:rPr lang="es-ES" sz="2200" dirty="0" err="1">
                <a:latin typeface="+mj-lt"/>
              </a:rPr>
              <a:t>CSS</a:t>
            </a:r>
            <a:r>
              <a:rPr lang="es-ES" sz="2200" dirty="0">
                <a:latin typeface="+mj-lt"/>
              </a:rPr>
              <a:t> y JavaScript. Ante las diferencias de navegadores, sus versiones y los sistemas operativos donde funcionan, y con la intención de hacer un contenido accesible para todos ellos, nos vemos en la necesidad de aplicar </a:t>
            </a:r>
            <a:r>
              <a:rPr lang="es-ES" sz="2200" dirty="0" smtClean="0">
                <a:latin typeface="+mj-lt"/>
              </a:rPr>
              <a:t>alguno de estas dos técnicas</a:t>
            </a:r>
            <a:r>
              <a:rPr lang="es-ES" sz="2200" dirty="0">
                <a:latin typeface="+mj-lt"/>
              </a:rPr>
              <a:t>, que nos permiten que un contenido se vea correctamente en todos los sistemas posibles.</a:t>
            </a: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7</a:t>
            </a:fld>
            <a:endParaRPr lang="es-ES" dirty="0"/>
          </a:p>
        </p:txBody>
      </p:sp>
    </p:spTree>
    <p:extLst>
      <p:ext uri="{BB962C8B-B14F-4D97-AF65-F5344CB8AC3E}">
        <p14:creationId xmlns:p14="http://schemas.microsoft.com/office/powerpoint/2010/main" val="796131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Mejora progresiva</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1800" dirty="0" smtClean="0">
              <a:latin typeface="+mj-lt"/>
            </a:endParaRPr>
          </a:p>
          <a:p>
            <a:pPr marL="342900" lvl="2" indent="-342900" algn="just">
              <a:spcBef>
                <a:spcPts val="0"/>
              </a:spcBef>
              <a:buClr>
                <a:schemeClr val="accent1">
                  <a:lumMod val="75000"/>
                </a:schemeClr>
              </a:buClr>
              <a:buSzPct val="95000"/>
            </a:pPr>
            <a:r>
              <a:rPr lang="es-ES" sz="1800" dirty="0" smtClean="0">
                <a:latin typeface="+mj-lt"/>
              </a:rPr>
              <a:t>Se </a:t>
            </a:r>
            <a:r>
              <a:rPr lang="es-ES" sz="1800" dirty="0">
                <a:latin typeface="+mj-lt"/>
              </a:rPr>
              <a:t>diseña un sitio web centrándose en los sistemas más anticuados, y por tanto con menos soporte de </a:t>
            </a:r>
            <a:r>
              <a:rPr lang="es-ES" sz="1800" dirty="0" err="1" smtClean="0">
                <a:latin typeface="+mj-lt"/>
              </a:rPr>
              <a:t>CSS</a:t>
            </a:r>
            <a:r>
              <a:rPr lang="es-ES" sz="1800" dirty="0" smtClean="0">
                <a:latin typeface="+mj-lt"/>
              </a:rPr>
              <a:t>, JavaScript… </a:t>
            </a:r>
          </a:p>
          <a:p>
            <a:pPr marL="342900" lvl="2" indent="-342900" algn="just">
              <a:spcBef>
                <a:spcPts val="0"/>
              </a:spcBef>
              <a:buClr>
                <a:schemeClr val="accent1">
                  <a:lumMod val="75000"/>
                </a:schemeClr>
              </a:buClr>
              <a:buSzPct val="95000"/>
            </a:pPr>
            <a:r>
              <a:rPr lang="es-ES" sz="1800" dirty="0" smtClean="0">
                <a:latin typeface="+mj-lt"/>
              </a:rPr>
              <a:t>En un principio utilizaremos </a:t>
            </a:r>
            <a:r>
              <a:rPr lang="es-ES" sz="1800" b="1" dirty="0" smtClean="0">
                <a:latin typeface="+mj-lt"/>
              </a:rPr>
              <a:t>código básico </a:t>
            </a:r>
            <a:r>
              <a:rPr lang="es-ES" sz="1800" dirty="0" smtClean="0">
                <a:latin typeface="+mj-lt"/>
              </a:rPr>
              <a:t>y por lo tanto disponibles </a:t>
            </a:r>
            <a:r>
              <a:rPr lang="es-ES" sz="1800" dirty="0">
                <a:latin typeface="+mj-lt"/>
              </a:rPr>
              <a:t>en </a:t>
            </a:r>
            <a:r>
              <a:rPr lang="es-ES" sz="1800" dirty="0" smtClean="0">
                <a:latin typeface="+mj-lt"/>
              </a:rPr>
              <a:t>los </a:t>
            </a:r>
            <a:r>
              <a:rPr lang="es-ES" sz="1800" dirty="0">
                <a:latin typeface="+mj-lt"/>
              </a:rPr>
              <a:t>viejos sistemas y simplemente nos preocuparemos porque el contenido sea accesible</a:t>
            </a:r>
            <a:r>
              <a:rPr lang="es-ES" sz="1800" dirty="0" smtClean="0">
                <a:latin typeface="+mj-lt"/>
              </a:rPr>
              <a:t>.</a:t>
            </a:r>
          </a:p>
          <a:p>
            <a:pPr marL="342900" lvl="2" indent="-342900" algn="just">
              <a:spcBef>
                <a:spcPts val="0"/>
              </a:spcBef>
              <a:buClr>
                <a:schemeClr val="accent1">
                  <a:lumMod val="75000"/>
                </a:schemeClr>
              </a:buClr>
              <a:buSzPct val="95000"/>
            </a:pPr>
            <a:r>
              <a:rPr lang="es-ES" sz="1800" dirty="0" smtClean="0">
                <a:latin typeface="+mj-lt"/>
              </a:rPr>
              <a:t>A </a:t>
            </a:r>
            <a:r>
              <a:rPr lang="es-ES" sz="1800" dirty="0">
                <a:latin typeface="+mj-lt"/>
              </a:rPr>
              <a:t>partir de ahí iremos implementando </a:t>
            </a:r>
            <a:r>
              <a:rPr lang="es-ES" sz="1800" b="1" dirty="0">
                <a:latin typeface="+mj-lt"/>
              </a:rPr>
              <a:t>más complejidad </a:t>
            </a:r>
            <a:r>
              <a:rPr lang="es-ES" sz="1800" dirty="0">
                <a:latin typeface="+mj-lt"/>
              </a:rPr>
              <a:t>al diseño, aplicando </a:t>
            </a:r>
            <a:r>
              <a:rPr lang="es-ES" sz="1800" dirty="0" err="1">
                <a:latin typeface="+mj-lt"/>
              </a:rPr>
              <a:t>CSS</a:t>
            </a:r>
            <a:r>
              <a:rPr lang="es-ES" sz="1800" dirty="0">
                <a:latin typeface="+mj-lt"/>
              </a:rPr>
              <a:t> que soportan solo los navegadores estándar </a:t>
            </a:r>
            <a:r>
              <a:rPr lang="es-ES" sz="1800" dirty="0" smtClean="0">
                <a:latin typeface="+mj-lt"/>
              </a:rPr>
              <a:t>actuales, añadiendo JavaScript completo... Esta nueva parte del código no </a:t>
            </a:r>
            <a:r>
              <a:rPr lang="es-ES" sz="1800" dirty="0">
                <a:latin typeface="+mj-lt"/>
              </a:rPr>
              <a:t>será soportado por sistemas antiguos, por lo que simplemente no les afectará. </a:t>
            </a:r>
          </a:p>
          <a:p>
            <a:pPr marL="342900" lvl="2" indent="-342900" algn="just">
              <a:spcBef>
                <a:spcPts val="0"/>
              </a:spcBef>
              <a:buClr>
                <a:schemeClr val="accent1">
                  <a:lumMod val="75000"/>
                </a:schemeClr>
              </a:buClr>
              <a:buSzPct val="95000"/>
            </a:pPr>
            <a:r>
              <a:rPr lang="es-ES" sz="1800" dirty="0">
                <a:latin typeface="+mj-lt"/>
              </a:rPr>
              <a:t>En esta técnica partimos de un </a:t>
            </a:r>
            <a:r>
              <a:rPr lang="es-ES" sz="1800" b="1" dirty="0">
                <a:latin typeface="+mj-lt"/>
              </a:rPr>
              <a:t>mismo HTML </a:t>
            </a:r>
            <a:r>
              <a:rPr lang="es-ES" sz="1800" dirty="0">
                <a:latin typeface="+mj-lt"/>
              </a:rPr>
              <a:t>y vamos agregando capas al desarrollo, preparadas para los distintos navegadores del mercado. A medida que nos centramos en un conjunto de navegadores más avanzado, vamos agregando nuevas capas que aprovechan las características más novedosas y que simplemente son ignoradas por los navegadores más antiguos. Esta técnica lo que produce es una "mejora progresiva" de los sitios web, visible en los navegadores que la soporten, manteniendo un producto de base accesible para los navegadores menos actuales.</a:t>
            </a:r>
          </a:p>
          <a:p>
            <a:pPr marL="342900" lvl="2" indent="-342900" algn="just">
              <a:spcBef>
                <a:spcPts val="0"/>
              </a:spcBef>
              <a:buClr>
                <a:schemeClr val="accent1">
                  <a:lumMod val="75000"/>
                </a:schemeClr>
              </a:buClr>
              <a:buSzPct val="95000"/>
            </a:pPr>
            <a:endParaRPr lang="es-ES" sz="16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8</a:t>
            </a:fld>
            <a:endParaRPr lang="es-ES" dirty="0"/>
          </a:p>
        </p:txBody>
      </p:sp>
    </p:spTree>
    <p:extLst>
      <p:ext uri="{BB962C8B-B14F-4D97-AF65-F5344CB8AC3E}">
        <p14:creationId xmlns:p14="http://schemas.microsoft.com/office/powerpoint/2010/main" val="1328282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Degradación elegante</a:t>
            </a:r>
            <a:endParaRPr lang="es-ES" sz="4000" dirty="0"/>
          </a:p>
        </p:txBody>
      </p:sp>
      <p:sp>
        <p:nvSpPr>
          <p:cNvPr id="3" name="Marcador de contenido 2"/>
          <p:cNvSpPr>
            <a:spLocks noGrp="1"/>
          </p:cNvSpPr>
          <p:nvPr>
            <p:ph idx="1"/>
          </p:nvPr>
        </p:nvSpPr>
        <p:spPr>
          <a:xfrm>
            <a:off x="467544" y="1412776"/>
            <a:ext cx="8208912" cy="4968552"/>
          </a:xfrm>
        </p:spPr>
        <p:txBody>
          <a:bodyPr>
            <a:noAutofit/>
          </a:bodyPr>
          <a:lstStyle/>
          <a:p>
            <a:pPr marL="342900" lvl="2" indent="-342900" algn="just">
              <a:spcBef>
                <a:spcPts val="0"/>
              </a:spcBef>
              <a:buClr>
                <a:schemeClr val="accent1">
                  <a:lumMod val="75000"/>
                </a:schemeClr>
              </a:buClr>
              <a:buSzPct val="95000"/>
            </a:pPr>
            <a:endParaRPr lang="es-ES" sz="2400" dirty="0" smtClean="0">
              <a:latin typeface="+mj-lt"/>
            </a:endParaRPr>
          </a:p>
          <a:p>
            <a:pPr marL="342900" lvl="2" indent="-342900" algn="just">
              <a:spcBef>
                <a:spcPts val="0"/>
              </a:spcBef>
              <a:buClr>
                <a:schemeClr val="accent1">
                  <a:lumMod val="75000"/>
                </a:schemeClr>
              </a:buClr>
              <a:buSzPct val="95000"/>
            </a:pPr>
            <a:r>
              <a:rPr lang="es-ES" sz="2400" dirty="0" smtClean="0">
                <a:latin typeface="+mj-lt"/>
              </a:rPr>
              <a:t>Esta </a:t>
            </a:r>
            <a:r>
              <a:rPr lang="es-ES" sz="2400" dirty="0">
                <a:latin typeface="+mj-lt"/>
              </a:rPr>
              <a:t>técnica recorre más o menos el camino en </a:t>
            </a:r>
            <a:r>
              <a:rPr lang="es-ES" sz="2400" b="1" dirty="0">
                <a:latin typeface="+mj-lt"/>
              </a:rPr>
              <a:t>sentido inverso</a:t>
            </a:r>
            <a:r>
              <a:rPr lang="es-ES" sz="2400" dirty="0">
                <a:latin typeface="+mj-lt"/>
              </a:rPr>
              <a:t>. Básicamente </a:t>
            </a:r>
            <a:r>
              <a:rPr lang="es-ES" sz="2400" dirty="0" smtClean="0">
                <a:latin typeface="+mj-lt"/>
              </a:rPr>
              <a:t>desarrollas tu </a:t>
            </a:r>
            <a:r>
              <a:rPr lang="es-ES" sz="2400" dirty="0">
                <a:latin typeface="+mj-lt"/>
              </a:rPr>
              <a:t>web </a:t>
            </a:r>
            <a:r>
              <a:rPr lang="es-ES" sz="2400" dirty="0" smtClean="0">
                <a:latin typeface="+mj-lt"/>
              </a:rPr>
              <a:t>(el </a:t>
            </a:r>
            <a:r>
              <a:rPr lang="es-ES" sz="2400" dirty="0">
                <a:latin typeface="+mj-lt"/>
              </a:rPr>
              <a:t>HTML es el mismo siempre) atendiendo a las características más actuales de los navegadores. Te centras en hacer un sitio web tal como a ti te gustaría que se viera, con todos los detalles de diseño que has pensado. Durante esa primera etapa probarás tu web en un navegador actual, aplicando todo tipo de reglas, aunque sepas que algunas no se van a poder ver en navegadores o sistemas operativos anticuados.</a:t>
            </a:r>
          </a:p>
          <a:p>
            <a:pPr marL="342900" lvl="2" indent="-342900" algn="just">
              <a:spcBef>
                <a:spcPts val="0"/>
              </a:spcBef>
              <a:buClr>
                <a:schemeClr val="accent1">
                  <a:lumMod val="75000"/>
                </a:schemeClr>
              </a:buClr>
              <a:buSzPct val="95000"/>
            </a:pPr>
            <a:endParaRPr lang="es-ES" sz="2400" dirty="0">
              <a:latin typeface="+mj-lt"/>
            </a:endParaRPr>
          </a:p>
          <a:p>
            <a:pPr marL="342900" lvl="2" indent="-342900" algn="just">
              <a:spcBef>
                <a:spcPts val="0"/>
              </a:spcBef>
              <a:buClr>
                <a:schemeClr val="accent1">
                  <a:lumMod val="75000"/>
                </a:schemeClr>
              </a:buClr>
              <a:buSzPct val="95000"/>
            </a:pPr>
            <a:r>
              <a:rPr lang="es-ES" sz="2400" dirty="0">
                <a:latin typeface="+mj-lt"/>
              </a:rPr>
              <a:t>Una vez estás satisfecho con el conseguido, pruebas el sitio web en navegadores menos avanzados y realizas las tareas que sean necesarias para que el sitio se vea decentemente.</a:t>
            </a:r>
          </a:p>
          <a:p>
            <a:pPr marL="342900" lvl="2" indent="-342900" algn="just">
              <a:spcBef>
                <a:spcPts val="0"/>
              </a:spcBef>
              <a:buClr>
                <a:schemeClr val="accent1">
                  <a:lumMod val="75000"/>
                </a:schemeClr>
              </a:buClr>
              <a:buSzPct val="95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9</a:t>
            </a:fld>
            <a:endParaRPr lang="es-ES" dirty="0"/>
          </a:p>
        </p:txBody>
      </p:sp>
    </p:spTree>
    <p:extLst>
      <p:ext uri="{BB962C8B-B14F-4D97-AF65-F5344CB8AC3E}">
        <p14:creationId xmlns:p14="http://schemas.microsoft.com/office/powerpoint/2010/main" val="1564388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57182</TotalTime>
  <Words>2926</Words>
  <Application>Microsoft Office PowerPoint</Application>
  <PresentationFormat>Presentación en pantalla (4:3)</PresentationFormat>
  <Paragraphs>424</Paragraphs>
  <Slides>28</Slides>
  <Notes>1</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Flujo</vt:lpstr>
      <vt:lpstr>CSS – RESPONSIVE WEB DESIGN</vt:lpstr>
      <vt:lpstr>¿Qué es Responsive Web Design?</vt:lpstr>
      <vt:lpstr>¿Qué es Responsive Web Design?</vt:lpstr>
      <vt:lpstr>Todos los navegadores y sistemas</vt:lpstr>
      <vt:lpstr>Todas las resoluciones y tamaños de pantalla</vt:lpstr>
      <vt:lpstr>Todas las velocidades de conexión</vt:lpstr>
      <vt:lpstr>Mejora progresiva y Degradación elegante</vt:lpstr>
      <vt:lpstr>Mejora progresiva</vt:lpstr>
      <vt:lpstr>Degradación elegante</vt:lpstr>
      <vt:lpstr>Mejora progresiva vs Degradación elegante</vt:lpstr>
      <vt:lpstr>Mobile First vs Desktop First</vt:lpstr>
      <vt:lpstr>Mobile First</vt:lpstr>
      <vt:lpstr>Media Queries</vt:lpstr>
      <vt:lpstr>Alternativas para introducir Media Queries</vt:lpstr>
      <vt:lpstr>Alternativas para introducir Media Queries</vt:lpstr>
      <vt:lpstr>Operadores lógicos para las Media Queries</vt:lpstr>
      <vt:lpstr>Operadores lógicos para las Media Queries</vt:lpstr>
      <vt:lpstr>Orden de colocación de las Media Queries</vt:lpstr>
      <vt:lpstr>Características de los medios</vt:lpstr>
      <vt:lpstr>Características de los medios</vt:lpstr>
      <vt:lpstr>Rangos de Media Queries</vt:lpstr>
      <vt:lpstr>Breakpoints</vt:lpstr>
      <vt:lpstr>Viewport</vt:lpstr>
      <vt:lpstr>Viewport</vt:lpstr>
      <vt:lpstr>Viewport</vt:lpstr>
      <vt:lpstr>Viewport</vt:lpstr>
      <vt:lpstr>Consejos útiles</vt:lpstr>
      <vt:lpstr>Ejemplo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Ainara Montoya</dc:creator>
  <cp:lastModifiedBy>dw2</cp:lastModifiedBy>
  <cp:revision>1690</cp:revision>
  <cp:lastPrinted>2015-09-21T12:13:15Z</cp:lastPrinted>
  <dcterms:created xsi:type="dcterms:W3CDTF">2012-04-05T17:12:23Z</dcterms:created>
  <dcterms:modified xsi:type="dcterms:W3CDTF">2017-12-01T10:17:53Z</dcterms:modified>
</cp:coreProperties>
</file>