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803" r:id="rId1"/>
  </p:sldMasterIdLst>
  <p:notesMasterIdLst>
    <p:notesMasterId r:id="rId12"/>
  </p:notesMasterIdLst>
  <p:handoutMasterIdLst>
    <p:handoutMasterId r:id="rId13"/>
  </p:handoutMasterIdLst>
  <p:sldIdLst>
    <p:sldId id="277" r:id="rId2"/>
    <p:sldId id="447" r:id="rId3"/>
    <p:sldId id="603" r:id="rId4"/>
    <p:sldId id="451" r:id="rId5"/>
    <p:sldId id="450" r:id="rId6"/>
    <p:sldId id="452" r:id="rId7"/>
    <p:sldId id="453" r:id="rId8"/>
    <p:sldId id="604" r:id="rId9"/>
    <p:sldId id="454" r:id="rId10"/>
    <p:sldId id="605" r:id="rId11"/>
  </p:sldIdLst>
  <p:sldSz cx="9144000" cy="6858000" type="screen4x3"/>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B200"/>
    <a:srgbClr val="F2B800"/>
    <a:srgbClr val="E1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5" autoAdjust="0"/>
    <p:restoredTop sz="99112" autoAdjust="0"/>
  </p:normalViewPr>
  <p:slideViewPr>
    <p:cSldViewPr>
      <p:cViewPr varScale="1">
        <p:scale>
          <a:sx n="70" d="100"/>
          <a:sy n="70" d="100"/>
        </p:scale>
        <p:origin x="155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20"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190EE77-5F38-457B-96A8-67CE15DC456B}" type="datetimeFigureOut">
              <a:rPr lang="es-ES" smtClean="0"/>
              <a:pPr/>
              <a:t>05/06/2017</a:t>
            </a:fld>
            <a:endParaRPr lang="es-ES"/>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F8415D2-09C9-45E9-8984-F1E4AAC1ABA2}" type="slidenum">
              <a:rPr lang="es-ES" smtClean="0"/>
              <a:pPr/>
              <a:t>‹Nº›</a:t>
            </a:fld>
            <a:endParaRPr lang="es-ES"/>
          </a:p>
        </p:txBody>
      </p:sp>
    </p:spTree>
    <p:extLst>
      <p:ext uri="{BB962C8B-B14F-4D97-AF65-F5344CB8AC3E}">
        <p14:creationId xmlns:p14="http://schemas.microsoft.com/office/powerpoint/2010/main" val="4068256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6011E10-B218-48E2-B7C9-DEE9015F2796}" type="datetimeFigureOut">
              <a:rPr lang="es-ES" smtClean="0"/>
              <a:pPr/>
              <a:t>05/06/2017</a:t>
            </a:fld>
            <a:endParaRPr lang="es-ES"/>
          </a:p>
        </p:txBody>
      </p:sp>
      <p:sp>
        <p:nvSpPr>
          <p:cNvPr id="4" name="3 Marcador de imagen de diapositiva"/>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93F345-9B85-45FE-A289-6E9AEA1DBE5E}" type="slidenum">
              <a:rPr lang="es-ES" smtClean="0"/>
              <a:pPr/>
              <a:t>‹Nº›</a:t>
            </a:fld>
            <a:endParaRPr lang="es-ES"/>
          </a:p>
        </p:txBody>
      </p:sp>
    </p:spTree>
    <p:extLst>
      <p:ext uri="{BB962C8B-B14F-4D97-AF65-F5344CB8AC3E}">
        <p14:creationId xmlns:p14="http://schemas.microsoft.com/office/powerpoint/2010/main" val="7357167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C93F345-9B85-45FE-A289-6E9AEA1DBE5E}" type="slidenum">
              <a:rPr lang="es-ES" smtClean="0"/>
              <a:pPr/>
              <a:t>1</a:t>
            </a:fld>
            <a:endParaRPr lang="es-ES"/>
          </a:p>
        </p:txBody>
      </p:sp>
    </p:spTree>
    <p:extLst>
      <p:ext uri="{BB962C8B-B14F-4D97-AF65-F5344CB8AC3E}">
        <p14:creationId xmlns:p14="http://schemas.microsoft.com/office/powerpoint/2010/main" val="255171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pPr eaLnBrk="1" latinLnBrk="0" hangingPunct="1"/>
            <a:fld id="{EC8F5EBE-D15D-4979-B44E-9A846C4182D8}" type="datetime1">
              <a:rPr lang="en-US" smtClean="0"/>
              <a:t>6/5/2017</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pPr eaLnBrk="1" latinLnBrk="0" hangingPunct="1"/>
            <a:fld id="{91974DF9-AD47-4691-BA21-BBFCE3637A9A}" type="slidenum">
              <a:rPr kumimoji="0" lang="en-US" smtClean="0"/>
              <a:pPr eaLnBrk="1" latinLnBrk="0" hangingPunct="1"/>
              <a:t>‹Nº›</a:t>
            </a:fld>
            <a:endParaRPr kumimoji="0" lang="en-US" dirty="0"/>
          </a:p>
        </p:txBody>
      </p:sp>
      <p:sp>
        <p:nvSpPr>
          <p:cNvPr id="7" name="Rectangle 1"/>
          <p:cNvSpPr>
            <a:spLocks noChangeArrowheads="1"/>
          </p:cNvSpPr>
          <p:nvPr userDrawn="1"/>
        </p:nvSpPr>
        <p:spPr bwMode="auto">
          <a:xfrm>
            <a:off x="2483768" y="5824119"/>
            <a:ext cx="424847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dirty="0" smtClean="0">
                <a:ln>
                  <a:noFill/>
                </a:ln>
                <a:solidFill>
                  <a:schemeClr val="tx2">
                    <a:lumMod val="25000"/>
                  </a:schemeClr>
                </a:solidFill>
                <a:effectLst/>
                <a:latin typeface="+mj-lt"/>
                <a:ea typeface="Times New Roman" pitchFamily="18" charset="0"/>
                <a:cs typeface="Arial" pitchFamily="34" charset="0"/>
              </a:rPr>
              <a:t>I.E.S. </a:t>
            </a:r>
            <a:r>
              <a:rPr kumimoji="0" lang="es-ES_tradnl" sz="2400" b="1" i="0" u="none" strike="noStrike" cap="none" normalizeH="0" baseline="0" dirty="0" err="1" smtClean="0">
                <a:ln>
                  <a:noFill/>
                </a:ln>
                <a:solidFill>
                  <a:schemeClr val="tx2">
                    <a:lumMod val="25000"/>
                  </a:schemeClr>
                </a:solidFill>
                <a:effectLst/>
                <a:latin typeface="+mj-lt"/>
                <a:ea typeface="Times New Roman" pitchFamily="18" charset="0"/>
                <a:cs typeface="Arial" pitchFamily="34" charset="0"/>
              </a:rPr>
              <a:t>Txurdinaga-Artabe</a:t>
            </a:r>
            <a:endParaRPr kumimoji="0" lang="es-ES_tradnl" sz="2400" b="1" i="0" u="none" strike="noStrike" cap="none" normalizeH="0" baseline="0" dirty="0" smtClean="0">
              <a:ln>
                <a:noFill/>
              </a:ln>
              <a:solidFill>
                <a:schemeClr val="tx2">
                  <a:lumMod val="25000"/>
                </a:schemeClr>
              </a:solidFill>
              <a:effectLst/>
              <a:latin typeface="+mj-lt"/>
              <a:ea typeface="Times New Roman" pitchFamily="18"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D2FC5A4F-CAD3-4D49-8F7F-C0223B70D2EE}" type="datetime1">
              <a:rPr lang="en-US" smtClean="0"/>
              <a:t>6/5/2017</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BD3D7A2B-CEF8-4F8B-85EC-76CD387D8B13}" type="datetime1">
              <a:rPr lang="en-US" smtClean="0"/>
              <a:t>6/5/2017</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962596F2-6DAB-484A-B3EA-2A00C6A078B3}" type="datetime1">
              <a:rPr lang="en-US" smtClean="0"/>
              <a:t>6/5/2017</a:t>
            </a:fld>
            <a:endParaRPr lang="en-US"/>
          </a:p>
        </p:txBody>
      </p:sp>
      <p:sp>
        <p:nvSpPr>
          <p:cNvPr id="5" name="Footer Placeholder 4"/>
          <p:cNvSpPr>
            <a:spLocks noGrp="1"/>
          </p:cNvSpPr>
          <p:nvPr>
            <p:ph type="ftr" sz="quarter" idx="11"/>
          </p:nvPr>
        </p:nvSpPr>
        <p:spPr/>
        <p:txBody>
          <a:bodyPr/>
          <a:lstStyle/>
          <a:p>
            <a:pPr algn="ctr"/>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pPr eaLnBrk="1" latinLnBrk="0" hangingPunct="1"/>
            <a:fld id="{6E45677C-7103-4026-AEC7-719DD3604233}" type="datetime1">
              <a:rPr lang="en-US" smtClean="0"/>
              <a:t>6/5/2017</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eaLnBrk="1" latinLnBrk="0" hangingPunct="1"/>
            <a:fld id="{33F78F60-EF38-4D24-9E29-087DF885C579}" type="datetime1">
              <a:rPr lang="en-US" smtClean="0"/>
              <a:t>6/5/2017</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pPr eaLnBrk="1" latinLnBrk="0" hangingPunct="1"/>
            <a:fld id="{B328C616-A571-4B28-9F11-B9706C3AA4F6}" type="datetime1">
              <a:rPr lang="en-US" smtClean="0"/>
              <a:t>6/5/2017</a:t>
            </a:fld>
            <a:endParaRPr lang="en-US"/>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pPr eaLnBrk="1" latinLnBrk="0" hangingPunct="1"/>
            <a:fld id="{71701934-CBED-4B3E-ACCF-0BC2CF96F07F}" type="datetime1">
              <a:rPr lang="en-US" smtClean="0"/>
              <a:t>6/5/2017</a:t>
            </a:fld>
            <a:endParaRPr lang="en-US"/>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12520F7D-3AF7-4B81-AC04-DECB38F90354}" type="datetime1">
              <a:rPr lang="en-US" smtClean="0"/>
              <a:t>6/5/2017</a:t>
            </a:fld>
            <a:endParaRPr lang="en-US"/>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eaLnBrk="1" latinLnBrk="0" hangingPunct="1"/>
            <a:fld id="{BDE42B5D-E325-420D-8A79-7C7E7112DD93}" type="datetime1">
              <a:rPr lang="en-US" smtClean="0"/>
              <a:t>6/5/2017</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pPr eaLnBrk="1" latinLnBrk="0" hangingPunct="1"/>
            <a:fld id="{8BF23FF8-97B8-4246-AF60-916A0235E389}" type="datetime1">
              <a:rPr lang="en-US" smtClean="0"/>
              <a:t>6/5/2017</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a:xfrm>
            <a:off x="8077200" y="6356350"/>
            <a:ext cx="609600" cy="365125"/>
          </a:xfrm>
        </p:spPr>
        <p:txBody>
          <a:bodyPr/>
          <a:lstStyle/>
          <a:p>
            <a:fld id="{19C3D5FF-1D01-428C-BF4E-6C13885CA336}" type="slidenum">
              <a:rPr lang="es-ES" smtClean="0"/>
              <a:pPr/>
              <a:t>‹Nº›</a:t>
            </a:fld>
            <a:endParaRPr lang="es-E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eaLnBrk="1" latinLnBrk="0" hangingPunct="1"/>
            <a:fld id="{B37FA328-F8CC-4DA5-9300-48729342F3F3}" type="datetime1">
              <a:rPr lang="en-US" smtClean="0"/>
              <a:t>6/5/2017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C3D5FF-1D01-428C-BF4E-6C13885CA336}" type="slidenum">
              <a:rPr lang="es-ES" smtClean="0"/>
              <a:pPr/>
              <a:t>‹Nº›</a:t>
            </a:fld>
            <a:endParaRPr lang="es-E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4804"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Lst>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5175" y="3717032"/>
            <a:ext cx="7772400" cy="1362456"/>
          </a:xfrm>
        </p:spPr>
        <p:txBody>
          <a:bodyPr>
            <a:normAutofit fontScale="90000"/>
          </a:bodyPr>
          <a:lstStyle/>
          <a:p>
            <a:pPr algn="ctr"/>
            <a:r>
              <a:rPr lang="es-ES" dirty="0" err="1" smtClean="0">
                <a:solidFill>
                  <a:schemeClr val="tx1"/>
                </a:solidFill>
              </a:rPr>
              <a:t>CSS</a:t>
            </a:r>
            <a:r>
              <a:rPr lang="es-ES" dirty="0" smtClean="0">
                <a:solidFill>
                  <a:schemeClr val="tx1"/>
                </a:solidFill>
              </a:rPr>
              <a:t> – UNIDADES DE MEDIDA</a:t>
            </a:r>
            <a:endParaRPr lang="es-ES" dirty="0">
              <a:solidFill>
                <a:schemeClr val="tx1"/>
              </a:solidFill>
            </a:endParaRPr>
          </a:p>
        </p:txBody>
      </p:sp>
      <p:sp>
        <p:nvSpPr>
          <p:cNvPr id="3" name="AutoShape 4"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4" name="AutoShape 6"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8" name="Marcador de número de diapositiva 7"/>
          <p:cNvSpPr>
            <a:spLocks noGrp="1"/>
          </p:cNvSpPr>
          <p:nvPr>
            <p:ph type="sldNum" sz="quarter" idx="12"/>
          </p:nvPr>
        </p:nvSpPr>
        <p:spPr/>
        <p:txBody>
          <a:bodyPr/>
          <a:lstStyle/>
          <a:p>
            <a:fld id="{19C3D5FF-1D01-428C-BF4E-6C13885CA336}" type="slidenum">
              <a:rPr lang="es-ES" smtClean="0"/>
              <a:pPr/>
              <a:t>1</a:t>
            </a:fld>
            <a:endParaRPr lang="es-ES" dirty="0"/>
          </a:p>
        </p:txBody>
      </p:sp>
      <p:sp>
        <p:nvSpPr>
          <p:cNvPr id="5" name="AutoShape 2" descr="Resultado de imagen de cs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p:cNvPicPr>
            <a:picLocks noChangeAspect="1"/>
          </p:cNvPicPr>
          <p:nvPr/>
        </p:nvPicPr>
        <p:blipFill>
          <a:blip r:embed="rId3"/>
          <a:stretch>
            <a:fillRect/>
          </a:stretch>
        </p:blipFill>
        <p:spPr>
          <a:xfrm>
            <a:off x="3563888" y="1484784"/>
            <a:ext cx="2133600" cy="1905000"/>
          </a:xfrm>
          <a:prstGeom prst="rect">
            <a:avLst/>
          </a:prstGeom>
        </p:spPr>
      </p:pic>
    </p:spTree>
    <p:extLst>
      <p:ext uri="{BB962C8B-B14F-4D97-AF65-F5344CB8AC3E}">
        <p14:creationId xmlns:p14="http://schemas.microsoft.com/office/powerpoint/2010/main" val="1032040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507288" cy="1143000"/>
          </a:xfrm>
        </p:spPr>
        <p:txBody>
          <a:bodyPr>
            <a:normAutofit/>
          </a:bodyPr>
          <a:lstStyle/>
          <a:p>
            <a:r>
              <a:rPr lang="es-ES" sz="4000" dirty="0" err="1" smtClean="0"/>
              <a:t>calc</a:t>
            </a:r>
            <a:endParaRPr lang="es-ES" sz="4000" dirty="0"/>
          </a:p>
        </p:txBody>
      </p:sp>
      <p:sp>
        <p:nvSpPr>
          <p:cNvPr id="3" name="Marcador de contenido 2"/>
          <p:cNvSpPr>
            <a:spLocks noGrp="1"/>
          </p:cNvSpPr>
          <p:nvPr>
            <p:ph idx="1"/>
          </p:nvPr>
        </p:nvSpPr>
        <p:spPr>
          <a:xfrm>
            <a:off x="395536" y="1484784"/>
            <a:ext cx="8496944" cy="4968552"/>
          </a:xfrm>
        </p:spPr>
        <p:txBody>
          <a:bodyPr>
            <a:noAutofit/>
          </a:bodyPr>
          <a:lstStyle/>
          <a:p>
            <a:pPr marL="813753" lvl="3" indent="-265113" algn="just">
              <a:spcBef>
                <a:spcPts val="0"/>
              </a:spcBef>
              <a:spcAft>
                <a:spcPts val="600"/>
              </a:spcAft>
              <a:buClr>
                <a:schemeClr val="accent1">
                  <a:lumMod val="75000"/>
                </a:schemeClr>
              </a:buClr>
              <a:buSzPct val="95000"/>
            </a:pPr>
            <a:r>
              <a:rPr lang="es-ES" dirty="0">
                <a:latin typeface="+mj-lt"/>
              </a:rPr>
              <a:t>Con </a:t>
            </a:r>
            <a:r>
              <a:rPr lang="es-ES" dirty="0" err="1">
                <a:latin typeface="+mj-lt"/>
              </a:rPr>
              <a:t>calc</a:t>
            </a:r>
            <a:r>
              <a:rPr lang="es-ES" dirty="0">
                <a:latin typeface="+mj-lt"/>
              </a:rPr>
              <a:t>() puedes realizar cálculos para determinar valores de propiedades </a:t>
            </a:r>
            <a:r>
              <a:rPr lang="es-ES" dirty="0" err="1">
                <a:latin typeface="+mj-lt"/>
              </a:rPr>
              <a:t>CSS</a:t>
            </a:r>
            <a:r>
              <a:rPr lang="es-ES" dirty="0">
                <a:latin typeface="+mj-lt"/>
              </a:rPr>
              <a:t>.</a:t>
            </a: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539433" lvl="2" indent="-265113">
              <a:spcBef>
                <a:spcPts val="0"/>
              </a:spcBef>
              <a:spcAft>
                <a:spcPts val="600"/>
              </a:spcAft>
              <a:buClr>
                <a:schemeClr val="accent1">
                  <a:lumMod val="75000"/>
                </a:schemeClr>
              </a:buClr>
              <a:buSzPct val="95000"/>
            </a:pPr>
            <a:endParaRPr lang="es-ES" sz="1700" dirty="0" smtClean="0">
              <a:latin typeface="+mj-lt"/>
            </a:endParaRPr>
          </a:p>
          <a:p>
            <a:pPr marL="539433" lvl="2" indent="-265113">
              <a:spcBef>
                <a:spcPts val="0"/>
              </a:spcBef>
              <a:spcAft>
                <a:spcPts val="600"/>
              </a:spcAft>
              <a:buClr>
                <a:schemeClr val="accent1">
                  <a:lumMod val="75000"/>
                </a:schemeClr>
              </a:buClr>
              <a:buSzPct val="95000"/>
            </a:pPr>
            <a:endParaRPr lang="es-ES" sz="1700" dirty="0">
              <a:latin typeface="+mj-lt"/>
            </a:endParaRPr>
          </a:p>
          <a:p>
            <a:pPr marL="274320" lvl="2" indent="0">
              <a:spcBef>
                <a:spcPts val="0"/>
              </a:spcBef>
              <a:spcAft>
                <a:spcPts val="600"/>
              </a:spcAft>
              <a:buClr>
                <a:schemeClr val="accent1">
                  <a:lumMod val="75000"/>
                </a:schemeClr>
              </a:buClr>
              <a:buSzPct val="95000"/>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10</a:t>
            </a:fld>
            <a:endParaRPr lang="es-ES" dirty="0"/>
          </a:p>
        </p:txBody>
      </p:sp>
      <p:sp>
        <p:nvSpPr>
          <p:cNvPr id="6" name="Text Box 4"/>
          <p:cNvSpPr txBox="1">
            <a:spLocks noChangeArrowheads="1"/>
          </p:cNvSpPr>
          <p:nvPr/>
        </p:nvSpPr>
        <p:spPr bwMode="auto">
          <a:xfrm>
            <a:off x="1154773" y="2852936"/>
            <a:ext cx="6978469" cy="1384995"/>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n-US" altLang="es-ES" sz="1200" dirty="0">
                <a:latin typeface="Courier New" panose="02070309020205020404" pitchFamily="49" charset="0"/>
                <a:cs typeface="Courier New" panose="02070309020205020404" pitchFamily="49" charset="0"/>
              </a:rPr>
              <a:t>#div1 </a:t>
            </a:r>
            <a:r>
              <a:rPr lang="en-US" altLang="es-ES" sz="1200" dirty="0" smtClean="0">
                <a:latin typeface="Courier New" panose="02070309020205020404" pitchFamily="49" charset="0"/>
                <a:cs typeface="Courier New" panose="02070309020205020404" pitchFamily="49" charset="0"/>
              </a:rPr>
              <a:t>{</a:t>
            </a:r>
          </a:p>
          <a:p>
            <a:pPr marL="355600" indent="0" eaLnBrk="1" hangingPunct="1">
              <a:buNone/>
            </a:pPr>
            <a:r>
              <a:rPr lang="en-US" altLang="es-ES" sz="1200" dirty="0" smtClean="0">
                <a:latin typeface="Courier New" panose="02070309020205020404" pitchFamily="49" charset="0"/>
                <a:cs typeface="Courier New" panose="02070309020205020404" pitchFamily="49" charset="0"/>
              </a:rPr>
              <a:t>width</a:t>
            </a:r>
            <a:r>
              <a:rPr lang="en-US" altLang="es-ES" sz="1200" dirty="0">
                <a:latin typeface="Courier New" panose="02070309020205020404" pitchFamily="49" charset="0"/>
                <a:cs typeface="Courier New" panose="02070309020205020404" pitchFamily="49" charset="0"/>
              </a:rPr>
              <a:t>: </a:t>
            </a:r>
            <a:r>
              <a:rPr lang="en-US" altLang="es-ES" sz="1200" dirty="0" err="1" smtClean="0">
                <a:latin typeface="Courier New" panose="02070309020205020404" pitchFamily="49" charset="0"/>
                <a:cs typeface="Courier New" panose="02070309020205020404" pitchFamily="49" charset="0"/>
              </a:rPr>
              <a:t>calc</a:t>
            </a:r>
            <a:r>
              <a:rPr lang="en-US" altLang="es-ES" sz="1200" dirty="0" smtClean="0">
                <a:latin typeface="Courier New" panose="02070309020205020404" pitchFamily="49" charset="0"/>
                <a:cs typeface="Courier New" panose="02070309020205020404" pitchFamily="49" charset="0"/>
              </a:rPr>
              <a:t>(100vw </a:t>
            </a:r>
            <a:r>
              <a:rPr lang="en-US" altLang="es-ES" sz="1200" dirty="0">
                <a:latin typeface="Courier New" panose="02070309020205020404" pitchFamily="49" charset="0"/>
                <a:cs typeface="Courier New" panose="02070309020205020404" pitchFamily="49" charset="0"/>
              </a:rPr>
              <a:t>- 100px);</a:t>
            </a:r>
          </a:p>
          <a:p>
            <a:pPr marL="266700" indent="-266700" eaLnBrk="1" hangingPunct="1">
              <a:buNone/>
            </a:pPr>
            <a:r>
              <a:rPr lang="en-US" altLang="es-ES" sz="1200" dirty="0">
                <a:latin typeface="Courier New" panose="02070309020205020404" pitchFamily="49" charset="0"/>
                <a:cs typeface="Courier New" panose="02070309020205020404" pitchFamily="49" charset="0"/>
              </a:rPr>
              <a:t>    border: 1px solid black;</a:t>
            </a:r>
          </a:p>
          <a:p>
            <a:pPr marL="266700" indent="-266700" eaLnBrk="1" hangingPunct="1">
              <a:buNone/>
            </a:pPr>
            <a:r>
              <a:rPr lang="en-US" altLang="es-ES" sz="1200" dirty="0">
                <a:latin typeface="Courier New" panose="02070309020205020404" pitchFamily="49" charset="0"/>
                <a:cs typeface="Courier New" panose="02070309020205020404" pitchFamily="49" charset="0"/>
              </a:rPr>
              <a:t>    background-color: yellow;</a:t>
            </a:r>
          </a:p>
          <a:p>
            <a:pPr marL="266700" indent="-266700" eaLnBrk="1" hangingPunct="1">
              <a:buNone/>
            </a:pPr>
            <a:r>
              <a:rPr lang="en-US" altLang="es-ES" sz="1200" dirty="0">
                <a:latin typeface="Courier New" panose="02070309020205020404" pitchFamily="49" charset="0"/>
                <a:cs typeface="Courier New" panose="02070309020205020404" pitchFamily="49" charset="0"/>
              </a:rPr>
              <a:t>    padding: 5px;</a:t>
            </a:r>
          </a:p>
          <a:p>
            <a:pPr marL="266700" indent="-266700" eaLnBrk="1" hangingPunct="1">
              <a:buNone/>
            </a:pPr>
            <a:r>
              <a:rPr lang="en-US" altLang="es-ES" sz="1200" dirty="0">
                <a:latin typeface="Courier New" panose="02070309020205020404" pitchFamily="49" charset="0"/>
                <a:cs typeface="Courier New" panose="02070309020205020404" pitchFamily="49" charset="0"/>
              </a:rPr>
              <a:t>    text-align: center;</a:t>
            </a:r>
          </a:p>
          <a:p>
            <a:pPr marL="266700" indent="-266700" eaLnBrk="1" hangingPunct="1">
              <a:buNone/>
            </a:pPr>
            <a:r>
              <a:rPr lang="en-US" altLang="es-ES" sz="1200" dirty="0" smtClean="0">
                <a:latin typeface="Courier New" panose="02070309020205020404" pitchFamily="49" charset="0"/>
                <a:cs typeface="Courier New" panose="02070309020205020404" pitchFamily="49" charset="0"/>
              </a:rPr>
              <a:t>}</a:t>
            </a:r>
            <a:endParaRPr lang="en-US" altLang="es-E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7757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Unidades de </a:t>
            </a:r>
            <a:r>
              <a:rPr lang="es-ES" sz="4000" dirty="0" smtClean="0"/>
              <a:t>medida</a:t>
            </a:r>
            <a:endParaRPr lang="es-ES" sz="4000" dirty="0"/>
          </a:p>
        </p:txBody>
      </p:sp>
      <p:sp>
        <p:nvSpPr>
          <p:cNvPr id="3" name="Marcador de contenido 2"/>
          <p:cNvSpPr>
            <a:spLocks noGrp="1"/>
          </p:cNvSpPr>
          <p:nvPr>
            <p:ph idx="1"/>
          </p:nvPr>
        </p:nvSpPr>
        <p:spPr>
          <a:xfrm>
            <a:off x="179512" y="1556792"/>
            <a:ext cx="8784976" cy="4968552"/>
          </a:xfrm>
        </p:spPr>
        <p:txBody>
          <a:bodyPr>
            <a:noAutofit/>
          </a:bodyPr>
          <a:lstStyle/>
          <a:p>
            <a:pPr marL="265113" indent="-265113" algn="just">
              <a:lnSpc>
                <a:spcPct val="120000"/>
              </a:lnSpc>
              <a:spcBef>
                <a:spcPts val="0"/>
              </a:spcBef>
              <a:spcAft>
                <a:spcPts val="600"/>
              </a:spcAft>
              <a:buClr>
                <a:schemeClr val="accent1">
                  <a:lumMod val="75000"/>
                </a:schemeClr>
              </a:buClr>
            </a:pPr>
            <a:r>
              <a:rPr lang="es-ES" sz="2000" dirty="0">
                <a:latin typeface="+mj-lt"/>
              </a:rPr>
              <a:t>Las medidas en CSS se emplean para definir la </a:t>
            </a:r>
            <a:r>
              <a:rPr lang="es-ES" sz="2000" b="1" dirty="0">
                <a:latin typeface="+mj-lt"/>
              </a:rPr>
              <a:t>altura</a:t>
            </a:r>
            <a:r>
              <a:rPr lang="es-ES" sz="2000" dirty="0">
                <a:latin typeface="+mj-lt"/>
              </a:rPr>
              <a:t>, </a:t>
            </a:r>
            <a:r>
              <a:rPr lang="es-ES" sz="2000" b="1" dirty="0" smtClean="0">
                <a:latin typeface="+mj-lt"/>
              </a:rPr>
              <a:t>anchura</a:t>
            </a:r>
            <a:r>
              <a:rPr lang="es-ES" sz="2000" dirty="0" smtClean="0">
                <a:latin typeface="+mj-lt"/>
              </a:rPr>
              <a:t>, </a:t>
            </a:r>
            <a:r>
              <a:rPr lang="es-ES" sz="2000" b="1" dirty="0" smtClean="0">
                <a:latin typeface="+mj-lt"/>
              </a:rPr>
              <a:t>márgenes </a:t>
            </a:r>
            <a:r>
              <a:rPr lang="es-ES" sz="2000" dirty="0" smtClean="0">
                <a:latin typeface="+mj-lt"/>
              </a:rPr>
              <a:t>de </a:t>
            </a:r>
            <a:r>
              <a:rPr lang="es-ES" sz="2000" dirty="0">
                <a:latin typeface="+mj-lt"/>
              </a:rPr>
              <a:t>los </a:t>
            </a:r>
            <a:r>
              <a:rPr lang="es-ES" sz="2000" dirty="0" smtClean="0">
                <a:latin typeface="+mj-lt"/>
              </a:rPr>
              <a:t>elementos, </a:t>
            </a:r>
            <a:r>
              <a:rPr lang="es-ES" sz="2000" dirty="0">
                <a:latin typeface="+mj-lt"/>
              </a:rPr>
              <a:t>tamaño de </a:t>
            </a:r>
            <a:r>
              <a:rPr lang="es-ES" sz="2000" b="1" dirty="0">
                <a:latin typeface="+mj-lt"/>
              </a:rPr>
              <a:t>letra del </a:t>
            </a:r>
            <a:r>
              <a:rPr lang="es-ES" sz="2000" b="1" dirty="0" smtClean="0">
                <a:latin typeface="+mj-lt"/>
              </a:rPr>
              <a:t>texto</a:t>
            </a:r>
            <a:r>
              <a:rPr lang="es-ES" sz="2000" dirty="0" smtClean="0">
                <a:latin typeface="+mj-lt"/>
              </a:rPr>
              <a:t>...</a:t>
            </a:r>
            <a:endParaRPr lang="es-ES" sz="2000" dirty="0">
              <a:latin typeface="+mj-lt"/>
            </a:endParaRPr>
          </a:p>
          <a:p>
            <a:pPr marL="265113" indent="-265113" algn="just">
              <a:lnSpc>
                <a:spcPct val="120000"/>
              </a:lnSpc>
              <a:spcBef>
                <a:spcPts val="0"/>
              </a:spcBef>
              <a:spcAft>
                <a:spcPts val="600"/>
              </a:spcAft>
              <a:buClr>
                <a:schemeClr val="accent1">
                  <a:lumMod val="75000"/>
                </a:schemeClr>
              </a:buClr>
            </a:pPr>
            <a:r>
              <a:rPr lang="es-ES" sz="2000" dirty="0">
                <a:latin typeface="+mj-lt"/>
              </a:rPr>
              <a:t>Todas las medidas se indican como un </a:t>
            </a:r>
            <a:r>
              <a:rPr lang="es-ES" sz="2000" b="1" dirty="0">
                <a:latin typeface="+mj-lt"/>
              </a:rPr>
              <a:t>valor numérico entero o decimal </a:t>
            </a:r>
            <a:r>
              <a:rPr lang="es-ES" sz="2000" dirty="0">
                <a:latin typeface="+mj-lt"/>
              </a:rPr>
              <a:t>seguido de una </a:t>
            </a:r>
            <a:r>
              <a:rPr lang="es-ES" sz="2000" b="1" dirty="0">
                <a:latin typeface="+mj-lt"/>
              </a:rPr>
              <a:t>unidad de </a:t>
            </a:r>
            <a:r>
              <a:rPr lang="es-ES" sz="2000" b="1" dirty="0" smtClean="0">
                <a:latin typeface="+mj-lt"/>
              </a:rPr>
              <a:t>medida; </a:t>
            </a:r>
            <a:r>
              <a:rPr lang="es-ES" sz="2000" dirty="0" smtClean="0">
                <a:latin typeface="+mj-lt"/>
              </a:rPr>
              <a:t>sin </a:t>
            </a:r>
            <a:r>
              <a:rPr lang="es-ES" sz="2000" dirty="0">
                <a:latin typeface="+mj-lt"/>
              </a:rPr>
              <a:t>ningún espacio en blanco entre el número y la unidad de </a:t>
            </a:r>
            <a:r>
              <a:rPr lang="es-ES" sz="2000" dirty="0" smtClean="0">
                <a:latin typeface="+mj-lt"/>
              </a:rPr>
              <a:t>medida</a:t>
            </a:r>
            <a:r>
              <a:rPr lang="es-ES" sz="2000" dirty="0">
                <a:latin typeface="+mj-lt"/>
              </a:rPr>
              <a:t> </a:t>
            </a:r>
            <a:r>
              <a:rPr lang="es-ES" sz="2000" dirty="0" smtClean="0">
                <a:latin typeface="+mj-lt"/>
              </a:rPr>
              <a:t>(</a:t>
            </a:r>
            <a:r>
              <a:rPr lang="es-ES" sz="2000" dirty="0">
                <a:latin typeface="+mj-lt"/>
              </a:rPr>
              <a:t>0.9em, 10px, 2cm</a:t>
            </a:r>
            <a:r>
              <a:rPr lang="es-ES" sz="2000" dirty="0" smtClean="0">
                <a:latin typeface="+mj-lt"/>
              </a:rPr>
              <a:t>).</a:t>
            </a:r>
            <a:endParaRPr lang="es-ES" sz="2000" dirty="0">
              <a:latin typeface="+mj-lt"/>
            </a:endParaRPr>
          </a:p>
          <a:p>
            <a:pPr marL="265113" indent="-265113" algn="just">
              <a:lnSpc>
                <a:spcPct val="120000"/>
              </a:lnSpc>
              <a:spcBef>
                <a:spcPts val="0"/>
              </a:spcBef>
              <a:spcAft>
                <a:spcPts val="600"/>
              </a:spcAft>
              <a:buClr>
                <a:schemeClr val="accent1">
                  <a:lumMod val="75000"/>
                </a:schemeClr>
              </a:buClr>
            </a:pPr>
            <a:r>
              <a:rPr lang="es-ES" sz="2000" dirty="0">
                <a:latin typeface="+mj-lt"/>
              </a:rPr>
              <a:t>CSS divide todas las unidades de medida en dos grupos: </a:t>
            </a:r>
            <a:endParaRPr lang="es-ES" sz="2000" dirty="0" smtClean="0">
              <a:latin typeface="+mj-lt"/>
            </a:endParaRPr>
          </a:p>
          <a:p>
            <a:pPr marL="708660" lvl="1" indent="-34290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2000" b="1" dirty="0" smtClean="0">
                <a:latin typeface="+mj-lt"/>
              </a:rPr>
              <a:t>Absolutas</a:t>
            </a:r>
            <a:endParaRPr lang="es-ES" sz="2000" dirty="0">
              <a:latin typeface="+mj-lt"/>
            </a:endParaRPr>
          </a:p>
          <a:p>
            <a:pPr marL="708660" lvl="1" indent="-34290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2000" b="1" dirty="0" smtClean="0">
                <a:latin typeface="+mj-lt"/>
              </a:rPr>
              <a:t>Relativas</a:t>
            </a:r>
            <a:endParaRPr lang="es-ES" sz="2000" dirty="0" smtClean="0">
              <a:latin typeface="+mj-lt"/>
            </a:endParaRPr>
          </a:p>
          <a:p>
            <a:pPr marL="265113" indent="-265113">
              <a:lnSpc>
                <a:spcPct val="120000"/>
              </a:lnSpc>
              <a:spcBef>
                <a:spcPts val="0"/>
              </a:spcBef>
              <a:spcAft>
                <a:spcPts val="600"/>
              </a:spcAft>
              <a:buClr>
                <a:schemeClr val="accent1">
                  <a:lumMod val="75000"/>
                </a:schemeClr>
              </a:buClr>
            </a:pPr>
            <a:endParaRPr lang="es-ES" sz="1700" dirty="0">
              <a:latin typeface="+mj-lt"/>
            </a:endParaRPr>
          </a:p>
          <a:p>
            <a:pPr marL="925830" lvl="2" indent="-285750">
              <a:spcBef>
                <a:spcPts val="0"/>
              </a:spcBef>
              <a:buClr>
                <a:schemeClr val="accent1">
                  <a:lumMod val="75000"/>
                </a:schemeClr>
              </a:buClr>
              <a:buFont typeface="Wingdings" panose="05000000000000000000" pitchFamily="2" charset="2"/>
              <a:buChar char="Ø"/>
            </a:pPr>
            <a:endParaRPr lang="es-ES" sz="1600" dirty="0" smtClean="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a:t>
            </a:fld>
            <a:endParaRPr lang="es-ES" dirty="0"/>
          </a:p>
        </p:txBody>
      </p:sp>
    </p:spTree>
    <p:extLst>
      <p:ext uri="{BB962C8B-B14F-4D97-AF65-F5344CB8AC3E}">
        <p14:creationId xmlns:p14="http://schemas.microsoft.com/office/powerpoint/2010/main" val="2389103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Unidades de </a:t>
            </a:r>
            <a:r>
              <a:rPr lang="es-ES" sz="4000" dirty="0" smtClean="0"/>
              <a:t>medida</a:t>
            </a:r>
            <a:endParaRPr lang="es-ES" sz="4000" dirty="0"/>
          </a:p>
        </p:txBody>
      </p:sp>
      <p:sp>
        <p:nvSpPr>
          <p:cNvPr id="3" name="Marcador de contenido 2"/>
          <p:cNvSpPr>
            <a:spLocks noGrp="1"/>
          </p:cNvSpPr>
          <p:nvPr>
            <p:ph idx="1"/>
          </p:nvPr>
        </p:nvSpPr>
        <p:spPr>
          <a:xfrm>
            <a:off x="457200" y="1556792"/>
            <a:ext cx="8507288" cy="4968552"/>
          </a:xfrm>
        </p:spPr>
        <p:txBody>
          <a:bodyPr>
            <a:noAutofit/>
          </a:bodyPr>
          <a:lstStyle/>
          <a:p>
            <a:pPr marL="0" indent="0" algn="just">
              <a:lnSpc>
                <a:spcPct val="120000"/>
              </a:lnSpc>
              <a:spcBef>
                <a:spcPts val="0"/>
              </a:spcBef>
              <a:spcAft>
                <a:spcPts val="600"/>
              </a:spcAft>
              <a:buClr>
                <a:schemeClr val="accent1">
                  <a:lumMod val="75000"/>
                </a:schemeClr>
              </a:buClr>
              <a:buNone/>
            </a:pPr>
            <a:r>
              <a:rPr lang="es-ES" sz="2400" b="1" dirty="0">
                <a:latin typeface="+mj-lt"/>
              </a:rPr>
              <a:t>Unidades relativas</a:t>
            </a:r>
          </a:p>
          <a:p>
            <a:pPr marL="630873" lvl="1" indent="-265113" algn="just">
              <a:spcBef>
                <a:spcPts val="0"/>
              </a:spcBef>
              <a:spcAft>
                <a:spcPts val="600"/>
              </a:spcAft>
              <a:buClr>
                <a:schemeClr val="accent1">
                  <a:lumMod val="75000"/>
                </a:schemeClr>
              </a:buClr>
            </a:pPr>
            <a:r>
              <a:rPr lang="es-ES" sz="2000" dirty="0" smtClean="0">
                <a:latin typeface="+mj-lt"/>
              </a:rPr>
              <a:t>Definen </a:t>
            </a:r>
            <a:r>
              <a:rPr lang="es-ES" sz="2000" dirty="0">
                <a:latin typeface="+mj-lt"/>
              </a:rPr>
              <a:t>su valor en relación a otra medida. </a:t>
            </a:r>
          </a:p>
          <a:p>
            <a:pPr marL="630873" lvl="1" indent="-265113" algn="just">
              <a:spcBef>
                <a:spcPts val="0"/>
              </a:spcBef>
              <a:spcAft>
                <a:spcPts val="600"/>
              </a:spcAft>
              <a:buClr>
                <a:schemeClr val="accent1">
                  <a:lumMod val="75000"/>
                </a:schemeClr>
              </a:buClr>
            </a:pPr>
            <a:r>
              <a:rPr lang="es-ES" sz="2000" dirty="0">
                <a:latin typeface="+mj-lt"/>
              </a:rPr>
              <a:t>La unidades relativas son más flexibles que las unidades absolutas porque se adaptan más fácilmente a los diferentes medios.</a:t>
            </a:r>
          </a:p>
          <a:p>
            <a:pPr marL="905193" lvl="2" indent="-265113" algn="just">
              <a:spcBef>
                <a:spcPts val="0"/>
              </a:spcBef>
              <a:spcAft>
                <a:spcPts val="600"/>
              </a:spcAft>
              <a:buClr>
                <a:schemeClr val="accent1">
                  <a:lumMod val="75000"/>
                </a:schemeClr>
              </a:buClr>
              <a:buFont typeface="Wingdings" panose="05000000000000000000" pitchFamily="2" charset="2"/>
              <a:buChar char="v"/>
            </a:pPr>
            <a:r>
              <a:rPr lang="es-ES" sz="2000" b="1" dirty="0" err="1" smtClean="0">
                <a:latin typeface="+mj-lt"/>
              </a:rPr>
              <a:t>em</a:t>
            </a:r>
            <a:r>
              <a:rPr lang="es-ES" sz="2000" dirty="0">
                <a:latin typeface="+mj-lt"/>
              </a:rPr>
              <a:t>:</a:t>
            </a:r>
            <a:r>
              <a:rPr lang="es-ES" sz="2000" dirty="0" smtClean="0">
                <a:latin typeface="+mj-lt"/>
              </a:rPr>
              <a:t> </a:t>
            </a:r>
            <a:r>
              <a:rPr lang="es-ES" sz="2000" dirty="0">
                <a:latin typeface="+mj-lt"/>
              </a:rPr>
              <a:t>relativa </a:t>
            </a:r>
            <a:r>
              <a:rPr lang="es-ES" sz="2000" dirty="0" smtClean="0">
                <a:latin typeface="+mj-lt"/>
              </a:rPr>
              <a:t>respecto del tamaño de letra empleado en el contenedor padre. El valor de 1em se puede aproximar por la anchura de la letra M.</a:t>
            </a:r>
          </a:p>
          <a:p>
            <a:pPr marL="905193" lvl="2" indent="-265113" algn="just">
              <a:spcBef>
                <a:spcPts val="0"/>
              </a:spcBef>
              <a:spcAft>
                <a:spcPts val="600"/>
              </a:spcAft>
              <a:buClr>
                <a:schemeClr val="accent1">
                  <a:lumMod val="75000"/>
                </a:schemeClr>
              </a:buClr>
              <a:buFont typeface="Wingdings" panose="05000000000000000000" pitchFamily="2" charset="2"/>
              <a:buChar char="v"/>
            </a:pPr>
            <a:r>
              <a:rPr lang="es-ES" sz="2000" b="1" dirty="0" smtClean="0">
                <a:latin typeface="+mj-lt"/>
              </a:rPr>
              <a:t>rem</a:t>
            </a:r>
            <a:r>
              <a:rPr lang="es-ES" sz="2000" dirty="0" smtClean="0">
                <a:latin typeface="+mj-lt"/>
              </a:rPr>
              <a:t>: relativa respecto del tamaño de letra empleado en el </a:t>
            </a:r>
            <a:r>
              <a:rPr lang="es-ES" sz="2000" dirty="0" err="1" smtClean="0">
                <a:latin typeface="+mj-lt"/>
              </a:rPr>
              <a:t>body</a:t>
            </a:r>
            <a:r>
              <a:rPr lang="es-ES" sz="2000" dirty="0" smtClean="0">
                <a:latin typeface="+mj-lt"/>
              </a:rPr>
              <a:t>.</a:t>
            </a:r>
            <a:endParaRPr lang="es-ES" sz="2000" dirty="0">
              <a:latin typeface="+mj-lt"/>
            </a:endParaRPr>
          </a:p>
          <a:p>
            <a:pPr marL="905193" lvl="2" indent="-265113" algn="just">
              <a:spcBef>
                <a:spcPts val="0"/>
              </a:spcBef>
              <a:spcAft>
                <a:spcPts val="600"/>
              </a:spcAft>
              <a:buClr>
                <a:schemeClr val="accent1">
                  <a:lumMod val="75000"/>
                </a:schemeClr>
              </a:buClr>
              <a:buFont typeface="Wingdings" panose="05000000000000000000" pitchFamily="2" charset="2"/>
              <a:buChar char="v"/>
            </a:pPr>
            <a:r>
              <a:rPr lang="es-ES" sz="2000" b="1" dirty="0" smtClean="0">
                <a:latin typeface="+mj-lt"/>
              </a:rPr>
              <a:t>ex</a:t>
            </a:r>
            <a:r>
              <a:rPr lang="es-ES" sz="2000" dirty="0" smtClean="0">
                <a:latin typeface="+mj-lt"/>
              </a:rPr>
              <a:t>: </a:t>
            </a:r>
            <a:r>
              <a:rPr lang="es-ES" sz="2000" dirty="0">
                <a:latin typeface="+mj-lt"/>
              </a:rPr>
              <a:t>relativa respecto de la altura de la letra x del tipo de letra utilizado</a:t>
            </a:r>
          </a:p>
          <a:p>
            <a:pPr marL="905193" lvl="2" indent="-265113" algn="just">
              <a:spcBef>
                <a:spcPts val="0"/>
              </a:spcBef>
              <a:spcAft>
                <a:spcPts val="600"/>
              </a:spcAft>
              <a:buClr>
                <a:schemeClr val="accent1">
                  <a:lumMod val="75000"/>
                </a:schemeClr>
              </a:buClr>
              <a:buFont typeface="Wingdings" panose="05000000000000000000" pitchFamily="2" charset="2"/>
              <a:buChar char="v"/>
            </a:pPr>
            <a:r>
              <a:rPr lang="es-ES" sz="2000" b="1" dirty="0" err="1" smtClean="0">
                <a:latin typeface="+mj-lt"/>
              </a:rPr>
              <a:t>px</a:t>
            </a:r>
            <a:r>
              <a:rPr lang="es-ES" sz="2000" dirty="0" smtClean="0">
                <a:latin typeface="+mj-lt"/>
              </a:rPr>
              <a:t>: </a:t>
            </a:r>
            <a:r>
              <a:rPr lang="es-ES" sz="2000" dirty="0">
                <a:latin typeface="+mj-lt"/>
              </a:rPr>
              <a:t>(píxel) relativa respecto de la pantalla del </a:t>
            </a:r>
            <a:r>
              <a:rPr lang="es-ES" sz="2000" dirty="0" smtClean="0">
                <a:latin typeface="+mj-lt"/>
              </a:rPr>
              <a:t>usuario se </a:t>
            </a:r>
            <a:r>
              <a:rPr lang="es-ES" sz="2000" dirty="0">
                <a:latin typeface="+mj-lt"/>
              </a:rPr>
              <a:t>consideran relativas, ya que el aspecto de los elementos dependerá de la resolución del dispositivo en el que se visualiza el documento HTML</a:t>
            </a:r>
            <a:r>
              <a:rPr lang="es-ES" sz="2000" dirty="0" smtClean="0">
                <a:latin typeface="+mj-lt"/>
              </a:rPr>
              <a:t>. En la practica se considera unidad absoluta.</a:t>
            </a:r>
            <a:endParaRPr lang="es-ES" sz="2000" dirty="0">
              <a:latin typeface="+mj-lt"/>
            </a:endParaRPr>
          </a:p>
          <a:p>
            <a:pPr marL="265113" indent="-265113">
              <a:lnSpc>
                <a:spcPct val="120000"/>
              </a:lnSpc>
              <a:spcBef>
                <a:spcPts val="0"/>
              </a:spcBef>
              <a:spcAft>
                <a:spcPts val="600"/>
              </a:spcAft>
              <a:buClr>
                <a:schemeClr val="accent1">
                  <a:lumMod val="75000"/>
                </a:schemeClr>
              </a:buClr>
            </a:pPr>
            <a:endParaRPr lang="es-ES" sz="1700" dirty="0">
              <a:latin typeface="+mj-lt"/>
            </a:endParaRPr>
          </a:p>
          <a:p>
            <a:pPr marL="925830" lvl="2" indent="-285750">
              <a:spcBef>
                <a:spcPts val="0"/>
              </a:spcBef>
              <a:buClr>
                <a:schemeClr val="accent1">
                  <a:lumMod val="75000"/>
                </a:schemeClr>
              </a:buClr>
              <a:buFont typeface="Wingdings" panose="05000000000000000000" pitchFamily="2" charset="2"/>
              <a:buChar char="Ø"/>
            </a:pPr>
            <a:endParaRPr lang="es-ES" sz="1600" dirty="0" smtClean="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a:t>
            </a:fld>
            <a:endParaRPr lang="es-ES" dirty="0"/>
          </a:p>
        </p:txBody>
      </p:sp>
    </p:spTree>
    <p:extLst>
      <p:ext uri="{BB962C8B-B14F-4D97-AF65-F5344CB8AC3E}">
        <p14:creationId xmlns:p14="http://schemas.microsoft.com/office/powerpoint/2010/main" val="2458725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Unidades de </a:t>
            </a:r>
            <a:r>
              <a:rPr lang="es-ES" sz="4000" dirty="0" smtClean="0"/>
              <a:t>medida</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Unidades absolutas</a:t>
            </a:r>
            <a:endParaRPr lang="es-ES" sz="2400" b="1" dirty="0">
              <a:latin typeface="+mj-lt"/>
            </a:endParaRPr>
          </a:p>
          <a:p>
            <a:pPr marL="630873" lvl="1" indent="-265113" algn="just">
              <a:spcBef>
                <a:spcPts val="0"/>
              </a:spcBef>
              <a:spcAft>
                <a:spcPts val="600"/>
              </a:spcAft>
              <a:buClr>
                <a:schemeClr val="accent1">
                  <a:lumMod val="75000"/>
                </a:schemeClr>
              </a:buClr>
            </a:pPr>
            <a:r>
              <a:rPr lang="es-ES" sz="1800" dirty="0">
                <a:latin typeface="+mj-lt"/>
              </a:rPr>
              <a:t>Las unidades absolutas definen las medidas de forma completa. No se calculan a partir de otro valor de referencia. </a:t>
            </a:r>
            <a:r>
              <a:rPr lang="es-ES" sz="1800" b="1" dirty="0">
                <a:latin typeface="+mj-lt"/>
              </a:rPr>
              <a:t>Son directamente los valores indicados</a:t>
            </a:r>
            <a:r>
              <a:rPr lang="es-ES" sz="1800" dirty="0">
                <a:latin typeface="+mj-lt"/>
              </a:rPr>
              <a:t>.</a:t>
            </a:r>
          </a:p>
          <a:p>
            <a:pPr marL="925830" lvl="2" indent="-285750" algn="just">
              <a:spcBef>
                <a:spcPts val="0"/>
              </a:spcBef>
              <a:buClr>
                <a:schemeClr val="accent1">
                  <a:lumMod val="75000"/>
                </a:schemeClr>
              </a:buClr>
              <a:buFont typeface="Wingdings" panose="05000000000000000000" pitchFamily="2" charset="2"/>
              <a:buChar char="v"/>
            </a:pPr>
            <a:r>
              <a:rPr lang="es-ES" sz="1800" b="1" dirty="0">
                <a:latin typeface="+mj-lt"/>
              </a:rPr>
              <a:t>in</a:t>
            </a:r>
            <a:r>
              <a:rPr lang="es-ES" sz="1800" dirty="0">
                <a:latin typeface="+mj-lt"/>
              </a:rPr>
              <a:t>, del inglés "</a:t>
            </a:r>
            <a:r>
              <a:rPr lang="es-ES" sz="1800" dirty="0" err="1">
                <a:latin typeface="+mj-lt"/>
              </a:rPr>
              <a:t>inches</a:t>
            </a:r>
            <a:r>
              <a:rPr lang="es-ES" sz="1800" dirty="0">
                <a:latin typeface="+mj-lt"/>
              </a:rPr>
              <a:t>", pulgadas (1 pulgada son </a:t>
            </a:r>
            <a:r>
              <a:rPr lang="es-ES" sz="1800" dirty="0" smtClean="0">
                <a:latin typeface="+mj-lt"/>
              </a:rPr>
              <a:t>2.54 centímetros)</a:t>
            </a:r>
            <a:endParaRPr lang="es-ES" sz="1800" dirty="0">
              <a:latin typeface="+mj-lt"/>
            </a:endParaRPr>
          </a:p>
          <a:p>
            <a:pPr marL="925830" lvl="2" indent="-285750" algn="just">
              <a:spcBef>
                <a:spcPts val="0"/>
              </a:spcBef>
              <a:buClr>
                <a:schemeClr val="accent1">
                  <a:lumMod val="75000"/>
                </a:schemeClr>
              </a:buClr>
              <a:buFont typeface="Wingdings" panose="05000000000000000000" pitchFamily="2" charset="2"/>
              <a:buChar char="v"/>
            </a:pPr>
            <a:r>
              <a:rPr lang="es-ES" sz="1800" b="1" dirty="0">
                <a:latin typeface="+mj-lt"/>
              </a:rPr>
              <a:t>cm</a:t>
            </a:r>
            <a:r>
              <a:rPr lang="es-ES" sz="1800" dirty="0">
                <a:latin typeface="+mj-lt"/>
              </a:rPr>
              <a:t>, centímetros</a:t>
            </a:r>
          </a:p>
          <a:p>
            <a:pPr marL="925830" lvl="2" indent="-285750" algn="just">
              <a:spcBef>
                <a:spcPts val="0"/>
              </a:spcBef>
              <a:buClr>
                <a:schemeClr val="accent1">
                  <a:lumMod val="75000"/>
                </a:schemeClr>
              </a:buClr>
              <a:buFont typeface="Wingdings" panose="05000000000000000000" pitchFamily="2" charset="2"/>
              <a:buChar char="v"/>
            </a:pPr>
            <a:r>
              <a:rPr lang="es-ES" sz="1800" b="1" dirty="0">
                <a:latin typeface="+mj-lt"/>
              </a:rPr>
              <a:t>mm</a:t>
            </a:r>
            <a:r>
              <a:rPr lang="es-ES" sz="1800" dirty="0">
                <a:latin typeface="+mj-lt"/>
              </a:rPr>
              <a:t>, milímetros</a:t>
            </a:r>
          </a:p>
          <a:p>
            <a:pPr marL="925830" lvl="2" indent="-285750" algn="just">
              <a:spcBef>
                <a:spcPts val="0"/>
              </a:spcBef>
              <a:buClr>
                <a:schemeClr val="accent1">
                  <a:lumMod val="75000"/>
                </a:schemeClr>
              </a:buClr>
              <a:buFont typeface="Wingdings" panose="05000000000000000000" pitchFamily="2" charset="2"/>
              <a:buChar char="v"/>
            </a:pPr>
            <a:r>
              <a:rPr lang="es-ES" sz="1800" b="1" dirty="0">
                <a:latin typeface="+mj-lt"/>
              </a:rPr>
              <a:t>pt</a:t>
            </a:r>
            <a:r>
              <a:rPr lang="es-ES" sz="1800" dirty="0">
                <a:latin typeface="+mj-lt"/>
              </a:rPr>
              <a:t>, puntos (1 punto equivale a </a:t>
            </a:r>
            <a:r>
              <a:rPr lang="es-ES" sz="1800" dirty="0" smtClean="0">
                <a:latin typeface="+mj-lt"/>
              </a:rPr>
              <a:t>1/72pulgadas). Es la unidad adecuada para indicar el tamaño de la letra para los documentos a imprimir.</a:t>
            </a:r>
            <a:endParaRPr lang="es-ES" sz="1800" dirty="0">
              <a:latin typeface="+mj-lt"/>
            </a:endParaRPr>
          </a:p>
          <a:p>
            <a:pPr marL="925830" lvl="2" indent="-285750" algn="just">
              <a:spcBef>
                <a:spcPts val="0"/>
              </a:spcBef>
              <a:buClr>
                <a:schemeClr val="accent1">
                  <a:lumMod val="75000"/>
                </a:schemeClr>
              </a:buClr>
              <a:buFont typeface="Wingdings" panose="05000000000000000000" pitchFamily="2" charset="2"/>
              <a:buChar char="v"/>
            </a:pPr>
            <a:r>
              <a:rPr lang="es-ES" sz="1800" b="1" dirty="0">
                <a:latin typeface="+mj-lt"/>
              </a:rPr>
              <a:t>pc</a:t>
            </a:r>
            <a:r>
              <a:rPr lang="es-ES" sz="1800" dirty="0">
                <a:latin typeface="+mj-lt"/>
              </a:rPr>
              <a:t>, picas (1 pica equivale a 12 </a:t>
            </a:r>
            <a:r>
              <a:rPr lang="es-ES" sz="1800" dirty="0" smtClean="0">
                <a:latin typeface="+mj-lt"/>
              </a:rPr>
              <a:t>puntos)</a:t>
            </a:r>
            <a:endParaRPr lang="es-ES" sz="1800" dirty="0">
              <a:latin typeface="+mj-lt"/>
            </a:endParaRPr>
          </a:p>
          <a:p>
            <a:pPr marL="630873" lvl="1" indent="-265113" algn="just">
              <a:spcBef>
                <a:spcPts val="1200"/>
              </a:spcBef>
              <a:spcAft>
                <a:spcPts val="600"/>
              </a:spcAft>
              <a:buClr>
                <a:schemeClr val="accent1">
                  <a:lumMod val="75000"/>
                </a:schemeClr>
              </a:buClr>
            </a:pPr>
            <a:r>
              <a:rPr lang="es-ES" sz="1800" dirty="0" smtClean="0">
                <a:latin typeface="+mj-lt"/>
              </a:rPr>
              <a:t>Su </a:t>
            </a:r>
            <a:r>
              <a:rPr lang="es-ES" sz="1800" dirty="0">
                <a:latin typeface="+mj-lt"/>
              </a:rPr>
              <a:t>uso es idéntico al de las unidades relativas, con la diferencia que los valores indicados son directamente los valores que se utilizan, sin necesidad de calcular los valores reales en función de otras referencias</a:t>
            </a:r>
            <a:r>
              <a:rPr lang="es-ES" sz="1800" dirty="0" smtClean="0">
                <a:latin typeface="+mj-lt"/>
              </a:rPr>
              <a:t>.</a:t>
            </a:r>
          </a:p>
          <a:p>
            <a:pPr marL="630873" lvl="1" indent="-265113" algn="just">
              <a:spcBef>
                <a:spcPts val="0"/>
              </a:spcBef>
              <a:spcAft>
                <a:spcPts val="600"/>
              </a:spcAft>
              <a:buClr>
                <a:schemeClr val="accent1">
                  <a:lumMod val="75000"/>
                </a:schemeClr>
              </a:buClr>
            </a:pPr>
            <a:endParaRPr lang="es-ES" sz="1700" dirty="0">
              <a:latin typeface="+mj-lt"/>
            </a:endParaRPr>
          </a:p>
          <a:p>
            <a:pPr marL="630873" lvl="1" indent="-265113" algn="just">
              <a:spcBef>
                <a:spcPts val="0"/>
              </a:spcBef>
              <a:spcAft>
                <a:spcPts val="600"/>
              </a:spcAft>
              <a:buClr>
                <a:schemeClr val="accent1">
                  <a:lumMod val="75000"/>
                </a:schemeClr>
              </a:buClr>
            </a:pPr>
            <a:endParaRPr lang="es-ES" sz="1700" dirty="0">
              <a:latin typeface="+mj-lt"/>
            </a:endParaRPr>
          </a:p>
          <a:p>
            <a:pPr marL="925830" lvl="2" indent="-285750">
              <a:spcBef>
                <a:spcPts val="0"/>
              </a:spcBef>
              <a:buClr>
                <a:schemeClr val="accent1">
                  <a:lumMod val="75000"/>
                </a:schemeClr>
              </a:buClr>
              <a:buFont typeface="Wingdings" panose="05000000000000000000" pitchFamily="2" charset="2"/>
              <a:buChar char="Ø"/>
            </a:pPr>
            <a:endParaRPr lang="es-ES" sz="1600" dirty="0" smtClean="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4</a:t>
            </a:fld>
            <a:endParaRPr lang="es-ES" dirty="0"/>
          </a:p>
        </p:txBody>
      </p:sp>
      <p:sp>
        <p:nvSpPr>
          <p:cNvPr id="9" name="Text Box 4"/>
          <p:cNvSpPr txBox="1">
            <a:spLocks noChangeArrowheads="1"/>
          </p:cNvSpPr>
          <p:nvPr/>
        </p:nvSpPr>
        <p:spPr bwMode="auto">
          <a:xfrm>
            <a:off x="1060939" y="5767373"/>
            <a:ext cx="6897141" cy="738664"/>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n-US" altLang="es-ES" sz="1400" dirty="0">
                <a:latin typeface="Courier New" panose="02070309020205020404" pitchFamily="49" charset="0"/>
                <a:cs typeface="Courier New" panose="02070309020205020404" pitchFamily="49" charset="0"/>
              </a:rPr>
              <a:t>body { margin: 0.5in; }</a:t>
            </a:r>
          </a:p>
          <a:p>
            <a:pPr marL="266700" indent="-266700" eaLnBrk="1" hangingPunct="1">
              <a:buNone/>
            </a:pPr>
            <a:r>
              <a:rPr lang="en-US" altLang="es-ES" sz="1400" dirty="0">
                <a:latin typeface="Courier New" panose="02070309020205020404" pitchFamily="49" charset="0"/>
                <a:cs typeface="Courier New" panose="02070309020205020404" pitchFamily="49" charset="0"/>
              </a:rPr>
              <a:t>h1 { line-height: 2.5cm; }</a:t>
            </a:r>
          </a:p>
          <a:p>
            <a:pPr marL="266700" indent="-266700" eaLnBrk="1" hangingPunct="1">
              <a:buNone/>
            </a:pPr>
            <a:r>
              <a:rPr lang="en-US" altLang="es-ES" sz="1400" dirty="0">
                <a:latin typeface="Courier New" panose="02070309020205020404" pitchFamily="49" charset="0"/>
                <a:cs typeface="Courier New" panose="02070309020205020404" pitchFamily="49" charset="0"/>
              </a:rPr>
              <a:t>a { font-size: 12pt; }</a:t>
            </a:r>
          </a:p>
        </p:txBody>
      </p:sp>
    </p:spTree>
    <p:extLst>
      <p:ext uri="{BB962C8B-B14F-4D97-AF65-F5344CB8AC3E}">
        <p14:creationId xmlns:p14="http://schemas.microsoft.com/office/powerpoint/2010/main" val="3866121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Unidades de </a:t>
            </a:r>
            <a:r>
              <a:rPr lang="es-ES" sz="4000" dirty="0" smtClean="0"/>
              <a:t>medida</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273050" lvl="1" indent="-177800" algn="just">
              <a:spcBef>
                <a:spcPts val="0"/>
              </a:spcBef>
              <a:spcAft>
                <a:spcPts val="600"/>
              </a:spcAft>
              <a:buClr>
                <a:schemeClr val="accent1">
                  <a:lumMod val="75000"/>
                </a:schemeClr>
              </a:buClr>
            </a:pPr>
            <a:r>
              <a:rPr lang="es-ES" sz="2000" dirty="0" smtClean="0">
                <a:latin typeface="+mj-lt"/>
              </a:rPr>
              <a:t>Las </a:t>
            </a:r>
            <a:r>
              <a:rPr lang="es-ES" sz="2000" dirty="0">
                <a:latin typeface="+mj-lt"/>
              </a:rPr>
              <a:t>distintas unidades </a:t>
            </a:r>
            <a:r>
              <a:rPr lang="es-ES" sz="2000" dirty="0" smtClean="0">
                <a:latin typeface="+mj-lt"/>
              </a:rPr>
              <a:t>se </a:t>
            </a:r>
            <a:r>
              <a:rPr lang="es-ES" sz="2000" dirty="0">
                <a:latin typeface="+mj-lt"/>
              </a:rPr>
              <a:t>pueden mezclar entre los diferentes elementos de una misma página</a:t>
            </a:r>
            <a:r>
              <a:rPr lang="es-ES" sz="2000" dirty="0" smtClean="0">
                <a:latin typeface="+mj-lt"/>
              </a:rPr>
              <a:t>:</a:t>
            </a:r>
          </a:p>
          <a:p>
            <a:pPr marL="273050" lvl="1" indent="-177800" algn="just">
              <a:spcBef>
                <a:spcPts val="0"/>
              </a:spcBef>
              <a:spcAft>
                <a:spcPts val="600"/>
              </a:spcAft>
              <a:buClr>
                <a:schemeClr val="accent1">
                  <a:lumMod val="75000"/>
                </a:schemeClr>
              </a:buClr>
            </a:pPr>
            <a:endParaRPr lang="es-ES" sz="2000" dirty="0">
              <a:latin typeface="+mj-lt"/>
            </a:endParaRPr>
          </a:p>
          <a:p>
            <a:pPr marL="273050" lvl="1" indent="-177800" algn="just">
              <a:spcBef>
                <a:spcPts val="0"/>
              </a:spcBef>
              <a:spcAft>
                <a:spcPts val="600"/>
              </a:spcAft>
              <a:buClr>
                <a:schemeClr val="accent1">
                  <a:lumMod val="75000"/>
                </a:schemeClr>
              </a:buClr>
            </a:pPr>
            <a:endParaRPr lang="es-ES" sz="2000" dirty="0" smtClean="0">
              <a:latin typeface="+mj-lt"/>
            </a:endParaRPr>
          </a:p>
          <a:p>
            <a:pPr marL="273050" lvl="1" indent="-177800" algn="just">
              <a:spcBef>
                <a:spcPts val="0"/>
              </a:spcBef>
              <a:spcAft>
                <a:spcPts val="600"/>
              </a:spcAft>
              <a:buClr>
                <a:schemeClr val="accent1">
                  <a:lumMod val="75000"/>
                </a:schemeClr>
              </a:buClr>
              <a:buNone/>
            </a:pPr>
            <a:endParaRPr lang="es-ES" sz="2000" dirty="0" smtClean="0">
              <a:latin typeface="+mj-lt"/>
            </a:endParaRPr>
          </a:p>
          <a:p>
            <a:pPr marL="273050" lvl="1" indent="-177800" algn="just">
              <a:spcBef>
                <a:spcPts val="0"/>
              </a:spcBef>
              <a:spcAft>
                <a:spcPts val="600"/>
              </a:spcAft>
              <a:buClr>
                <a:schemeClr val="accent1">
                  <a:lumMod val="75000"/>
                </a:schemeClr>
              </a:buClr>
              <a:buNone/>
            </a:pPr>
            <a:endParaRPr lang="es-ES" sz="2000" dirty="0">
              <a:latin typeface="+mj-lt"/>
            </a:endParaRPr>
          </a:p>
          <a:p>
            <a:pPr marL="273050" lvl="1" indent="-177800" algn="just">
              <a:spcBef>
                <a:spcPts val="0"/>
              </a:spcBef>
              <a:spcAft>
                <a:spcPts val="600"/>
              </a:spcAft>
              <a:buClr>
                <a:schemeClr val="accent1">
                  <a:lumMod val="75000"/>
                </a:schemeClr>
              </a:buClr>
              <a:buNone/>
            </a:pPr>
            <a:endParaRPr lang="es-ES" sz="2000" dirty="0" smtClean="0">
              <a:latin typeface="+mj-lt"/>
            </a:endParaRPr>
          </a:p>
          <a:p>
            <a:pPr marL="627063" lvl="2" indent="-177800" algn="just">
              <a:spcBef>
                <a:spcPts val="0"/>
              </a:spcBef>
              <a:spcAft>
                <a:spcPts val="600"/>
              </a:spcAft>
              <a:buClr>
                <a:schemeClr val="accent1">
                  <a:lumMod val="75000"/>
                </a:schemeClr>
              </a:buClr>
              <a:buFont typeface="Wingdings" panose="05000000000000000000" pitchFamily="2" charset="2"/>
              <a:buChar char="Ø"/>
            </a:pPr>
            <a:r>
              <a:rPr lang="es-ES" sz="2000" dirty="0" smtClean="0">
                <a:latin typeface="+mj-lt"/>
              </a:rPr>
              <a:t>En </a:t>
            </a:r>
            <a:r>
              <a:rPr lang="es-ES" sz="2000" dirty="0">
                <a:latin typeface="+mj-lt"/>
              </a:rPr>
              <a:t>primer lugar, se establece un tamaño de letra base </a:t>
            </a:r>
            <a:r>
              <a:rPr lang="es-ES" sz="2000" dirty="0" smtClean="0">
                <a:latin typeface="+mj-lt"/>
              </a:rPr>
              <a:t>de 10 </a:t>
            </a:r>
            <a:r>
              <a:rPr lang="es-ES" sz="2000" dirty="0">
                <a:latin typeface="+mj-lt"/>
              </a:rPr>
              <a:t>píxel para toda la página, es decir, para </a:t>
            </a:r>
            <a:r>
              <a:rPr lang="es-ES" sz="2000" dirty="0" smtClean="0">
                <a:latin typeface="+mj-lt"/>
              </a:rPr>
              <a:t>el </a:t>
            </a:r>
            <a:r>
              <a:rPr lang="es-ES" sz="2000" dirty="0" err="1">
                <a:latin typeface="+mj-lt"/>
              </a:rPr>
              <a:t>body</a:t>
            </a:r>
            <a:r>
              <a:rPr lang="es-ES" sz="2000" dirty="0">
                <a:latin typeface="+mj-lt"/>
              </a:rPr>
              <a:t> </a:t>
            </a:r>
            <a:r>
              <a:rPr lang="es-ES" sz="2000" dirty="0" smtClean="0">
                <a:latin typeface="+mj-lt"/>
              </a:rPr>
              <a:t>.</a:t>
            </a:r>
            <a:endParaRPr lang="es-ES" sz="2000" dirty="0">
              <a:latin typeface="+mj-lt"/>
            </a:endParaRPr>
          </a:p>
          <a:p>
            <a:pPr marL="627063" lvl="2" indent="-177800" algn="just">
              <a:spcBef>
                <a:spcPts val="0"/>
              </a:spcBef>
              <a:spcAft>
                <a:spcPts val="600"/>
              </a:spcAft>
              <a:buClr>
                <a:schemeClr val="accent1">
                  <a:lumMod val="75000"/>
                </a:schemeClr>
              </a:buClr>
              <a:buFont typeface="Wingdings" panose="05000000000000000000" pitchFamily="2" charset="2"/>
              <a:buChar char="Ø"/>
            </a:pPr>
            <a:r>
              <a:rPr lang="es-ES" sz="2000" dirty="0" smtClean="0">
                <a:latin typeface="+mj-lt"/>
              </a:rPr>
              <a:t>A </a:t>
            </a:r>
            <a:r>
              <a:rPr lang="es-ES" sz="2000" dirty="0">
                <a:latin typeface="+mj-lt"/>
              </a:rPr>
              <a:t>continuación, se asigna un tamaño de 2.5em al elemento &lt;h1&gt;, por lo que su tamaño de letra real será de 2.5 x 10px = 25px.</a:t>
            </a:r>
          </a:p>
          <a:p>
            <a:pPr marL="630873" lvl="1" indent="-265113">
              <a:spcBef>
                <a:spcPts val="0"/>
              </a:spcBef>
              <a:spcAft>
                <a:spcPts val="600"/>
              </a:spcAft>
              <a:buClr>
                <a:schemeClr val="accent1">
                  <a:lumMod val="75000"/>
                </a:schemeClr>
              </a:buClr>
            </a:pPr>
            <a:endParaRPr lang="es-ES" sz="1700" dirty="0">
              <a:latin typeface="+mj-lt"/>
            </a:endParaRPr>
          </a:p>
          <a:p>
            <a:pPr marL="925830" lvl="2" indent="-285750">
              <a:spcBef>
                <a:spcPts val="0"/>
              </a:spcBef>
              <a:buClr>
                <a:schemeClr val="accent1">
                  <a:lumMod val="75000"/>
                </a:schemeClr>
              </a:buClr>
              <a:buFont typeface="Wingdings" panose="05000000000000000000" pitchFamily="2" charset="2"/>
              <a:buChar char="Ø"/>
            </a:pPr>
            <a:endParaRPr lang="es-ES" sz="1600" dirty="0" smtClean="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5</a:t>
            </a:fld>
            <a:endParaRPr lang="es-ES" dirty="0"/>
          </a:p>
        </p:txBody>
      </p:sp>
      <p:sp>
        <p:nvSpPr>
          <p:cNvPr id="9" name="Text Box 4"/>
          <p:cNvSpPr txBox="1">
            <a:spLocks noChangeArrowheads="1"/>
          </p:cNvSpPr>
          <p:nvPr/>
        </p:nvSpPr>
        <p:spPr bwMode="auto">
          <a:xfrm>
            <a:off x="1115616" y="2348880"/>
            <a:ext cx="6984776" cy="1384995"/>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n-US" altLang="es-ES" sz="1400" dirty="0">
                <a:latin typeface="Courier New" panose="02070309020205020404" pitchFamily="49" charset="0"/>
                <a:cs typeface="Courier New" panose="02070309020205020404" pitchFamily="49" charset="0"/>
              </a:rPr>
              <a:t>body { </a:t>
            </a:r>
            <a:endParaRPr lang="en-US" altLang="es-ES" sz="1400" dirty="0" smtClean="0">
              <a:latin typeface="Courier New" panose="02070309020205020404" pitchFamily="49" charset="0"/>
              <a:cs typeface="Courier New" panose="02070309020205020404" pitchFamily="49" charset="0"/>
            </a:endParaRPr>
          </a:p>
          <a:p>
            <a:pPr marL="266700" indent="-266700" eaLnBrk="1" hangingPunct="1">
              <a:buNone/>
            </a:pP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font-size</a:t>
            </a:r>
            <a:r>
              <a:rPr lang="en-US" altLang="es-ES" sz="1400" dirty="0">
                <a:latin typeface="Courier New" panose="02070309020205020404" pitchFamily="49" charset="0"/>
                <a:cs typeface="Courier New" panose="02070309020205020404" pitchFamily="49" charset="0"/>
              </a:rPr>
              <a:t>: 10px; </a:t>
            </a:r>
            <a:endParaRPr lang="en-US" altLang="es-ES" sz="1400" dirty="0" smtClean="0">
              <a:latin typeface="Courier New" panose="02070309020205020404" pitchFamily="49" charset="0"/>
              <a:cs typeface="Courier New" panose="02070309020205020404" pitchFamily="49" charset="0"/>
            </a:endParaRPr>
          </a:p>
          <a:p>
            <a:pPr marL="266700" indent="-266700" eaLnBrk="1" hangingPunct="1">
              <a:buNone/>
            </a:pP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a:latin typeface="Courier New" panose="02070309020205020404" pitchFamily="49" charset="0"/>
                <a:cs typeface="Courier New" panose="02070309020205020404" pitchFamily="49" charset="0"/>
              </a:rPr>
              <a:t>h1 { </a:t>
            </a:r>
            <a:endParaRPr lang="en-US" altLang="es-ES" sz="1400" dirty="0" smtClean="0">
              <a:latin typeface="Courier New" panose="02070309020205020404" pitchFamily="49" charset="0"/>
              <a:cs typeface="Courier New" panose="02070309020205020404" pitchFamily="49" charset="0"/>
            </a:endParaRPr>
          </a:p>
          <a:p>
            <a:pPr marL="266700" indent="-266700" eaLnBrk="1" hangingPunct="1">
              <a:buNone/>
            </a:pP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font-size</a:t>
            </a:r>
            <a:r>
              <a:rPr lang="en-US" altLang="es-ES" sz="1400" dirty="0">
                <a:latin typeface="Courier New" panose="02070309020205020404" pitchFamily="49" charset="0"/>
                <a:cs typeface="Courier New" panose="02070309020205020404" pitchFamily="49" charset="0"/>
              </a:rPr>
              <a:t>: 2.5em; </a:t>
            </a:r>
            <a:endParaRPr lang="en-US" altLang="es-ES" sz="1400" dirty="0" smtClean="0">
              <a:latin typeface="Courier New" panose="02070309020205020404" pitchFamily="49" charset="0"/>
              <a:cs typeface="Courier New" panose="02070309020205020404" pitchFamily="49" charset="0"/>
            </a:endParaRPr>
          </a:p>
          <a:p>
            <a:pPr marL="266700" indent="-266700" eaLnBrk="1" hangingPunct="1">
              <a:buNone/>
            </a:pP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3101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Unidades de </a:t>
            </a:r>
            <a:r>
              <a:rPr lang="es-ES" sz="4000" dirty="0" smtClean="0"/>
              <a:t>medida</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Porcentajes</a:t>
            </a:r>
            <a:endParaRPr lang="es-ES" sz="2400" b="1" dirty="0">
              <a:latin typeface="+mj-lt"/>
            </a:endParaRPr>
          </a:p>
          <a:p>
            <a:pPr marL="630873" lvl="1" indent="-265113" algn="just">
              <a:spcBef>
                <a:spcPts val="0"/>
              </a:spcBef>
              <a:spcAft>
                <a:spcPts val="600"/>
              </a:spcAft>
              <a:buClr>
                <a:schemeClr val="accent1">
                  <a:lumMod val="75000"/>
                </a:schemeClr>
              </a:buClr>
            </a:pPr>
            <a:r>
              <a:rPr lang="es-ES" sz="2000" dirty="0">
                <a:latin typeface="+mj-lt"/>
              </a:rPr>
              <a:t>Un porcentaje está formado por un valor numérico seguido del </a:t>
            </a:r>
            <a:r>
              <a:rPr lang="es-ES" sz="2000" b="1" dirty="0">
                <a:latin typeface="+mj-lt"/>
              </a:rPr>
              <a:t>símbolo % </a:t>
            </a:r>
            <a:r>
              <a:rPr lang="es-ES" sz="2000" dirty="0">
                <a:latin typeface="+mj-lt"/>
              </a:rPr>
              <a:t>y siempre está referenciado a otra medida. </a:t>
            </a:r>
            <a:endParaRPr lang="es-ES" sz="2000" dirty="0" smtClean="0">
              <a:latin typeface="+mj-lt"/>
            </a:endParaRPr>
          </a:p>
          <a:p>
            <a:pPr marL="630873" lvl="1" indent="-265113" algn="just">
              <a:spcBef>
                <a:spcPts val="0"/>
              </a:spcBef>
              <a:spcAft>
                <a:spcPts val="600"/>
              </a:spcAft>
              <a:buClr>
                <a:schemeClr val="accent1">
                  <a:lumMod val="75000"/>
                </a:schemeClr>
              </a:buClr>
            </a:pPr>
            <a:r>
              <a:rPr lang="es-ES" sz="2000" dirty="0" smtClean="0">
                <a:latin typeface="+mj-lt"/>
              </a:rPr>
              <a:t>Por </a:t>
            </a:r>
            <a:r>
              <a:rPr lang="es-ES" sz="2000" dirty="0">
                <a:latin typeface="+mj-lt"/>
              </a:rPr>
              <a:t>lo tanto es una unidad de medida relativa. Se pueden utilizar para establecer el valor del tamaño de la letra</a:t>
            </a:r>
            <a:r>
              <a:rPr lang="es-ES" sz="2000" dirty="0" smtClean="0">
                <a:latin typeface="+mj-lt"/>
              </a:rPr>
              <a:t>:</a:t>
            </a:r>
          </a:p>
          <a:p>
            <a:pPr marL="630873" lvl="1" indent="-265113" algn="just">
              <a:spcBef>
                <a:spcPts val="0"/>
              </a:spcBef>
              <a:spcAft>
                <a:spcPts val="600"/>
              </a:spcAft>
              <a:buClr>
                <a:schemeClr val="accent1">
                  <a:lumMod val="75000"/>
                </a:schemeClr>
              </a:buClr>
            </a:pPr>
            <a:endParaRPr lang="es-ES" sz="2000" dirty="0" smtClean="0">
              <a:latin typeface="+mj-lt"/>
            </a:endParaRPr>
          </a:p>
          <a:p>
            <a:pPr marL="630873" lvl="1" indent="-265113" algn="just">
              <a:spcBef>
                <a:spcPts val="0"/>
              </a:spcBef>
              <a:spcAft>
                <a:spcPts val="600"/>
              </a:spcAft>
              <a:buClr>
                <a:schemeClr val="accent1">
                  <a:lumMod val="75000"/>
                </a:schemeClr>
              </a:buClr>
            </a:pPr>
            <a:endParaRPr lang="es-ES" sz="2000" dirty="0">
              <a:latin typeface="+mj-lt"/>
            </a:endParaRPr>
          </a:p>
          <a:p>
            <a:pPr marL="640080" lvl="2" indent="0" algn="just">
              <a:spcBef>
                <a:spcPts val="1200"/>
              </a:spcBef>
              <a:spcAft>
                <a:spcPts val="600"/>
              </a:spcAft>
              <a:buClr>
                <a:schemeClr val="accent1">
                  <a:lumMod val="75000"/>
                </a:schemeClr>
              </a:buClr>
              <a:buNone/>
            </a:pPr>
            <a:r>
              <a:rPr lang="es-ES" sz="2000" dirty="0" smtClean="0">
                <a:latin typeface="+mj-lt"/>
              </a:rPr>
              <a:t>Los </a:t>
            </a:r>
            <a:r>
              <a:rPr lang="es-ES" sz="2000" dirty="0">
                <a:latin typeface="+mj-lt"/>
              </a:rPr>
              <a:t>tamaños establecidos para los elementos &lt;h1&gt; y &lt;h2&gt; mediante las reglas anteriores, son equivalentes a 2em y 1.5em respectivamente, por lo que es más habitual definirlos mediante </a:t>
            </a:r>
            <a:r>
              <a:rPr lang="es-ES" sz="2000" dirty="0" err="1" smtClean="0">
                <a:latin typeface="+mj-lt"/>
              </a:rPr>
              <a:t>em</a:t>
            </a:r>
            <a:r>
              <a:rPr lang="es-ES" sz="2000" dirty="0" smtClean="0">
                <a:latin typeface="+mj-lt"/>
              </a:rPr>
              <a:t>.</a:t>
            </a: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6</a:t>
            </a:fld>
            <a:endParaRPr lang="es-ES" dirty="0"/>
          </a:p>
        </p:txBody>
      </p:sp>
      <p:sp>
        <p:nvSpPr>
          <p:cNvPr id="9" name="Text Box 4"/>
          <p:cNvSpPr txBox="1">
            <a:spLocks noChangeArrowheads="1"/>
          </p:cNvSpPr>
          <p:nvPr/>
        </p:nvSpPr>
        <p:spPr bwMode="auto">
          <a:xfrm>
            <a:off x="1262273" y="3546671"/>
            <a:ext cx="6897141" cy="738664"/>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n-US" altLang="es-ES" sz="1400" dirty="0">
                <a:latin typeface="Courier New" panose="02070309020205020404" pitchFamily="49" charset="0"/>
                <a:cs typeface="Courier New" panose="02070309020205020404" pitchFamily="49" charset="0"/>
              </a:rPr>
              <a:t>body { </a:t>
            </a:r>
            <a:r>
              <a:rPr lang="en-US" altLang="es-ES" sz="1400" dirty="0" smtClean="0">
                <a:latin typeface="Courier New" panose="02070309020205020404" pitchFamily="49" charset="0"/>
                <a:cs typeface="Courier New" panose="02070309020205020404" pitchFamily="49" charset="0"/>
              </a:rPr>
              <a:t>font-size</a:t>
            </a:r>
            <a:r>
              <a:rPr lang="en-US" altLang="es-ES" sz="1400" dirty="0">
                <a:latin typeface="Courier New" panose="02070309020205020404" pitchFamily="49" charset="0"/>
                <a:cs typeface="Courier New" panose="02070309020205020404" pitchFamily="49" charset="0"/>
              </a:rPr>
              <a:t>: 1em; </a:t>
            </a: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a:latin typeface="Courier New" panose="02070309020205020404" pitchFamily="49" charset="0"/>
                <a:cs typeface="Courier New" panose="02070309020205020404" pitchFamily="49" charset="0"/>
              </a:rPr>
              <a:t>h1 { </a:t>
            </a:r>
            <a:r>
              <a:rPr lang="en-US" altLang="es-ES" sz="1400" dirty="0" smtClean="0">
                <a:latin typeface="Courier New" panose="02070309020205020404" pitchFamily="49" charset="0"/>
                <a:cs typeface="Courier New" panose="02070309020205020404" pitchFamily="49" charset="0"/>
              </a:rPr>
              <a:t>font-size</a:t>
            </a:r>
            <a:r>
              <a:rPr lang="en-US" altLang="es-ES" sz="1400" dirty="0">
                <a:latin typeface="Courier New" panose="02070309020205020404" pitchFamily="49" charset="0"/>
                <a:cs typeface="Courier New" panose="02070309020205020404" pitchFamily="49" charset="0"/>
              </a:rPr>
              <a:t>: 200%; </a:t>
            </a: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a:latin typeface="Courier New" panose="02070309020205020404" pitchFamily="49" charset="0"/>
                <a:cs typeface="Courier New" panose="02070309020205020404" pitchFamily="49" charset="0"/>
              </a:rPr>
              <a:t>h2 { </a:t>
            </a:r>
            <a:r>
              <a:rPr lang="en-US" altLang="es-ES" sz="1400" dirty="0" smtClean="0">
                <a:latin typeface="Courier New" panose="02070309020205020404" pitchFamily="49" charset="0"/>
                <a:cs typeface="Courier New" panose="02070309020205020404" pitchFamily="49" charset="0"/>
              </a:rPr>
              <a:t>font-size</a:t>
            </a:r>
            <a:r>
              <a:rPr lang="en-US" altLang="es-ES" sz="1400" dirty="0">
                <a:latin typeface="Courier New" panose="02070309020205020404" pitchFamily="49" charset="0"/>
                <a:cs typeface="Courier New" panose="02070309020205020404" pitchFamily="49" charset="0"/>
              </a:rPr>
              <a:t>: 150%; </a:t>
            </a: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7914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Unidades de </a:t>
            </a:r>
            <a:r>
              <a:rPr lang="es-ES" sz="4000" dirty="0" smtClean="0"/>
              <a:t>medida</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Porcentajes</a:t>
            </a:r>
            <a:endParaRPr lang="es-ES" sz="2400" b="1" dirty="0">
              <a:latin typeface="+mj-lt"/>
            </a:endParaRPr>
          </a:p>
          <a:p>
            <a:pPr marL="630873" lvl="1" indent="-265113" algn="just">
              <a:spcBef>
                <a:spcPts val="0"/>
              </a:spcBef>
              <a:spcAft>
                <a:spcPts val="600"/>
              </a:spcAft>
              <a:buClr>
                <a:schemeClr val="accent1">
                  <a:lumMod val="75000"/>
                </a:schemeClr>
              </a:buClr>
            </a:pPr>
            <a:r>
              <a:rPr lang="es-ES" sz="2000" dirty="0">
                <a:latin typeface="+mj-lt"/>
              </a:rPr>
              <a:t>Los porcentajes también se suelen usar para establecer la anchura de los </a:t>
            </a:r>
            <a:r>
              <a:rPr lang="es-ES" sz="2000" dirty="0" smtClean="0">
                <a:latin typeface="+mj-lt"/>
              </a:rPr>
              <a:t>elementos.</a:t>
            </a:r>
            <a:endParaRPr lang="es-ES" sz="2000" dirty="0">
              <a:latin typeface="+mj-lt"/>
            </a:endParaRPr>
          </a:p>
          <a:p>
            <a:pPr marL="630873" lvl="1" indent="-265113" algn="just">
              <a:spcBef>
                <a:spcPts val="0"/>
              </a:spcBef>
              <a:spcAft>
                <a:spcPts val="600"/>
              </a:spcAft>
              <a:buClr>
                <a:schemeClr val="accent1">
                  <a:lumMod val="75000"/>
                </a:schemeClr>
              </a:buClr>
            </a:pPr>
            <a:endParaRPr lang="es-ES" sz="2000" dirty="0" smtClean="0">
              <a:latin typeface="+mj-lt"/>
            </a:endParaRPr>
          </a:p>
          <a:p>
            <a:pPr marL="630873" lvl="1" indent="-265113" algn="just">
              <a:spcBef>
                <a:spcPts val="0"/>
              </a:spcBef>
              <a:spcAft>
                <a:spcPts val="600"/>
              </a:spcAft>
              <a:buClr>
                <a:schemeClr val="accent1">
                  <a:lumMod val="75000"/>
                </a:schemeClr>
              </a:buClr>
            </a:pPr>
            <a:endParaRPr lang="es-ES" sz="2000" dirty="0">
              <a:latin typeface="+mj-lt"/>
            </a:endParaRPr>
          </a:p>
          <a:p>
            <a:pPr marL="630873" lvl="1" indent="-265113" algn="just">
              <a:spcBef>
                <a:spcPts val="0"/>
              </a:spcBef>
              <a:spcAft>
                <a:spcPts val="600"/>
              </a:spcAft>
              <a:buClr>
                <a:schemeClr val="accent1">
                  <a:lumMod val="75000"/>
                </a:schemeClr>
              </a:buClr>
            </a:pPr>
            <a:endParaRPr lang="es-ES" sz="2000" dirty="0" smtClean="0">
              <a:latin typeface="+mj-lt"/>
            </a:endParaRPr>
          </a:p>
          <a:p>
            <a:pPr marL="630873" lvl="1" indent="-265113" algn="just">
              <a:spcBef>
                <a:spcPts val="0"/>
              </a:spcBef>
              <a:spcAft>
                <a:spcPts val="600"/>
              </a:spcAft>
              <a:buClr>
                <a:schemeClr val="accent1">
                  <a:lumMod val="75000"/>
                </a:schemeClr>
              </a:buClr>
            </a:pPr>
            <a:endParaRPr lang="es-ES" sz="2000" dirty="0">
              <a:latin typeface="+mj-lt"/>
            </a:endParaRPr>
          </a:p>
          <a:p>
            <a:pPr marL="630873" lvl="1" indent="-265113" algn="just">
              <a:spcBef>
                <a:spcPts val="0"/>
              </a:spcBef>
              <a:spcAft>
                <a:spcPts val="600"/>
              </a:spcAft>
              <a:buClr>
                <a:schemeClr val="accent1">
                  <a:lumMod val="75000"/>
                </a:schemeClr>
              </a:buClr>
            </a:pPr>
            <a:endParaRPr lang="es-ES" sz="2000" dirty="0" smtClean="0">
              <a:latin typeface="+mj-lt"/>
            </a:endParaRPr>
          </a:p>
          <a:p>
            <a:pPr marL="630873" lvl="1" indent="-265113" algn="just">
              <a:spcBef>
                <a:spcPts val="0"/>
              </a:spcBef>
              <a:spcAft>
                <a:spcPts val="600"/>
              </a:spcAft>
              <a:buClr>
                <a:schemeClr val="accent1">
                  <a:lumMod val="75000"/>
                </a:schemeClr>
              </a:buClr>
            </a:pPr>
            <a:endParaRPr lang="es-ES" sz="2000" dirty="0">
              <a:latin typeface="+mj-lt"/>
            </a:endParaRPr>
          </a:p>
          <a:p>
            <a:pPr marL="640080" lvl="2" indent="0" algn="just">
              <a:spcBef>
                <a:spcPts val="600"/>
              </a:spcBef>
              <a:spcAft>
                <a:spcPts val="600"/>
              </a:spcAft>
              <a:buClr>
                <a:schemeClr val="accent1">
                  <a:lumMod val="75000"/>
                </a:schemeClr>
              </a:buClr>
              <a:buNone/>
            </a:pPr>
            <a:r>
              <a:rPr lang="es-ES" sz="2000" dirty="0" smtClean="0">
                <a:latin typeface="+mj-lt"/>
              </a:rPr>
              <a:t>La </a:t>
            </a:r>
            <a:r>
              <a:rPr lang="es-ES" sz="2000" dirty="0">
                <a:latin typeface="+mj-lt"/>
              </a:rPr>
              <a:t>referencia del valor 80% es la anchura de su elemento padre. </a:t>
            </a:r>
            <a:endParaRPr lang="es-ES" sz="2000" dirty="0" smtClean="0">
              <a:latin typeface="+mj-lt"/>
            </a:endParaRPr>
          </a:p>
          <a:p>
            <a:pPr marL="640080" lvl="2" indent="0" algn="just">
              <a:spcBef>
                <a:spcPts val="0"/>
              </a:spcBef>
              <a:spcAft>
                <a:spcPts val="600"/>
              </a:spcAft>
              <a:buClr>
                <a:schemeClr val="accent1">
                  <a:lumMod val="75000"/>
                </a:schemeClr>
              </a:buClr>
              <a:buNone/>
            </a:pPr>
            <a:r>
              <a:rPr lang="es-ES" sz="2000" dirty="0" smtClean="0">
                <a:latin typeface="+mj-lt"/>
              </a:rPr>
              <a:t>Por </a:t>
            </a:r>
            <a:r>
              <a:rPr lang="es-ES" sz="2000" dirty="0">
                <a:latin typeface="+mj-lt"/>
              </a:rPr>
              <a:t>tanto, el elemento &lt;div&gt; cuyo atributo </a:t>
            </a:r>
            <a:r>
              <a:rPr lang="es-ES" sz="2000" dirty="0" err="1">
                <a:latin typeface="+mj-lt"/>
              </a:rPr>
              <a:t>class</a:t>
            </a:r>
            <a:r>
              <a:rPr lang="es-ES" sz="2000" dirty="0">
                <a:latin typeface="+mj-lt"/>
              </a:rPr>
              <a:t> </a:t>
            </a:r>
            <a:r>
              <a:rPr lang="es-ES" sz="2000" dirty="0" smtClean="0">
                <a:latin typeface="+mj-lt"/>
              </a:rPr>
              <a:t>es “principal” </a:t>
            </a:r>
            <a:r>
              <a:rPr lang="es-ES" sz="2000" dirty="0">
                <a:latin typeface="+mj-lt"/>
              </a:rPr>
              <a:t>tiene una anchura de </a:t>
            </a:r>
            <a:r>
              <a:rPr lang="es-ES" sz="2000" dirty="0" smtClean="0">
                <a:latin typeface="+mj-lt"/>
              </a:rPr>
              <a:t>80</a:t>
            </a:r>
            <a:r>
              <a:rPr lang="es-ES" sz="2000" dirty="0">
                <a:latin typeface="+mj-lt"/>
              </a:rPr>
              <a:t>% x 600px = </a:t>
            </a:r>
            <a:r>
              <a:rPr lang="es-ES" sz="2000" dirty="0" smtClean="0">
                <a:latin typeface="+mj-lt"/>
              </a:rPr>
              <a:t>480px</a:t>
            </a:r>
            <a:r>
              <a:rPr lang="es-ES" sz="2000" dirty="0">
                <a:latin typeface="+mj-lt"/>
              </a:rPr>
              <a:t>.</a:t>
            </a: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7</a:t>
            </a:fld>
            <a:endParaRPr lang="es-ES" dirty="0"/>
          </a:p>
        </p:txBody>
      </p:sp>
      <p:sp>
        <p:nvSpPr>
          <p:cNvPr id="9" name="Text Box 4"/>
          <p:cNvSpPr txBox="1">
            <a:spLocks noChangeArrowheads="1"/>
          </p:cNvSpPr>
          <p:nvPr/>
        </p:nvSpPr>
        <p:spPr bwMode="auto">
          <a:xfrm>
            <a:off x="1262273" y="3008062"/>
            <a:ext cx="6897141" cy="1815882"/>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n-US" altLang="es-ES" sz="1400" dirty="0" err="1">
                <a:latin typeface="Courier New" panose="02070309020205020404" pitchFamily="49" charset="0"/>
                <a:cs typeface="Courier New" panose="02070309020205020404" pitchFamily="49" charset="0"/>
              </a:rPr>
              <a:t>div#contenido</a:t>
            </a:r>
            <a:r>
              <a:rPr lang="en-US" altLang="es-ES" sz="1400" dirty="0">
                <a:latin typeface="Courier New" panose="02070309020205020404" pitchFamily="49" charset="0"/>
                <a:cs typeface="Courier New" panose="02070309020205020404" pitchFamily="49" charset="0"/>
              </a:rPr>
              <a:t> { </a:t>
            </a:r>
            <a:r>
              <a:rPr lang="en-US" altLang="es-ES" sz="1400" dirty="0" smtClean="0">
                <a:latin typeface="Courier New" panose="02070309020205020404" pitchFamily="49" charset="0"/>
                <a:cs typeface="Courier New" panose="02070309020205020404" pitchFamily="49" charset="0"/>
              </a:rPr>
              <a:t>width</a:t>
            </a:r>
            <a:r>
              <a:rPr lang="en-US" altLang="es-ES" sz="1400" dirty="0">
                <a:latin typeface="Courier New" panose="02070309020205020404" pitchFamily="49" charset="0"/>
                <a:cs typeface="Courier New" panose="02070309020205020404" pitchFamily="49" charset="0"/>
              </a:rPr>
              <a:t>: 600px; </a:t>
            </a: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err="1">
                <a:latin typeface="Courier New" panose="02070309020205020404" pitchFamily="49" charset="0"/>
                <a:cs typeface="Courier New" panose="02070309020205020404" pitchFamily="49" charset="0"/>
              </a:rPr>
              <a:t>div.principal</a:t>
            </a: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a:t>
            </a: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width</a:t>
            </a:r>
            <a:r>
              <a:rPr lang="en-US" altLang="es-ES" sz="1400" dirty="0">
                <a:latin typeface="Courier New" panose="02070309020205020404" pitchFamily="49" charset="0"/>
                <a:cs typeface="Courier New" panose="02070309020205020404" pitchFamily="49" charset="0"/>
              </a:rPr>
              <a:t>: 80%; </a:t>
            </a:r>
            <a:r>
              <a:rPr lang="en-US" altLang="es-ES" sz="1400" dirty="0" smtClean="0">
                <a:latin typeface="Courier New" panose="02070309020205020404" pitchFamily="49" charset="0"/>
                <a:cs typeface="Courier New" panose="02070309020205020404" pitchFamily="49" charset="0"/>
              </a:rPr>
              <a:t>}</a:t>
            </a:r>
          </a:p>
          <a:p>
            <a:pPr marL="266700" indent="-266700" eaLnBrk="1" hangingPunct="1">
              <a:buNone/>
            </a:pPr>
            <a:endParaRPr lang="en-U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a:latin typeface="Courier New" panose="02070309020205020404" pitchFamily="49" charset="0"/>
                <a:cs typeface="Courier New" panose="02070309020205020404" pitchFamily="49" charset="0"/>
              </a:rPr>
              <a:t>&lt;div id="</a:t>
            </a:r>
            <a:r>
              <a:rPr lang="en-US" altLang="es-ES" sz="1400" dirty="0" err="1">
                <a:latin typeface="Courier New" panose="02070309020205020404" pitchFamily="49" charset="0"/>
                <a:cs typeface="Courier New" panose="02070309020205020404" pitchFamily="49" charset="0"/>
              </a:rPr>
              <a:t>contenido</a:t>
            </a:r>
            <a:r>
              <a:rPr lang="en-US" altLang="es-ES" sz="1400" dirty="0">
                <a:latin typeface="Courier New" panose="02070309020205020404" pitchFamily="49" charset="0"/>
                <a:cs typeface="Courier New" panose="02070309020205020404" pitchFamily="49" charset="0"/>
              </a:rPr>
              <a:t>"&gt;</a:t>
            </a:r>
          </a:p>
          <a:p>
            <a:pPr marL="266700" indent="-266700" eaLnBrk="1" hangingPunct="1">
              <a:buNone/>
            </a:pPr>
            <a:r>
              <a:rPr lang="en-US" altLang="es-ES" sz="1400" dirty="0">
                <a:latin typeface="Courier New" panose="02070309020205020404" pitchFamily="49" charset="0"/>
                <a:cs typeface="Courier New" panose="02070309020205020404" pitchFamily="49" charset="0"/>
              </a:rPr>
              <a:t>   &lt;div class="principal"&gt;</a:t>
            </a:r>
          </a:p>
          <a:p>
            <a:pPr marL="266700" indent="-266700" eaLnBrk="1" hangingPunct="1">
              <a:buNone/>
            </a:pPr>
            <a:r>
              <a:rPr lang="en-US" altLang="es-ES" sz="1400" dirty="0">
                <a:latin typeface="Courier New" panose="02070309020205020404" pitchFamily="49" charset="0"/>
                <a:cs typeface="Courier New" panose="02070309020205020404" pitchFamily="49" charset="0"/>
              </a:rPr>
              <a:t>    ...</a:t>
            </a:r>
          </a:p>
          <a:p>
            <a:pPr marL="266700" indent="-266700" eaLnBrk="1" hangingPunct="1">
              <a:buNone/>
            </a:pPr>
            <a:r>
              <a:rPr lang="en-US" altLang="es-ES" sz="1400" dirty="0">
                <a:latin typeface="Courier New" panose="02070309020205020404" pitchFamily="49" charset="0"/>
                <a:cs typeface="Courier New" panose="02070309020205020404" pitchFamily="49" charset="0"/>
              </a:rPr>
              <a:t>   &lt;/div&gt;</a:t>
            </a:r>
          </a:p>
          <a:p>
            <a:pPr marL="266700" indent="-266700" eaLnBrk="1" hangingPunct="1">
              <a:buNone/>
            </a:pPr>
            <a:r>
              <a:rPr lang="en-US" altLang="es-ES" sz="14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1904045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Unidades de </a:t>
            </a:r>
            <a:r>
              <a:rPr lang="es-ES" sz="4000" dirty="0" smtClean="0"/>
              <a:t>medida</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Medidas </a:t>
            </a:r>
            <a:r>
              <a:rPr lang="es-ES" sz="2400" b="1" dirty="0" err="1" smtClean="0">
                <a:latin typeface="+mj-lt"/>
              </a:rPr>
              <a:t>relativias</a:t>
            </a:r>
            <a:r>
              <a:rPr lang="es-ES" sz="2400" b="1" dirty="0" smtClean="0">
                <a:latin typeface="+mj-lt"/>
              </a:rPr>
              <a:t> al </a:t>
            </a:r>
            <a:r>
              <a:rPr lang="es-ES" sz="2400" b="1" dirty="0" err="1" smtClean="0">
                <a:latin typeface="+mj-lt"/>
              </a:rPr>
              <a:t>viewport</a:t>
            </a:r>
            <a:endParaRPr lang="es-ES" sz="2400" b="1" dirty="0">
              <a:latin typeface="+mj-lt"/>
            </a:endParaRPr>
          </a:p>
          <a:p>
            <a:pPr marL="630873" lvl="1" indent="-265113" algn="just">
              <a:spcBef>
                <a:spcPts val="0"/>
              </a:spcBef>
              <a:spcAft>
                <a:spcPts val="600"/>
              </a:spcAft>
              <a:buClr>
                <a:schemeClr val="accent1">
                  <a:lumMod val="75000"/>
                </a:schemeClr>
              </a:buClr>
            </a:pPr>
            <a:r>
              <a:rPr lang="es-ES" sz="2000" dirty="0">
                <a:latin typeface="+mj-lt"/>
              </a:rPr>
              <a:t>Las medidas </a:t>
            </a:r>
            <a:r>
              <a:rPr lang="es-ES" sz="2000" dirty="0" err="1">
                <a:latin typeface="+mj-lt"/>
              </a:rPr>
              <a:t>vh</a:t>
            </a:r>
            <a:r>
              <a:rPr lang="es-ES" sz="2000" dirty="0">
                <a:latin typeface="+mj-lt"/>
              </a:rPr>
              <a:t> y </a:t>
            </a:r>
            <a:r>
              <a:rPr lang="es-ES" sz="2000" dirty="0" err="1">
                <a:latin typeface="+mj-lt"/>
              </a:rPr>
              <a:t>vw</a:t>
            </a:r>
            <a:r>
              <a:rPr lang="es-ES" sz="2000" dirty="0">
                <a:latin typeface="+mj-lt"/>
              </a:rPr>
              <a:t> son medidas relativas de acuerdo al </a:t>
            </a:r>
            <a:r>
              <a:rPr lang="es-ES" sz="2000" dirty="0" err="1" smtClean="0">
                <a:latin typeface="+mj-lt"/>
              </a:rPr>
              <a:t>viewport</a:t>
            </a:r>
            <a:r>
              <a:rPr lang="es-ES" sz="2000" dirty="0" smtClean="0">
                <a:latin typeface="+mj-lt"/>
              </a:rPr>
              <a:t>:</a:t>
            </a:r>
          </a:p>
          <a:p>
            <a:pPr marL="1257300" lvl="3" indent="-342900" algn="just">
              <a:spcBef>
                <a:spcPts val="0"/>
              </a:spcBef>
              <a:spcAft>
                <a:spcPts val="600"/>
              </a:spcAft>
              <a:buClr>
                <a:schemeClr val="accent1">
                  <a:lumMod val="75000"/>
                </a:schemeClr>
              </a:buClr>
              <a:buFont typeface="Wingdings" panose="05000000000000000000" pitchFamily="2" charset="2"/>
              <a:buChar char="q"/>
            </a:pPr>
            <a:r>
              <a:rPr lang="es-ES" dirty="0" smtClean="0">
                <a:latin typeface="+mj-lt"/>
              </a:rPr>
              <a:t> </a:t>
            </a:r>
            <a:r>
              <a:rPr lang="es-ES" b="1" dirty="0" err="1" smtClean="0">
                <a:latin typeface="+mj-lt"/>
              </a:rPr>
              <a:t>vh</a:t>
            </a:r>
            <a:r>
              <a:rPr lang="es-ES" dirty="0" smtClean="0">
                <a:latin typeface="+mj-lt"/>
              </a:rPr>
              <a:t>: </a:t>
            </a:r>
            <a:r>
              <a:rPr lang="es-ES" dirty="0">
                <a:latin typeface="+mj-lt"/>
              </a:rPr>
              <a:t>hace referencia a la centésima parte de la altura del </a:t>
            </a:r>
            <a:r>
              <a:rPr lang="es-ES" dirty="0" err="1">
                <a:latin typeface="+mj-lt"/>
              </a:rPr>
              <a:t>viewport</a:t>
            </a:r>
            <a:r>
              <a:rPr lang="es-ES" dirty="0">
                <a:latin typeface="+mj-lt"/>
              </a:rPr>
              <a:t> </a:t>
            </a:r>
            <a:endParaRPr lang="es-ES" dirty="0" smtClean="0">
              <a:latin typeface="+mj-lt"/>
            </a:endParaRPr>
          </a:p>
          <a:p>
            <a:pPr marL="1257300" lvl="3" indent="-342900" algn="just">
              <a:spcBef>
                <a:spcPts val="0"/>
              </a:spcBef>
              <a:spcAft>
                <a:spcPts val="600"/>
              </a:spcAft>
              <a:buClr>
                <a:schemeClr val="accent1">
                  <a:lumMod val="75000"/>
                </a:schemeClr>
              </a:buClr>
              <a:buFont typeface="Wingdings" panose="05000000000000000000" pitchFamily="2" charset="2"/>
              <a:buChar char="q"/>
            </a:pPr>
            <a:r>
              <a:rPr lang="es-ES" dirty="0" smtClean="0">
                <a:latin typeface="+mj-lt"/>
              </a:rPr>
              <a:t> </a:t>
            </a:r>
            <a:r>
              <a:rPr lang="es-ES" b="1" dirty="0" err="1" smtClean="0">
                <a:latin typeface="+mj-lt"/>
              </a:rPr>
              <a:t>vw</a:t>
            </a:r>
            <a:r>
              <a:rPr lang="es-ES" dirty="0" smtClean="0">
                <a:latin typeface="+mj-lt"/>
              </a:rPr>
              <a:t>: </a:t>
            </a:r>
            <a:r>
              <a:rPr lang="es-ES" dirty="0">
                <a:latin typeface="+mj-lt"/>
              </a:rPr>
              <a:t>a la centésima parte del ancho del </a:t>
            </a:r>
            <a:r>
              <a:rPr lang="es-ES" dirty="0" err="1">
                <a:latin typeface="+mj-lt"/>
              </a:rPr>
              <a:t>viewport</a:t>
            </a:r>
            <a:r>
              <a:rPr lang="es-ES" dirty="0">
                <a:latin typeface="+mj-lt"/>
              </a:rPr>
              <a:t>.</a:t>
            </a:r>
          </a:p>
          <a:p>
            <a:pPr marL="630873" lvl="1" indent="-265113" algn="just">
              <a:spcBef>
                <a:spcPts val="0"/>
              </a:spcBef>
              <a:spcAft>
                <a:spcPts val="600"/>
              </a:spcAft>
              <a:buClr>
                <a:schemeClr val="accent1">
                  <a:lumMod val="75000"/>
                </a:schemeClr>
              </a:buClr>
            </a:pPr>
            <a:endParaRPr lang="es-ES" sz="2000" dirty="0">
              <a:latin typeface="+mj-lt"/>
            </a:endParaRPr>
          </a:p>
          <a:p>
            <a:pPr marL="365760" lvl="1" indent="0" algn="ctr">
              <a:spcBef>
                <a:spcPts val="0"/>
              </a:spcBef>
              <a:spcAft>
                <a:spcPts val="600"/>
              </a:spcAft>
              <a:buClr>
                <a:schemeClr val="accent1">
                  <a:lumMod val="75000"/>
                </a:schemeClr>
              </a:buClr>
              <a:buNone/>
            </a:pPr>
            <a:r>
              <a:rPr lang="es-ES" sz="2000" dirty="0">
                <a:latin typeface="+mj-lt"/>
              </a:rPr>
              <a:t>1vh = 1% de la altura del </a:t>
            </a:r>
            <a:r>
              <a:rPr lang="es-ES" sz="2000" dirty="0" err="1">
                <a:latin typeface="+mj-lt"/>
              </a:rPr>
              <a:t>viewport</a:t>
            </a:r>
            <a:endParaRPr lang="es-ES" sz="2000" dirty="0">
              <a:latin typeface="+mj-lt"/>
            </a:endParaRPr>
          </a:p>
          <a:p>
            <a:pPr marL="365760" lvl="1" indent="0" algn="ctr">
              <a:spcBef>
                <a:spcPts val="0"/>
              </a:spcBef>
              <a:spcAft>
                <a:spcPts val="600"/>
              </a:spcAft>
              <a:buClr>
                <a:schemeClr val="accent1">
                  <a:lumMod val="75000"/>
                </a:schemeClr>
              </a:buClr>
              <a:buNone/>
            </a:pPr>
            <a:r>
              <a:rPr lang="es-ES" sz="2000" dirty="0" smtClean="0">
                <a:latin typeface="+mj-lt"/>
              </a:rPr>
              <a:t>100vh </a:t>
            </a:r>
            <a:r>
              <a:rPr lang="es-ES" sz="2000" dirty="0">
                <a:latin typeface="+mj-lt"/>
              </a:rPr>
              <a:t>= altura del </a:t>
            </a:r>
            <a:r>
              <a:rPr lang="es-ES" sz="2000" dirty="0" err="1">
                <a:latin typeface="+mj-lt"/>
              </a:rPr>
              <a:t>viewport</a:t>
            </a:r>
            <a:endParaRPr lang="es-ES" sz="2000" dirty="0">
              <a:latin typeface="+mj-lt"/>
            </a:endParaRPr>
          </a:p>
          <a:p>
            <a:pPr marL="365760" lvl="1" indent="0" algn="ctr">
              <a:spcBef>
                <a:spcPts val="0"/>
              </a:spcBef>
              <a:spcAft>
                <a:spcPts val="600"/>
              </a:spcAft>
              <a:buClr>
                <a:schemeClr val="accent1">
                  <a:lumMod val="75000"/>
                </a:schemeClr>
              </a:buClr>
              <a:buNone/>
            </a:pPr>
            <a:r>
              <a:rPr lang="es-ES" sz="2000" dirty="0" smtClean="0">
                <a:latin typeface="+mj-lt"/>
              </a:rPr>
              <a:t>1vw </a:t>
            </a:r>
            <a:r>
              <a:rPr lang="es-ES" sz="2000" dirty="0">
                <a:latin typeface="+mj-lt"/>
              </a:rPr>
              <a:t>= 1% del ancho del </a:t>
            </a:r>
            <a:r>
              <a:rPr lang="es-ES" sz="2000" dirty="0" err="1">
                <a:latin typeface="+mj-lt"/>
              </a:rPr>
              <a:t>viewport</a:t>
            </a:r>
            <a:endParaRPr lang="es-ES" sz="2000" dirty="0">
              <a:latin typeface="+mj-lt"/>
            </a:endParaRPr>
          </a:p>
          <a:p>
            <a:pPr marL="365760" lvl="1" indent="0" algn="ctr">
              <a:spcBef>
                <a:spcPts val="0"/>
              </a:spcBef>
              <a:spcAft>
                <a:spcPts val="600"/>
              </a:spcAft>
              <a:buClr>
                <a:schemeClr val="accent1">
                  <a:lumMod val="75000"/>
                </a:schemeClr>
              </a:buClr>
              <a:buNone/>
            </a:pPr>
            <a:r>
              <a:rPr lang="es-ES" sz="2000" dirty="0" smtClean="0">
                <a:latin typeface="+mj-lt"/>
              </a:rPr>
              <a:t>100vw </a:t>
            </a:r>
            <a:r>
              <a:rPr lang="es-ES" sz="2000" dirty="0">
                <a:latin typeface="+mj-lt"/>
              </a:rPr>
              <a:t>= ancho del </a:t>
            </a:r>
            <a:r>
              <a:rPr lang="es-ES" sz="2000" dirty="0" err="1">
                <a:latin typeface="+mj-lt"/>
              </a:rPr>
              <a:t>viewport</a:t>
            </a:r>
            <a:endParaRPr lang="es-ES" sz="20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8</a:t>
            </a:fld>
            <a:endParaRPr lang="es-ES" dirty="0"/>
          </a:p>
        </p:txBody>
      </p:sp>
    </p:spTree>
    <p:extLst>
      <p:ext uri="{BB962C8B-B14F-4D97-AF65-F5344CB8AC3E}">
        <p14:creationId xmlns:p14="http://schemas.microsoft.com/office/powerpoint/2010/main" val="2411310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Unidades de </a:t>
            </a:r>
            <a:r>
              <a:rPr lang="es-ES" sz="4000" dirty="0" smtClean="0"/>
              <a:t>medida</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Recomendaciones</a:t>
            </a:r>
            <a:endParaRPr lang="es-ES" sz="2400" dirty="0">
              <a:latin typeface="+mj-lt"/>
            </a:endParaRPr>
          </a:p>
          <a:p>
            <a:pPr marL="630873" lvl="1" indent="-265113">
              <a:spcBef>
                <a:spcPts val="0"/>
              </a:spcBef>
              <a:spcAft>
                <a:spcPts val="600"/>
              </a:spcAft>
              <a:buClr>
                <a:schemeClr val="accent1">
                  <a:lumMod val="75000"/>
                </a:schemeClr>
              </a:buClr>
            </a:pPr>
            <a:r>
              <a:rPr lang="es-ES" dirty="0">
                <a:latin typeface="+mj-lt"/>
              </a:rPr>
              <a:t>En general, se recomienda el uso de medidas relativas siempre que sea posible ya </a:t>
            </a:r>
            <a:r>
              <a:rPr lang="es-ES" dirty="0" smtClean="0">
                <a:latin typeface="+mj-lt"/>
              </a:rPr>
              <a:t>que:</a:t>
            </a:r>
          </a:p>
          <a:p>
            <a:pPr marL="925830" lvl="2" indent="-285750">
              <a:spcBef>
                <a:spcPts val="0"/>
              </a:spcBef>
              <a:spcAft>
                <a:spcPts val="600"/>
              </a:spcAft>
              <a:buClr>
                <a:schemeClr val="accent1">
                  <a:lumMod val="75000"/>
                </a:schemeClr>
              </a:buClr>
              <a:buFont typeface="Wingdings" panose="05000000000000000000" pitchFamily="2" charset="2"/>
              <a:buChar char="v"/>
            </a:pPr>
            <a:r>
              <a:rPr lang="es-ES" sz="2400" dirty="0" smtClean="0">
                <a:latin typeface="+mj-lt"/>
              </a:rPr>
              <a:t>Mejora </a:t>
            </a:r>
            <a:r>
              <a:rPr lang="es-ES" sz="2400" dirty="0">
                <a:latin typeface="+mj-lt"/>
              </a:rPr>
              <a:t>la </a:t>
            </a:r>
            <a:r>
              <a:rPr lang="es-ES" sz="2400" b="1" dirty="0">
                <a:latin typeface="+mj-lt"/>
              </a:rPr>
              <a:t>accesibilidad</a:t>
            </a:r>
            <a:r>
              <a:rPr lang="es-ES" sz="2400" dirty="0">
                <a:latin typeface="+mj-lt"/>
              </a:rPr>
              <a:t> de la </a:t>
            </a:r>
            <a:r>
              <a:rPr lang="es-ES" sz="2400" dirty="0" smtClean="0">
                <a:latin typeface="+mj-lt"/>
              </a:rPr>
              <a:t>página</a:t>
            </a:r>
          </a:p>
          <a:p>
            <a:pPr marL="925830" lvl="2" indent="-285750">
              <a:spcBef>
                <a:spcPts val="0"/>
              </a:spcBef>
              <a:spcAft>
                <a:spcPts val="1200"/>
              </a:spcAft>
              <a:buClr>
                <a:schemeClr val="accent1">
                  <a:lumMod val="75000"/>
                </a:schemeClr>
              </a:buClr>
              <a:buFont typeface="Wingdings" panose="05000000000000000000" pitchFamily="2" charset="2"/>
              <a:buChar char="v"/>
            </a:pPr>
            <a:r>
              <a:rPr lang="es-ES" sz="2400" dirty="0" smtClean="0">
                <a:latin typeface="+mj-lt"/>
              </a:rPr>
              <a:t>Permite </a:t>
            </a:r>
            <a:r>
              <a:rPr lang="es-ES" sz="2400" dirty="0">
                <a:latin typeface="+mj-lt"/>
              </a:rPr>
              <a:t>que los documentos se </a:t>
            </a:r>
            <a:r>
              <a:rPr lang="es-ES" sz="2400" b="1" dirty="0">
                <a:latin typeface="+mj-lt"/>
              </a:rPr>
              <a:t>adapten</a:t>
            </a:r>
            <a:r>
              <a:rPr lang="es-ES" sz="2400" dirty="0">
                <a:latin typeface="+mj-lt"/>
              </a:rPr>
              <a:t> a cualquier dispositivo.</a:t>
            </a:r>
          </a:p>
          <a:p>
            <a:pPr marL="630873" lvl="1" indent="-265113">
              <a:spcBef>
                <a:spcPts val="0"/>
              </a:spcBef>
              <a:spcAft>
                <a:spcPts val="600"/>
              </a:spcAft>
              <a:buClr>
                <a:schemeClr val="accent1">
                  <a:lumMod val="75000"/>
                </a:schemeClr>
              </a:buClr>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9</a:t>
            </a:fld>
            <a:endParaRPr lang="es-ES" dirty="0"/>
          </a:p>
        </p:txBody>
      </p:sp>
    </p:spTree>
    <p:extLst>
      <p:ext uri="{BB962C8B-B14F-4D97-AF65-F5344CB8AC3E}">
        <p14:creationId xmlns:p14="http://schemas.microsoft.com/office/powerpoint/2010/main" val="558080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49006</TotalTime>
  <Words>813</Words>
  <Application>Microsoft Office PowerPoint</Application>
  <PresentationFormat>Presentación en pantalla (4:3)</PresentationFormat>
  <Paragraphs>120</Paragraphs>
  <Slides>10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Constantia</vt:lpstr>
      <vt:lpstr>Courier New</vt:lpstr>
      <vt:lpstr>Times New Roman</vt:lpstr>
      <vt:lpstr>Wingdings</vt:lpstr>
      <vt:lpstr>Wingdings 2</vt:lpstr>
      <vt:lpstr>Flujo</vt:lpstr>
      <vt:lpstr>CSS – UNIDADES DE MEDIDA</vt:lpstr>
      <vt:lpstr>Unidades de medida</vt:lpstr>
      <vt:lpstr>Unidades de medida</vt:lpstr>
      <vt:lpstr>Unidades de medida</vt:lpstr>
      <vt:lpstr>Unidades de medida</vt:lpstr>
      <vt:lpstr>Unidades de medida</vt:lpstr>
      <vt:lpstr>Unidades de medida</vt:lpstr>
      <vt:lpstr>Unidades de medida</vt:lpstr>
      <vt:lpstr>Unidades de medida</vt:lpstr>
      <vt:lpstr>calc</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Ainara Montoya</dc:creator>
  <cp:lastModifiedBy>Ainara Montoya</cp:lastModifiedBy>
  <cp:revision>1589</cp:revision>
  <cp:lastPrinted>2015-09-21T12:13:15Z</cp:lastPrinted>
  <dcterms:created xsi:type="dcterms:W3CDTF">2012-04-05T17:12:23Z</dcterms:created>
  <dcterms:modified xsi:type="dcterms:W3CDTF">2017-06-05T20:48:05Z</dcterms:modified>
</cp:coreProperties>
</file>