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12"/>
  </p:notesMasterIdLst>
  <p:handoutMasterIdLst>
    <p:handoutMasterId r:id="rId13"/>
  </p:handoutMasterIdLst>
  <p:sldIdLst>
    <p:sldId id="277" r:id="rId2"/>
    <p:sldId id="455" r:id="rId3"/>
    <p:sldId id="456" r:id="rId4"/>
    <p:sldId id="457" r:id="rId5"/>
    <p:sldId id="458" r:id="rId6"/>
    <p:sldId id="459" r:id="rId7"/>
    <p:sldId id="603" r:id="rId8"/>
    <p:sldId id="604" r:id="rId9"/>
    <p:sldId id="605" r:id="rId10"/>
    <p:sldId id="606" r:id="rId11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 varScale="1">
        <p:scale>
          <a:sx n="70" d="100"/>
          <a:sy n="70" d="100"/>
        </p:scale>
        <p:origin x="8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27/03/2017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27/03/2017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lors/colors_hex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COLORES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None/>
            </a:pPr>
            <a:r>
              <a:rPr lang="es-ES" b="1" dirty="0" err="1" smtClean="0">
                <a:solidFill>
                  <a:prstClr val="black"/>
                </a:solidFill>
                <a:latin typeface="Calibri"/>
              </a:rPr>
              <a:t>HSLA</a:t>
            </a:r>
            <a:endParaRPr lang="es-ES" b="1" dirty="0">
              <a:solidFill>
                <a:prstClr val="black"/>
              </a:solidFill>
              <a:latin typeface="Calibri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err="1" smtClean="0">
                <a:latin typeface="+mj-lt"/>
              </a:rPr>
              <a:t>HSLA</a:t>
            </a:r>
            <a:r>
              <a:rPr lang="es-ES" sz="2000" dirty="0" smtClean="0">
                <a:latin typeface="+mj-lt"/>
              </a:rPr>
              <a:t> es </a:t>
            </a:r>
            <a:r>
              <a:rPr lang="es-ES" sz="2000" dirty="0" err="1" smtClean="0">
                <a:latin typeface="+mj-lt"/>
              </a:rPr>
              <a:t>HSL</a:t>
            </a:r>
            <a:r>
              <a:rPr lang="es-ES" sz="2000" dirty="0" smtClean="0">
                <a:latin typeface="+mj-lt"/>
              </a:rPr>
              <a:t> </a:t>
            </a:r>
            <a:r>
              <a:rPr lang="es-ES" sz="2000" dirty="0">
                <a:latin typeface="+mj-lt"/>
              </a:rPr>
              <a:t>+ un canal alfa 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Este cuarto parámetro es el grado de transparencia u opacidad del color (0 totalmente transparente y 1 totalmente opaco).</a:t>
            </a: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27659" y="3524565"/>
            <a:ext cx="6897141" cy="73866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 </a:t>
            </a: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hsla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(300,130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%,65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%,.4);</a:t>
            </a: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>
                <a:latin typeface="+mj-lt"/>
              </a:rPr>
              <a:t>Los colores se pueden indicar en </a:t>
            </a:r>
            <a:r>
              <a:rPr lang="es-ES" sz="2400" b="1" dirty="0" smtClean="0">
                <a:latin typeface="+mj-lt"/>
              </a:rPr>
              <a:t>varias </a:t>
            </a:r>
            <a:r>
              <a:rPr lang="es-ES" sz="2400" b="1" dirty="0">
                <a:latin typeface="+mj-lt"/>
              </a:rPr>
              <a:t>formas diferentes: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smtClean="0">
                <a:latin typeface="+mj-lt"/>
              </a:rPr>
              <a:t>Nombre de colores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smtClean="0">
                <a:latin typeface="+mj-lt"/>
              </a:rPr>
              <a:t>RGB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err="1" smtClean="0">
                <a:latin typeface="+mj-lt"/>
              </a:rPr>
              <a:t>HEX</a:t>
            </a:r>
            <a:endParaRPr lang="es-ES" dirty="0" smtClean="0">
              <a:latin typeface="+mj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err="1" smtClean="0">
                <a:latin typeface="+mj-lt"/>
              </a:rPr>
              <a:t>HSL</a:t>
            </a:r>
            <a:endParaRPr lang="es-ES" dirty="0">
              <a:latin typeface="+mj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err="1" smtClean="0">
                <a:latin typeface="+mj-lt"/>
              </a:rPr>
              <a:t>RGBA</a:t>
            </a:r>
            <a:r>
              <a:rPr lang="es-ES" dirty="0" smtClean="0">
                <a:latin typeface="+mj-lt"/>
              </a:rPr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ES" dirty="0" err="1" smtClean="0">
                <a:latin typeface="+mj-lt"/>
              </a:rPr>
              <a:t>HSLA</a:t>
            </a:r>
            <a:endParaRPr lang="es-ES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2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 smtClean="0">
                <a:latin typeface="+mj-lt"/>
              </a:rPr>
              <a:t>Nombre de colores</a:t>
            </a: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1700" dirty="0" smtClean="0">
                <a:latin typeface="+mj-lt"/>
              </a:rPr>
              <a:t>Se puede poner directamente el nombre del color</a:t>
            </a: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1700" dirty="0" smtClean="0">
                <a:latin typeface="+mj-lt"/>
              </a:rPr>
              <a:t>La lista de los nombres de los colores la puedes encontrar en :</a:t>
            </a:r>
          </a:p>
          <a:p>
            <a:pPr marL="627063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1700" dirty="0">
                <a:latin typeface="+mj-lt"/>
                <a:hlinkClick r:id="rId2"/>
              </a:rPr>
              <a:t>https://</a:t>
            </a:r>
            <a:r>
              <a:rPr lang="es-ES" sz="1700" dirty="0" smtClean="0">
                <a:latin typeface="+mj-lt"/>
                <a:hlinkClick r:id="rId2"/>
              </a:rPr>
              <a:t>www.w3schools.com/colors/colors_hex.asp</a:t>
            </a:r>
            <a:endParaRPr lang="es-ES" sz="1700" dirty="0" smtClean="0">
              <a:latin typeface="+mj-lt"/>
            </a:endParaRP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 smtClean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 smtClean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 smtClean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b="1" dirty="0">
              <a:latin typeface="+mj-lt"/>
            </a:endParaRPr>
          </a:p>
          <a:p>
            <a:pPr marL="265113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dirty="0">
              <a:latin typeface="+mj-lt"/>
            </a:endParaRPr>
          </a:p>
          <a:p>
            <a:pPr marL="63087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7931" y="3414672"/>
            <a:ext cx="6897141" cy="95410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color 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azul claro definido con porcentajes */</a:t>
            </a:r>
          </a:p>
        </p:txBody>
      </p:sp>
    </p:spTree>
    <p:extLst>
      <p:ext uri="{BB962C8B-B14F-4D97-AF65-F5344CB8AC3E}">
        <p14:creationId xmlns:p14="http://schemas.microsoft.com/office/powerpoint/2010/main" val="21153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352928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 smtClean="0">
                <a:latin typeface="+mj-lt"/>
              </a:rPr>
              <a:t>RGB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En el modelo RGB un color se define indicando sus tres componentes:</a:t>
            </a:r>
          </a:p>
          <a:p>
            <a:pPr marL="631825" lvl="1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000" dirty="0" smtClean="0">
                <a:latin typeface="+mj-lt"/>
              </a:rPr>
              <a:t>R (rojo), G (verde) y B (azul).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Cada </a:t>
            </a:r>
            <a:r>
              <a:rPr lang="es-ES" sz="2000" dirty="0">
                <a:latin typeface="+mj-lt"/>
              </a:rPr>
              <a:t>una de las componentes puede tomar un valor entre 0 y un valor máximo de 255.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>
                <a:latin typeface="+mj-lt"/>
              </a:rPr>
              <a:t>Color </a:t>
            </a:r>
            <a:r>
              <a:rPr lang="es-ES" sz="2000" b="1" dirty="0">
                <a:latin typeface="+mj-lt"/>
              </a:rPr>
              <a:t>rojo puro </a:t>
            </a:r>
            <a:r>
              <a:rPr lang="es-ES" sz="2000" dirty="0">
                <a:latin typeface="+mj-lt"/>
              </a:rPr>
              <a:t>en </a:t>
            </a:r>
            <a:r>
              <a:rPr lang="es-ES" sz="2000" dirty="0" smtClean="0">
                <a:latin typeface="+mj-lt"/>
              </a:rPr>
              <a:t>RGB: (255,0,0)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Color </a:t>
            </a:r>
            <a:r>
              <a:rPr lang="es-ES" sz="2000" b="1" dirty="0" smtClean="0">
                <a:latin typeface="+mj-lt"/>
              </a:rPr>
              <a:t>blanco</a:t>
            </a:r>
            <a:r>
              <a:rPr lang="es-ES" sz="2000" dirty="0" smtClean="0">
                <a:latin typeface="+mj-lt"/>
              </a:rPr>
              <a:t> en RGB: (255,255,255)</a:t>
            </a:r>
            <a:endParaRPr lang="es-ES" sz="2000" dirty="0">
              <a:latin typeface="+mj-lt"/>
            </a:endParaRP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Color </a:t>
            </a:r>
            <a:r>
              <a:rPr lang="es-ES" sz="2000" b="1" dirty="0" smtClean="0">
                <a:latin typeface="+mj-lt"/>
              </a:rPr>
              <a:t>negro</a:t>
            </a:r>
            <a:r>
              <a:rPr lang="es-ES" sz="2000" dirty="0" smtClean="0">
                <a:latin typeface="+mj-lt"/>
              </a:rPr>
              <a:t> en RGB: (0,0,0)</a:t>
            </a: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95437" y="4653136"/>
            <a:ext cx="6897141" cy="116955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(71, 98, 176);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266700" indent="-266700" eaLnBrk="1" hangingPunct="1">
              <a:buNone/>
            </a:pP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los párrafos tendrán un color 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azul claro */</a:t>
            </a:r>
          </a:p>
        </p:txBody>
      </p:sp>
    </p:spTree>
    <p:extLst>
      <p:ext uri="{BB962C8B-B14F-4D97-AF65-F5344CB8AC3E}">
        <p14:creationId xmlns:p14="http://schemas.microsoft.com/office/powerpoint/2010/main" val="20769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 smtClean="0">
                <a:latin typeface="+mj-lt"/>
              </a:rPr>
              <a:t>RGB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Las componentes RGB de un color también se pueden indicar mediante porcentajes.</a:t>
            </a: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Las </a:t>
            </a:r>
            <a:r>
              <a:rPr lang="es-ES" sz="2000" dirty="0">
                <a:latin typeface="+mj-lt"/>
              </a:rPr>
              <a:t>componentes RGB puede tomar valores entre 0% y 100</a:t>
            </a:r>
            <a:r>
              <a:rPr lang="es-ES" sz="2000" dirty="0" smtClean="0">
                <a:latin typeface="+mj-lt"/>
              </a:rPr>
              <a:t>%.</a:t>
            </a:r>
            <a:endParaRPr lang="es-ES" sz="1700" dirty="0">
              <a:latin typeface="+mj-lt"/>
            </a:endParaRP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62273" y="3479518"/>
            <a:ext cx="6897141" cy="95410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(27%, 38%, 69%);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color 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azul claro definido con porcentajes */</a:t>
            </a:r>
          </a:p>
        </p:txBody>
      </p:sp>
    </p:spTree>
    <p:extLst>
      <p:ext uri="{BB962C8B-B14F-4D97-AF65-F5344CB8AC3E}">
        <p14:creationId xmlns:p14="http://schemas.microsoft.com/office/powerpoint/2010/main" val="15025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None/>
            </a:pPr>
            <a:r>
              <a:rPr lang="es-ES" b="1" dirty="0" smtClean="0">
                <a:solidFill>
                  <a:prstClr val="black"/>
                </a:solidFill>
                <a:latin typeface="Calibri"/>
              </a:rPr>
              <a:t>Hexadecimal</a:t>
            </a:r>
            <a:endParaRPr lang="es-ES" b="1" dirty="0">
              <a:solidFill>
                <a:prstClr val="black"/>
              </a:solidFill>
              <a:latin typeface="Calibri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Pasos </a:t>
            </a:r>
            <a:r>
              <a:rPr lang="es-ES" sz="2000" dirty="0">
                <a:latin typeface="+mj-lt"/>
              </a:rPr>
              <a:t>para definir un color </a:t>
            </a:r>
            <a:r>
              <a:rPr lang="es-ES" sz="2000" dirty="0" smtClean="0">
                <a:latin typeface="+mj-lt"/>
              </a:rPr>
              <a:t>hexadecimal:</a:t>
            </a:r>
            <a:endParaRPr lang="es-ES" sz="2000" dirty="0">
              <a:latin typeface="+mj-lt"/>
            </a:endParaRP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dirty="0">
                <a:latin typeface="+mj-lt"/>
              </a:rPr>
              <a:t>Determinar las componentes RGB en decimal (R=71, G= 98, B=176</a:t>
            </a:r>
            <a:r>
              <a:rPr lang="es-ES" dirty="0" smtClean="0">
                <a:latin typeface="+mj-lt"/>
              </a:rPr>
              <a:t>).</a:t>
            </a:r>
            <a:endParaRPr lang="es-ES" dirty="0">
              <a:latin typeface="+mj-lt"/>
            </a:endParaRP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dirty="0">
                <a:latin typeface="+mj-lt"/>
              </a:rPr>
              <a:t>Convertir cada valor decimal en su correspondiente </a:t>
            </a:r>
            <a:r>
              <a:rPr lang="es-ES" dirty="0" smtClean="0">
                <a:latin typeface="+mj-lt"/>
              </a:rPr>
              <a:t>hexadecimal.</a:t>
            </a:r>
            <a:endParaRPr lang="es-ES" dirty="0">
              <a:latin typeface="+mj-lt"/>
            </a:endParaRPr>
          </a:p>
          <a:p>
            <a:pPr marL="891540" lvl="3" indent="-34290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r>
              <a:rPr lang="es-ES" dirty="0" smtClean="0">
                <a:latin typeface="+mj-lt"/>
              </a:rPr>
              <a:t>Concatenar </a:t>
            </a:r>
            <a:r>
              <a:rPr lang="es-ES" dirty="0">
                <a:latin typeface="+mj-lt"/>
              </a:rPr>
              <a:t>los valores </a:t>
            </a:r>
            <a:r>
              <a:rPr lang="es-ES" dirty="0" smtClean="0">
                <a:latin typeface="+mj-lt"/>
              </a:rPr>
              <a:t>hexadecimales </a:t>
            </a:r>
            <a:r>
              <a:rPr lang="es-ES" dirty="0">
                <a:latin typeface="+mj-lt"/>
              </a:rPr>
              <a:t>y añadir el prefijo </a:t>
            </a:r>
            <a:r>
              <a:rPr lang="es-ES" dirty="0" smtClean="0">
                <a:latin typeface="+mj-lt"/>
              </a:rPr>
              <a:t>#</a:t>
            </a:r>
          </a:p>
          <a:p>
            <a:pPr marL="891540" lvl="3" indent="-34290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95000"/>
              <a:buFont typeface="+mj-lt"/>
              <a:buAutoNum type="arabicPeriod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/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/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/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/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8659" y="4041068"/>
            <a:ext cx="6897141" cy="95410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 </a:t>
            </a: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#4762B0; 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#000; </a:t>
            </a: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None/>
            </a:pPr>
            <a:r>
              <a:rPr lang="es-ES" b="1" dirty="0" smtClean="0">
                <a:solidFill>
                  <a:prstClr val="black"/>
                </a:solidFill>
                <a:latin typeface="Calibri"/>
              </a:rPr>
              <a:t>Hexadecimal</a:t>
            </a:r>
            <a:endParaRPr lang="es-ES" b="1" dirty="0">
              <a:solidFill>
                <a:prstClr val="black"/>
              </a:solidFill>
              <a:latin typeface="Calibri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En </a:t>
            </a:r>
            <a:r>
              <a:rPr lang="es-ES" sz="2000" dirty="0">
                <a:latin typeface="+mj-lt"/>
              </a:rPr>
              <a:t>formato </a:t>
            </a:r>
            <a:r>
              <a:rPr lang="es-ES" sz="2000" dirty="0" smtClean="0">
                <a:latin typeface="+mj-lt"/>
              </a:rPr>
              <a:t>hexadecimal </a:t>
            </a:r>
            <a:r>
              <a:rPr lang="es-ES" sz="2000" dirty="0">
                <a:latin typeface="+mj-lt"/>
              </a:rPr>
              <a:t>se pueden comprimir sus valores cuando sus componentes son iguales dos a </a:t>
            </a:r>
            <a:r>
              <a:rPr lang="es-ES" sz="2000" dirty="0" smtClean="0">
                <a:latin typeface="+mj-lt"/>
              </a:rPr>
              <a:t>dos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smtClean="0">
                <a:latin typeface="+mj-lt"/>
              </a:rPr>
              <a:t>(#A0F  </a:t>
            </a:r>
            <a:r>
              <a:rPr lang="es-ES" sz="2000" dirty="0">
                <a:latin typeface="+mj-lt"/>
              </a:rPr>
              <a:t>=  #</a:t>
            </a:r>
            <a:r>
              <a:rPr lang="es-ES" sz="2000" dirty="0" smtClean="0">
                <a:latin typeface="+mj-lt"/>
              </a:rPr>
              <a:t>AA00FF)</a:t>
            </a:r>
            <a:endParaRPr lang="es-ES" sz="20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Se pueden escribir en mayúsculas o minúsculas.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Código CSS para establecer el color de fondo de la página en blanco, el color de texto negro y los títulos en rojo</a:t>
            </a:r>
            <a:r>
              <a:rPr lang="es-ES" sz="2000" dirty="0" smtClean="0">
                <a:latin typeface="+mj-lt"/>
              </a:rPr>
              <a:t>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15616" y="3915125"/>
            <a:ext cx="6897141" cy="1600438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 </a:t>
            </a: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#000; </a:t>
            </a: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h1, h2, h3, h4, h5, h6 { </a:t>
            </a: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#C00; </a:t>
            </a: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None/>
            </a:pPr>
            <a:r>
              <a:rPr lang="es-ES" b="1" dirty="0" err="1" smtClean="0">
                <a:solidFill>
                  <a:prstClr val="black"/>
                </a:solidFill>
                <a:latin typeface="Calibri"/>
              </a:rPr>
              <a:t>HSL</a:t>
            </a:r>
            <a:endParaRPr lang="es-ES" b="1" dirty="0">
              <a:solidFill>
                <a:prstClr val="black"/>
              </a:solidFill>
              <a:latin typeface="Calibri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Las siglas </a:t>
            </a:r>
            <a:r>
              <a:rPr lang="es-ES" sz="2000" dirty="0" err="1" smtClean="0">
                <a:latin typeface="+mj-lt"/>
              </a:rPr>
              <a:t>HSL</a:t>
            </a:r>
            <a:r>
              <a:rPr lang="es-ES" sz="2000" dirty="0" smtClean="0">
                <a:latin typeface="+mj-lt"/>
              </a:rPr>
              <a:t> provienen </a:t>
            </a:r>
            <a:r>
              <a:rPr lang="es-ES" sz="2000" dirty="0">
                <a:latin typeface="+mj-lt"/>
              </a:rPr>
              <a:t>del inglés </a:t>
            </a:r>
            <a:r>
              <a:rPr lang="es-ES" sz="2000" dirty="0" err="1">
                <a:latin typeface="+mj-lt"/>
              </a:rPr>
              <a:t>Hue</a:t>
            </a:r>
            <a:r>
              <a:rPr lang="es-ES" sz="2000" dirty="0">
                <a:latin typeface="+mj-lt"/>
              </a:rPr>
              <a:t>, </a:t>
            </a:r>
            <a:r>
              <a:rPr lang="es-ES" sz="2000" dirty="0" err="1">
                <a:latin typeface="+mj-lt"/>
              </a:rPr>
              <a:t>Saturation</a:t>
            </a:r>
            <a:r>
              <a:rPr lang="es-ES" sz="2000" dirty="0">
                <a:latin typeface="+mj-lt"/>
              </a:rPr>
              <a:t>, </a:t>
            </a:r>
            <a:r>
              <a:rPr lang="es-ES" sz="2000" dirty="0" err="1">
                <a:latin typeface="+mj-lt"/>
              </a:rPr>
              <a:t>Ligthness</a:t>
            </a:r>
            <a:r>
              <a:rPr lang="es-ES" sz="2000" dirty="0">
                <a:latin typeface="+mj-lt"/>
              </a:rPr>
              <a:t> o lo que es lo mismo, tono, saturación y brillo</a:t>
            </a:r>
            <a:r>
              <a:rPr lang="es-ES" sz="2000" dirty="0" smtClean="0">
                <a:latin typeface="+mj-lt"/>
              </a:rPr>
              <a:t>. 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>
                <a:latin typeface="+mj-lt"/>
              </a:rPr>
              <a:t>El valor del tono puede tomar valores del 0 al 360 donde: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0, sería el rojo.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120, sería el verde.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240, sería el azul.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360, volvería a ser rojo.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smtClean="0">
                <a:latin typeface="+mj-lt"/>
              </a:rPr>
              <a:t>La </a:t>
            </a:r>
            <a:r>
              <a:rPr lang="es-ES" sz="2000" dirty="0">
                <a:latin typeface="+mj-lt"/>
              </a:rPr>
              <a:t>saturación y el brillo son representados por porcentajes.</a:t>
            </a: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100%  es </a:t>
            </a:r>
            <a:r>
              <a:rPr lang="es-ES" sz="1900" dirty="0" smtClean="0">
                <a:latin typeface="+mj-lt"/>
              </a:rPr>
              <a:t>saturación </a:t>
            </a:r>
            <a:r>
              <a:rPr lang="es-ES" sz="1900" dirty="0">
                <a:latin typeface="+mj-lt"/>
              </a:rPr>
              <a:t>completa, y 0% es una sombra de gris</a:t>
            </a:r>
            <a:r>
              <a:rPr lang="es-ES" sz="1900" dirty="0" smtClean="0">
                <a:latin typeface="+mj-lt"/>
              </a:rPr>
              <a:t>.</a:t>
            </a:r>
            <a:endParaRPr lang="es-ES" sz="1900" dirty="0">
              <a:latin typeface="+mj-lt"/>
            </a:endParaRPr>
          </a:p>
          <a:p>
            <a:pPr marL="89154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900" dirty="0">
                <a:latin typeface="+mj-lt"/>
              </a:rPr>
              <a:t>100% brillo es blanco, 0%  negro, y 50% es brillo "normal".</a:t>
            </a: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endParaRPr lang="es-ES" sz="16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9413" y="5825801"/>
            <a:ext cx="6897141" cy="73866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 { </a:t>
            </a:r>
            <a:endParaRPr lang="en-U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hsl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(360,100%,20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%);</a:t>
            </a: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Colores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r>
              <a:rPr lang="es-ES" sz="2400" b="1" dirty="0" err="1" smtClean="0">
                <a:latin typeface="+mj-lt"/>
              </a:rPr>
              <a:t>RGBA</a:t>
            </a:r>
            <a:endParaRPr lang="es-ES" sz="2400" b="1" dirty="0" smtClean="0">
              <a:latin typeface="+mj-lt"/>
            </a:endParaRP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err="1" smtClean="0">
                <a:latin typeface="+mj-lt"/>
              </a:rPr>
              <a:t>RGBA</a:t>
            </a:r>
            <a:r>
              <a:rPr lang="es-ES" sz="2000" dirty="0" smtClean="0">
                <a:latin typeface="+mj-lt"/>
              </a:rPr>
              <a:t> es RGB + un </a:t>
            </a:r>
            <a:r>
              <a:rPr lang="es-ES" sz="2000" dirty="0">
                <a:latin typeface="+mj-lt"/>
              </a:rPr>
              <a:t>canal alfa </a:t>
            </a:r>
            <a:endParaRPr lang="es-ES" sz="2000" dirty="0" smtClean="0">
              <a:latin typeface="+mj-lt"/>
            </a:endParaRPr>
          </a:p>
          <a:p>
            <a:pPr marL="63087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r>
              <a:rPr lang="es-ES" sz="2000" dirty="0" smtClean="0">
                <a:latin typeface="+mj-lt"/>
              </a:rPr>
              <a:t>Este </a:t>
            </a:r>
            <a:r>
              <a:rPr lang="es-ES" sz="2000" dirty="0">
                <a:latin typeface="+mj-lt"/>
              </a:rPr>
              <a:t>cuarto parámetro es el grado de transparencia u opacidad del color (0 totalmente transparente y 1 totalmente opaco).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62273" y="3479518"/>
            <a:ext cx="6897141" cy="738664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color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(100,20,40,0.5); </a:t>
            </a: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3453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49280</TotalTime>
  <Words>460</Words>
  <Application>Microsoft Office PowerPoint</Application>
  <PresentationFormat>Presentación en pantalla (4:3)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Flujo</vt:lpstr>
      <vt:lpstr>CSS – COLORES</vt:lpstr>
      <vt:lpstr>Colores</vt:lpstr>
      <vt:lpstr>Colores</vt:lpstr>
      <vt:lpstr>Colores</vt:lpstr>
      <vt:lpstr>Colores</vt:lpstr>
      <vt:lpstr>Colores</vt:lpstr>
      <vt:lpstr>Colores</vt:lpstr>
      <vt:lpstr>Colores</vt:lpstr>
      <vt:lpstr>Colores</vt:lpstr>
      <vt:lpstr>Colores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1591</cp:revision>
  <cp:lastPrinted>2015-09-21T12:13:15Z</cp:lastPrinted>
  <dcterms:created xsi:type="dcterms:W3CDTF">2012-04-05T17:12:23Z</dcterms:created>
  <dcterms:modified xsi:type="dcterms:W3CDTF">2017-03-27T18:31:36Z</dcterms:modified>
</cp:coreProperties>
</file>