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6"/>
  </p:notesMasterIdLst>
  <p:handoutMasterIdLst>
    <p:handoutMasterId r:id="rId7"/>
  </p:handoutMasterIdLst>
  <p:sldIdLst>
    <p:sldId id="277" r:id="rId2"/>
    <p:sldId id="481" r:id="rId3"/>
    <p:sldId id="603" r:id="rId4"/>
    <p:sldId id="604" r:id="rId5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>
        <p:scale>
          <a:sx n="140" d="100"/>
          <a:sy n="140" d="100"/>
        </p:scale>
        <p:origin x="-456" y="-2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29/03/2017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29/03/2017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backgrounds.asp" TargetMode="External"/><Relationship Id="rId2" Type="http://schemas.openxmlformats.org/officeDocument/2006/relationships/hyperlink" Target="https://www.w3schools.com/css/css_backgroun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arrolloweb.com/articulos/degradado-lineal-css3.html" TargetMode="External"/><Relationship Id="rId4" Type="http://schemas.openxmlformats.org/officeDocument/2006/relationships/hyperlink" Target="https://www.w3schools.com/css/css3_gradient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FONDOS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Fondos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El </a:t>
            </a:r>
            <a:r>
              <a:rPr lang="es-ES" sz="1800" b="1" dirty="0">
                <a:latin typeface="+mj-lt"/>
              </a:rPr>
              <a:t>fondo</a:t>
            </a:r>
            <a:r>
              <a:rPr lang="es-ES" sz="1800" dirty="0">
                <a:latin typeface="+mj-lt"/>
              </a:rPr>
              <a:t> de una caja puede ser un </a:t>
            </a:r>
            <a:r>
              <a:rPr lang="es-ES" sz="1800" b="1" dirty="0">
                <a:latin typeface="+mj-lt"/>
              </a:rPr>
              <a:t>color </a:t>
            </a:r>
            <a:r>
              <a:rPr lang="es-ES" sz="1800" b="1" dirty="0" smtClean="0">
                <a:latin typeface="+mj-lt"/>
              </a:rPr>
              <a:t>simple,</a:t>
            </a:r>
            <a:r>
              <a:rPr lang="es-ES" sz="1800" dirty="0" smtClean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una </a:t>
            </a:r>
            <a:r>
              <a:rPr lang="es-ES" sz="1800" b="1" dirty="0" smtClean="0">
                <a:latin typeface="+mj-lt"/>
              </a:rPr>
              <a:t>imagen </a:t>
            </a:r>
            <a:r>
              <a:rPr lang="es-ES" sz="1800" dirty="0" smtClean="0">
                <a:latin typeface="+mj-lt"/>
              </a:rPr>
              <a:t>o</a:t>
            </a:r>
            <a:r>
              <a:rPr lang="es-ES" sz="1800" b="1" dirty="0" smtClean="0">
                <a:latin typeface="+mj-lt"/>
              </a:rPr>
              <a:t> </a:t>
            </a:r>
            <a:r>
              <a:rPr lang="es-ES" sz="1800" dirty="0" smtClean="0">
                <a:latin typeface="+mj-lt"/>
              </a:rPr>
              <a:t>varias</a:t>
            </a:r>
            <a:r>
              <a:rPr lang="es-ES" sz="1800" b="1" dirty="0" smtClean="0">
                <a:latin typeface="+mj-lt"/>
              </a:rPr>
              <a:t> imágenes </a:t>
            </a:r>
            <a:r>
              <a:rPr lang="es-ES" sz="1800" dirty="0" smtClean="0">
                <a:latin typeface="+mj-lt"/>
              </a:rPr>
              <a:t>o un</a:t>
            </a:r>
            <a:r>
              <a:rPr lang="es-ES" sz="1800" b="1" dirty="0" smtClean="0">
                <a:latin typeface="+mj-lt"/>
              </a:rPr>
              <a:t> degradado</a:t>
            </a:r>
            <a:r>
              <a:rPr lang="es-ES" sz="1800" dirty="0" smtClean="0">
                <a:latin typeface="+mj-lt"/>
              </a:rPr>
              <a:t>.</a:t>
            </a:r>
            <a:endParaRPr lang="es-ES" sz="18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err="1" smtClean="0">
                <a:latin typeface="+mj-lt"/>
              </a:rPr>
              <a:t>CSS</a:t>
            </a:r>
            <a:r>
              <a:rPr lang="es-ES" sz="1800" dirty="0" smtClean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define </a:t>
            </a:r>
            <a:r>
              <a:rPr lang="es-ES" sz="1800" dirty="0" smtClean="0">
                <a:latin typeface="+mj-lt"/>
              </a:rPr>
              <a:t>varias </a:t>
            </a:r>
            <a:r>
              <a:rPr lang="es-ES" sz="1800" dirty="0">
                <a:latin typeface="+mj-lt"/>
              </a:rPr>
              <a:t>propiedades para establecer el fondo: 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</a:t>
            </a:r>
            <a:r>
              <a:rPr lang="es-ES" sz="1800" dirty="0" smtClean="0">
                <a:latin typeface="+mj-lt"/>
              </a:rPr>
              <a:t>-color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background-image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background-repeat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background-attachment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</a:t>
            </a:r>
            <a:r>
              <a:rPr lang="es-ES" sz="1800" dirty="0" smtClean="0">
                <a:latin typeface="+mj-lt"/>
              </a:rPr>
              <a:t>-position 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background-origin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background-size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dirty="0" err="1" smtClean="0">
                <a:latin typeface="+mj-lt"/>
              </a:rPr>
              <a:t>background</a:t>
            </a:r>
            <a:r>
              <a:rPr lang="es-ES" sz="1600" dirty="0" smtClean="0">
                <a:latin typeface="+mj-lt"/>
              </a:rPr>
              <a:t>-clip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dirty="0" err="1" smtClean="0">
                <a:latin typeface="+mj-lt"/>
              </a:rPr>
              <a:t>background</a:t>
            </a:r>
            <a:endParaRPr lang="es-ES" sz="16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4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Fondos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60859"/>
              </p:ext>
            </p:extLst>
          </p:nvPr>
        </p:nvGraphicFramePr>
        <p:xfrm>
          <a:off x="501736" y="1556792"/>
          <a:ext cx="8229600" cy="48125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21992">
                  <a:extLst>
                    <a:ext uri="{9D8B030D-6E8A-4147-A177-3AD203B41FA5}">
                      <a16:colId xmlns:a16="http://schemas.microsoft.com/office/drawing/2014/main" val="171191156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947343694"/>
                    </a:ext>
                  </a:extLst>
                </a:gridCol>
                <a:gridCol w="4159336">
                  <a:extLst>
                    <a:ext uri="{9D8B030D-6E8A-4147-A177-3AD203B41FA5}">
                      <a16:colId xmlns:a16="http://schemas.microsoft.com/office/drawing/2014/main" val="2477013046"/>
                    </a:ext>
                  </a:extLst>
                </a:gridCol>
              </a:tblGrid>
              <a:tr h="229999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Propiedad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Descripción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  <a:latin typeface="+mj-lt"/>
                        </a:rPr>
                        <a:t>Valores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2497852873"/>
                  </a:ext>
                </a:extLst>
              </a:tr>
              <a:tr h="229999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latin typeface="+mj-lt"/>
                        </a:rPr>
                        <a:t>background</a:t>
                      </a:r>
                      <a:r>
                        <a:rPr lang="es-ES" sz="1100" b="1" dirty="0">
                          <a:latin typeface="+mj-lt"/>
                        </a:rPr>
                        <a:t>-color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+mj-lt"/>
                        </a:rPr>
                        <a:t>Color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[ &lt;color&gt; 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transparent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3182438751"/>
                  </a:ext>
                </a:extLst>
              </a:tr>
              <a:tr h="229999">
                <a:tc>
                  <a:txBody>
                    <a:bodyPr/>
                    <a:lstStyle/>
                    <a:p>
                      <a:r>
                        <a:rPr lang="es-ES" sz="1100" b="1">
                          <a:latin typeface="+mj-lt"/>
                        </a:rPr>
                        <a:t>background-image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+mj-lt"/>
                        </a:rPr>
                        <a:t>Imagen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url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(...)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none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 [,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url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(...)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none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]*</a:t>
                      </a:r>
                      <a:endParaRPr lang="es-ES" sz="1100" dirty="0"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3376312323"/>
                  </a:ext>
                </a:extLst>
              </a:tr>
              <a:tr h="394062">
                <a:tc>
                  <a:txBody>
                    <a:bodyPr/>
                    <a:lstStyle/>
                    <a:p>
                      <a:r>
                        <a:rPr lang="es-ES" sz="1100" b="1">
                          <a:latin typeface="+mj-lt"/>
                        </a:rPr>
                        <a:t>background-repeat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+mj-lt"/>
                        </a:rPr>
                        <a:t>Repetición de la imagen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-x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-y | no-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 [,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-x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-y | no-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3083970630"/>
                  </a:ext>
                </a:extLst>
              </a:tr>
              <a:tr h="229999">
                <a:tc>
                  <a:txBody>
                    <a:bodyPr/>
                    <a:lstStyle/>
                    <a:p>
                      <a:r>
                        <a:rPr lang="es-ES" sz="1100" b="1">
                          <a:latin typeface="+mj-lt"/>
                        </a:rPr>
                        <a:t>background-attachment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+mj-lt"/>
                        </a:rPr>
                        <a:t>Desplazamiento de la imagen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scroll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fixed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 [,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scroll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fixed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4253331148"/>
                  </a:ext>
                </a:extLst>
              </a:tr>
              <a:tr h="874592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latin typeface="+mj-lt"/>
                        </a:rPr>
                        <a:t>background</a:t>
                      </a:r>
                      <a:r>
                        <a:rPr lang="es-ES" sz="1100" b="1" dirty="0">
                          <a:latin typeface="+mj-lt"/>
                        </a:rPr>
                        <a:t>-position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+mj-lt"/>
                        </a:rPr>
                        <a:t>Posición de la imagen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[ [ &lt;porcentaje&gt; | &lt;longitud&gt; 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left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| center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right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] [ &lt;porcentaje&gt; | &lt;longitud&gt; | top | center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]? ] | [ [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left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| center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right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] || [ top | center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] 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</a:t>
                      </a:r>
                      <a:r>
                        <a:rPr lang="es-ES" sz="1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 [, 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[ &lt;porcentaje&gt; | &lt;longitud&gt; 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left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| center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right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 [ &lt;porcentaje&gt; | &lt;longitud&gt; | top | center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]? ] | [ [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left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| center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right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 || [ top | center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 ]* </a:t>
                      </a:r>
                      <a:endParaRPr lang="es-ES" sz="1100" dirty="0"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983098990"/>
                  </a:ext>
                </a:extLst>
              </a:tr>
              <a:tr h="752349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latin typeface="+mj-lt"/>
                        </a:rPr>
                        <a:t>background</a:t>
                      </a:r>
                      <a:endParaRPr lang="es-ES" sz="11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+mj-lt"/>
                        </a:rPr>
                        <a:t>Propiedades individuales relacionadas con el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+mj-lt"/>
                        </a:rPr>
                        <a:t>[ &lt;background-color&gt; || &lt;background-image&gt; || &lt;background-repeat&gt; || &lt;background-attachment&gt; || &lt;background-position&gt; 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] [,  &lt;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background-color&gt; || &lt;background-image&gt; || &lt;background-repeat&gt; || &lt;background-attachment&gt; || &lt;background-position&gt; 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584509877"/>
                  </a:ext>
                </a:extLst>
              </a:tr>
              <a:tr h="478768">
                <a:tc>
                  <a:txBody>
                    <a:bodyPr/>
                    <a:lstStyle/>
                    <a:p>
                      <a:r>
                        <a:rPr lang="es-ES" sz="1100" b="1" dirty="0" err="1" smtClean="0">
                          <a:latin typeface="+mj-lt"/>
                        </a:rPr>
                        <a:t>background-size</a:t>
                      </a:r>
                      <a:endParaRPr lang="es-ES" sz="11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+mj-lt"/>
                        </a:rPr>
                        <a:t>Tamaño</a:t>
                      </a:r>
                      <a:r>
                        <a:rPr lang="es-ES" sz="1100" baseline="0" dirty="0" smtClean="0">
                          <a:latin typeface="+mj-lt"/>
                        </a:rPr>
                        <a:t> de la imagen de fondo</a:t>
                      </a:r>
                      <a:endParaRPr lang="es-ES" sz="11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[ &lt;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porcentaje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&gt; | &lt;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longitud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&gt; ]{1,2}| contain | cover  | auto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] [,[ 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&lt;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porcentaje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&gt; | &lt;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longitud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&gt; ]{1,2}| contain | cover  | auto]*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3035362477"/>
                  </a:ext>
                </a:extLst>
              </a:tr>
              <a:tr h="565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background-origin</a:t>
                      </a:r>
                      <a:endParaRPr kumimoji="0" lang="es-ES" sz="11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+mj-lt"/>
                        </a:rPr>
                        <a:t>Origen de coordenadas sobre el que se va a colocar la imagen de fondo</a:t>
                      </a:r>
                      <a:endParaRPr lang="es-ES" sz="11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+mj-lt"/>
                        </a:rPr>
                        <a:t>[border-box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| 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padding-box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|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 context-box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] [,border-box 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| padding-box | context-box]*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4247696555"/>
                  </a:ext>
                </a:extLst>
              </a:tr>
              <a:tr h="636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background</a:t>
                      </a:r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-clip</a:t>
                      </a:r>
                    </a:p>
                    <a:p>
                      <a:endParaRPr lang="es-ES" sz="11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+mj-lt"/>
                        </a:rPr>
                        <a:t>Origen de coordenadas sobre el que se va a colocar el fondo,</a:t>
                      </a:r>
                      <a:r>
                        <a:rPr lang="es-ES" sz="1100" baseline="0" dirty="0" smtClean="0">
                          <a:latin typeface="+mj-lt"/>
                        </a:rPr>
                        <a:t> sea imagen o color</a:t>
                      </a:r>
                      <a:endParaRPr lang="es-ES" sz="11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+mj-lt"/>
                        </a:rPr>
                        <a:t>[border-box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| 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padding-box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|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 context-box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] [,border-box 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| padding-box | context-box]*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264458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5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Fondos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 smtClean="0">
              <a:latin typeface="+mj-lt"/>
              <a:hlinkClick r:id="rId2"/>
            </a:endParaRP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Fondos: </a:t>
            </a:r>
            <a:r>
              <a:rPr lang="es-ES" sz="1800" dirty="0" smtClean="0">
                <a:latin typeface="+mj-lt"/>
                <a:hlinkClick r:id="rId2"/>
              </a:rPr>
              <a:t>https</a:t>
            </a:r>
            <a:r>
              <a:rPr lang="es-ES" sz="1800" dirty="0">
                <a:latin typeface="+mj-lt"/>
                <a:hlinkClick r:id="rId2"/>
              </a:rPr>
              <a:t>://</a:t>
            </a:r>
            <a:r>
              <a:rPr lang="es-ES" sz="1800" dirty="0" smtClean="0">
                <a:latin typeface="+mj-lt"/>
                <a:hlinkClick r:id="rId2"/>
              </a:rPr>
              <a:t>www.w3schools.com/css/css_background.asp</a:t>
            </a:r>
            <a:endParaRPr lang="es-ES" sz="1800" dirty="0" smtClean="0">
              <a:latin typeface="+mj-lt"/>
            </a:endParaRP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560070" lvl="2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Fondos avanzados:  </a:t>
            </a:r>
            <a:r>
              <a:rPr lang="es-ES" sz="1700" dirty="0" smtClean="0">
                <a:latin typeface="+mj-lt"/>
                <a:hlinkClick r:id="rId3"/>
              </a:rPr>
              <a:t>https</a:t>
            </a:r>
            <a:r>
              <a:rPr lang="es-ES" sz="1700" dirty="0">
                <a:latin typeface="+mj-lt"/>
                <a:hlinkClick r:id="rId3"/>
              </a:rPr>
              <a:t>://</a:t>
            </a:r>
            <a:r>
              <a:rPr lang="es-ES" sz="1700" dirty="0" smtClean="0">
                <a:latin typeface="+mj-lt"/>
                <a:hlinkClick r:id="rId3"/>
              </a:rPr>
              <a:t>www.w3schools.com/css/css3_backgrounds.asp</a:t>
            </a: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60070" lvl="2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Degradados: </a:t>
            </a:r>
          </a:p>
          <a:p>
            <a:pPr marL="834390" lvl="3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dirty="0" smtClean="0">
                <a:latin typeface="+mj-lt"/>
                <a:hlinkClick r:id="rId4"/>
              </a:rPr>
              <a:t>https</a:t>
            </a:r>
            <a:r>
              <a:rPr lang="es-ES" sz="1600" dirty="0">
                <a:latin typeface="+mj-lt"/>
                <a:hlinkClick r:id="rId4"/>
              </a:rPr>
              <a:t>://</a:t>
            </a:r>
            <a:r>
              <a:rPr lang="es-ES" sz="1600" dirty="0" smtClean="0">
                <a:latin typeface="+mj-lt"/>
                <a:hlinkClick r:id="rId4"/>
              </a:rPr>
              <a:t>www.w3schools.com/css/css3_gradients.asp</a:t>
            </a:r>
            <a:endParaRPr lang="es-ES" sz="1600" dirty="0" smtClean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dirty="0">
                <a:latin typeface="+mj-lt"/>
                <a:hlinkClick r:id="rId5"/>
              </a:rPr>
              <a:t>https://</a:t>
            </a:r>
            <a:r>
              <a:rPr lang="es-ES" sz="1600" dirty="0" smtClean="0">
                <a:latin typeface="+mj-lt"/>
                <a:hlinkClick r:id="rId5"/>
              </a:rPr>
              <a:t>desarrolloweb.com/articulos/degradado-lineal-css3.html</a:t>
            </a:r>
            <a:endParaRPr lang="es-ES" sz="1600" dirty="0" smtClean="0">
              <a:latin typeface="+mj-lt"/>
            </a:endParaRPr>
          </a:p>
          <a:p>
            <a:pPr marL="548640" lvl="3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50109</TotalTime>
  <Words>269</Words>
  <Application>Microsoft Office PowerPoint</Application>
  <PresentationFormat>Presentación en pantalla (4:3)</PresentationFormat>
  <Paragraphs>84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Constantia</vt:lpstr>
      <vt:lpstr>Times New Roman</vt:lpstr>
      <vt:lpstr>Wingdings</vt:lpstr>
      <vt:lpstr>Wingdings 2</vt:lpstr>
      <vt:lpstr>Flujo</vt:lpstr>
      <vt:lpstr>CSS – FONDOS</vt:lpstr>
      <vt:lpstr>Fondos</vt:lpstr>
      <vt:lpstr>Fondos</vt:lpstr>
      <vt:lpstr>Fondos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1625</cp:revision>
  <cp:lastPrinted>2015-09-21T12:13:15Z</cp:lastPrinted>
  <dcterms:created xsi:type="dcterms:W3CDTF">2012-04-05T17:12:23Z</dcterms:created>
  <dcterms:modified xsi:type="dcterms:W3CDTF">2017-03-29T12:06:36Z</dcterms:modified>
</cp:coreProperties>
</file>