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17"/>
  </p:notesMasterIdLst>
  <p:handoutMasterIdLst>
    <p:handoutMasterId r:id="rId18"/>
  </p:handoutMasterIdLst>
  <p:sldIdLst>
    <p:sldId id="277" r:id="rId2"/>
    <p:sldId id="370" r:id="rId3"/>
    <p:sldId id="416" r:id="rId4"/>
    <p:sldId id="422" r:id="rId5"/>
    <p:sldId id="603" r:id="rId6"/>
    <p:sldId id="417" r:id="rId7"/>
    <p:sldId id="419" r:id="rId8"/>
    <p:sldId id="604" r:id="rId9"/>
    <p:sldId id="418" r:id="rId10"/>
    <p:sldId id="421" r:id="rId11"/>
    <p:sldId id="423" r:id="rId12"/>
    <p:sldId id="444" r:id="rId13"/>
    <p:sldId id="605" r:id="rId14"/>
    <p:sldId id="606" r:id="rId15"/>
    <p:sldId id="608" r:id="rId16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99112" autoAdjust="0"/>
  </p:normalViewPr>
  <p:slideViewPr>
    <p:cSldViewPr>
      <p:cViewPr>
        <p:scale>
          <a:sx n="81" d="100"/>
          <a:sy n="81" d="100"/>
        </p:scale>
        <p:origin x="-36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11/09/2017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11/09/2017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0048" y="3089347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CSS - INTRODUCCIÓN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Sintaxis de un estilo CSS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8136904" cy="4968552"/>
          </a:xfrm>
        </p:spPr>
        <p:txBody>
          <a:bodyPr>
            <a:noAutofit/>
          </a:bodyPr>
          <a:lstStyle/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Partes </a:t>
            </a:r>
            <a:r>
              <a:rPr lang="es-ES" sz="2000" dirty="0">
                <a:latin typeface="+mj-lt"/>
              </a:rPr>
              <a:t>que forman un </a:t>
            </a:r>
            <a:r>
              <a:rPr lang="es-ES" sz="2000" b="1" dirty="0">
                <a:latin typeface="+mj-lt"/>
              </a:rPr>
              <a:t>estilo CSS </a:t>
            </a:r>
            <a:r>
              <a:rPr lang="es-ES" sz="2000" dirty="0">
                <a:latin typeface="+mj-lt"/>
              </a:rPr>
              <a:t>muy básico</a:t>
            </a:r>
            <a:r>
              <a:rPr lang="es-ES" sz="2000" dirty="0" smtClean="0">
                <a:latin typeface="+mj-lt"/>
              </a:rPr>
              <a:t>:</a:t>
            </a:r>
          </a:p>
          <a:p>
            <a:pPr marL="712788" lvl="0" indent="-2730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prstClr val="black"/>
                </a:solidFill>
                <a:latin typeface="+mj-lt"/>
              </a:rPr>
              <a:t>Regla</a:t>
            </a:r>
            <a:r>
              <a:rPr lang="es-ES" sz="2000" dirty="0">
                <a:solidFill>
                  <a:prstClr val="black"/>
                </a:solidFill>
                <a:latin typeface="+mj-lt"/>
              </a:rPr>
              <a:t>: cada uno de los estilos que componen una hoja de estilos CSS. Cada regla está compuesta de una parte de "selectores", un símbolo de "llave de apertura" ({), otra parte denominada "declaraciones" y por último, un símbolo de "llave de cierre" </a:t>
            </a:r>
            <a:r>
              <a:rPr lang="es-ES" sz="2000" dirty="0" smtClean="0">
                <a:solidFill>
                  <a:prstClr val="black"/>
                </a:solidFill>
                <a:latin typeface="+mj-lt"/>
              </a:rPr>
              <a:t>(}).</a:t>
            </a:r>
          </a:p>
          <a:p>
            <a:pPr marL="1078548" lvl="1" indent="-2730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b="1" dirty="0" smtClean="0">
                <a:latin typeface="+mj-lt"/>
              </a:rPr>
              <a:t>Selector</a:t>
            </a:r>
            <a:r>
              <a:rPr lang="es-ES" sz="2000" dirty="0">
                <a:latin typeface="+mj-lt"/>
              </a:rPr>
              <a:t>: indica el elemento o elementos HTML a los que se aplica la regla </a:t>
            </a:r>
            <a:r>
              <a:rPr lang="es-ES" sz="2000" dirty="0" smtClean="0">
                <a:latin typeface="+mj-lt"/>
              </a:rPr>
              <a:t>CSS.</a:t>
            </a:r>
          </a:p>
          <a:p>
            <a:pPr marL="1078548" lvl="1" indent="-2730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b="1" dirty="0" smtClean="0">
                <a:latin typeface="+mj-lt"/>
              </a:rPr>
              <a:t>Declaración</a:t>
            </a:r>
            <a:r>
              <a:rPr lang="es-ES" sz="2000" dirty="0">
                <a:latin typeface="+mj-lt"/>
              </a:rPr>
              <a:t>: especifica los estilos que se aplican a los elementos. Está compuesta por una o más </a:t>
            </a:r>
            <a:r>
              <a:rPr lang="es-ES" sz="2000" dirty="0" smtClean="0">
                <a:latin typeface="+mj-lt"/>
              </a:rPr>
              <a:t>pares </a:t>
            </a:r>
            <a:r>
              <a:rPr lang="es-ES" sz="2000" b="1" dirty="0" smtClean="0">
                <a:latin typeface="+mj-lt"/>
              </a:rPr>
              <a:t>propiedad : valor</a:t>
            </a:r>
            <a:r>
              <a:rPr lang="es-ES" sz="2000" dirty="0" smtClean="0">
                <a:latin typeface="+mj-lt"/>
              </a:rPr>
              <a:t>.</a:t>
            </a:r>
          </a:p>
          <a:p>
            <a:pPr marL="1352868" lvl="2" indent="-2730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b="1" dirty="0" smtClean="0">
                <a:latin typeface="+mj-lt"/>
              </a:rPr>
              <a:t>Propiedad</a:t>
            </a:r>
            <a:r>
              <a:rPr lang="es-ES" sz="2000" dirty="0">
                <a:latin typeface="+mj-lt"/>
              </a:rPr>
              <a:t>: permite modificar el aspecto de una característica del </a:t>
            </a:r>
            <a:r>
              <a:rPr lang="es-ES" sz="2000" dirty="0" smtClean="0">
                <a:latin typeface="+mj-lt"/>
              </a:rPr>
              <a:t>elemento.</a:t>
            </a:r>
          </a:p>
          <a:p>
            <a:pPr marL="1352868" lvl="2" indent="-2730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b="1" dirty="0" smtClean="0">
                <a:latin typeface="+mj-lt"/>
              </a:rPr>
              <a:t>Valor</a:t>
            </a:r>
            <a:r>
              <a:rPr lang="es-ES" sz="2000" dirty="0">
                <a:latin typeface="+mj-lt"/>
              </a:rPr>
              <a:t>: indica el </a:t>
            </a:r>
            <a:r>
              <a:rPr lang="es-ES" sz="2000" dirty="0" smtClean="0">
                <a:latin typeface="+mj-lt"/>
              </a:rPr>
              <a:t>valor </a:t>
            </a:r>
            <a:r>
              <a:rPr lang="es-ES" sz="2000" dirty="0">
                <a:latin typeface="+mj-lt"/>
              </a:rPr>
              <a:t>de la </a:t>
            </a:r>
            <a:r>
              <a:rPr lang="es-ES" sz="2000" dirty="0" smtClean="0">
                <a:latin typeface="+mj-lt"/>
              </a:rPr>
              <a:t>propiedad.</a:t>
            </a:r>
            <a:endParaRPr lang="es-ES" sz="20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43" y="265965"/>
            <a:ext cx="2965314" cy="164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2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Sintaxis de un estilo CSS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8352928" cy="49685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dirty="0">
                <a:latin typeface="+mj-lt"/>
              </a:rPr>
              <a:t>Un </a:t>
            </a:r>
            <a:r>
              <a:rPr lang="es-ES" sz="2000" b="1" dirty="0">
                <a:latin typeface="+mj-lt"/>
              </a:rPr>
              <a:t>archivo CSS</a:t>
            </a:r>
            <a:r>
              <a:rPr lang="es-ES" sz="2000" dirty="0">
                <a:latin typeface="+mj-lt"/>
              </a:rPr>
              <a:t> puede contener </a:t>
            </a:r>
            <a:r>
              <a:rPr lang="es-ES" sz="2000" b="1" dirty="0">
                <a:latin typeface="+mj-lt"/>
              </a:rPr>
              <a:t>infinitas reglas CSS</a:t>
            </a:r>
            <a:r>
              <a:rPr lang="es-ES" sz="2000" dirty="0">
                <a:latin typeface="+mj-lt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dirty="0" smtClean="0">
                <a:latin typeface="+mj-lt"/>
              </a:rPr>
              <a:t>Una </a:t>
            </a:r>
            <a:r>
              <a:rPr lang="es-ES" sz="2000" b="1" dirty="0">
                <a:latin typeface="+mj-lt"/>
              </a:rPr>
              <a:t>regla de CSS </a:t>
            </a:r>
            <a:r>
              <a:rPr lang="es-ES" sz="2000" dirty="0">
                <a:latin typeface="+mj-lt"/>
              </a:rPr>
              <a:t>está formada por dos partes:</a:t>
            </a:r>
          </a:p>
          <a:p>
            <a:pPr marL="708660" lvl="1" indent="-3429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ES" sz="2000" dirty="0">
                <a:latin typeface="+mj-lt"/>
              </a:rPr>
              <a:t>Una parte llamada "</a:t>
            </a:r>
            <a:r>
              <a:rPr lang="es-ES" sz="2000" b="1" dirty="0">
                <a:latin typeface="+mj-lt"/>
              </a:rPr>
              <a:t>declaración</a:t>
            </a:r>
            <a:r>
              <a:rPr lang="es-ES" sz="2000" dirty="0">
                <a:latin typeface="+mj-lt"/>
              </a:rPr>
              <a:t>“ que indica </a:t>
            </a:r>
            <a:r>
              <a:rPr lang="es-ES" sz="2000" b="1" dirty="0">
                <a:latin typeface="+mj-lt"/>
              </a:rPr>
              <a:t>"qué hay que hacer" </a:t>
            </a:r>
            <a:r>
              <a:rPr lang="es-ES" sz="2000" dirty="0">
                <a:latin typeface="+mj-lt"/>
              </a:rPr>
              <a:t>. </a:t>
            </a:r>
          </a:p>
          <a:p>
            <a:pPr marL="708660" lvl="1" indent="-3429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s-ES" sz="2000" dirty="0">
                <a:latin typeface="+mj-lt"/>
              </a:rPr>
              <a:t>Otra parte llamada "</a:t>
            </a:r>
            <a:r>
              <a:rPr lang="es-ES" sz="2000" b="1" dirty="0">
                <a:latin typeface="+mj-lt"/>
              </a:rPr>
              <a:t>selector</a:t>
            </a:r>
            <a:r>
              <a:rPr lang="es-ES" sz="2000" dirty="0">
                <a:latin typeface="+mj-lt"/>
              </a:rPr>
              <a:t>" que indica </a:t>
            </a:r>
            <a:r>
              <a:rPr lang="es-ES" sz="2000" b="1" dirty="0">
                <a:latin typeface="+mj-lt"/>
              </a:rPr>
              <a:t>"a quién hay que hacérselo</a:t>
            </a:r>
            <a:r>
              <a:rPr lang="es-ES" sz="2000" b="1" dirty="0" smtClean="0">
                <a:latin typeface="+mj-lt"/>
              </a:rPr>
              <a:t>“.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dirty="0" smtClean="0">
                <a:latin typeface="+mj-lt"/>
              </a:rPr>
              <a:t>Cada </a:t>
            </a:r>
            <a:r>
              <a:rPr lang="es-ES" sz="2000" b="1" dirty="0">
                <a:latin typeface="+mj-lt"/>
              </a:rPr>
              <a:t>declaración</a:t>
            </a:r>
            <a:r>
              <a:rPr lang="es-ES" sz="2000" dirty="0">
                <a:latin typeface="+mj-lt"/>
              </a:rPr>
              <a:t> puede estar formada por un número </a:t>
            </a:r>
            <a:r>
              <a:rPr lang="es-ES" sz="2000" b="1" dirty="0">
                <a:latin typeface="+mj-lt"/>
              </a:rPr>
              <a:t>infinito de pares </a:t>
            </a:r>
            <a:r>
              <a:rPr lang="es-ES" sz="2000" b="1" dirty="0" smtClean="0">
                <a:latin typeface="+mj-lt"/>
              </a:rPr>
              <a:t>propiedad : valor</a:t>
            </a:r>
            <a:r>
              <a:rPr lang="es-ES" sz="2000" b="1" dirty="0">
                <a:latin typeface="+mj-lt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000" dirty="0" smtClean="0">
                <a:latin typeface="+mj-lt"/>
              </a:rPr>
              <a:t>En CSS también se pueden incluir comentarios, la forma de incluir comentarios es la siguiente:</a:t>
            </a:r>
            <a:endParaRPr lang="es-ES" sz="2000" dirty="0">
              <a:latin typeface="+mj-lt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000" b="1" dirty="0" smtClean="0">
                <a:latin typeface="+mj-lt"/>
              </a:rPr>
              <a:t>/* </a:t>
            </a:r>
            <a:r>
              <a:rPr lang="es-ES" sz="2000" b="1" dirty="0">
                <a:latin typeface="+mj-lt"/>
              </a:rPr>
              <a:t>Este es un comentario CSS </a:t>
            </a:r>
            <a:r>
              <a:rPr lang="es-ES" sz="2000" b="1" dirty="0" smtClean="0">
                <a:latin typeface="+mj-lt"/>
              </a:rPr>
              <a:t>*/</a:t>
            </a:r>
            <a:endParaRPr lang="es-ES" sz="2000" b="1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96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Agrupación de </a:t>
            </a:r>
            <a:r>
              <a:rPr lang="es-ES" sz="4000" dirty="0" smtClean="0"/>
              <a:t>reglas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265113" indent="-265113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1700" dirty="0">
                <a:latin typeface="+mj-lt"/>
              </a:rPr>
              <a:t>Cuando el selector de dos o más reglas CSS es idéntico, se pueden agrupar las declaraciones de las reglas para hacer las hojas de estilos más </a:t>
            </a:r>
            <a:r>
              <a:rPr lang="es-ES" sz="1700" dirty="0" smtClean="0">
                <a:latin typeface="+mj-lt"/>
              </a:rPr>
              <a:t>eficientes.</a:t>
            </a: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630873" lvl="1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36576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2348880"/>
            <a:ext cx="6984776" cy="2031325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 { </a:t>
            </a: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red; </a:t>
            </a: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 { </a:t>
            </a: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 eaLnBrk="1" hangingPunct="1">
              <a:buNone/>
            </a:pPr>
            <a:r>
              <a:rPr lang="es-ES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2em; </a:t>
            </a: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 { </a:t>
            </a:r>
          </a:p>
          <a:p>
            <a:pPr marL="355600" indent="0" eaLnBrk="1" hangingPunct="1">
              <a:buNone/>
            </a:pPr>
            <a:r>
              <a:rPr lang="es-ES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99592" y="4760277"/>
            <a:ext cx="6984776" cy="1169551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5600" indent="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355600" indent="0" eaLnBrk="1" hangingPunct="1">
              <a:buNone/>
            </a:pP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2em;</a:t>
            </a:r>
          </a:p>
          <a:p>
            <a:pPr marL="355600" indent="0" eaLnBrk="1" hangingPunct="1">
              <a:buNone/>
            </a:pP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Prefijos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265113" indent="-265113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1600" dirty="0">
                <a:latin typeface="+mj-lt"/>
              </a:rPr>
              <a:t>Se llaman prefijos de navegador (</a:t>
            </a:r>
            <a:r>
              <a:rPr lang="es-ES" sz="1600" dirty="0" err="1">
                <a:latin typeface="+mj-lt"/>
              </a:rPr>
              <a:t>prefixers</a:t>
            </a:r>
            <a:r>
              <a:rPr lang="es-ES" sz="1600" dirty="0">
                <a:latin typeface="+mj-lt"/>
              </a:rPr>
              <a:t>), a un prefijo que se antepone a una regla </a:t>
            </a:r>
            <a:r>
              <a:rPr lang="es-ES" sz="1600" dirty="0" err="1">
                <a:latin typeface="+mj-lt"/>
              </a:rPr>
              <a:t>CSS</a:t>
            </a:r>
            <a:r>
              <a:rPr lang="es-ES" sz="1600" dirty="0">
                <a:latin typeface="+mj-lt"/>
              </a:rPr>
              <a:t> destinado a que dicha regla sea leída y aplicada exclusivamente por un navegador </a:t>
            </a:r>
            <a:r>
              <a:rPr lang="es-ES" sz="1600" dirty="0" smtClean="0">
                <a:latin typeface="+mj-lt"/>
              </a:rPr>
              <a:t>concreto. </a:t>
            </a:r>
            <a:r>
              <a:rPr lang="es-ES" sz="1600" dirty="0">
                <a:latin typeface="+mj-lt"/>
              </a:rPr>
              <a:t>El uso de prefijos suele aplicarse a propiedades que se encuentran en fase experimental que aún no se han convertido en un estándar y sólo han sido implementadas por algunos de los navegadores.</a:t>
            </a: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630873" lvl="1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36576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633513"/>
              </p:ext>
            </p:extLst>
          </p:nvPr>
        </p:nvGraphicFramePr>
        <p:xfrm>
          <a:off x="1979712" y="3266674"/>
          <a:ext cx="5319935" cy="347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6175947" imgH="4029001" progId="Word.Document.12">
                  <p:embed/>
                </p:oleObj>
              </mc:Choice>
              <mc:Fallback>
                <p:oleObj name="Document" r:id="rId3" imgW="6175947" imgH="40290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3266674"/>
                        <a:ext cx="5319935" cy="347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2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Prefijos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265113" indent="-265113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latin typeface="+mj-lt"/>
              </a:rPr>
              <a:t>Las herramientas de desarrollo suelen tener extensiones que se encargar de añadir estos prefijos automáticamente cuando son necesarios, por lo que no tendremos que ocuparnos de ellos.</a:t>
            </a:r>
            <a:endParaRPr lang="es-ES" sz="16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630873" lvl="1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36576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1216" y="2924944"/>
            <a:ext cx="8219256" cy="1384995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-webkit-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(linear,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(#F4FA58), to(#FF0000)); </a:t>
            </a:r>
          </a:p>
          <a:p>
            <a:pPr marL="266700" indent="-266700" eaLnBrk="1" hangingPunct="1">
              <a:buNone/>
            </a:pP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-webkit-linear-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(top, #F4FA58, #FF0000</a:t>
            </a:r>
          </a:p>
          <a:p>
            <a:pPr marL="266700" indent="-266700" eaLnBrk="1" hangingPunct="1">
              <a:buNone/>
            </a:pP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-linear-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(top, #F4FA58, #FF0000);</a:t>
            </a:r>
          </a:p>
          <a:p>
            <a:pPr marL="266700" indent="-266700" eaLnBrk="1" hangingPunct="1">
              <a:buNone/>
            </a:pP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-o-linear-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(top, #F4FA58, #FF0000); </a:t>
            </a:r>
          </a:p>
          <a:p>
            <a:pPr marL="266700" indent="-266700" eaLnBrk="1" hangingPunct="1">
              <a:buNone/>
            </a:pP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linear-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(to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#F4FA58, #FF0000); </a:t>
            </a:r>
          </a:p>
        </p:txBody>
      </p:sp>
    </p:spTree>
    <p:extLst>
      <p:ext uri="{BB962C8B-B14F-4D97-AF65-F5344CB8AC3E}">
        <p14:creationId xmlns:p14="http://schemas.microsoft.com/office/powerpoint/2010/main" val="3150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Can I use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265113" indent="-265113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800" dirty="0" smtClean="0">
                <a:latin typeface="+mj-lt"/>
              </a:rPr>
              <a:t>Para saber si una propiedad es soportada por una versión de cierto navegador podemos consultar la página </a:t>
            </a:r>
            <a:r>
              <a:rPr lang="es-ES" sz="2800" u="sng" dirty="0">
                <a:latin typeface="+mj-lt"/>
                <a:hlinkClick r:id="rId2" tooltip="Can I use FlexBox"/>
              </a:rPr>
              <a:t>Can I use</a:t>
            </a:r>
            <a:endParaRPr lang="es-ES" sz="2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630873" lvl="1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  <a:p>
            <a:pPr marL="36576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8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/>
              <a:t>¿Qué es CSS?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8136904" cy="4968552"/>
          </a:xfrm>
        </p:spPr>
        <p:txBody>
          <a:bodyPr>
            <a:normAutofit/>
          </a:bodyPr>
          <a:lstStyle/>
          <a:p>
            <a:pPr marL="265113" indent="-265113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CSS es un lenguaje de </a:t>
            </a:r>
            <a:r>
              <a:rPr lang="es-ES" sz="2000" b="1" dirty="0">
                <a:latin typeface="+mj-lt"/>
              </a:rPr>
              <a:t>hojas de estilos en cascada </a:t>
            </a:r>
            <a:r>
              <a:rPr lang="es-ES" sz="2000" b="1" dirty="0" smtClean="0">
                <a:latin typeface="+mj-lt"/>
              </a:rPr>
              <a:t>(</a:t>
            </a:r>
            <a:r>
              <a:rPr lang="es-ES" sz="2000" b="1" dirty="0" err="1" smtClean="0">
                <a:latin typeface="+mj-lt"/>
              </a:rPr>
              <a:t>Cascading</a:t>
            </a:r>
            <a:r>
              <a:rPr lang="es-ES" sz="2000" b="1" dirty="0" smtClean="0">
                <a:latin typeface="+mj-lt"/>
              </a:rPr>
              <a:t> Style </a:t>
            </a:r>
            <a:r>
              <a:rPr lang="es-ES" sz="2000" b="1" dirty="0" err="1" smtClean="0">
                <a:latin typeface="+mj-lt"/>
              </a:rPr>
              <a:t>Sheets</a:t>
            </a:r>
            <a:r>
              <a:rPr lang="es-ES" sz="2000" b="1" dirty="0" smtClean="0">
                <a:latin typeface="+mj-lt"/>
              </a:rPr>
              <a:t>) </a:t>
            </a:r>
            <a:r>
              <a:rPr lang="es-ES" sz="2000" dirty="0" smtClean="0">
                <a:latin typeface="+mj-lt"/>
              </a:rPr>
              <a:t>creado </a:t>
            </a:r>
            <a:r>
              <a:rPr lang="es-ES" sz="2000" dirty="0">
                <a:latin typeface="+mj-lt"/>
              </a:rPr>
              <a:t>para controlar el aspecto o presentación de los documentos </a:t>
            </a:r>
            <a:r>
              <a:rPr lang="es-ES" sz="2000" dirty="0" smtClean="0">
                <a:latin typeface="+mj-lt"/>
              </a:rPr>
              <a:t>definidos </a:t>
            </a:r>
            <a:r>
              <a:rPr lang="es-ES" sz="2000" dirty="0">
                <a:latin typeface="+mj-lt"/>
              </a:rPr>
              <a:t>con HTML </a:t>
            </a:r>
            <a:r>
              <a:rPr lang="es-ES" sz="2000" dirty="0" smtClean="0">
                <a:latin typeface="+mj-lt"/>
              </a:rPr>
              <a:t>. </a:t>
            </a:r>
          </a:p>
          <a:p>
            <a:pPr marL="265113" indent="-265113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000" dirty="0">
              <a:latin typeface="+mj-lt"/>
            </a:endParaRPr>
          </a:p>
          <a:p>
            <a:pPr marL="265113" indent="-265113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CSS es la mejor forma de separar los contenidos y su presentación y es imprescindible para crear páginas web complejas. </a:t>
            </a:r>
            <a:endParaRPr lang="es-ES" sz="2000" dirty="0" smtClean="0">
              <a:latin typeface="+mj-lt"/>
            </a:endParaRPr>
          </a:p>
          <a:p>
            <a:pPr marL="265113" indent="-265113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0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800" dirty="0" smtClean="0">
              <a:latin typeface="+mj-lt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800" dirty="0">
              <a:latin typeface="+mj-lt"/>
            </a:endParaRPr>
          </a:p>
          <a:p>
            <a:pPr marL="265113" indent="-265113">
              <a:spcAft>
                <a:spcPts val="1200"/>
              </a:spcAft>
            </a:pPr>
            <a:endParaRPr lang="es-ES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09120"/>
            <a:ext cx="3289176" cy="129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Cómo incluir CSS en un documento </a:t>
            </a:r>
            <a:r>
              <a:rPr lang="es-ES" sz="4000" dirty="0" smtClean="0"/>
              <a:t>HTML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8136904" cy="4968552"/>
          </a:xfrm>
        </p:spPr>
        <p:txBody>
          <a:bodyPr>
            <a:noAutofit/>
          </a:bodyPr>
          <a:lstStyle/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800" dirty="0" smtClean="0">
                <a:latin typeface="+mj-lt"/>
              </a:rPr>
              <a:t>Existen tres opciones posibles para incluir CSS en el documento HTML:</a:t>
            </a:r>
          </a:p>
          <a:p>
            <a:pPr marL="982980" lvl="2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800" dirty="0">
                <a:latin typeface="+mj-lt"/>
              </a:rPr>
              <a:t>Incluir </a:t>
            </a:r>
            <a:r>
              <a:rPr lang="es-ES" sz="2800" dirty="0" err="1">
                <a:latin typeface="+mj-lt"/>
              </a:rPr>
              <a:t>CSS</a:t>
            </a:r>
            <a:r>
              <a:rPr lang="es-ES" sz="2800" dirty="0">
                <a:latin typeface="+mj-lt"/>
              </a:rPr>
              <a:t> en los elementos HTML.</a:t>
            </a:r>
          </a:p>
          <a:p>
            <a:pPr marL="982980" lvl="2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800" dirty="0" smtClean="0">
                <a:latin typeface="+mj-lt"/>
              </a:rPr>
              <a:t>Incluir </a:t>
            </a:r>
            <a:r>
              <a:rPr lang="es-ES" sz="2800" dirty="0">
                <a:latin typeface="+mj-lt"/>
              </a:rPr>
              <a:t>CSS en el mismo documento HTML.</a:t>
            </a:r>
          </a:p>
          <a:p>
            <a:pPr marL="982980" lvl="2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2800" dirty="0">
                <a:latin typeface="+mj-lt"/>
              </a:rPr>
              <a:t>Definir CSS en un archivo </a:t>
            </a:r>
            <a:r>
              <a:rPr lang="es-ES" sz="2800" dirty="0" smtClean="0">
                <a:latin typeface="+mj-lt"/>
              </a:rPr>
              <a:t>externo.</a:t>
            </a:r>
            <a:endParaRPr lang="es-ES" sz="2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71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Cómo incluir CSS en un documento </a:t>
            </a:r>
            <a:r>
              <a:rPr lang="es-ES" sz="4000" dirty="0" smtClean="0"/>
              <a:t>HTML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>
                <a:latin typeface="+mj-lt"/>
              </a:rPr>
              <a:t>Incluir CSS en los elementos </a:t>
            </a:r>
            <a:r>
              <a:rPr lang="es-ES" sz="2400" b="1" dirty="0" smtClean="0">
                <a:latin typeface="+mj-lt"/>
              </a:rPr>
              <a:t>HTML</a:t>
            </a:r>
            <a:endParaRPr lang="es-ES" sz="2400" b="1" dirty="0">
              <a:latin typeface="+mj-lt"/>
            </a:endParaRPr>
          </a:p>
          <a:p>
            <a:pPr marL="822325" lvl="1" indent="-4572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Esta forma de incluir CSS directamente en los elementos HTML </a:t>
            </a:r>
            <a:r>
              <a:rPr lang="es-ES" sz="2000" dirty="0" smtClean="0">
                <a:latin typeface="+mj-lt"/>
              </a:rPr>
              <a:t>no se debe utilizar. </a:t>
            </a:r>
          </a:p>
          <a:p>
            <a:pPr marL="822960" lvl="1" indent="-4572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Se hace usando el </a:t>
            </a:r>
            <a:r>
              <a:rPr lang="es-ES" sz="2000" b="1" dirty="0" smtClean="0">
                <a:latin typeface="+mj-lt"/>
              </a:rPr>
              <a:t>atributo </a:t>
            </a:r>
            <a:r>
              <a:rPr lang="es-ES" sz="2000" b="1" dirty="0" err="1" smtClean="0">
                <a:latin typeface="+mj-lt"/>
              </a:rPr>
              <a:t>style</a:t>
            </a:r>
            <a:r>
              <a:rPr lang="es-ES" sz="2000" b="1" dirty="0" smtClean="0">
                <a:latin typeface="+mj-lt"/>
              </a:rPr>
              <a:t> </a:t>
            </a:r>
            <a:r>
              <a:rPr lang="es-ES" sz="2000" dirty="0" smtClean="0">
                <a:latin typeface="+mj-lt"/>
              </a:rPr>
              <a:t>que tienen  todas las etiquetas HTML.</a:t>
            </a:r>
            <a:endParaRPr lang="es-ES" sz="20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3591611"/>
            <a:ext cx="7056785" cy="2246769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_tradnl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_tradnl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55600" indent="0" eaLnBrk="1" hangingPunct="1">
              <a:buNone/>
            </a:pP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utf-8"&gt;</a:t>
            </a:r>
            <a:endParaRPr lang="es-ES_tradnl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270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Ejemplo 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 estilos CSS en el propio documento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19050" eaLnBrk="1" hangingPunct="1">
              <a:buFont typeface="Wingdings" pitchFamily="2" charset="2"/>
              <a:buNone/>
            </a:pP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s-ES_tradnl" alt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_tradnl" alt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="color: </a:t>
            </a:r>
            <a:r>
              <a:rPr lang="es-ES_tradnl" alt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s-ES_tradnl" alt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ES_tradnl" alt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s-ES_tradnl" alt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alt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s-ES_tradnl" alt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 párrafo de texto.&lt;/p&gt;</a:t>
            </a:r>
          </a:p>
          <a:p>
            <a:pPr marL="0"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018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Cómo incluir CSS en un documento </a:t>
            </a:r>
            <a:r>
              <a:rPr lang="es-ES" sz="4000" dirty="0" smtClean="0"/>
              <a:t>HTML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8136904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>
                <a:latin typeface="+mj-lt"/>
              </a:rPr>
              <a:t>Incluir</a:t>
            </a:r>
            <a:r>
              <a:rPr lang="es-ES" sz="2400" b="1" dirty="0" smtClean="0">
                <a:latin typeface="+mj-lt"/>
              </a:rPr>
              <a:t> CSS en el mismo documento HTML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Los </a:t>
            </a:r>
            <a:r>
              <a:rPr lang="es-ES" sz="2000" dirty="0">
                <a:latin typeface="+mj-lt"/>
              </a:rPr>
              <a:t>estilos se definen </a:t>
            </a:r>
            <a:r>
              <a:rPr lang="es-ES" sz="2000" dirty="0" smtClean="0">
                <a:latin typeface="+mj-lt"/>
              </a:rPr>
              <a:t>utilizando la </a:t>
            </a:r>
            <a:r>
              <a:rPr lang="es-ES" sz="2000" dirty="0">
                <a:latin typeface="+mj-lt"/>
              </a:rPr>
              <a:t>etiqueta </a:t>
            </a:r>
            <a:r>
              <a:rPr lang="es-ES" sz="2000" b="1" dirty="0">
                <a:latin typeface="+mj-lt"/>
              </a:rPr>
              <a:t>&lt;</a:t>
            </a:r>
            <a:r>
              <a:rPr lang="es-ES" sz="2000" b="1" dirty="0" err="1">
                <a:latin typeface="+mj-lt"/>
              </a:rPr>
              <a:t>style</a:t>
            </a:r>
            <a:r>
              <a:rPr lang="es-ES" sz="2000" b="1" dirty="0">
                <a:latin typeface="+mj-lt"/>
              </a:rPr>
              <a:t>&gt; </a:t>
            </a:r>
            <a:r>
              <a:rPr lang="es-ES" sz="2000" dirty="0">
                <a:latin typeface="+mj-lt"/>
              </a:rPr>
              <a:t>de HTML y solamente se pueden incluir en la cabecera del </a:t>
            </a:r>
            <a:r>
              <a:rPr lang="es-ES" sz="2000" dirty="0" smtClean="0">
                <a:latin typeface="+mj-lt"/>
              </a:rPr>
              <a:t>documento, es decir, dentro de la etiqueta </a:t>
            </a:r>
            <a:r>
              <a:rPr lang="es-ES" sz="2000" b="1" dirty="0" smtClean="0">
                <a:latin typeface="+mj-lt"/>
              </a:rPr>
              <a:t>&lt;head&gt;</a:t>
            </a:r>
            <a:r>
              <a:rPr lang="es-ES" sz="2000" dirty="0" smtClean="0">
                <a:latin typeface="+mj-lt"/>
              </a:rPr>
              <a:t>.</a:t>
            </a:r>
            <a:endParaRPr lang="es-ES" sz="2000" dirty="0">
              <a:latin typeface="+mj-lt"/>
            </a:endParaRP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0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0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0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0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000" dirty="0"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20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69394" y="3267119"/>
            <a:ext cx="7056785" cy="289310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_tradnl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="es"&gt;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indent="19050" eaLnBrk="1" hangingPunct="1">
              <a:buFont typeface="Wingdings" pitchFamily="2" charset="2"/>
              <a:buNone/>
            </a:pP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utf-8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&gt;Ejemplo de estilos CSS en el propio documento&lt;/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 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color: 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p&gt;Un párrafo de texto.&lt;/p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08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Cómo incluir CSS en un documento </a:t>
            </a:r>
            <a:r>
              <a:rPr lang="es-ES" sz="4000" dirty="0" smtClean="0"/>
              <a:t>HTML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8136904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>
                <a:latin typeface="+mj-lt"/>
              </a:rPr>
              <a:t>Incluir</a:t>
            </a:r>
            <a:r>
              <a:rPr lang="es-ES" sz="2400" b="1" dirty="0" smtClean="0">
                <a:latin typeface="+mj-lt"/>
              </a:rPr>
              <a:t> CSS en el mismo documento HTML</a:t>
            </a:r>
          </a:p>
          <a:p>
            <a:pPr marL="708660" lvl="1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dirty="0" smtClean="0">
                <a:latin typeface="+mj-lt"/>
              </a:rPr>
              <a:t>Esta </a:t>
            </a:r>
            <a:r>
              <a:rPr lang="es-ES" dirty="0">
                <a:latin typeface="+mj-lt"/>
              </a:rPr>
              <a:t>forma no es la ideal ya que si un sitio web dispone de 10.000 páginas, habría que definir 10.000 </a:t>
            </a:r>
            <a:r>
              <a:rPr lang="es-ES" dirty="0" smtClean="0">
                <a:latin typeface="+mj-lt"/>
              </a:rPr>
              <a:t>veces el estilo CSS para los párrafos.</a:t>
            </a:r>
          </a:p>
          <a:p>
            <a:pPr marL="365760" lvl="1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dirty="0" smtClean="0">
              <a:latin typeface="+mj-lt"/>
            </a:endParaRPr>
          </a:p>
          <a:p>
            <a:pPr marL="708660" lvl="1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dirty="0" smtClean="0">
                <a:latin typeface="+mj-lt"/>
              </a:rPr>
              <a:t>Este método se puede emplear (aunque no es el método ideal) cuando se quieren incluir estilos específicos en una </a:t>
            </a:r>
            <a:r>
              <a:rPr lang="es-ES" dirty="0">
                <a:latin typeface="+mj-lt"/>
              </a:rPr>
              <a:t>determinada página HTML que completen los estilos que se </a:t>
            </a:r>
            <a:r>
              <a:rPr lang="es-ES" dirty="0" smtClean="0">
                <a:latin typeface="+mj-lt"/>
              </a:rPr>
              <a:t>incluyen </a:t>
            </a:r>
            <a:r>
              <a:rPr lang="es-ES" dirty="0">
                <a:latin typeface="+mj-lt"/>
              </a:rPr>
              <a:t>por defecto en todas las páginas del sitio web.</a:t>
            </a: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32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Cómo incluir CSS en un documento </a:t>
            </a:r>
            <a:r>
              <a:rPr lang="es-ES" sz="4000" dirty="0" smtClean="0"/>
              <a:t>HTML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89556"/>
            <a:ext cx="8136904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>
                <a:latin typeface="+mj-lt"/>
              </a:rPr>
              <a:t>Definir CSS en un archivo </a:t>
            </a:r>
            <a:r>
              <a:rPr lang="es-ES" sz="2400" b="1" dirty="0" smtClean="0">
                <a:latin typeface="+mj-lt"/>
              </a:rPr>
              <a:t>externo</a:t>
            </a:r>
            <a:endParaRPr lang="es-ES" sz="2400" b="1" dirty="0">
              <a:latin typeface="+mj-lt"/>
            </a:endParaRP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200" dirty="0" smtClean="0">
                <a:latin typeface="+mj-lt"/>
              </a:rPr>
              <a:t>En este caso, todos </a:t>
            </a:r>
            <a:r>
              <a:rPr lang="es-ES" sz="2200" dirty="0">
                <a:latin typeface="+mj-lt"/>
              </a:rPr>
              <a:t>los estilos CSS se incluyen en un </a:t>
            </a:r>
            <a:r>
              <a:rPr lang="es-ES" sz="2200" b="1" dirty="0">
                <a:latin typeface="+mj-lt"/>
              </a:rPr>
              <a:t>archivo de tipo CSS </a:t>
            </a:r>
            <a:r>
              <a:rPr lang="es-ES" sz="2200" dirty="0">
                <a:latin typeface="+mj-lt"/>
              </a:rPr>
              <a:t>que las páginas HTML enlazan mediante la etiqueta </a:t>
            </a:r>
            <a:r>
              <a:rPr lang="es-ES" sz="2200" b="1" dirty="0">
                <a:latin typeface="+mj-lt"/>
              </a:rPr>
              <a:t>&lt;link&gt;. </a:t>
            </a:r>
            <a:endParaRPr lang="es-ES" sz="2200" b="1" dirty="0" smtClean="0">
              <a:latin typeface="+mj-lt"/>
            </a:endParaRP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200" dirty="0" smtClean="0">
                <a:latin typeface="+mj-lt"/>
              </a:rPr>
              <a:t>Un </a:t>
            </a:r>
            <a:r>
              <a:rPr lang="es-ES" sz="2200" b="1" dirty="0">
                <a:latin typeface="+mj-lt"/>
              </a:rPr>
              <a:t>archivo</a:t>
            </a:r>
            <a:r>
              <a:rPr lang="es-ES" sz="2200" dirty="0">
                <a:latin typeface="+mj-lt"/>
              </a:rPr>
              <a:t> de tipo </a:t>
            </a:r>
            <a:r>
              <a:rPr lang="es-ES" sz="2200" b="1" dirty="0">
                <a:latin typeface="+mj-lt"/>
              </a:rPr>
              <a:t>CSS</a:t>
            </a:r>
            <a:r>
              <a:rPr lang="es-ES" sz="2200" dirty="0">
                <a:latin typeface="+mj-lt"/>
              </a:rPr>
              <a:t> es un archivo </a:t>
            </a:r>
            <a:r>
              <a:rPr lang="es-ES" sz="2200" dirty="0" smtClean="0">
                <a:latin typeface="+mj-lt"/>
              </a:rPr>
              <a:t>de </a:t>
            </a:r>
            <a:r>
              <a:rPr lang="es-ES" sz="2200" dirty="0">
                <a:latin typeface="+mj-lt"/>
              </a:rPr>
              <a:t>texto cuya extensión es </a:t>
            </a:r>
            <a:r>
              <a:rPr lang="es-ES" sz="2200" b="1" dirty="0">
                <a:latin typeface="+mj-lt"/>
              </a:rPr>
              <a:t>.</a:t>
            </a:r>
            <a:r>
              <a:rPr lang="es-ES" sz="2200" b="1" dirty="0" err="1" smtClean="0">
                <a:latin typeface="+mj-lt"/>
              </a:rPr>
              <a:t>css</a:t>
            </a:r>
            <a:endParaRPr lang="es-ES" sz="2200" b="1" dirty="0" smtClean="0">
              <a:latin typeface="+mj-lt"/>
            </a:endParaRP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200" dirty="0" smtClean="0">
                <a:latin typeface="+mj-lt"/>
              </a:rPr>
              <a:t>En cada </a:t>
            </a:r>
            <a:r>
              <a:rPr lang="es-ES" sz="2200" dirty="0">
                <a:latin typeface="+mj-lt"/>
              </a:rPr>
              <a:t>página HTML </a:t>
            </a:r>
            <a:r>
              <a:rPr lang="es-ES" sz="2200" dirty="0" smtClean="0">
                <a:latin typeface="+mj-lt"/>
              </a:rPr>
              <a:t>se pueden </a:t>
            </a:r>
            <a:r>
              <a:rPr lang="es-ES" sz="2200" dirty="0">
                <a:latin typeface="+mj-lt"/>
              </a:rPr>
              <a:t>enlazar tantos archivos CSS como </a:t>
            </a:r>
            <a:r>
              <a:rPr lang="es-ES" sz="2200" dirty="0" smtClean="0">
                <a:latin typeface="+mj-lt"/>
              </a:rPr>
              <a:t>se necesiten.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200" dirty="0">
                <a:latin typeface="+mj-lt"/>
              </a:rPr>
              <a:t>De todas las formas de incluir CSS en las páginas HTML, esta es la más utilizada. La principal </a:t>
            </a:r>
            <a:r>
              <a:rPr lang="es-ES" sz="2200" b="1" dirty="0">
                <a:latin typeface="+mj-lt"/>
              </a:rPr>
              <a:t>ventaja</a:t>
            </a:r>
            <a:r>
              <a:rPr lang="es-ES" sz="2200" dirty="0">
                <a:latin typeface="+mj-lt"/>
              </a:rPr>
              <a:t> es que se </a:t>
            </a:r>
            <a:r>
              <a:rPr lang="es-ES" sz="2200" b="1" dirty="0">
                <a:latin typeface="+mj-lt"/>
              </a:rPr>
              <a:t>puede incluir un mismo archivo CSS en multitud de páginas HTML</a:t>
            </a:r>
            <a:r>
              <a:rPr lang="es-ES" sz="2200" dirty="0">
                <a:latin typeface="+mj-lt"/>
              </a:rPr>
              <a:t>, por lo que se garantiza la aplicación homogénea de los mismos estilos a todas las páginas que forman un sitio web.</a:t>
            </a: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000" dirty="0" smtClean="0">
              <a:latin typeface="+mj-lt"/>
            </a:endParaRP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000" dirty="0" smtClean="0">
              <a:latin typeface="+mj-lt"/>
            </a:endParaRP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14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Cómo incluir CSS en un documento </a:t>
            </a:r>
            <a:r>
              <a:rPr lang="es-ES" sz="4000" dirty="0" smtClean="0"/>
              <a:t>HTML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89556"/>
            <a:ext cx="8136904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>
                <a:latin typeface="+mj-lt"/>
              </a:rPr>
              <a:t>Definir CSS en un archivo </a:t>
            </a:r>
            <a:r>
              <a:rPr lang="es-ES" sz="2400" b="1" dirty="0" smtClean="0">
                <a:latin typeface="+mj-lt"/>
              </a:rPr>
              <a:t>externo</a:t>
            </a:r>
            <a:endParaRPr lang="es-ES" sz="2400" b="1" dirty="0">
              <a:latin typeface="+mj-lt"/>
            </a:endParaRP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En </a:t>
            </a:r>
            <a:r>
              <a:rPr lang="es-ES" sz="2000" dirty="0">
                <a:latin typeface="+mj-lt"/>
              </a:rPr>
              <a:t>el siguiente ejemplo, se crea un archivo de texto, </a:t>
            </a:r>
            <a:r>
              <a:rPr lang="es-ES" sz="2000" b="1" dirty="0">
                <a:latin typeface="+mj-lt"/>
              </a:rPr>
              <a:t>estilos.css</a:t>
            </a:r>
            <a:r>
              <a:rPr lang="es-ES" sz="2000" dirty="0">
                <a:latin typeface="+mj-lt"/>
              </a:rPr>
              <a:t>, y se incluye el siguiente contenido</a:t>
            </a:r>
            <a:r>
              <a:rPr lang="es-ES" sz="2000" dirty="0" smtClean="0">
                <a:latin typeface="+mj-lt"/>
              </a:rPr>
              <a:t>:</a:t>
            </a: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000" dirty="0"/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A </a:t>
            </a:r>
            <a:r>
              <a:rPr lang="es-ES" sz="2000" dirty="0">
                <a:latin typeface="+mj-lt"/>
              </a:rPr>
              <a:t>continuación, en la página HTML se utiliza la etiqueta </a:t>
            </a:r>
            <a:r>
              <a:rPr lang="es-ES" sz="2000" b="1" dirty="0">
                <a:latin typeface="+mj-lt"/>
              </a:rPr>
              <a:t>&lt;link&gt; </a:t>
            </a:r>
            <a:r>
              <a:rPr lang="es-ES" sz="2000" dirty="0">
                <a:latin typeface="+mj-lt"/>
              </a:rPr>
              <a:t>para </a:t>
            </a:r>
            <a:r>
              <a:rPr lang="es-ES" sz="2000" b="1" dirty="0">
                <a:latin typeface="+mj-lt"/>
              </a:rPr>
              <a:t>enlazar</a:t>
            </a:r>
            <a:r>
              <a:rPr lang="es-ES" sz="2000" dirty="0">
                <a:latin typeface="+mj-lt"/>
              </a:rPr>
              <a:t> el </a:t>
            </a:r>
            <a:r>
              <a:rPr lang="es-ES" sz="2000" b="1" dirty="0">
                <a:latin typeface="+mj-lt"/>
              </a:rPr>
              <a:t>archivo CSS externo </a:t>
            </a:r>
            <a:r>
              <a:rPr lang="es-ES" sz="2000" dirty="0">
                <a:latin typeface="+mj-lt"/>
              </a:rPr>
              <a:t>que tiene los estilos que va a utilizar la página</a:t>
            </a:r>
            <a:r>
              <a:rPr lang="es-ES" sz="2000" dirty="0" smtClean="0">
                <a:latin typeface="+mj-lt"/>
              </a:rPr>
              <a:t>:</a:t>
            </a:r>
            <a:endParaRPr lang="es-ES" sz="20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8093" y="4225239"/>
            <a:ext cx="7056785" cy="2246769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="es"&gt;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indent="19050" eaLnBrk="1" hangingPunct="1">
              <a:buFont typeface="Wingdings" pitchFamily="2" charset="2"/>
              <a:buNone/>
            </a:pP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</a:t>
            </a:r>
            <a:r>
              <a:rPr lang="es-ES_tradnl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utf-8</a:t>
            </a: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&gt;Ejemplo de estilos CSS en un archivo externo&lt;/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19050" eaLnBrk="1" hangingPunct="1">
              <a:buFont typeface="Wingdings" pitchFamily="2" charset="2"/>
              <a:buNone/>
            </a:pPr>
            <a:r>
              <a:rPr lang="es-ES_tradnl" altLang="es-E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s-ES_tradnl" altLang="es-E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s-ES_tradnl" altLang="es-E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es-E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s-ES_tradnl" altLang="es-E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_tradnl" altLang="es-E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ES_tradnl" altLang="es-E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s-ES_tradnl" altLang="es-E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s-ES_tradnl" altLang="es-E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/estilos.css"/&gt;</a:t>
            </a:r>
          </a:p>
          <a:p>
            <a:pPr marL="0"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marL="0"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&lt;p&gt;Un párrafo de texto.&lt;/p&gt;</a:t>
            </a:r>
          </a:p>
          <a:p>
            <a:pPr marL="0" indent="19050" eaLnBrk="1" hangingPunct="1">
              <a:buFont typeface="Wingdings" pitchFamily="2" charset="2"/>
              <a:buNone/>
            </a:pP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78094" y="2747343"/>
            <a:ext cx="7056785" cy="30777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s-ES_tradnl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{color: 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s-ES_tradnl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42000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Cómo incluir CSS en un documento </a:t>
            </a:r>
            <a:r>
              <a:rPr lang="es-ES" sz="4000" dirty="0" smtClean="0"/>
              <a:t>HTML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9685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>
                <a:latin typeface="+mj-lt"/>
              </a:rPr>
              <a:t>Definir CSS en un archivo </a:t>
            </a:r>
            <a:r>
              <a:rPr lang="es-ES" sz="2400" b="1" dirty="0" smtClean="0">
                <a:latin typeface="+mj-lt"/>
              </a:rPr>
              <a:t>externo</a:t>
            </a:r>
            <a:endParaRPr lang="es-ES" sz="2400" b="1" dirty="0">
              <a:latin typeface="+mj-lt"/>
            </a:endParaRP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Veamos los principales atributos de la etiqueta </a:t>
            </a:r>
            <a:r>
              <a:rPr lang="es-ES" sz="2000" b="1" dirty="0" smtClean="0">
                <a:latin typeface="+mj-lt"/>
              </a:rPr>
              <a:t>&lt;link&gt;</a:t>
            </a:r>
            <a:r>
              <a:rPr lang="es-ES" sz="2000" dirty="0" smtClean="0">
                <a:latin typeface="+mj-lt"/>
              </a:rPr>
              <a:t>:</a:t>
            </a:r>
            <a:endParaRPr lang="es-ES" sz="2000" dirty="0">
              <a:latin typeface="+mj-lt"/>
            </a:endParaRPr>
          </a:p>
          <a:p>
            <a:pPr marL="895350" lvl="1" indent="-2667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000" b="1" dirty="0" err="1">
                <a:latin typeface="+mj-lt"/>
              </a:rPr>
              <a:t>rel</a:t>
            </a:r>
            <a:r>
              <a:rPr lang="es-ES" sz="2000" dirty="0">
                <a:latin typeface="+mj-lt"/>
              </a:rPr>
              <a:t>: indica el tipo de relación que tiene el recurso enlazado (en este caso, el archivo CSS) y la página HTML. Para los archivos CSS, </a:t>
            </a:r>
            <a:r>
              <a:rPr lang="es-ES" sz="2000" dirty="0" smtClean="0">
                <a:latin typeface="+mj-lt"/>
              </a:rPr>
              <a:t>se </a:t>
            </a:r>
            <a:r>
              <a:rPr lang="es-ES" sz="2000" dirty="0">
                <a:latin typeface="+mj-lt"/>
              </a:rPr>
              <a:t>utiliza el valor </a:t>
            </a:r>
            <a:r>
              <a:rPr lang="es-ES" sz="2000" i="1" dirty="0" err="1" smtClean="0">
                <a:latin typeface="+mj-lt"/>
              </a:rPr>
              <a:t>stylesheet</a:t>
            </a:r>
            <a:r>
              <a:rPr lang="es-ES" sz="2000" i="1" dirty="0" smtClean="0">
                <a:latin typeface="+mj-lt"/>
              </a:rPr>
              <a:t>.</a:t>
            </a:r>
            <a:endParaRPr lang="es-ES" sz="2000" i="1" dirty="0">
              <a:latin typeface="+mj-lt"/>
            </a:endParaRPr>
          </a:p>
          <a:p>
            <a:pPr marL="895350" lvl="1" indent="-2667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sz="2000" b="1" dirty="0" err="1" smtClean="0">
                <a:latin typeface="+mj-lt"/>
              </a:rPr>
              <a:t>href</a:t>
            </a:r>
            <a:r>
              <a:rPr lang="es-ES" sz="2000" dirty="0">
                <a:latin typeface="+mj-lt"/>
              </a:rPr>
              <a:t>: indica la URL del archivo CSS que contiene los </a:t>
            </a:r>
            <a:r>
              <a:rPr lang="es-ES" sz="2000" dirty="0" smtClean="0">
                <a:latin typeface="+mj-lt"/>
              </a:rPr>
              <a:t>estilos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smtClean="0">
                <a:latin typeface="+mj-lt"/>
              </a:rPr>
              <a:t>(relativa </a:t>
            </a:r>
            <a:r>
              <a:rPr lang="es-ES" sz="2000" dirty="0">
                <a:latin typeface="+mj-lt"/>
              </a:rPr>
              <a:t>o </a:t>
            </a:r>
            <a:r>
              <a:rPr lang="es-ES" sz="2000" dirty="0" smtClean="0">
                <a:latin typeface="+mj-lt"/>
              </a:rPr>
              <a:t>absoluta).</a:t>
            </a:r>
            <a:endParaRPr lang="es-ES" sz="2000" dirty="0">
              <a:latin typeface="+mj-lt"/>
            </a:endParaRP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Con </a:t>
            </a:r>
            <a:r>
              <a:rPr lang="es-ES" sz="2000" dirty="0">
                <a:latin typeface="+mj-lt"/>
              </a:rPr>
              <a:t>este método, el </a:t>
            </a:r>
            <a:r>
              <a:rPr lang="es-ES" sz="2000" b="1" dirty="0">
                <a:latin typeface="+mj-lt"/>
              </a:rPr>
              <a:t>mantenimiento del sitio web se simplifica al máximo</a:t>
            </a:r>
            <a:r>
              <a:rPr lang="es-ES" sz="2000" dirty="0">
                <a:latin typeface="+mj-lt"/>
              </a:rPr>
              <a:t>, ya que un solo cambio en un solo archivo CSS permite variar de forma instantánea los estilos de todas las páginas HTML que enlazan ese archivo.</a:t>
            </a: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265113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9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48865</TotalTime>
  <Words>1271</Words>
  <Application>Microsoft Office PowerPoint</Application>
  <PresentationFormat>Presentación en pantalla (4:3)</PresentationFormat>
  <Paragraphs>176</Paragraphs>
  <Slides>15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Flujo</vt:lpstr>
      <vt:lpstr>Document</vt:lpstr>
      <vt:lpstr>CSS - INTRODUCCIÓN</vt:lpstr>
      <vt:lpstr>¿Qué es CSS?</vt:lpstr>
      <vt:lpstr>Cómo incluir CSS en un documento HTML</vt:lpstr>
      <vt:lpstr>Cómo incluir CSS en un documento HTML</vt:lpstr>
      <vt:lpstr>Cómo incluir CSS en un documento HTML</vt:lpstr>
      <vt:lpstr>Cómo incluir CSS en un documento HTML</vt:lpstr>
      <vt:lpstr>Cómo incluir CSS en un documento HTML</vt:lpstr>
      <vt:lpstr>Cómo incluir CSS en un documento HTML</vt:lpstr>
      <vt:lpstr>Cómo incluir CSS en un documento HTML</vt:lpstr>
      <vt:lpstr>Sintaxis de un estilo CSS</vt:lpstr>
      <vt:lpstr>Sintaxis de un estilo CSS</vt:lpstr>
      <vt:lpstr>Agrupación de reglas</vt:lpstr>
      <vt:lpstr>Prefijos</vt:lpstr>
      <vt:lpstr>Prefijos</vt:lpstr>
      <vt:lpstr>Can I use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dw2</cp:lastModifiedBy>
  <cp:revision>1583</cp:revision>
  <cp:lastPrinted>2015-09-21T12:13:15Z</cp:lastPrinted>
  <dcterms:created xsi:type="dcterms:W3CDTF">2012-04-05T17:12:23Z</dcterms:created>
  <dcterms:modified xsi:type="dcterms:W3CDTF">2017-09-11T07:17:15Z</dcterms:modified>
</cp:coreProperties>
</file>